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720"/>
  </p:normalViewPr>
  <p:slideViewPr>
    <p:cSldViewPr snapToGrid="0" snapToObjects="1">
      <p:cViewPr varScale="1">
        <p:scale>
          <a:sx n="211" d="100"/>
          <a:sy n="211" d="100"/>
        </p:scale>
        <p:origin x="3184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696E4-41CC-A64D-A3B2-E435B02439F1}" type="datetimeFigureOut">
              <a:rPr lang="fr-FR" smtClean="0"/>
              <a:t>30/08/2025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F50625-018B-A74B-A41A-9C9EAA5B43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8731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Insister sur l’hétérogénéité des sources et la nécessité d’un pipeline résilient. Justifier le choix dual PostgreSQL/MongoDB par usages complémentaires.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Montrer chiffres concrets depuis data/raw/ + un parcours simple de bout en bout.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Expliquer choix d’index et bénéfice des écritures en 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Anticiper questions sur plan de contingence et tolérance aux pannes.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Relier la roadmap aux besoins d’usage et d’industrialisation.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Clore en insistant sur la valeur et la maîtrise technique.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Décrire le flux: Sources → ETL → Stockage (PostgreSQL/MongoDB) → API. Mentionner la traçabilité via data/raw/.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Donner un ordre de grandeur pour contextualiser (qualité/performance). Préciser que les instantanés sont versionnés dans data/raw/ pour rejouabilité.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Mentionner la gestion des erreurs et la séparation des responsabilités par script.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Insister sur les clés étrangères et l’intégrité référentielle.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Relier aux scripts: load_mongo.py pour le chargement et les index.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Montrer que la qualité a été traitée proactivement (preuve par scripts et artefacts).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Prévoir une mini démo live si possible (health-check + une requête filtrée).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Être prêt à répondre sur la gestion des secrets, accès DB et conformité.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000" b="1">
                <a:solidFill>
                  <a:srgbClr val="16365D"/>
                </a:solidFill>
              </a:defRPr>
            </a:pPr>
            <a:r>
              <a:t>Projet ETL NBA — Soutenance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/>
            </a:pPr>
            <a:r>
              <a:t>Établissement</a:t>
            </a:r>
          </a:p>
          <a:p>
            <a:r>
              <a:t>Votre Nom — Encadrant: Encadrant·e</a:t>
            </a:r>
          </a:p>
          <a:p>
            <a:r>
              <a:t>2025-09-01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Sécurité &amp; RGPD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Secrets en .env (non commité), rôles DB minimaux (readWrite ciblé).</a:t>
            </a:r>
          </a:p>
          <a:p>
            <a:pPr>
              <a:defRPr sz="1800"/>
            </a:pPr>
            <a:r>
              <a:t>Minimisation des données: aucune donnée personnelle sensible.</a:t>
            </a:r>
          </a:p>
          <a:p>
            <a:pPr>
              <a:defRPr sz="1800"/>
            </a:pPr>
            <a:r>
              <a:t>Journalisation maîtrisée: technique, sans PII.</a:t>
            </a:r>
          </a:p>
          <a:p>
            <a:pPr>
              <a:defRPr sz="1800"/>
            </a:pPr>
            <a:r>
              <a:t>Conformité pédagogique: pas de DPIA requis (périmètre académique).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Résultats &amp; Démonstration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Chargements observés: players_norm.csv = 100 lignes ; games_norm.csv = 100 lignes.</a:t>
            </a:r>
          </a:p>
          <a:p>
            <a:pPr>
              <a:defRPr sz="1800"/>
            </a:pPr>
            <a:r>
              <a:t>Requêtes rapides via index (PostgreSQL &amp; MongoDB).</a:t>
            </a:r>
          </a:p>
          <a:p>
            <a:pPr>
              <a:defRPr sz="1800"/>
            </a:pPr>
            <a:r>
              <a:t>API opérationnelle avec exemples de réponses JSON.</a:t>
            </a:r>
          </a:p>
          <a:p>
            <a:pPr>
              <a:defRPr sz="1800"/>
            </a:pPr>
            <a:r>
              <a:t>Scénario de démo: lancer ETL → interroger API → visualiser résultats.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&amp;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Bulk writes, indexation ciblée, pagination API.</a:t>
            </a:r>
          </a:p>
          <a:p>
            <a:pPr>
              <a:defRPr sz="1800"/>
            </a:pPr>
            <a:r>
              <a:t>Temps de traitement par étape ETL (logs).</a:t>
            </a:r>
          </a:p>
          <a:p>
            <a:pPr>
              <a:defRPr sz="1800"/>
            </a:pPr>
            <a:r>
              <a:t>Surveillance basique: erreurs, volumes, temps de réponse.</a:t>
            </a:r>
          </a:p>
          <a:p>
            <a:pPr>
              <a:defRPr sz="1800"/>
            </a:pPr>
            <a:r>
              <a:t>Pistes: metrics Prometheus, traces détaillées, tests performance.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Limites &amp; Risques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Dépendance aux APIs externes (quotas, disponibilité).</a:t>
            </a:r>
          </a:p>
          <a:p>
            <a:pPr>
              <a:defRPr sz="1800"/>
            </a:pPr>
            <a:r>
              <a:t>Qualité variable des sources (scraping fragile).</a:t>
            </a:r>
          </a:p>
          <a:p>
            <a:pPr>
              <a:defRPr sz="1800"/>
            </a:pPr>
            <a:r>
              <a:t>Couverture fonctionnelle progressive (endpoints à étendre).</a:t>
            </a:r>
          </a:p>
          <a:p>
            <a:pPr>
              <a:defRPr sz="1800"/>
            </a:pPr>
            <a:r>
              <a:t>Robustesse: besoin de tests et monitoring plus poussés.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Roadmap &amp; Perspectives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Court terme: endpoints API supplémentaires, filtres avancés, chargement MongoDB enrichi.</a:t>
            </a:r>
          </a:p>
          <a:p>
            <a:pPr>
              <a:defRPr sz="1800"/>
            </a:pPr>
            <a:r>
              <a:t>Moyen terme: export Parquet/Delta, authentification avancée, monitoring.</a:t>
            </a:r>
          </a:p>
          <a:p>
            <a:pPr>
              <a:defRPr sz="1800"/>
            </a:pPr>
            <a:r>
              <a:t>Long terme: CI/CD, scheduling (Airflow), alerting, sécurité renforcée.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Q/R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Pipeline ETL robuste et traçable, double stockage complémentaire.</a:t>
            </a:r>
          </a:p>
          <a:p>
            <a:pPr>
              <a:defRPr sz="1800"/>
            </a:pPr>
            <a:r>
              <a:t>API sécurisée et prête pour démonstration.</a:t>
            </a:r>
          </a:p>
          <a:p>
            <a:pPr>
              <a:defRPr sz="1800"/>
            </a:pPr>
            <a:r>
              <a:t>Axes d’amélioration identifiés et planifiés.</a:t>
            </a:r>
          </a:p>
          <a:p>
            <a:pPr>
              <a:defRPr sz="1800"/>
            </a:pPr>
            <a:r>
              <a:t>Questions 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Contexte &amp; Objectifs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Contexte: sources multiples et hétérogènes (API, fichiers CSV, web scraping, big data).</a:t>
            </a:r>
          </a:p>
          <a:p>
            <a:pPr>
              <a:defRPr sz="1800"/>
            </a:pPr>
            <a:r>
              <a:t>Objectif: un pipeline ETL robuste et reproductible pour la donnée NBA.</a:t>
            </a:r>
          </a:p>
          <a:p>
            <a:pPr>
              <a:defRPr sz="1800"/>
            </a:pPr>
            <a:r>
              <a:t>Double stockage: PostgreSQL (3NF) pour requêtes structurées et MongoDB (staging) pour données brutes.</a:t>
            </a:r>
          </a:p>
          <a:p>
            <a:pPr>
              <a:defRPr sz="1800"/>
            </a:pPr>
            <a:r>
              <a:t>Exposition: API REST sécurisée pour consultation et démonstration.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Globale</a:t>
            </a:r>
          </a:p>
        </p:txBody>
      </p:sp>
      <p:pic>
        <p:nvPicPr>
          <p:cNvPr id="3" name="Picture 2" descr="Untitled diagram _ Mermaid Chart-2025-08-24-12350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217" y="1701631"/>
            <a:ext cx="4899565" cy="460099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31520" y="9374029"/>
            <a:ext cx="8229600" cy="2743200"/>
          </a:xfrm>
          <a:prstGeom prst="rect">
            <a:avLst/>
          </a:prstGeom>
          <a:solidFill>
            <a:srgbClr val="F0F2F5"/>
          </a:solidFill>
          <a:ln>
            <a:solidFill>
              <a:srgbClr val="D0D4D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/>
            </a:pPr>
            <a:r>
              <a:t>Extraction: extract_api.py, extract_csv.py, extract_web.py, extract_sql.py, extract_big.py.</a:t>
            </a:r>
          </a:p>
          <a:p>
            <a:pPr>
              <a:defRPr sz="1600"/>
            </a:pPr>
            <a:r>
              <a:t>Transformation: normalisation et qualité des données (transform.py).</a:t>
            </a:r>
          </a:p>
          <a:p>
            <a:pPr>
              <a:defRPr sz="1600"/>
            </a:pPr>
            <a:r>
              <a:t>Chargement: PostgreSQL (load_pg.py) et MongoDB (load_mongo.py).</a:t>
            </a:r>
          </a:p>
          <a:p>
            <a:pPr>
              <a:defRPr sz="1600"/>
            </a:pPr>
            <a:r>
              <a:t>Exposition: API REST (main.py) avec authentification par clé.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Sources de Données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API NBA (ex: joueurs, matchs) — instantanés stockés en JSON.</a:t>
            </a:r>
          </a:p>
          <a:p>
            <a:pPr>
              <a:defRPr sz="1800"/>
            </a:pPr>
            <a:r>
              <a:t>Fichiers CSV complémentaires (ex: MVP Wikis, stats).</a:t>
            </a:r>
          </a:p>
          <a:p>
            <a:pPr>
              <a:defRPr sz="1800"/>
            </a:pPr>
            <a:r>
              <a:t>Web scraping (tableaux MVP) et big data (fichier JSONL).</a:t>
            </a:r>
          </a:p>
          <a:p>
            <a:pPr>
              <a:defRPr sz="1800"/>
            </a:pPr>
            <a:r>
              <a:t>Volumes (observés): - api_players.json: 200 éléments ; api_games.json: 200 éléments.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Pipeline ETL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Extract: connecteurs robustes et idempotents (timeouts, retries).</a:t>
            </a:r>
          </a:p>
          <a:p>
            <a:pPr>
              <a:defRPr sz="1800"/>
            </a:pPr>
            <a:r>
              <a:t>Transform: nettoyage, normalisation, typage, enrichissements.</a:t>
            </a:r>
          </a:p>
          <a:p>
            <a:pPr>
              <a:defRPr sz="1800"/>
            </a:pPr>
            <a:r>
              <a:t>Load: PostgreSQL (upserts ou insert idempotent) et MongoDB (upsert + index unique).</a:t>
            </a:r>
          </a:p>
          <a:p>
            <a:pPr>
              <a:defRPr sz="1800"/>
            </a:pPr>
            <a:r>
              <a:t>Traçabilité: logs par étape, artefacts CSV/JSON, reprise facilitée.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Modélisation Relationnelle (PostgreSQL)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Schéma 3NF: teams (id, name, abbreviation).</a:t>
            </a:r>
          </a:p>
          <a:p>
            <a:pPr>
              <a:defRPr sz="1800"/>
            </a:pPr>
            <a:r>
              <a:t>players (id, first_name, last_name, team_id → teams.id).</a:t>
            </a:r>
          </a:p>
          <a:p>
            <a:pPr>
              <a:defRPr sz="1800"/>
            </a:pPr>
            <a:r>
              <a:t>games (id, season, date, home_team_id, visitor_team_id → teams.id, scores).</a:t>
            </a:r>
          </a:p>
          <a:p>
            <a:pPr>
              <a:defRPr sz="1800"/>
            </a:pPr>
            <a:r>
              <a:t>Index: PK sur id, index saison et clés étrangères pour performance.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MongoDB (Staging NoSQL)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Collections: raw_players, raw_games (payloads bruts).</a:t>
            </a:r>
          </a:p>
          <a:p>
            <a:pPr>
              <a:defRPr sz="1800"/>
            </a:pPr>
            <a:r>
              <a:t>Idempotence: upsert + index unique sur id ; déduplication initiale si nécessaire.</a:t>
            </a:r>
          </a:p>
          <a:p>
            <a:pPr>
              <a:defRPr sz="1800"/>
            </a:pPr>
            <a:r>
              <a:t>Avantages: historisation, rejouabilité de la normalisation, requêtes documentaires rapides.</a:t>
            </a:r>
          </a:p>
          <a:p>
            <a:pPr>
              <a:defRPr sz="1800"/>
            </a:pPr>
            <a:r>
              <a:t>Exemples: filtres par saison/équipe, agrégations bilans (victoires/défaites).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Qualité des Données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Contrôles: normalisation des types, valeurs obligatoires, formats de date.</a:t>
            </a:r>
          </a:p>
          <a:p>
            <a:pPr>
              <a:defRPr sz="1800"/>
            </a:pPr>
            <a:r>
              <a:t>Gestion des doublons: résolution de l’erreur E11000 (MongoDB) par déduplication + index.</a:t>
            </a:r>
          </a:p>
          <a:p>
            <a:pPr>
              <a:defRPr sz="1800"/>
            </a:pPr>
            <a:r>
              <a:t>Idempotence: rejouabilité sans générer de doublons (upsert, clefs uniques).</a:t>
            </a:r>
          </a:p>
          <a:p>
            <a:pPr>
              <a:defRPr sz="1800"/>
            </a:pPr>
            <a:r>
              <a:t>Traçabilité: logs des étapes et des anomalies.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API 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Endpoints: /players, /teams, /games, /run-etl.</a:t>
            </a:r>
          </a:p>
          <a:p>
            <a:pPr>
              <a:defRPr sz="1800"/>
            </a:pPr>
            <a:r>
              <a:t>Filtres: pagination, recherche par équipe/saison/nom.</a:t>
            </a:r>
          </a:p>
          <a:p>
            <a:pPr>
              <a:defRPr sz="1800"/>
            </a:pPr>
            <a:r>
              <a:t>Sécurité: X-API-Key, limitation de méthodes (405), gestion des erreurs (4xx/5xx).</a:t>
            </a:r>
          </a:p>
          <a:p>
            <a:pPr>
              <a:defRPr sz="1800"/>
            </a:pPr>
            <a:r>
              <a:t>Démonstration: requêtes cURL et exemples JSON.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991</Words>
  <Application>Microsoft Macintosh PowerPoint</Application>
  <PresentationFormat>Affichage à l'écran (4:3)</PresentationFormat>
  <Paragraphs>87</Paragraphs>
  <Slides>15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Aptos</vt:lpstr>
      <vt:lpstr>Arial</vt:lpstr>
      <vt:lpstr>Calibri</vt:lpstr>
      <vt:lpstr>Office Theme</vt:lpstr>
      <vt:lpstr>Projet ETL NBA — Soutenance</vt:lpstr>
      <vt:lpstr>Contexte &amp; Objectifs</vt:lpstr>
      <vt:lpstr>Architecture Globale</vt:lpstr>
      <vt:lpstr>Sources de Données</vt:lpstr>
      <vt:lpstr>Pipeline ETL</vt:lpstr>
      <vt:lpstr>Modélisation Relationnelle (PostgreSQL)</vt:lpstr>
      <vt:lpstr>MongoDB (Staging NoSQL)</vt:lpstr>
      <vt:lpstr>Qualité des Données</vt:lpstr>
      <vt:lpstr>API REST</vt:lpstr>
      <vt:lpstr>Sécurité &amp; RGPD</vt:lpstr>
      <vt:lpstr>Résultats &amp; Démonstration</vt:lpstr>
      <vt:lpstr>Performance &amp; Monitoring</vt:lpstr>
      <vt:lpstr>Limites &amp; Risques</vt:lpstr>
      <vt:lpstr>Roadmap &amp; Perspectives</vt:lpstr>
      <vt:lpstr>Conclusion &amp; Q/R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viva dar</cp:lastModifiedBy>
  <cp:revision>2</cp:revision>
  <dcterms:created xsi:type="dcterms:W3CDTF">2013-01-27T09:14:16Z</dcterms:created>
  <dcterms:modified xsi:type="dcterms:W3CDTF">2025-08-29T23:03:32Z</dcterms:modified>
  <cp:category/>
</cp:coreProperties>
</file>