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3"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27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D649B"/>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2400" b="0" i="0">
                <a:solidFill>
                  <a:srgbClr val="006FC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D649B"/>
                </a:solidFill>
                <a:latin typeface="Courier New"/>
                <a:cs typeface="Courier New"/>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71698" y="6396337"/>
            <a:ext cx="2351856" cy="342417"/>
          </a:xfrm>
          <a:prstGeom prst="rect">
            <a:avLst/>
          </a:prstGeom>
        </p:spPr>
      </p:pic>
      <p:pic>
        <p:nvPicPr>
          <p:cNvPr id="17" name="bg object 17"/>
          <p:cNvPicPr/>
          <p:nvPr/>
        </p:nvPicPr>
        <p:blipFill>
          <a:blip r:embed="rId3" cstate="print"/>
          <a:stretch>
            <a:fillRect/>
          </a:stretch>
        </p:blipFill>
        <p:spPr>
          <a:xfrm>
            <a:off x="8512011" y="6377224"/>
            <a:ext cx="3292395" cy="380047"/>
          </a:xfrm>
          <a:prstGeom prst="rect">
            <a:avLst/>
          </a:prstGeom>
        </p:spPr>
      </p:pic>
      <p:pic>
        <p:nvPicPr>
          <p:cNvPr id="18" name="bg object 18"/>
          <p:cNvPicPr/>
          <p:nvPr/>
        </p:nvPicPr>
        <p:blipFill>
          <a:blip r:embed="rId4" cstate="print"/>
          <a:stretch>
            <a:fillRect/>
          </a:stretch>
        </p:blipFill>
        <p:spPr>
          <a:xfrm>
            <a:off x="1066800" y="857250"/>
            <a:ext cx="10058400" cy="5705475"/>
          </a:xfrm>
          <a:prstGeom prst="rect">
            <a:avLst/>
          </a:prstGeom>
        </p:spPr>
      </p:pic>
      <p:sp>
        <p:nvSpPr>
          <p:cNvPr id="2" name="Holder 2"/>
          <p:cNvSpPr>
            <a:spLocks noGrp="1"/>
          </p:cNvSpPr>
          <p:nvPr>
            <p:ph type="title"/>
          </p:nvPr>
        </p:nvSpPr>
        <p:spPr/>
        <p:txBody>
          <a:bodyPr lIns="0" tIns="0" rIns="0" bIns="0"/>
          <a:lstStyle>
            <a:lvl1pPr>
              <a:defRPr sz="3600" b="1" i="0">
                <a:solidFill>
                  <a:srgbClr val="0D649B"/>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71698" y="6396337"/>
            <a:ext cx="2351856" cy="342417"/>
          </a:xfrm>
          <a:prstGeom prst="rect">
            <a:avLst/>
          </a:prstGeom>
        </p:spPr>
      </p:pic>
      <p:pic>
        <p:nvPicPr>
          <p:cNvPr id="17" name="bg object 17"/>
          <p:cNvPicPr/>
          <p:nvPr/>
        </p:nvPicPr>
        <p:blipFill>
          <a:blip r:embed="rId8" cstate="print"/>
          <a:stretch>
            <a:fillRect/>
          </a:stretch>
        </p:blipFill>
        <p:spPr>
          <a:xfrm>
            <a:off x="8512011" y="6377224"/>
            <a:ext cx="3292395" cy="380047"/>
          </a:xfrm>
          <a:prstGeom prst="rect">
            <a:avLst/>
          </a:prstGeom>
        </p:spPr>
      </p:pic>
      <p:pic>
        <p:nvPicPr>
          <p:cNvPr id="18" name="bg object 18"/>
          <p:cNvPicPr/>
          <p:nvPr/>
        </p:nvPicPr>
        <p:blipFill>
          <a:blip r:embed="rId9" cstate="print"/>
          <a:stretch>
            <a:fillRect/>
          </a:stretch>
        </p:blipFill>
        <p:spPr>
          <a:xfrm>
            <a:off x="1066800" y="857250"/>
            <a:ext cx="10058400" cy="5705475"/>
          </a:xfrm>
          <a:prstGeom prst="rect">
            <a:avLst/>
          </a:prstGeom>
        </p:spPr>
      </p:pic>
      <p:sp>
        <p:nvSpPr>
          <p:cNvPr id="19" name="bg object 19"/>
          <p:cNvSpPr/>
          <p:nvPr/>
        </p:nvSpPr>
        <p:spPr>
          <a:xfrm>
            <a:off x="842962" y="1366900"/>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20" name="bg object 20"/>
          <p:cNvSpPr/>
          <p:nvPr/>
        </p:nvSpPr>
        <p:spPr>
          <a:xfrm>
            <a:off x="1743837" y="6255105"/>
            <a:ext cx="197485" cy="386715"/>
          </a:xfrm>
          <a:custGeom>
            <a:avLst/>
            <a:gdLst/>
            <a:ahLst/>
            <a:cxnLst/>
            <a:rect l="l" t="t" r="r" b="b"/>
            <a:pathLst>
              <a:path w="197485" h="386715">
                <a:moveTo>
                  <a:pt x="196888" y="0"/>
                </a:moveTo>
                <a:lnTo>
                  <a:pt x="16891" y="0"/>
                </a:lnTo>
                <a:lnTo>
                  <a:pt x="16891" y="8636"/>
                </a:lnTo>
                <a:lnTo>
                  <a:pt x="0" y="8636"/>
                </a:lnTo>
                <a:lnTo>
                  <a:pt x="0" y="368642"/>
                </a:lnTo>
                <a:lnTo>
                  <a:pt x="16891" y="368642"/>
                </a:lnTo>
                <a:lnTo>
                  <a:pt x="16891" y="386638"/>
                </a:lnTo>
                <a:lnTo>
                  <a:pt x="196888" y="386638"/>
                </a:lnTo>
                <a:lnTo>
                  <a:pt x="196888" y="359994"/>
                </a:lnTo>
                <a:lnTo>
                  <a:pt x="196888" y="26657"/>
                </a:lnTo>
                <a:lnTo>
                  <a:pt x="196888" y="0"/>
                </a:lnTo>
                <a:close/>
              </a:path>
            </a:pathLst>
          </a:custGeom>
          <a:solidFill>
            <a:srgbClr val="FFFFFF">
              <a:alpha val="50195"/>
            </a:srgbClr>
          </a:solidFill>
        </p:spPr>
        <p:txBody>
          <a:bodyPr wrap="square" lIns="0" tIns="0" rIns="0" bIns="0" rtlCol="0"/>
          <a:lstStyle/>
          <a:p>
            <a:endParaRPr/>
          </a:p>
        </p:txBody>
      </p:sp>
      <p:sp>
        <p:nvSpPr>
          <p:cNvPr id="2" name="Holder 2"/>
          <p:cNvSpPr>
            <a:spLocks noGrp="1"/>
          </p:cNvSpPr>
          <p:nvPr>
            <p:ph type="title"/>
          </p:nvPr>
        </p:nvSpPr>
        <p:spPr>
          <a:xfrm>
            <a:off x="6255765" y="2181860"/>
            <a:ext cx="2781300" cy="575310"/>
          </a:xfrm>
          <a:prstGeom prst="rect">
            <a:avLst/>
          </a:prstGeom>
        </p:spPr>
        <p:txBody>
          <a:bodyPr wrap="square" lIns="0" tIns="0" rIns="0" bIns="0">
            <a:spAutoFit/>
          </a:bodyPr>
          <a:lstStyle>
            <a:lvl1pPr>
              <a:defRPr sz="3600" b="1" i="0">
                <a:solidFill>
                  <a:srgbClr val="0D649B"/>
                </a:solidFill>
                <a:latin typeface="Courier New"/>
                <a:cs typeface="Courier New"/>
              </a:defRPr>
            </a:lvl1pPr>
          </a:lstStyle>
          <a:p>
            <a:endParaRPr/>
          </a:p>
        </p:txBody>
      </p:sp>
      <p:sp>
        <p:nvSpPr>
          <p:cNvPr id="3" name="Holder 3"/>
          <p:cNvSpPr>
            <a:spLocks noGrp="1"/>
          </p:cNvSpPr>
          <p:nvPr>
            <p:ph type="body" idx="1"/>
          </p:nvPr>
        </p:nvSpPr>
        <p:spPr>
          <a:xfrm>
            <a:off x="974725" y="1763030"/>
            <a:ext cx="10242549" cy="3685540"/>
          </a:xfrm>
          <a:prstGeom prst="rect">
            <a:avLst/>
          </a:prstGeom>
        </p:spPr>
        <p:txBody>
          <a:bodyPr wrap="square" lIns="0" tIns="0" rIns="0" bIns="0">
            <a:spAutoFit/>
          </a:bodyPr>
          <a:lstStyle>
            <a:lvl1pPr>
              <a:defRPr sz="2400" b="0" i="0">
                <a:solidFill>
                  <a:srgbClr val="006FC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ataplatform.cloud.ibm.com/dashboards/41527516-6d9d-4a36-bf1c-b6a0e2c6381b/view/4c22f20607b114c461e2bde4079a780f79352258b0bbd552848d7b490a607597a96041c3c87c4e59d3185765f0b8125ec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1698" y="857250"/>
            <a:ext cx="11433175" cy="5900420"/>
            <a:chOff x="371698" y="857250"/>
            <a:chExt cx="11433175" cy="5900420"/>
          </a:xfrm>
        </p:grpSpPr>
        <p:pic>
          <p:nvPicPr>
            <p:cNvPr id="3" name="object 3"/>
            <p:cNvPicPr/>
            <p:nvPr/>
          </p:nvPicPr>
          <p:blipFill>
            <a:blip r:embed="rId2" cstate="print"/>
            <a:stretch>
              <a:fillRect/>
            </a:stretch>
          </p:blipFill>
          <p:spPr>
            <a:xfrm>
              <a:off x="371698" y="6396337"/>
              <a:ext cx="2351856" cy="342417"/>
            </a:xfrm>
            <a:prstGeom prst="rect">
              <a:avLst/>
            </a:prstGeom>
          </p:spPr>
        </p:pic>
        <p:pic>
          <p:nvPicPr>
            <p:cNvPr id="4" name="object 4"/>
            <p:cNvPicPr/>
            <p:nvPr/>
          </p:nvPicPr>
          <p:blipFill>
            <a:blip r:embed="rId3" cstate="print"/>
            <a:stretch>
              <a:fillRect/>
            </a:stretch>
          </p:blipFill>
          <p:spPr>
            <a:xfrm>
              <a:off x="8512011" y="6377224"/>
              <a:ext cx="3292395" cy="380047"/>
            </a:xfrm>
            <a:prstGeom prst="rect">
              <a:avLst/>
            </a:prstGeom>
          </p:spPr>
        </p:pic>
        <p:pic>
          <p:nvPicPr>
            <p:cNvPr id="5" name="object 5"/>
            <p:cNvPicPr/>
            <p:nvPr/>
          </p:nvPicPr>
          <p:blipFill>
            <a:blip r:embed="rId4" cstate="print"/>
            <a:stretch>
              <a:fillRect/>
            </a:stretch>
          </p:blipFill>
          <p:spPr>
            <a:xfrm>
              <a:off x="1066800" y="857250"/>
              <a:ext cx="10058400" cy="5705475"/>
            </a:xfrm>
            <a:prstGeom prst="rect">
              <a:avLst/>
            </a:prstGeom>
          </p:spPr>
        </p:pic>
      </p:grpSp>
      <p:sp>
        <p:nvSpPr>
          <p:cNvPr id="6" name="object 6"/>
          <p:cNvSpPr/>
          <p:nvPr/>
        </p:nvSpPr>
        <p:spPr>
          <a:xfrm>
            <a:off x="842962" y="1366900"/>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7" name="object 7"/>
          <p:cNvSpPr/>
          <p:nvPr/>
        </p:nvSpPr>
        <p:spPr>
          <a:xfrm>
            <a:off x="1331341" y="6255105"/>
            <a:ext cx="1497965" cy="512445"/>
          </a:xfrm>
          <a:custGeom>
            <a:avLst/>
            <a:gdLst/>
            <a:ahLst/>
            <a:cxnLst/>
            <a:rect l="l" t="t" r="r" b="b"/>
            <a:pathLst>
              <a:path w="1497964" h="512445">
                <a:moveTo>
                  <a:pt x="622020" y="426034"/>
                </a:moveTo>
                <a:lnTo>
                  <a:pt x="534225" y="425818"/>
                </a:lnTo>
                <a:lnTo>
                  <a:pt x="449707" y="426034"/>
                </a:lnTo>
                <a:lnTo>
                  <a:pt x="622020" y="426034"/>
                </a:lnTo>
                <a:close/>
              </a:path>
              <a:path w="1497964" h="512445">
                <a:moveTo>
                  <a:pt x="1497965" y="222275"/>
                </a:moveTo>
                <a:lnTo>
                  <a:pt x="1040384" y="222275"/>
                </a:lnTo>
                <a:lnTo>
                  <a:pt x="998982" y="220472"/>
                </a:lnTo>
                <a:lnTo>
                  <a:pt x="948944" y="216154"/>
                </a:lnTo>
                <a:lnTo>
                  <a:pt x="868045" y="210388"/>
                </a:lnTo>
                <a:lnTo>
                  <a:pt x="636905" y="209804"/>
                </a:lnTo>
                <a:lnTo>
                  <a:pt x="636905" y="426085"/>
                </a:lnTo>
                <a:lnTo>
                  <a:pt x="341630" y="426034"/>
                </a:lnTo>
                <a:lnTo>
                  <a:pt x="449707" y="426034"/>
                </a:lnTo>
                <a:lnTo>
                  <a:pt x="479171" y="425665"/>
                </a:lnTo>
                <a:lnTo>
                  <a:pt x="534225" y="425818"/>
                </a:lnTo>
                <a:lnTo>
                  <a:pt x="587248" y="425665"/>
                </a:lnTo>
                <a:lnTo>
                  <a:pt x="636905" y="426085"/>
                </a:lnTo>
                <a:lnTo>
                  <a:pt x="636905" y="209804"/>
                </a:lnTo>
                <a:lnTo>
                  <a:pt x="609384" y="209727"/>
                </a:lnTo>
                <a:lnTo>
                  <a:pt x="609384" y="26657"/>
                </a:lnTo>
                <a:lnTo>
                  <a:pt x="609384" y="0"/>
                </a:lnTo>
                <a:lnTo>
                  <a:pt x="429387" y="0"/>
                </a:lnTo>
                <a:lnTo>
                  <a:pt x="429387" y="8636"/>
                </a:lnTo>
                <a:lnTo>
                  <a:pt x="412496" y="8636"/>
                </a:lnTo>
                <a:lnTo>
                  <a:pt x="412496" y="206260"/>
                </a:lnTo>
                <a:lnTo>
                  <a:pt x="411226" y="206070"/>
                </a:lnTo>
                <a:lnTo>
                  <a:pt x="398145" y="203542"/>
                </a:lnTo>
                <a:lnTo>
                  <a:pt x="381635" y="199593"/>
                </a:lnTo>
                <a:lnTo>
                  <a:pt x="339852" y="190957"/>
                </a:lnTo>
                <a:lnTo>
                  <a:pt x="291338" y="186626"/>
                </a:lnTo>
                <a:lnTo>
                  <a:pt x="242697" y="184467"/>
                </a:lnTo>
                <a:lnTo>
                  <a:pt x="134747" y="184467"/>
                </a:lnTo>
                <a:lnTo>
                  <a:pt x="17272" y="185915"/>
                </a:lnTo>
                <a:lnTo>
                  <a:pt x="1524" y="187350"/>
                </a:lnTo>
                <a:lnTo>
                  <a:pt x="1143" y="187350"/>
                </a:lnTo>
                <a:lnTo>
                  <a:pt x="1143" y="187706"/>
                </a:lnTo>
                <a:lnTo>
                  <a:pt x="381" y="187706"/>
                </a:lnTo>
                <a:lnTo>
                  <a:pt x="381" y="188087"/>
                </a:lnTo>
                <a:lnTo>
                  <a:pt x="0" y="188087"/>
                </a:lnTo>
                <a:lnTo>
                  <a:pt x="0" y="405511"/>
                </a:lnTo>
                <a:lnTo>
                  <a:pt x="109093" y="436105"/>
                </a:lnTo>
                <a:lnTo>
                  <a:pt x="165989" y="447992"/>
                </a:lnTo>
                <a:lnTo>
                  <a:pt x="223647" y="457352"/>
                </a:lnTo>
                <a:lnTo>
                  <a:pt x="370078" y="472465"/>
                </a:lnTo>
                <a:lnTo>
                  <a:pt x="429133" y="480758"/>
                </a:lnTo>
                <a:lnTo>
                  <a:pt x="509778" y="496239"/>
                </a:lnTo>
                <a:lnTo>
                  <a:pt x="530987" y="501269"/>
                </a:lnTo>
                <a:lnTo>
                  <a:pt x="552323" y="505599"/>
                </a:lnTo>
                <a:lnTo>
                  <a:pt x="573913" y="508838"/>
                </a:lnTo>
                <a:lnTo>
                  <a:pt x="595884" y="510997"/>
                </a:lnTo>
                <a:lnTo>
                  <a:pt x="636905" y="512432"/>
                </a:lnTo>
                <a:lnTo>
                  <a:pt x="744855" y="512432"/>
                </a:lnTo>
                <a:lnTo>
                  <a:pt x="1293114" y="511352"/>
                </a:lnTo>
                <a:lnTo>
                  <a:pt x="1401191" y="511352"/>
                </a:lnTo>
                <a:lnTo>
                  <a:pt x="1401191" y="463473"/>
                </a:lnTo>
                <a:lnTo>
                  <a:pt x="1401191" y="438277"/>
                </a:lnTo>
                <a:lnTo>
                  <a:pt x="1497965" y="438277"/>
                </a:lnTo>
                <a:lnTo>
                  <a:pt x="1497965" y="246748"/>
                </a:lnTo>
                <a:lnTo>
                  <a:pt x="1497965" y="242074"/>
                </a:lnTo>
                <a:lnTo>
                  <a:pt x="1497965" y="222275"/>
                </a:lnTo>
                <a:close/>
              </a:path>
            </a:pathLst>
          </a:custGeom>
          <a:solidFill>
            <a:srgbClr val="FFFFFF">
              <a:alpha val="50195"/>
            </a:srgbClr>
          </a:solidFill>
        </p:spPr>
        <p:txBody>
          <a:bodyPr wrap="square" lIns="0" tIns="0" rIns="0" bIns="0" rtlCol="0"/>
          <a:lstStyle/>
          <a:p>
            <a:endParaRPr/>
          </a:p>
        </p:txBody>
      </p:sp>
      <p:sp>
        <p:nvSpPr>
          <p:cNvPr id="8" name="object 8"/>
          <p:cNvSpPr txBox="1">
            <a:spLocks noGrp="1"/>
          </p:cNvSpPr>
          <p:nvPr>
            <p:ph type="title"/>
          </p:nvPr>
        </p:nvSpPr>
        <p:spPr>
          <a:xfrm>
            <a:off x="5943600" y="1454988"/>
            <a:ext cx="5333999" cy="1737014"/>
          </a:xfrm>
          <a:prstGeom prst="rect">
            <a:avLst/>
          </a:prstGeom>
        </p:spPr>
        <p:txBody>
          <a:bodyPr vert="horz" wrap="square" lIns="0" tIns="13335" rIns="0" bIns="0" rtlCol="0">
            <a:spAutoFit/>
          </a:bodyPr>
          <a:lstStyle/>
          <a:p>
            <a:pPr marL="12700">
              <a:lnSpc>
                <a:spcPct val="100000"/>
              </a:lnSpc>
              <a:spcBef>
                <a:spcPts val="105"/>
              </a:spcBef>
            </a:pPr>
            <a:r>
              <a:rPr lang="en-US" sz="2800" dirty="0"/>
              <a:t>Tech Insights: </a:t>
            </a:r>
            <a:r>
              <a:rPr lang="en-US" sz="2800" i="1" dirty="0"/>
              <a:t>Unveiling Current Trends, Future Projections, and Demographic Perspectives</a:t>
            </a:r>
            <a:endParaRPr sz="2800" i="1" spc="10" dirty="0"/>
          </a:p>
        </p:txBody>
      </p:sp>
      <p:pic>
        <p:nvPicPr>
          <p:cNvPr id="11" name="object 11"/>
          <p:cNvPicPr/>
          <p:nvPr/>
        </p:nvPicPr>
        <p:blipFill>
          <a:blip r:embed="rId5" cstate="print"/>
          <a:stretch>
            <a:fillRect/>
          </a:stretch>
        </p:blipFill>
        <p:spPr>
          <a:xfrm>
            <a:off x="1028700" y="1828800"/>
            <a:ext cx="4800600" cy="4352925"/>
          </a:xfrm>
          <a:prstGeom prst="rect">
            <a:avLst/>
          </a:prstGeom>
        </p:spPr>
      </p:pic>
      <p:sp>
        <p:nvSpPr>
          <p:cNvPr id="12" name="object 12"/>
          <p:cNvSpPr txBox="1"/>
          <p:nvPr/>
        </p:nvSpPr>
        <p:spPr>
          <a:xfrm>
            <a:off x="6053138" y="3429001"/>
            <a:ext cx="6031704" cy="2183290"/>
          </a:xfrm>
          <a:prstGeom prst="rect">
            <a:avLst/>
          </a:prstGeom>
        </p:spPr>
        <p:txBody>
          <a:bodyPr vert="horz" wrap="square" lIns="0" tIns="15875" rIns="0" bIns="0" rtlCol="0">
            <a:spAutoFit/>
          </a:bodyPr>
          <a:lstStyle/>
          <a:p>
            <a:pPr marL="12700">
              <a:lnSpc>
                <a:spcPct val="100000"/>
              </a:lnSpc>
              <a:spcBef>
                <a:spcPts val="125"/>
              </a:spcBef>
            </a:pPr>
            <a:r>
              <a:rPr lang="en-US" sz="2750" spc="-5" dirty="0" smtClean="0">
                <a:solidFill>
                  <a:srgbClr val="006FC0"/>
                </a:solidFill>
                <a:latin typeface="Calibri"/>
                <a:cs typeface="Calibri"/>
              </a:rPr>
              <a:t>Rahman </a:t>
            </a:r>
            <a:r>
              <a:rPr lang="en-US" sz="2750" spc="-5" dirty="0" err="1" smtClean="0">
                <a:solidFill>
                  <a:srgbClr val="006FC0"/>
                </a:solidFill>
                <a:latin typeface="Calibri"/>
                <a:cs typeface="Calibri"/>
              </a:rPr>
              <a:t>Momoh</a:t>
            </a:r>
            <a:endParaRPr lang="en-US" sz="2750" spc="-5" dirty="0" smtClean="0">
              <a:solidFill>
                <a:srgbClr val="006FC0"/>
              </a:solidFill>
              <a:latin typeface="Calibri"/>
              <a:cs typeface="Calibri"/>
            </a:endParaRPr>
          </a:p>
          <a:p>
            <a:pPr marL="12700">
              <a:lnSpc>
                <a:spcPct val="100000"/>
              </a:lnSpc>
              <a:spcBef>
                <a:spcPts val="125"/>
              </a:spcBef>
            </a:pPr>
            <a:endParaRPr lang="en-US" sz="2750" spc="-5" dirty="0" smtClean="0">
              <a:solidFill>
                <a:srgbClr val="006FC0"/>
              </a:solidFill>
              <a:latin typeface="Calibri"/>
              <a:cs typeface="Calibri"/>
            </a:endParaRPr>
          </a:p>
          <a:p>
            <a:pPr marL="12700">
              <a:spcBef>
                <a:spcPts val="125"/>
              </a:spcBef>
            </a:pPr>
            <a:r>
              <a:rPr lang="en-US" sz="2750" spc="-20" dirty="0">
                <a:solidFill>
                  <a:srgbClr val="006FC0"/>
                </a:solidFill>
                <a:cs typeface="Calibri"/>
              </a:rPr>
              <a:t>2</a:t>
            </a:r>
            <a:r>
              <a:rPr lang="en-US" sz="2750" spc="-20" baseline="30000" dirty="0">
                <a:solidFill>
                  <a:srgbClr val="006FC0"/>
                </a:solidFill>
                <a:cs typeface="Calibri"/>
              </a:rPr>
              <a:t>nd</a:t>
            </a:r>
            <a:r>
              <a:rPr lang="en-US" sz="2750" spc="-20" dirty="0">
                <a:solidFill>
                  <a:srgbClr val="006FC0"/>
                </a:solidFill>
                <a:cs typeface="Calibri"/>
              </a:rPr>
              <a:t> September 2023</a:t>
            </a:r>
            <a:endParaRPr lang="en-US" sz="2750" dirty="0">
              <a:cs typeface="Calibri"/>
            </a:endParaRPr>
          </a:p>
          <a:p>
            <a:pPr marL="12700">
              <a:lnSpc>
                <a:spcPct val="100000"/>
              </a:lnSpc>
              <a:spcBef>
                <a:spcPts val="125"/>
              </a:spcBef>
            </a:pPr>
            <a:endParaRPr lang="en-US" sz="2750" spc="-5" dirty="0">
              <a:solidFill>
                <a:srgbClr val="006FC0"/>
              </a:solidFill>
              <a:latin typeface="Calibri"/>
              <a:cs typeface="Calibri"/>
            </a:endParaRPr>
          </a:p>
          <a:p>
            <a:pPr marL="12700">
              <a:lnSpc>
                <a:spcPct val="100000"/>
              </a:lnSpc>
              <a:spcBef>
                <a:spcPts val="125"/>
              </a:spcBef>
            </a:pPr>
            <a:endParaRPr sz="2750" dirty="0">
              <a:latin typeface="Calibri"/>
              <a:cs typeface="Calibri"/>
            </a:endParaRPr>
          </a:p>
        </p:txBody>
      </p:sp>
      <p:sp>
        <p:nvSpPr>
          <p:cNvPr id="14" name="object 14"/>
          <p:cNvSpPr/>
          <p:nvPr/>
        </p:nvSpPr>
        <p:spPr>
          <a:xfrm>
            <a:off x="2900807" y="855090"/>
            <a:ext cx="192405" cy="360045"/>
          </a:xfrm>
          <a:custGeom>
            <a:avLst/>
            <a:gdLst/>
            <a:ahLst/>
            <a:cxnLst/>
            <a:rect l="l" t="t" r="r" b="b"/>
            <a:pathLst>
              <a:path w="192405" h="360044">
                <a:moveTo>
                  <a:pt x="191935" y="50"/>
                </a:moveTo>
                <a:lnTo>
                  <a:pt x="184785" y="50"/>
                </a:lnTo>
                <a:lnTo>
                  <a:pt x="0" y="0"/>
                </a:lnTo>
                <a:lnTo>
                  <a:pt x="0" y="360045"/>
                </a:lnTo>
                <a:lnTo>
                  <a:pt x="11938" y="360045"/>
                </a:lnTo>
                <a:lnTo>
                  <a:pt x="184785" y="360045"/>
                </a:lnTo>
                <a:lnTo>
                  <a:pt x="191935" y="360045"/>
                </a:lnTo>
                <a:lnTo>
                  <a:pt x="191935" y="50"/>
                </a:lnTo>
                <a:close/>
              </a:path>
            </a:pathLst>
          </a:custGeom>
          <a:solidFill>
            <a:srgbClr val="FFFFFF">
              <a:alpha val="50195"/>
            </a:srgbClr>
          </a:solidFill>
        </p:spPr>
        <p:txBody>
          <a:bodyPr wrap="square" lIns="0" tIns="0" rIns="0" bIns="0" rtlCol="0"/>
          <a:lstStyle/>
          <a:p>
            <a:endParaRPr/>
          </a:p>
        </p:txBody>
      </p:sp>
      <p:sp>
        <p:nvSpPr>
          <p:cNvPr id="15" name="object 15"/>
          <p:cNvSpPr/>
          <p:nvPr/>
        </p:nvSpPr>
        <p:spPr>
          <a:xfrm>
            <a:off x="3534791" y="769797"/>
            <a:ext cx="289560" cy="457200"/>
          </a:xfrm>
          <a:custGeom>
            <a:avLst/>
            <a:gdLst/>
            <a:ahLst/>
            <a:cxnLst/>
            <a:rect l="l" t="t" r="r" b="b"/>
            <a:pathLst>
              <a:path w="289560" h="457200">
                <a:moveTo>
                  <a:pt x="289471" y="0"/>
                </a:moveTo>
                <a:lnTo>
                  <a:pt x="109474" y="0"/>
                </a:lnTo>
                <a:lnTo>
                  <a:pt x="109474" y="97155"/>
                </a:lnTo>
                <a:lnTo>
                  <a:pt x="0" y="97155"/>
                </a:lnTo>
                <a:lnTo>
                  <a:pt x="0" y="457149"/>
                </a:lnTo>
                <a:lnTo>
                  <a:pt x="179997" y="457149"/>
                </a:lnTo>
                <a:lnTo>
                  <a:pt x="179997" y="359994"/>
                </a:lnTo>
                <a:lnTo>
                  <a:pt x="289471" y="359994"/>
                </a:lnTo>
                <a:lnTo>
                  <a:pt x="289471" y="0"/>
                </a:lnTo>
                <a:close/>
              </a:path>
            </a:pathLst>
          </a:custGeom>
          <a:solidFill>
            <a:srgbClr val="FFFFFF">
              <a:alpha val="50195"/>
            </a:srgbClr>
          </a:solidFill>
        </p:spPr>
        <p:txBody>
          <a:bodyPr wrap="square" lIns="0" tIns="0" rIns="0" bIns="0" rtlCol="0"/>
          <a:lstStyle/>
          <a:p>
            <a:endParaRPr/>
          </a:p>
        </p:txBody>
      </p:sp>
      <p:sp>
        <p:nvSpPr>
          <p:cNvPr id="16" name="object 16"/>
          <p:cNvSpPr/>
          <p:nvPr/>
        </p:nvSpPr>
        <p:spPr>
          <a:xfrm>
            <a:off x="7046214" y="2281732"/>
            <a:ext cx="180340" cy="408305"/>
          </a:xfrm>
          <a:custGeom>
            <a:avLst/>
            <a:gdLst/>
            <a:ahLst/>
            <a:cxnLst/>
            <a:rect l="l" t="t" r="r" b="b"/>
            <a:pathLst>
              <a:path w="180340" h="408305">
                <a:moveTo>
                  <a:pt x="179997" y="0"/>
                </a:moveTo>
                <a:lnTo>
                  <a:pt x="0" y="0"/>
                </a:lnTo>
                <a:lnTo>
                  <a:pt x="0" y="48260"/>
                </a:lnTo>
                <a:lnTo>
                  <a:pt x="0" y="359994"/>
                </a:lnTo>
                <a:lnTo>
                  <a:pt x="0" y="408254"/>
                </a:lnTo>
                <a:lnTo>
                  <a:pt x="179997" y="408254"/>
                </a:lnTo>
                <a:lnTo>
                  <a:pt x="179997" y="359994"/>
                </a:lnTo>
                <a:lnTo>
                  <a:pt x="179997" y="48260"/>
                </a:lnTo>
                <a:lnTo>
                  <a:pt x="179997" y="0"/>
                </a:lnTo>
                <a:close/>
              </a:path>
            </a:pathLst>
          </a:custGeom>
          <a:solidFill>
            <a:srgbClr val="FFFFFF">
              <a:alpha val="50195"/>
            </a:srgbClr>
          </a:solidFill>
        </p:spPr>
        <p:txBody>
          <a:bodyPr wrap="square" lIns="0" tIns="0" rIns="0" bIns="0" rtlCol="0"/>
          <a:lstStyle/>
          <a:p>
            <a:endParaRPr/>
          </a:p>
        </p:txBody>
      </p:sp>
      <p:sp>
        <p:nvSpPr>
          <p:cNvPr id="17" name="object 17"/>
          <p:cNvSpPr/>
          <p:nvPr/>
        </p:nvSpPr>
        <p:spPr>
          <a:xfrm>
            <a:off x="6558406" y="4378375"/>
            <a:ext cx="180340" cy="360045"/>
          </a:xfrm>
          <a:custGeom>
            <a:avLst/>
            <a:gdLst/>
            <a:ahLst/>
            <a:cxnLst/>
            <a:rect l="l" t="t" r="r" b="b"/>
            <a:pathLst>
              <a:path w="180340" h="360045">
                <a:moveTo>
                  <a:pt x="179997" y="0"/>
                </a:moveTo>
                <a:lnTo>
                  <a:pt x="0" y="0"/>
                </a:lnTo>
                <a:lnTo>
                  <a:pt x="0" y="359994"/>
                </a:lnTo>
                <a:lnTo>
                  <a:pt x="179997" y="359994"/>
                </a:lnTo>
                <a:lnTo>
                  <a:pt x="179997" y="0"/>
                </a:lnTo>
                <a:close/>
              </a:path>
            </a:pathLst>
          </a:custGeom>
          <a:solidFill>
            <a:srgbClr val="FFFFFF">
              <a:alpha val="50195"/>
            </a:srgbClr>
          </a:solidFill>
        </p:spPr>
        <p:txBody>
          <a:bodyPr wrap="square" lIns="0" tIns="0" rIns="0" bIns="0" rtlCol="0"/>
          <a:lstStyle/>
          <a:p>
            <a:endParaRPr/>
          </a:p>
        </p:txBody>
      </p:sp>
      <p:sp>
        <p:nvSpPr>
          <p:cNvPr id="18" name="object 18"/>
          <p:cNvSpPr/>
          <p:nvPr/>
        </p:nvSpPr>
        <p:spPr>
          <a:xfrm>
            <a:off x="1901444" y="830630"/>
            <a:ext cx="274955" cy="372745"/>
          </a:xfrm>
          <a:custGeom>
            <a:avLst/>
            <a:gdLst/>
            <a:ahLst/>
            <a:cxnLst/>
            <a:rect l="l" t="t" r="r" b="b"/>
            <a:pathLst>
              <a:path w="274955" h="372744">
                <a:moveTo>
                  <a:pt x="274701" y="12268"/>
                </a:moveTo>
                <a:lnTo>
                  <a:pt x="240449" y="12268"/>
                </a:lnTo>
                <a:lnTo>
                  <a:pt x="179997" y="12192"/>
                </a:lnTo>
                <a:lnTo>
                  <a:pt x="179997" y="0"/>
                </a:lnTo>
                <a:lnTo>
                  <a:pt x="0" y="0"/>
                </a:lnTo>
                <a:lnTo>
                  <a:pt x="0" y="359994"/>
                </a:lnTo>
                <a:lnTo>
                  <a:pt x="60452" y="359994"/>
                </a:lnTo>
                <a:lnTo>
                  <a:pt x="60452" y="372186"/>
                </a:lnTo>
                <a:lnTo>
                  <a:pt x="90043" y="372186"/>
                </a:lnTo>
                <a:lnTo>
                  <a:pt x="240449" y="372186"/>
                </a:lnTo>
                <a:lnTo>
                  <a:pt x="274701" y="372186"/>
                </a:lnTo>
                <a:lnTo>
                  <a:pt x="274701" y="12268"/>
                </a:lnTo>
                <a:close/>
              </a:path>
            </a:pathLst>
          </a:custGeom>
          <a:solidFill>
            <a:srgbClr val="FFFFFF">
              <a:alpha val="50195"/>
            </a:srgb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926211"/>
            <a:ext cx="8747760"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005392"/>
                </a:solidFill>
              </a:rPr>
              <a:t>DATABASE</a:t>
            </a:r>
            <a:r>
              <a:rPr sz="2750" spc="-20" dirty="0">
                <a:solidFill>
                  <a:srgbClr val="005392"/>
                </a:solidFill>
              </a:rPr>
              <a:t> </a:t>
            </a:r>
            <a:r>
              <a:rPr sz="2750" spc="25" dirty="0">
                <a:solidFill>
                  <a:srgbClr val="005392"/>
                </a:solidFill>
              </a:rPr>
              <a:t>TRENDS</a:t>
            </a:r>
            <a:r>
              <a:rPr sz="2750" spc="75" dirty="0">
                <a:solidFill>
                  <a:srgbClr val="005392"/>
                </a:solidFill>
              </a:rPr>
              <a:t> </a:t>
            </a:r>
            <a:r>
              <a:rPr sz="2750" spc="15" dirty="0">
                <a:solidFill>
                  <a:srgbClr val="005392"/>
                </a:solidFill>
              </a:rPr>
              <a:t>-</a:t>
            </a:r>
            <a:r>
              <a:rPr sz="2750" spc="-15" dirty="0">
                <a:solidFill>
                  <a:srgbClr val="005392"/>
                </a:solidFill>
              </a:rPr>
              <a:t> </a:t>
            </a:r>
            <a:r>
              <a:rPr sz="2750" spc="25" dirty="0">
                <a:solidFill>
                  <a:srgbClr val="005392"/>
                </a:solidFill>
              </a:rPr>
              <a:t>FINDINGS</a:t>
            </a:r>
            <a:r>
              <a:rPr sz="2750" spc="-15" dirty="0">
                <a:solidFill>
                  <a:srgbClr val="005392"/>
                </a:solidFill>
              </a:rPr>
              <a:t> </a:t>
            </a:r>
            <a:r>
              <a:rPr sz="2750" spc="15" dirty="0">
                <a:solidFill>
                  <a:srgbClr val="005392"/>
                </a:solidFill>
              </a:rPr>
              <a:t>&amp;</a:t>
            </a:r>
            <a:r>
              <a:rPr sz="2750" spc="60" dirty="0">
                <a:solidFill>
                  <a:srgbClr val="005392"/>
                </a:solidFill>
              </a:rPr>
              <a:t> </a:t>
            </a:r>
            <a:r>
              <a:rPr sz="2750" spc="20" dirty="0">
                <a:solidFill>
                  <a:srgbClr val="005392"/>
                </a:solidFill>
              </a:rPr>
              <a:t>IMPLICATIONS</a:t>
            </a:r>
            <a:endParaRPr sz="2750"/>
          </a:p>
        </p:txBody>
      </p:sp>
      <p:sp>
        <p:nvSpPr>
          <p:cNvPr id="3" name="object 3"/>
          <p:cNvSpPr txBox="1"/>
          <p:nvPr/>
        </p:nvSpPr>
        <p:spPr>
          <a:xfrm>
            <a:off x="457200" y="2729166"/>
            <a:ext cx="5409247" cy="3305649"/>
          </a:xfrm>
          <a:prstGeom prst="rect">
            <a:avLst/>
          </a:prstGeom>
        </p:spPr>
        <p:txBody>
          <a:bodyPr vert="horz" wrap="square" lIns="0" tIns="79375" rIns="0" bIns="0" rtlCol="0">
            <a:spAutoFit/>
          </a:bodyPr>
          <a:lstStyle/>
          <a:p>
            <a:pPr marL="354965" marR="31750" indent="-342900">
              <a:lnSpc>
                <a:spcPct val="79300"/>
              </a:lnSpc>
              <a:spcBef>
                <a:spcPts val="625"/>
              </a:spcBef>
              <a:buFont typeface="Wingdings" panose="05000000000000000000" pitchFamily="2" charset="2"/>
              <a:buChar char="q"/>
              <a:tabLst>
                <a:tab pos="241300" algn="l"/>
                <a:tab pos="241935" algn="l"/>
              </a:tabLst>
            </a:pPr>
            <a:r>
              <a:rPr lang="en-US" sz="2000" spc="10" dirty="0">
                <a:solidFill>
                  <a:srgbClr val="006FC0"/>
                </a:solidFill>
                <a:cs typeface="Calibri"/>
              </a:rPr>
              <a:t>Among developers, MySQL was the most popular database to use; but, over the coming years, we might observe a reduction in this preference</a:t>
            </a:r>
            <a:r>
              <a:rPr lang="en-US" sz="2000" spc="10" dirty="0" smtClean="0">
                <a:solidFill>
                  <a:srgbClr val="006FC0"/>
                </a:solidFill>
                <a:cs typeface="Calibri"/>
              </a:rPr>
              <a:t>.</a:t>
            </a:r>
          </a:p>
          <a:p>
            <a:pPr marL="12065" marR="31750">
              <a:lnSpc>
                <a:spcPct val="79300"/>
              </a:lnSpc>
              <a:spcBef>
                <a:spcPts val="625"/>
              </a:spcBef>
              <a:tabLst>
                <a:tab pos="241300" algn="l"/>
                <a:tab pos="241935" algn="l"/>
              </a:tabLst>
            </a:pPr>
            <a:endParaRPr lang="en-US" sz="2000" spc="10" dirty="0" smtClean="0">
              <a:solidFill>
                <a:srgbClr val="006FC0"/>
              </a:solidFill>
              <a:cs typeface="Calibri"/>
            </a:endParaRPr>
          </a:p>
          <a:p>
            <a:pPr marL="354965" marR="31750" indent="-342900">
              <a:lnSpc>
                <a:spcPct val="79300"/>
              </a:lnSpc>
              <a:spcBef>
                <a:spcPts val="625"/>
              </a:spcBef>
              <a:buFont typeface="Wingdings" panose="05000000000000000000" pitchFamily="2" charset="2"/>
              <a:buChar char="q"/>
              <a:tabLst>
                <a:tab pos="241300" algn="l"/>
                <a:tab pos="241935" algn="l"/>
              </a:tabLst>
            </a:pPr>
            <a:r>
              <a:rPr lang="en-US" sz="2000" spc="10" dirty="0" smtClean="0">
                <a:solidFill>
                  <a:srgbClr val="006FC0"/>
                </a:solidFill>
                <a:cs typeface="Calibri"/>
              </a:rPr>
              <a:t>The </a:t>
            </a:r>
            <a:r>
              <a:rPr lang="en-US" sz="2000" spc="10" dirty="0">
                <a:solidFill>
                  <a:srgbClr val="006FC0"/>
                </a:solidFill>
                <a:cs typeface="Calibri"/>
              </a:rPr>
              <a:t>second most popular database among developers and the most sought-after database to learn in the upcoming years is PostgreSQL</a:t>
            </a:r>
            <a:r>
              <a:rPr lang="en-US" sz="2000" spc="10" dirty="0" smtClean="0">
                <a:solidFill>
                  <a:srgbClr val="006FC0"/>
                </a:solidFill>
                <a:cs typeface="Calibri"/>
              </a:rPr>
              <a:t>.</a:t>
            </a:r>
          </a:p>
          <a:p>
            <a:pPr marL="12065" marR="31750">
              <a:lnSpc>
                <a:spcPct val="79300"/>
              </a:lnSpc>
              <a:spcBef>
                <a:spcPts val="625"/>
              </a:spcBef>
              <a:tabLst>
                <a:tab pos="241300" algn="l"/>
                <a:tab pos="241935" algn="l"/>
              </a:tabLst>
            </a:pPr>
            <a:endParaRPr lang="en-US" sz="2000" spc="10" dirty="0" smtClean="0">
              <a:solidFill>
                <a:srgbClr val="006FC0"/>
              </a:solidFill>
              <a:cs typeface="Calibri"/>
            </a:endParaRPr>
          </a:p>
          <a:p>
            <a:pPr marL="354965" marR="31750" indent="-342900">
              <a:lnSpc>
                <a:spcPct val="79300"/>
              </a:lnSpc>
              <a:spcBef>
                <a:spcPts val="625"/>
              </a:spcBef>
              <a:buFont typeface="Wingdings" panose="05000000000000000000" pitchFamily="2" charset="2"/>
              <a:buChar char="q"/>
              <a:tabLst>
                <a:tab pos="241300" algn="l"/>
                <a:tab pos="241935" algn="l"/>
              </a:tabLst>
            </a:pPr>
            <a:r>
              <a:rPr lang="en-US" sz="2000" spc="10" dirty="0" smtClean="0">
                <a:solidFill>
                  <a:srgbClr val="006FC0"/>
                </a:solidFill>
                <a:cs typeface="Calibri"/>
              </a:rPr>
              <a:t>The </a:t>
            </a:r>
            <a:r>
              <a:rPr lang="en-US" sz="2000" spc="10" dirty="0">
                <a:solidFill>
                  <a:srgbClr val="006FC0"/>
                </a:solidFill>
                <a:cs typeface="Calibri"/>
              </a:rPr>
              <a:t>most popular database to learn in the upcoming year is MongoDB, which was placed fifth among those that are presently in use.</a:t>
            </a:r>
            <a:endParaRPr sz="2000" dirty="0">
              <a:latin typeface="Calibri"/>
              <a:cs typeface="Calibri"/>
            </a:endParaRPr>
          </a:p>
        </p:txBody>
      </p:sp>
      <p:sp>
        <p:nvSpPr>
          <p:cNvPr id="4" name="object 4"/>
          <p:cNvSpPr txBox="1"/>
          <p:nvPr/>
        </p:nvSpPr>
        <p:spPr>
          <a:xfrm>
            <a:off x="893127" y="1765680"/>
            <a:ext cx="7136130" cy="449580"/>
          </a:xfrm>
          <a:prstGeom prst="rect">
            <a:avLst/>
          </a:prstGeom>
        </p:spPr>
        <p:txBody>
          <a:bodyPr vert="horz" wrap="square" lIns="0" tIns="16510" rIns="0" bIns="0" rtlCol="0">
            <a:spAutoFit/>
          </a:bodyPr>
          <a:lstStyle/>
          <a:p>
            <a:pPr marL="12700">
              <a:lnSpc>
                <a:spcPct val="100000"/>
              </a:lnSpc>
              <a:spcBef>
                <a:spcPts val="130"/>
              </a:spcBef>
              <a:tabLst>
                <a:tab pos="5375275" algn="l"/>
              </a:tabLst>
            </a:pPr>
            <a:r>
              <a:rPr sz="2750" spc="10" dirty="0">
                <a:solidFill>
                  <a:srgbClr val="006FC0"/>
                </a:solidFill>
                <a:latin typeface="Calibri"/>
                <a:cs typeface="Calibri"/>
              </a:rPr>
              <a:t>Findings	Implications</a:t>
            </a:r>
            <a:endParaRPr sz="2750" dirty="0">
              <a:latin typeface="Calibri"/>
              <a:cs typeface="Calibri"/>
            </a:endParaRPr>
          </a:p>
        </p:txBody>
      </p:sp>
      <p:sp>
        <p:nvSpPr>
          <p:cNvPr id="5" name="object 5"/>
          <p:cNvSpPr txBox="1"/>
          <p:nvPr/>
        </p:nvSpPr>
        <p:spPr>
          <a:xfrm>
            <a:off x="6255765" y="2729166"/>
            <a:ext cx="4970780" cy="2278829"/>
          </a:xfrm>
          <a:prstGeom prst="rect">
            <a:avLst/>
          </a:prstGeom>
        </p:spPr>
        <p:txBody>
          <a:bodyPr vert="horz" wrap="square" lIns="0" tIns="77470" rIns="0" bIns="0" rtlCol="0">
            <a:spAutoFit/>
          </a:bodyPr>
          <a:lstStyle/>
          <a:p>
            <a:pPr marL="354965" marR="172720" indent="-342900">
              <a:lnSpc>
                <a:spcPct val="79800"/>
              </a:lnSpc>
              <a:spcBef>
                <a:spcPts val="610"/>
              </a:spcBef>
              <a:buFont typeface="Wingdings" panose="05000000000000000000" pitchFamily="2" charset="2"/>
              <a:buChar char="q"/>
              <a:tabLst>
                <a:tab pos="241300" algn="l"/>
                <a:tab pos="241935" algn="l"/>
              </a:tabLst>
            </a:pPr>
            <a:r>
              <a:rPr lang="en-US" sz="2000" dirty="0">
                <a:solidFill>
                  <a:srgbClr val="0070C0"/>
                </a:solidFill>
                <a:cs typeface="Calibri"/>
              </a:rPr>
              <a:t>As PostgreSQL and MongoDB gain popularity over the next few years, more businesses may decide to use them</a:t>
            </a:r>
            <a:r>
              <a:rPr lang="en-US" sz="2000" dirty="0" smtClean="0">
                <a:solidFill>
                  <a:srgbClr val="0070C0"/>
                </a:solidFill>
                <a:cs typeface="Calibri"/>
              </a:rPr>
              <a:t>.</a:t>
            </a:r>
          </a:p>
          <a:p>
            <a:pPr marL="12065" marR="172720">
              <a:lnSpc>
                <a:spcPct val="79800"/>
              </a:lnSpc>
              <a:spcBef>
                <a:spcPts val="610"/>
              </a:spcBef>
              <a:tabLst>
                <a:tab pos="241300" algn="l"/>
                <a:tab pos="241935" algn="l"/>
              </a:tabLst>
            </a:pPr>
            <a:endParaRPr lang="en-US" sz="2000" dirty="0" smtClean="0">
              <a:solidFill>
                <a:srgbClr val="0070C0"/>
              </a:solidFill>
              <a:cs typeface="Calibri"/>
            </a:endParaRPr>
          </a:p>
          <a:p>
            <a:pPr marL="354965" marR="172720" indent="-342900">
              <a:lnSpc>
                <a:spcPct val="79800"/>
              </a:lnSpc>
              <a:spcBef>
                <a:spcPts val="610"/>
              </a:spcBef>
              <a:buFont typeface="Wingdings" panose="05000000000000000000" pitchFamily="2" charset="2"/>
              <a:buChar char="q"/>
              <a:tabLst>
                <a:tab pos="241300" algn="l"/>
                <a:tab pos="241935" algn="l"/>
              </a:tabLst>
            </a:pPr>
            <a:endParaRPr lang="en-US" sz="2000" dirty="0">
              <a:solidFill>
                <a:srgbClr val="0070C0"/>
              </a:solidFill>
              <a:cs typeface="Calibri"/>
            </a:endParaRPr>
          </a:p>
          <a:p>
            <a:pPr marL="354965" marR="172720" indent="-342900">
              <a:lnSpc>
                <a:spcPct val="79800"/>
              </a:lnSpc>
              <a:spcBef>
                <a:spcPts val="610"/>
              </a:spcBef>
              <a:buFont typeface="Wingdings" panose="05000000000000000000" pitchFamily="2" charset="2"/>
              <a:buChar char="q"/>
              <a:tabLst>
                <a:tab pos="241300" algn="l"/>
                <a:tab pos="241935" algn="l"/>
              </a:tabLst>
            </a:pPr>
            <a:r>
              <a:rPr lang="en-US" sz="2000" dirty="0" smtClean="0">
                <a:solidFill>
                  <a:srgbClr val="0070C0"/>
                </a:solidFill>
                <a:cs typeface="Calibri"/>
              </a:rPr>
              <a:t>MySQL </a:t>
            </a:r>
            <a:r>
              <a:rPr lang="en-US" sz="2000" dirty="0">
                <a:solidFill>
                  <a:srgbClr val="0070C0"/>
                </a:solidFill>
                <a:cs typeface="Calibri"/>
              </a:rPr>
              <a:t>might approach a limit and become insufficient to provide you an advantage over others in terms of abilities.</a:t>
            </a:r>
            <a:endParaRPr sz="2000" dirty="0">
              <a:solidFill>
                <a:srgbClr val="0070C0"/>
              </a:solidFill>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27717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DASHBOARD</a:t>
            </a:r>
            <a:endParaRPr sz="3950"/>
          </a:p>
        </p:txBody>
      </p:sp>
      <p:sp>
        <p:nvSpPr>
          <p:cNvPr id="3" name="object 3"/>
          <p:cNvSpPr txBox="1"/>
          <p:nvPr/>
        </p:nvSpPr>
        <p:spPr>
          <a:xfrm>
            <a:off x="4367276" y="3035537"/>
            <a:ext cx="1247140" cy="883285"/>
          </a:xfrm>
          <a:prstGeom prst="rect">
            <a:avLst/>
          </a:prstGeom>
        </p:spPr>
        <p:txBody>
          <a:bodyPr vert="horz" wrap="square" lIns="0" tIns="112395" rIns="0" bIns="0" rtlCol="0">
            <a:spAutoFit/>
          </a:bodyPr>
          <a:lstStyle/>
          <a:p>
            <a:pPr marL="12700">
              <a:lnSpc>
                <a:spcPct val="100000"/>
              </a:lnSpc>
              <a:spcBef>
                <a:spcPts val="885"/>
              </a:spcBef>
            </a:pPr>
            <a:r>
              <a:rPr sz="2150" dirty="0">
                <a:solidFill>
                  <a:srgbClr val="006FC0"/>
                </a:solidFill>
                <a:latin typeface="Calibri"/>
                <a:cs typeface="Calibri"/>
              </a:rPr>
              <a:t>Link:</a:t>
            </a:r>
            <a:endParaRPr sz="2150">
              <a:latin typeface="Calibri"/>
              <a:cs typeface="Calibri"/>
            </a:endParaRPr>
          </a:p>
          <a:p>
            <a:pPr marL="12700">
              <a:lnSpc>
                <a:spcPct val="100000"/>
              </a:lnSpc>
              <a:spcBef>
                <a:spcPts val="800"/>
              </a:spcBef>
            </a:pPr>
            <a:r>
              <a:rPr sz="2150" u="heavy" spc="20" dirty="0">
                <a:solidFill>
                  <a:srgbClr val="0462C1"/>
                </a:solidFill>
                <a:uFill>
                  <a:solidFill>
                    <a:srgbClr val="0462C1"/>
                  </a:solidFill>
                </a:uFill>
                <a:latin typeface="Calibri"/>
                <a:cs typeface="Calibri"/>
                <a:hlinkClick r:id="rId2"/>
              </a:rPr>
              <a:t>D</a:t>
            </a:r>
            <a:r>
              <a:rPr sz="2150" u="heavy" spc="10" dirty="0">
                <a:solidFill>
                  <a:srgbClr val="0462C1"/>
                </a:solidFill>
                <a:uFill>
                  <a:solidFill>
                    <a:srgbClr val="0462C1"/>
                  </a:solidFill>
                </a:uFill>
                <a:latin typeface="Calibri"/>
                <a:cs typeface="Calibri"/>
                <a:hlinkClick r:id="rId2"/>
              </a:rPr>
              <a:t>a</a:t>
            </a:r>
            <a:r>
              <a:rPr sz="2150" u="heavy" spc="-15" dirty="0">
                <a:solidFill>
                  <a:srgbClr val="0462C1"/>
                </a:solidFill>
                <a:uFill>
                  <a:solidFill>
                    <a:srgbClr val="0462C1"/>
                  </a:solidFill>
                </a:uFill>
                <a:latin typeface="Calibri"/>
                <a:cs typeface="Calibri"/>
                <a:hlinkClick r:id="rId2"/>
              </a:rPr>
              <a:t>sh</a:t>
            </a:r>
            <a:r>
              <a:rPr sz="2150" u="heavy" spc="65" dirty="0">
                <a:solidFill>
                  <a:srgbClr val="0462C1"/>
                </a:solidFill>
                <a:uFill>
                  <a:solidFill>
                    <a:srgbClr val="0462C1"/>
                  </a:solidFill>
                </a:uFill>
                <a:latin typeface="Calibri"/>
                <a:cs typeface="Calibri"/>
                <a:hlinkClick r:id="rId2"/>
              </a:rPr>
              <a:t>b</a:t>
            </a:r>
            <a:r>
              <a:rPr sz="2150" u="heavy" spc="-10" dirty="0">
                <a:solidFill>
                  <a:srgbClr val="0462C1"/>
                </a:solidFill>
                <a:uFill>
                  <a:solidFill>
                    <a:srgbClr val="0462C1"/>
                  </a:solidFill>
                </a:uFill>
                <a:latin typeface="Calibri"/>
                <a:cs typeface="Calibri"/>
                <a:hlinkClick r:id="rId2"/>
              </a:rPr>
              <a:t>o</a:t>
            </a:r>
            <a:r>
              <a:rPr sz="2150" u="heavy" spc="10" dirty="0">
                <a:solidFill>
                  <a:srgbClr val="0462C1"/>
                </a:solidFill>
                <a:uFill>
                  <a:solidFill>
                    <a:srgbClr val="0462C1"/>
                  </a:solidFill>
                </a:uFill>
                <a:latin typeface="Calibri"/>
                <a:cs typeface="Calibri"/>
                <a:hlinkClick r:id="rId2"/>
              </a:rPr>
              <a:t>ard</a:t>
            </a:r>
            <a:endParaRPr sz="2150">
              <a:latin typeface="Calibri"/>
              <a:cs typeface="Calibri"/>
            </a:endParaRPr>
          </a:p>
        </p:txBody>
      </p:sp>
      <p:pic>
        <p:nvPicPr>
          <p:cNvPr id="4" name="object 4"/>
          <p:cNvPicPr/>
          <p:nvPr/>
        </p:nvPicPr>
        <p:blipFill>
          <a:blip r:embed="rId3" cstate="print"/>
          <a:stretch>
            <a:fillRect/>
          </a:stretch>
        </p:blipFill>
        <p:spPr>
          <a:xfrm>
            <a:off x="1076325" y="1905000"/>
            <a:ext cx="3057525" cy="304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962" y="1300225"/>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xfrm>
            <a:off x="917575" y="656336"/>
            <a:ext cx="46005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DASHBOARD</a:t>
            </a:r>
            <a:r>
              <a:rPr sz="3950" spc="10" dirty="0">
                <a:solidFill>
                  <a:srgbClr val="005392"/>
                </a:solidFill>
              </a:rPr>
              <a:t> </a:t>
            </a:r>
            <a:r>
              <a:rPr sz="3950" spc="20" dirty="0">
                <a:solidFill>
                  <a:srgbClr val="005392"/>
                </a:solidFill>
              </a:rPr>
              <a:t>TAB</a:t>
            </a:r>
            <a:r>
              <a:rPr sz="3950" spc="10" dirty="0">
                <a:solidFill>
                  <a:srgbClr val="005392"/>
                </a:solidFill>
              </a:rPr>
              <a:t> </a:t>
            </a:r>
            <a:r>
              <a:rPr sz="3950" spc="15" dirty="0">
                <a:solidFill>
                  <a:srgbClr val="005392"/>
                </a:solidFill>
              </a:rPr>
              <a:t>1</a:t>
            </a:r>
            <a:endParaRPr sz="3950"/>
          </a:p>
        </p:txBody>
      </p:sp>
      <p:pic>
        <p:nvPicPr>
          <p:cNvPr id="4" name="object 4"/>
          <p:cNvPicPr/>
          <p:nvPr/>
        </p:nvPicPr>
        <p:blipFill>
          <a:blip r:embed="rId2" cstate="print"/>
          <a:stretch>
            <a:fillRect/>
          </a:stretch>
        </p:blipFill>
        <p:spPr>
          <a:xfrm>
            <a:off x="771525" y="1371600"/>
            <a:ext cx="10610850" cy="4714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962" y="1300225"/>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xfrm>
            <a:off x="917575" y="656336"/>
            <a:ext cx="46005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DASHBOARD</a:t>
            </a:r>
            <a:r>
              <a:rPr sz="3950" spc="10" dirty="0">
                <a:solidFill>
                  <a:srgbClr val="005392"/>
                </a:solidFill>
              </a:rPr>
              <a:t> </a:t>
            </a:r>
            <a:r>
              <a:rPr sz="3950" spc="20" dirty="0">
                <a:solidFill>
                  <a:srgbClr val="005392"/>
                </a:solidFill>
              </a:rPr>
              <a:t>TAB</a:t>
            </a:r>
            <a:r>
              <a:rPr sz="3950" spc="10" dirty="0">
                <a:solidFill>
                  <a:srgbClr val="005392"/>
                </a:solidFill>
              </a:rPr>
              <a:t> </a:t>
            </a:r>
            <a:r>
              <a:rPr sz="3950" spc="15" dirty="0">
                <a:solidFill>
                  <a:srgbClr val="005392"/>
                </a:solidFill>
              </a:rPr>
              <a:t>2</a:t>
            </a:r>
            <a:endParaRPr sz="3950"/>
          </a:p>
        </p:txBody>
      </p:sp>
      <p:pic>
        <p:nvPicPr>
          <p:cNvPr id="4" name="object 4"/>
          <p:cNvPicPr/>
          <p:nvPr/>
        </p:nvPicPr>
        <p:blipFill>
          <a:blip r:embed="rId2" cstate="print"/>
          <a:stretch>
            <a:fillRect/>
          </a:stretch>
        </p:blipFill>
        <p:spPr>
          <a:xfrm>
            <a:off x="838200" y="1447800"/>
            <a:ext cx="10515600" cy="4876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962" y="1300225"/>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3" name="object 3"/>
          <p:cNvSpPr txBox="1">
            <a:spLocks noGrp="1"/>
          </p:cNvSpPr>
          <p:nvPr>
            <p:ph type="title"/>
          </p:nvPr>
        </p:nvSpPr>
        <p:spPr>
          <a:xfrm>
            <a:off x="917575" y="656336"/>
            <a:ext cx="46005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DASHBOARD</a:t>
            </a:r>
            <a:r>
              <a:rPr sz="3950" spc="10" dirty="0">
                <a:solidFill>
                  <a:srgbClr val="005392"/>
                </a:solidFill>
              </a:rPr>
              <a:t> </a:t>
            </a:r>
            <a:r>
              <a:rPr sz="3950" spc="20" dirty="0">
                <a:solidFill>
                  <a:srgbClr val="005392"/>
                </a:solidFill>
              </a:rPr>
              <a:t>TAB</a:t>
            </a:r>
            <a:r>
              <a:rPr sz="3950" spc="10" dirty="0">
                <a:solidFill>
                  <a:srgbClr val="005392"/>
                </a:solidFill>
              </a:rPr>
              <a:t> </a:t>
            </a:r>
            <a:r>
              <a:rPr sz="3950" spc="15" dirty="0">
                <a:solidFill>
                  <a:srgbClr val="005392"/>
                </a:solidFill>
              </a:rPr>
              <a:t>3</a:t>
            </a:r>
            <a:endParaRPr sz="3950"/>
          </a:p>
        </p:txBody>
      </p:sp>
      <p:pic>
        <p:nvPicPr>
          <p:cNvPr id="4" name="object 4"/>
          <p:cNvPicPr/>
          <p:nvPr/>
        </p:nvPicPr>
        <p:blipFill>
          <a:blip r:embed="rId2" cstate="print"/>
          <a:stretch>
            <a:fillRect/>
          </a:stretch>
        </p:blipFill>
        <p:spPr>
          <a:xfrm>
            <a:off x="838200" y="1466850"/>
            <a:ext cx="10525125" cy="4791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30765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DISCUSSION</a:t>
            </a:r>
            <a:endParaRPr sz="3950"/>
          </a:p>
        </p:txBody>
      </p:sp>
      <p:pic>
        <p:nvPicPr>
          <p:cNvPr id="3" name="object 3"/>
          <p:cNvPicPr/>
          <p:nvPr/>
        </p:nvPicPr>
        <p:blipFill>
          <a:blip r:embed="rId2" cstate="print"/>
          <a:stretch>
            <a:fillRect/>
          </a:stretch>
        </p:blipFill>
        <p:spPr>
          <a:xfrm>
            <a:off x="1257300" y="1828800"/>
            <a:ext cx="4343400" cy="4352925"/>
          </a:xfrm>
          <a:prstGeom prst="rect">
            <a:avLst/>
          </a:prstGeom>
        </p:spPr>
      </p:pic>
      <p:sp>
        <p:nvSpPr>
          <p:cNvPr id="4" name="object 4"/>
          <p:cNvSpPr txBox="1"/>
          <p:nvPr/>
        </p:nvSpPr>
        <p:spPr>
          <a:xfrm>
            <a:off x="6255765" y="1788731"/>
            <a:ext cx="5001895" cy="3762568"/>
          </a:xfrm>
          <a:prstGeom prst="rect">
            <a:avLst/>
          </a:prstGeom>
        </p:spPr>
        <p:txBody>
          <a:bodyPr vert="horz" wrap="square" lIns="0" tIns="40640" rIns="0" bIns="0" rtlCol="0">
            <a:spAutoFit/>
          </a:bodyPr>
          <a:lstStyle/>
          <a:p>
            <a:pPr marL="354965" indent="-342900">
              <a:lnSpc>
                <a:spcPct val="100000"/>
              </a:lnSpc>
              <a:spcBef>
                <a:spcPts val="320"/>
              </a:spcBef>
              <a:buFont typeface="Wingdings" panose="05000000000000000000" pitchFamily="2" charset="2"/>
              <a:buChar char="q"/>
              <a:tabLst>
                <a:tab pos="241300" algn="l"/>
                <a:tab pos="241935" algn="l"/>
              </a:tabLst>
            </a:pPr>
            <a:r>
              <a:rPr lang="en-US" sz="2000" b="1" spc="5" dirty="0" smtClean="0">
                <a:solidFill>
                  <a:srgbClr val="006FC0"/>
                </a:solidFill>
                <a:latin typeface="Calibri"/>
                <a:cs typeface="Calibri"/>
              </a:rPr>
              <a:t>       LANGUAGES:</a:t>
            </a:r>
            <a:endParaRPr lang="en-US" sz="2000" b="1" dirty="0" smtClean="0">
              <a:latin typeface="Calibri"/>
              <a:cs typeface="Calibri"/>
            </a:endParaRPr>
          </a:p>
          <a:p>
            <a:pPr marL="699135" marR="129539" lvl="1" indent="-229235">
              <a:lnSpc>
                <a:spcPts val="2180"/>
              </a:lnSpc>
              <a:spcBef>
                <a:spcPts val="484"/>
              </a:spcBef>
              <a:buFont typeface="Arial MT"/>
              <a:buChar char="•"/>
              <a:tabLst>
                <a:tab pos="698500" algn="l"/>
                <a:tab pos="699135" algn="l"/>
              </a:tabLst>
            </a:pPr>
            <a:r>
              <a:rPr lang="en-US" sz="2000" dirty="0" smtClean="0">
                <a:solidFill>
                  <a:srgbClr val="006FC0"/>
                </a:solidFill>
                <a:cs typeface="Calibri"/>
              </a:rPr>
              <a:t>Will alternative languages gain popularity in the next years, causing SQL and Python to lose their hegemony?</a:t>
            </a:r>
            <a:endParaRPr lang="en-US" sz="2000" spc="15" dirty="0" smtClean="0">
              <a:solidFill>
                <a:srgbClr val="006FC0"/>
              </a:solidFill>
              <a:latin typeface="Calibri"/>
              <a:cs typeface="Calibri"/>
            </a:endParaRPr>
          </a:p>
          <a:p>
            <a:pPr marL="469900" marR="129539" lvl="1">
              <a:lnSpc>
                <a:spcPts val="2180"/>
              </a:lnSpc>
              <a:spcBef>
                <a:spcPts val="484"/>
              </a:spcBef>
              <a:tabLst>
                <a:tab pos="698500" algn="l"/>
                <a:tab pos="699135" algn="l"/>
              </a:tabLst>
            </a:pPr>
            <a:endParaRPr lang="en-US" sz="2000" spc="15" dirty="0">
              <a:solidFill>
                <a:srgbClr val="006FC0"/>
              </a:solidFill>
              <a:latin typeface="Calibri"/>
              <a:cs typeface="Calibri"/>
            </a:endParaRPr>
          </a:p>
          <a:p>
            <a:pPr marL="812800" marR="129539" lvl="1" indent="-342900">
              <a:lnSpc>
                <a:spcPts val="2180"/>
              </a:lnSpc>
              <a:spcBef>
                <a:spcPts val="484"/>
              </a:spcBef>
              <a:buFont typeface="Wingdings" panose="05000000000000000000" pitchFamily="2" charset="2"/>
              <a:buChar char="q"/>
              <a:tabLst>
                <a:tab pos="698500" algn="l"/>
                <a:tab pos="699135" algn="l"/>
              </a:tabLst>
            </a:pPr>
            <a:r>
              <a:rPr lang="en-US" sz="2000" b="1" spc="15" dirty="0" smtClean="0">
                <a:solidFill>
                  <a:srgbClr val="006FC0"/>
                </a:solidFill>
                <a:latin typeface="Calibri"/>
                <a:cs typeface="Calibri"/>
              </a:rPr>
              <a:t>DATABASES</a:t>
            </a:r>
            <a:r>
              <a:rPr sz="2000" spc="15" dirty="0" smtClean="0">
                <a:solidFill>
                  <a:srgbClr val="006FC0"/>
                </a:solidFill>
                <a:latin typeface="Calibri"/>
                <a:cs typeface="Calibri"/>
              </a:rPr>
              <a:t>:</a:t>
            </a:r>
            <a:endParaRPr sz="2000" dirty="0" smtClean="0">
              <a:latin typeface="Calibri"/>
              <a:cs typeface="Calibri"/>
            </a:endParaRPr>
          </a:p>
          <a:p>
            <a:pPr marL="699135" marR="5080" lvl="1" indent="-229235">
              <a:lnSpc>
                <a:spcPct val="90800"/>
              </a:lnSpc>
              <a:spcBef>
                <a:spcPts val="450"/>
              </a:spcBef>
              <a:buFont typeface="Arial MT"/>
              <a:buChar char="•"/>
              <a:tabLst>
                <a:tab pos="698500" algn="l"/>
                <a:tab pos="699135" algn="l"/>
              </a:tabLst>
            </a:pPr>
            <a:r>
              <a:rPr lang="en-US" sz="2000" spc="20" dirty="0" smtClean="0">
                <a:solidFill>
                  <a:srgbClr val="006FC0"/>
                </a:solidFill>
                <a:cs typeface="Calibri"/>
              </a:rPr>
              <a:t>Will </a:t>
            </a:r>
            <a:r>
              <a:rPr lang="en-US" sz="2000" spc="20" dirty="0">
                <a:solidFill>
                  <a:srgbClr val="006FC0"/>
                </a:solidFill>
                <a:cs typeface="Calibri"/>
              </a:rPr>
              <a:t>PostgreSQL and MongoDB eventually supplant MySQL as the preferred database to work with</a:t>
            </a:r>
            <a:r>
              <a:rPr lang="en-US" sz="2000" spc="20" dirty="0" smtClean="0">
                <a:solidFill>
                  <a:srgbClr val="006FC0"/>
                </a:solidFill>
                <a:cs typeface="Calibri"/>
              </a:rPr>
              <a:t>?</a:t>
            </a:r>
          </a:p>
          <a:p>
            <a:pPr marL="699135" marR="5080" lvl="1" indent="-229235">
              <a:lnSpc>
                <a:spcPct val="90800"/>
              </a:lnSpc>
              <a:spcBef>
                <a:spcPts val="450"/>
              </a:spcBef>
              <a:buFont typeface="Arial MT"/>
              <a:buChar char="•"/>
              <a:tabLst>
                <a:tab pos="698500" algn="l"/>
                <a:tab pos="699135" algn="l"/>
              </a:tabLst>
            </a:pPr>
            <a:r>
              <a:rPr lang="en-US" sz="2000" spc="20" dirty="0" smtClean="0">
                <a:solidFill>
                  <a:srgbClr val="006FC0"/>
                </a:solidFill>
                <a:cs typeface="Calibri"/>
              </a:rPr>
              <a:t>Why </a:t>
            </a:r>
            <a:r>
              <a:rPr lang="en-US" sz="2000" spc="20" dirty="0">
                <a:solidFill>
                  <a:srgbClr val="006FC0"/>
                </a:solidFill>
                <a:cs typeface="Calibri"/>
              </a:rPr>
              <a:t>is MySQL's popularity dwindling so quickly?</a:t>
            </a:r>
            <a:endParaRPr sz="20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948436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OVERALL FINDINGS</a:t>
            </a:r>
            <a:r>
              <a:rPr sz="3950" spc="30" dirty="0">
                <a:solidFill>
                  <a:srgbClr val="005392"/>
                </a:solidFill>
              </a:rPr>
              <a:t> </a:t>
            </a:r>
            <a:r>
              <a:rPr sz="3950" spc="15" dirty="0">
                <a:solidFill>
                  <a:srgbClr val="005392"/>
                </a:solidFill>
              </a:rPr>
              <a:t>&amp;</a:t>
            </a:r>
            <a:r>
              <a:rPr sz="3950" spc="30" dirty="0">
                <a:solidFill>
                  <a:srgbClr val="005392"/>
                </a:solidFill>
              </a:rPr>
              <a:t> </a:t>
            </a:r>
            <a:r>
              <a:rPr sz="3950" spc="25" dirty="0">
                <a:solidFill>
                  <a:srgbClr val="005392"/>
                </a:solidFill>
              </a:rPr>
              <a:t>IMPLICATIONS</a:t>
            </a:r>
            <a:endParaRPr sz="3950"/>
          </a:p>
        </p:txBody>
      </p:sp>
      <p:sp>
        <p:nvSpPr>
          <p:cNvPr id="3" name="object 3"/>
          <p:cNvSpPr txBox="1"/>
          <p:nvPr/>
        </p:nvSpPr>
        <p:spPr>
          <a:xfrm>
            <a:off x="304801" y="2834322"/>
            <a:ext cx="5492432" cy="2417970"/>
          </a:xfrm>
          <a:prstGeom prst="rect">
            <a:avLst/>
          </a:prstGeom>
        </p:spPr>
        <p:txBody>
          <a:bodyPr vert="horz" wrap="square" lIns="0" tIns="47625" rIns="0" bIns="0" rtlCol="0">
            <a:spAutoFit/>
          </a:bodyPr>
          <a:lstStyle/>
          <a:p>
            <a:pPr marL="354965" marR="5080" indent="-342900">
              <a:lnSpc>
                <a:spcPct val="89700"/>
              </a:lnSpc>
              <a:spcBef>
                <a:spcPts val="375"/>
              </a:spcBef>
              <a:buFont typeface="Wingdings" panose="05000000000000000000" pitchFamily="2" charset="2"/>
              <a:buChar char="q"/>
              <a:tabLst>
                <a:tab pos="241300" algn="l"/>
                <a:tab pos="241935" algn="l"/>
              </a:tabLst>
            </a:pPr>
            <a:r>
              <a:rPr lang="en-US" sz="2000" dirty="0">
                <a:solidFill>
                  <a:srgbClr val="006FC0"/>
                </a:solidFill>
                <a:cs typeface="Calibri"/>
              </a:rPr>
              <a:t>The bulk of the male respondents to the technology poll were from the USA, followed by those between the ages of 21 and 43 from India</a:t>
            </a:r>
            <a:r>
              <a:rPr lang="en-US" sz="2000" dirty="0" smtClean="0">
                <a:solidFill>
                  <a:srgbClr val="006FC0"/>
                </a:solidFill>
                <a:cs typeface="Calibri"/>
              </a:rPr>
              <a:t>.</a:t>
            </a:r>
          </a:p>
          <a:p>
            <a:pPr marL="12065" marR="5080">
              <a:lnSpc>
                <a:spcPct val="89700"/>
              </a:lnSpc>
              <a:spcBef>
                <a:spcPts val="375"/>
              </a:spcBef>
              <a:tabLst>
                <a:tab pos="241300" algn="l"/>
                <a:tab pos="241935" algn="l"/>
              </a:tabLst>
            </a:pPr>
            <a:endParaRPr lang="en-US" sz="2000" dirty="0" smtClean="0">
              <a:solidFill>
                <a:srgbClr val="006FC0"/>
              </a:solidFill>
              <a:cs typeface="Calibri"/>
            </a:endParaRPr>
          </a:p>
          <a:p>
            <a:pPr marL="354965" marR="5080" indent="-342900">
              <a:lnSpc>
                <a:spcPct val="89700"/>
              </a:lnSpc>
              <a:spcBef>
                <a:spcPts val="375"/>
              </a:spcBef>
              <a:buFont typeface="Wingdings" panose="05000000000000000000" pitchFamily="2" charset="2"/>
              <a:buChar char="q"/>
              <a:tabLst>
                <a:tab pos="241300" algn="l"/>
                <a:tab pos="241935" algn="l"/>
              </a:tabLst>
            </a:pPr>
            <a:endParaRPr lang="en-US" sz="2000" dirty="0">
              <a:solidFill>
                <a:srgbClr val="006FC0"/>
              </a:solidFill>
              <a:cs typeface="Calibri"/>
            </a:endParaRPr>
          </a:p>
          <a:p>
            <a:pPr marL="354965" marR="5080" indent="-342900">
              <a:lnSpc>
                <a:spcPct val="89700"/>
              </a:lnSpc>
              <a:spcBef>
                <a:spcPts val="375"/>
              </a:spcBef>
              <a:buFont typeface="Wingdings" panose="05000000000000000000" pitchFamily="2" charset="2"/>
              <a:buChar char="q"/>
              <a:tabLst>
                <a:tab pos="241300" algn="l"/>
                <a:tab pos="241935" algn="l"/>
              </a:tabLst>
            </a:pPr>
            <a:r>
              <a:rPr lang="en-US" sz="2000" dirty="0" smtClean="0">
                <a:solidFill>
                  <a:srgbClr val="006FC0"/>
                </a:solidFill>
                <a:cs typeface="Calibri"/>
              </a:rPr>
              <a:t>Students </a:t>
            </a:r>
            <a:r>
              <a:rPr lang="en-US" sz="2000" dirty="0">
                <a:solidFill>
                  <a:srgbClr val="006FC0"/>
                </a:solidFill>
                <a:cs typeface="Calibri"/>
              </a:rPr>
              <a:t>with a bachelor's or master's degree strongly recommended </a:t>
            </a:r>
            <a:r>
              <a:rPr lang="en-US" sz="2000" dirty="0" err="1">
                <a:solidFill>
                  <a:srgbClr val="006FC0"/>
                </a:solidFill>
                <a:cs typeface="Calibri"/>
              </a:rPr>
              <a:t>specialising</a:t>
            </a:r>
            <a:r>
              <a:rPr lang="en-US" sz="2000" dirty="0">
                <a:solidFill>
                  <a:srgbClr val="006FC0"/>
                </a:solidFill>
                <a:cs typeface="Calibri"/>
              </a:rPr>
              <a:t> in data technology.</a:t>
            </a:r>
            <a:endParaRPr sz="2000" dirty="0">
              <a:latin typeface="Calibri"/>
              <a:cs typeface="Calibri"/>
            </a:endParaRPr>
          </a:p>
        </p:txBody>
      </p:sp>
      <p:sp>
        <p:nvSpPr>
          <p:cNvPr id="4" name="object 4"/>
          <p:cNvSpPr txBox="1"/>
          <p:nvPr/>
        </p:nvSpPr>
        <p:spPr>
          <a:xfrm>
            <a:off x="893126" y="1794255"/>
            <a:ext cx="8250873" cy="439864"/>
          </a:xfrm>
          <a:prstGeom prst="rect">
            <a:avLst/>
          </a:prstGeom>
        </p:spPr>
        <p:txBody>
          <a:bodyPr vert="horz" wrap="square" lIns="0" tIns="16510" rIns="0" bIns="0" rtlCol="0">
            <a:spAutoFit/>
          </a:bodyPr>
          <a:lstStyle/>
          <a:p>
            <a:pPr marL="12700">
              <a:lnSpc>
                <a:spcPct val="100000"/>
              </a:lnSpc>
              <a:spcBef>
                <a:spcPts val="130"/>
              </a:spcBef>
              <a:tabLst>
                <a:tab pos="5375275" algn="l"/>
              </a:tabLst>
            </a:pPr>
            <a:r>
              <a:rPr lang="en-US" sz="2750" b="1" spc="10" dirty="0" smtClean="0">
                <a:solidFill>
                  <a:srgbClr val="006FC0"/>
                </a:solidFill>
                <a:latin typeface="Calibri"/>
                <a:cs typeface="Calibri"/>
              </a:rPr>
              <a:t>FINDINGS</a:t>
            </a:r>
            <a:r>
              <a:rPr sz="2750" spc="10" dirty="0">
                <a:solidFill>
                  <a:srgbClr val="006FC0"/>
                </a:solidFill>
                <a:latin typeface="Calibri"/>
                <a:cs typeface="Calibri"/>
              </a:rPr>
              <a:t>	</a:t>
            </a:r>
            <a:r>
              <a:rPr lang="en-US" sz="2750" b="1" spc="10" dirty="0" smtClean="0">
                <a:solidFill>
                  <a:srgbClr val="006FC0"/>
                </a:solidFill>
                <a:latin typeface="Calibri"/>
                <a:cs typeface="Calibri"/>
              </a:rPr>
              <a:t>IMPLICATIONS</a:t>
            </a:r>
            <a:endParaRPr lang="en-US" sz="2750" b="1" dirty="0">
              <a:latin typeface="Calibri"/>
              <a:cs typeface="Calibri"/>
            </a:endParaRPr>
          </a:p>
        </p:txBody>
      </p:sp>
      <p:sp>
        <p:nvSpPr>
          <p:cNvPr id="5" name="object 5"/>
          <p:cNvSpPr txBox="1"/>
          <p:nvPr/>
        </p:nvSpPr>
        <p:spPr>
          <a:xfrm>
            <a:off x="6096000" y="2834322"/>
            <a:ext cx="5130545" cy="2459648"/>
          </a:xfrm>
          <a:prstGeom prst="rect">
            <a:avLst/>
          </a:prstGeom>
        </p:spPr>
        <p:txBody>
          <a:bodyPr vert="horz" wrap="square" lIns="0" tIns="48260" rIns="0" bIns="0" rtlCol="0">
            <a:spAutoFit/>
          </a:bodyPr>
          <a:lstStyle/>
          <a:p>
            <a:pPr marL="354965" marR="5080" indent="-342900" algn="just">
              <a:lnSpc>
                <a:spcPts val="2180"/>
              </a:lnSpc>
              <a:spcBef>
                <a:spcPts val="380"/>
              </a:spcBef>
              <a:buFont typeface="Wingdings" panose="05000000000000000000" pitchFamily="2" charset="2"/>
              <a:buChar char="q"/>
              <a:tabLst>
                <a:tab pos="241935" algn="l"/>
              </a:tabLst>
            </a:pPr>
            <a:r>
              <a:rPr lang="en-US" sz="2000" spc="-15" dirty="0">
                <a:solidFill>
                  <a:srgbClr val="006FC0"/>
                </a:solidFill>
                <a:cs typeface="Calibri"/>
              </a:rPr>
              <a:t>Observing the popularity among young people may encourage the establishment of more bootstrap camps to broaden their skill sets</a:t>
            </a:r>
            <a:r>
              <a:rPr lang="en-US" sz="2000" spc="-15" dirty="0" smtClean="0">
                <a:solidFill>
                  <a:srgbClr val="006FC0"/>
                </a:solidFill>
                <a:cs typeface="Calibri"/>
              </a:rPr>
              <a:t>.</a:t>
            </a:r>
          </a:p>
          <a:p>
            <a:pPr marL="12065" marR="5080" algn="just">
              <a:lnSpc>
                <a:spcPts val="2180"/>
              </a:lnSpc>
              <a:spcBef>
                <a:spcPts val="380"/>
              </a:spcBef>
              <a:tabLst>
                <a:tab pos="241935" algn="l"/>
              </a:tabLst>
            </a:pPr>
            <a:endParaRPr lang="en-US" sz="2000" spc="-15" dirty="0" smtClean="0">
              <a:solidFill>
                <a:srgbClr val="006FC0"/>
              </a:solidFill>
              <a:cs typeface="Calibri"/>
            </a:endParaRPr>
          </a:p>
          <a:p>
            <a:pPr marL="12065" marR="5080" algn="just">
              <a:lnSpc>
                <a:spcPts val="2180"/>
              </a:lnSpc>
              <a:spcBef>
                <a:spcPts val="380"/>
              </a:spcBef>
              <a:tabLst>
                <a:tab pos="241935" algn="l"/>
              </a:tabLst>
            </a:pPr>
            <a:endParaRPr lang="en-US" sz="2000" spc="-15" dirty="0">
              <a:solidFill>
                <a:srgbClr val="006FC0"/>
              </a:solidFill>
              <a:cs typeface="Calibri"/>
            </a:endParaRPr>
          </a:p>
          <a:p>
            <a:pPr marL="354965" marR="5080" indent="-342900" algn="just">
              <a:lnSpc>
                <a:spcPts val="2180"/>
              </a:lnSpc>
              <a:spcBef>
                <a:spcPts val="380"/>
              </a:spcBef>
              <a:buFont typeface="Wingdings" panose="05000000000000000000" pitchFamily="2" charset="2"/>
              <a:buChar char="q"/>
              <a:tabLst>
                <a:tab pos="241935" algn="l"/>
              </a:tabLst>
            </a:pPr>
            <a:r>
              <a:rPr lang="en-US" sz="2000" spc="-15" dirty="0">
                <a:solidFill>
                  <a:srgbClr val="006FC0"/>
                </a:solidFill>
                <a:cs typeface="Calibri"/>
              </a:rPr>
              <a:t>As more multinational corporations diversify into this industry, the popularity trends could also increase in other nations.</a:t>
            </a:r>
            <a:endParaRPr sz="20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3076575"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CONCLUSION</a:t>
            </a:r>
            <a:endParaRPr sz="3950"/>
          </a:p>
        </p:txBody>
      </p:sp>
      <p:sp>
        <p:nvSpPr>
          <p:cNvPr id="3" name="object 3"/>
          <p:cNvSpPr txBox="1"/>
          <p:nvPr/>
        </p:nvSpPr>
        <p:spPr>
          <a:xfrm>
            <a:off x="3200400" y="1823148"/>
            <a:ext cx="8060055" cy="3803605"/>
          </a:xfrm>
          <a:prstGeom prst="rect">
            <a:avLst/>
          </a:prstGeom>
        </p:spPr>
        <p:txBody>
          <a:bodyPr vert="horz" wrap="square" lIns="0" tIns="43815" rIns="0" bIns="0" rtlCol="0">
            <a:spAutoFit/>
          </a:bodyPr>
          <a:lstStyle/>
          <a:p>
            <a:pPr marL="297815" marR="5080" indent="-285750">
              <a:lnSpc>
                <a:spcPct val="88600"/>
              </a:lnSpc>
              <a:spcBef>
                <a:spcPts val="345"/>
              </a:spcBef>
              <a:buFont typeface="Wingdings" panose="05000000000000000000" pitchFamily="2" charset="2"/>
              <a:buChar char="q"/>
              <a:tabLst>
                <a:tab pos="241300" algn="l"/>
                <a:tab pos="241935" algn="l"/>
              </a:tabLst>
            </a:pPr>
            <a:r>
              <a:rPr lang="en-US" spc="-55" dirty="0">
                <a:solidFill>
                  <a:srgbClr val="006FC0"/>
                </a:solidFill>
                <a:cs typeface="Calibri"/>
              </a:rPr>
              <a:t>We sought to examine the dataset for the desired present and next technological developments while also taking into account the respondents' demographics</a:t>
            </a:r>
            <a:r>
              <a:rPr lang="en-US" spc="-55" dirty="0" smtClean="0">
                <a:solidFill>
                  <a:srgbClr val="006FC0"/>
                </a:solidFill>
                <a:cs typeface="Calibri"/>
              </a:rPr>
              <a:t>.</a:t>
            </a:r>
          </a:p>
          <a:p>
            <a:pPr marL="12065" marR="5080">
              <a:lnSpc>
                <a:spcPct val="88600"/>
              </a:lnSpc>
              <a:spcBef>
                <a:spcPts val="345"/>
              </a:spcBef>
              <a:tabLst>
                <a:tab pos="241300" algn="l"/>
                <a:tab pos="241935" algn="l"/>
              </a:tabLst>
            </a:pPr>
            <a:endParaRPr lang="en-US" spc="-55" dirty="0" smtClean="0">
              <a:solidFill>
                <a:srgbClr val="006FC0"/>
              </a:solidFill>
              <a:cs typeface="Calibri"/>
            </a:endParaRPr>
          </a:p>
          <a:p>
            <a:pPr marL="297815" marR="5080" indent="-285750">
              <a:lnSpc>
                <a:spcPct val="88600"/>
              </a:lnSpc>
              <a:spcBef>
                <a:spcPts val="345"/>
              </a:spcBef>
              <a:buFont typeface="Wingdings" panose="05000000000000000000" pitchFamily="2" charset="2"/>
              <a:buChar char="q"/>
              <a:tabLst>
                <a:tab pos="241300" algn="l"/>
                <a:tab pos="241935" algn="l"/>
              </a:tabLst>
            </a:pPr>
            <a:r>
              <a:rPr lang="en-US" spc="-55" dirty="0" smtClean="0">
                <a:solidFill>
                  <a:srgbClr val="006FC0"/>
                </a:solidFill>
                <a:cs typeface="Calibri"/>
              </a:rPr>
              <a:t>The </a:t>
            </a:r>
            <a:r>
              <a:rPr lang="en-US" spc="-55" dirty="0" err="1">
                <a:solidFill>
                  <a:srgbClr val="006FC0"/>
                </a:solidFill>
                <a:cs typeface="Calibri"/>
              </a:rPr>
              <a:t>visualisations</a:t>
            </a:r>
            <a:r>
              <a:rPr lang="en-US" spc="-55" dirty="0">
                <a:solidFill>
                  <a:srgbClr val="006FC0"/>
                </a:solidFill>
                <a:cs typeface="Calibri"/>
              </a:rPr>
              <a:t> make it evident that the age groups between 21 and 43 prefer the technology developments</a:t>
            </a:r>
            <a:r>
              <a:rPr lang="en-US" spc="-55" dirty="0" smtClean="0">
                <a:solidFill>
                  <a:srgbClr val="006FC0"/>
                </a:solidFill>
                <a:cs typeface="Calibri"/>
              </a:rPr>
              <a:t>.</a:t>
            </a:r>
          </a:p>
          <a:p>
            <a:pPr marL="12065" marR="5080">
              <a:lnSpc>
                <a:spcPct val="88600"/>
              </a:lnSpc>
              <a:spcBef>
                <a:spcPts val="345"/>
              </a:spcBef>
              <a:tabLst>
                <a:tab pos="241300" algn="l"/>
                <a:tab pos="241935" algn="l"/>
              </a:tabLst>
            </a:pPr>
            <a:endParaRPr lang="en-US" spc="-55" dirty="0" smtClean="0">
              <a:solidFill>
                <a:srgbClr val="006FC0"/>
              </a:solidFill>
              <a:cs typeface="Calibri"/>
            </a:endParaRPr>
          </a:p>
          <a:p>
            <a:pPr marL="297815" marR="5080" indent="-285750">
              <a:lnSpc>
                <a:spcPct val="88600"/>
              </a:lnSpc>
              <a:spcBef>
                <a:spcPts val="345"/>
              </a:spcBef>
              <a:buFont typeface="Wingdings" panose="05000000000000000000" pitchFamily="2" charset="2"/>
              <a:buChar char="q"/>
              <a:tabLst>
                <a:tab pos="241300" algn="l"/>
                <a:tab pos="241935" algn="l"/>
              </a:tabLst>
            </a:pPr>
            <a:r>
              <a:rPr lang="en-US" spc="-55" dirty="0" smtClean="0">
                <a:solidFill>
                  <a:srgbClr val="006FC0"/>
                </a:solidFill>
                <a:cs typeface="Calibri"/>
              </a:rPr>
              <a:t>The </a:t>
            </a:r>
            <a:r>
              <a:rPr lang="en-US" spc="-55" dirty="0">
                <a:solidFill>
                  <a:srgbClr val="006FC0"/>
                </a:solidFill>
                <a:cs typeface="Calibri"/>
              </a:rPr>
              <a:t>most widely used programming languages are HTML and JavaScript, and future technology trends predict that this will continue in the years to come</a:t>
            </a:r>
            <a:r>
              <a:rPr lang="en-US" spc="-55" dirty="0" smtClean="0">
                <a:solidFill>
                  <a:srgbClr val="006FC0"/>
                </a:solidFill>
                <a:cs typeface="Calibri"/>
              </a:rPr>
              <a:t>.</a:t>
            </a:r>
          </a:p>
          <a:p>
            <a:pPr marL="12065" marR="5080">
              <a:lnSpc>
                <a:spcPct val="88600"/>
              </a:lnSpc>
              <a:spcBef>
                <a:spcPts val="345"/>
              </a:spcBef>
              <a:tabLst>
                <a:tab pos="241300" algn="l"/>
                <a:tab pos="241935" algn="l"/>
              </a:tabLst>
            </a:pPr>
            <a:endParaRPr lang="en-US" spc="-55" dirty="0" smtClean="0">
              <a:solidFill>
                <a:srgbClr val="006FC0"/>
              </a:solidFill>
              <a:cs typeface="Calibri"/>
            </a:endParaRPr>
          </a:p>
          <a:p>
            <a:pPr marL="297815" marR="5080" indent="-285750">
              <a:lnSpc>
                <a:spcPct val="88600"/>
              </a:lnSpc>
              <a:spcBef>
                <a:spcPts val="345"/>
              </a:spcBef>
              <a:buFont typeface="Wingdings" panose="05000000000000000000" pitchFamily="2" charset="2"/>
              <a:buChar char="q"/>
              <a:tabLst>
                <a:tab pos="241300" algn="l"/>
                <a:tab pos="241935" algn="l"/>
              </a:tabLst>
            </a:pPr>
            <a:r>
              <a:rPr lang="en-US" spc="-55" dirty="0" smtClean="0">
                <a:solidFill>
                  <a:srgbClr val="006FC0"/>
                </a:solidFill>
                <a:cs typeface="Calibri"/>
              </a:rPr>
              <a:t>We </a:t>
            </a:r>
            <a:r>
              <a:rPr lang="en-US" spc="-55" dirty="0">
                <a:solidFill>
                  <a:srgbClr val="006FC0"/>
                </a:solidFill>
                <a:cs typeface="Calibri"/>
              </a:rPr>
              <a:t>might observe a decline in MySQL's popularity and a rise in PostgreSQL and MongoDB among the databases we can </a:t>
            </a:r>
            <a:r>
              <a:rPr lang="en-US" spc="-55" dirty="0" smtClean="0">
                <a:solidFill>
                  <a:srgbClr val="006FC0"/>
                </a:solidFill>
                <a:cs typeface="Calibri"/>
              </a:rPr>
              <a:t>use.</a:t>
            </a:r>
          </a:p>
          <a:p>
            <a:pPr marL="12065" marR="5080">
              <a:lnSpc>
                <a:spcPct val="88600"/>
              </a:lnSpc>
              <a:spcBef>
                <a:spcPts val="345"/>
              </a:spcBef>
              <a:tabLst>
                <a:tab pos="241300" algn="l"/>
                <a:tab pos="241935" algn="l"/>
              </a:tabLst>
            </a:pPr>
            <a:endParaRPr lang="en-US" spc="-55" dirty="0" smtClean="0">
              <a:solidFill>
                <a:srgbClr val="006FC0"/>
              </a:solidFill>
              <a:cs typeface="Calibri"/>
            </a:endParaRPr>
          </a:p>
          <a:p>
            <a:pPr marL="297815" marR="5080" indent="-285750">
              <a:lnSpc>
                <a:spcPct val="88600"/>
              </a:lnSpc>
              <a:spcBef>
                <a:spcPts val="345"/>
              </a:spcBef>
              <a:buFont typeface="Wingdings" panose="05000000000000000000" pitchFamily="2" charset="2"/>
              <a:buChar char="q"/>
              <a:tabLst>
                <a:tab pos="241300" algn="l"/>
                <a:tab pos="241935" algn="l"/>
              </a:tabLst>
            </a:pPr>
            <a:r>
              <a:rPr lang="en-US" spc="-55" dirty="0" smtClean="0">
                <a:solidFill>
                  <a:srgbClr val="006FC0"/>
                </a:solidFill>
                <a:cs typeface="Calibri"/>
              </a:rPr>
              <a:t>As </a:t>
            </a:r>
            <a:r>
              <a:rPr lang="en-US" spc="-55" dirty="0">
                <a:solidFill>
                  <a:srgbClr val="006FC0"/>
                </a:solidFill>
                <a:cs typeface="Calibri"/>
              </a:rPr>
              <a:t>multinational corporations expand into this market to stay competitive, we might observe an increase in the employment of these technologies there.</a:t>
            </a:r>
            <a:endParaRPr sz="1800" dirty="0">
              <a:latin typeface="Calibri"/>
              <a:cs typeface="Calibri"/>
            </a:endParaRPr>
          </a:p>
        </p:txBody>
      </p:sp>
      <p:pic>
        <p:nvPicPr>
          <p:cNvPr id="4" name="object 4"/>
          <p:cNvPicPr/>
          <p:nvPr/>
        </p:nvPicPr>
        <p:blipFill>
          <a:blip r:embed="rId2" cstate="print"/>
          <a:stretch>
            <a:fillRect/>
          </a:stretch>
        </p:blipFill>
        <p:spPr>
          <a:xfrm>
            <a:off x="-76200" y="1981200"/>
            <a:ext cx="3057525" cy="3057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246634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APPENDIX</a:t>
            </a:r>
            <a:endParaRPr sz="3950"/>
          </a:p>
        </p:txBody>
      </p:sp>
      <p:sp>
        <p:nvSpPr>
          <p:cNvPr id="3" name="object 3"/>
          <p:cNvSpPr txBox="1">
            <a:spLocks noGrp="1"/>
          </p:cNvSpPr>
          <p:nvPr>
            <p:ph type="body" idx="1"/>
          </p:nvPr>
        </p:nvSpPr>
        <p:spPr>
          <a:xfrm>
            <a:off x="974725" y="1763030"/>
            <a:ext cx="10242549" cy="3755515"/>
          </a:xfrm>
          <a:prstGeom prst="rect">
            <a:avLst/>
          </a:prstGeom>
        </p:spPr>
        <p:txBody>
          <a:bodyPr vert="horz" wrap="square" lIns="0" tIns="53975" rIns="0" bIns="0" rtlCol="0">
            <a:spAutoFit/>
          </a:bodyPr>
          <a:lstStyle/>
          <a:p>
            <a:pPr marL="3892550" indent="-229235">
              <a:lnSpc>
                <a:spcPct val="100000"/>
              </a:lnSpc>
              <a:spcBef>
                <a:spcPts val="425"/>
              </a:spcBef>
              <a:buFont typeface="Arial MT"/>
              <a:buChar char="•"/>
              <a:tabLst>
                <a:tab pos="3893820" algn="l"/>
              </a:tabLst>
            </a:pPr>
            <a:r>
              <a:rPr spc="-5" dirty="0"/>
              <a:t>Resources:</a:t>
            </a:r>
          </a:p>
          <a:p>
            <a:pPr marL="4464050" marR="15240" lvl="1" indent="-342900">
              <a:lnSpc>
                <a:spcPts val="2180"/>
              </a:lnSpc>
              <a:spcBef>
                <a:spcPts val="555"/>
              </a:spcBef>
              <a:buFont typeface="Wingdings" panose="05000000000000000000" pitchFamily="2" charset="2"/>
              <a:buChar char="v"/>
              <a:tabLst>
                <a:tab pos="4350385" algn="l"/>
                <a:tab pos="4351020" algn="l"/>
              </a:tabLst>
            </a:pPr>
            <a:r>
              <a:rPr sz="2000" i="1" spc="15" dirty="0">
                <a:solidFill>
                  <a:srgbClr val="006FC0"/>
                </a:solidFill>
                <a:latin typeface="Calibri"/>
                <a:cs typeface="Calibri"/>
              </a:rPr>
              <a:t>Data </a:t>
            </a:r>
            <a:r>
              <a:rPr sz="2000" i="1" spc="5" dirty="0">
                <a:solidFill>
                  <a:srgbClr val="006FC0"/>
                </a:solidFill>
                <a:latin typeface="Calibri"/>
                <a:cs typeface="Calibri"/>
              </a:rPr>
              <a:t>was </a:t>
            </a:r>
            <a:r>
              <a:rPr sz="2000" i="1" spc="-15" dirty="0">
                <a:solidFill>
                  <a:srgbClr val="006FC0"/>
                </a:solidFill>
                <a:latin typeface="Calibri"/>
                <a:cs typeface="Calibri"/>
              </a:rPr>
              <a:t>scraped </a:t>
            </a:r>
            <a:r>
              <a:rPr sz="2000" i="1" spc="-10" dirty="0">
                <a:solidFill>
                  <a:srgbClr val="006FC0"/>
                </a:solidFill>
                <a:latin typeface="Calibri"/>
                <a:cs typeface="Calibri"/>
              </a:rPr>
              <a:t>from </a:t>
            </a:r>
            <a:r>
              <a:rPr sz="2000" i="1" spc="10" dirty="0">
                <a:solidFill>
                  <a:srgbClr val="006FC0"/>
                </a:solidFill>
                <a:latin typeface="Calibri"/>
                <a:cs typeface="Calibri"/>
              </a:rPr>
              <a:t>a </a:t>
            </a:r>
            <a:r>
              <a:rPr sz="2000" i="1" spc="-5" dirty="0">
                <a:solidFill>
                  <a:srgbClr val="006FC0"/>
                </a:solidFill>
                <a:latin typeface="Calibri"/>
                <a:cs typeface="Calibri"/>
              </a:rPr>
              <a:t>Stack </a:t>
            </a:r>
            <a:r>
              <a:rPr sz="2000" i="1" spc="-10" dirty="0">
                <a:solidFill>
                  <a:srgbClr val="006FC0"/>
                </a:solidFill>
                <a:latin typeface="Calibri"/>
                <a:cs typeface="Calibri"/>
              </a:rPr>
              <a:t>Overflow </a:t>
            </a:r>
            <a:r>
              <a:rPr sz="2000" i="1" spc="-5" dirty="0">
                <a:solidFill>
                  <a:srgbClr val="006FC0"/>
                </a:solidFill>
                <a:latin typeface="Calibri"/>
                <a:cs typeface="Calibri"/>
              </a:rPr>
              <a:t>survey under </a:t>
            </a:r>
            <a:r>
              <a:rPr sz="2000" i="1" spc="10" dirty="0">
                <a:solidFill>
                  <a:srgbClr val="006FC0"/>
                </a:solidFill>
                <a:latin typeface="Calibri"/>
                <a:cs typeface="Calibri"/>
              </a:rPr>
              <a:t>an </a:t>
            </a:r>
            <a:r>
              <a:rPr sz="2000" i="1" spc="-440" dirty="0">
                <a:solidFill>
                  <a:srgbClr val="006FC0"/>
                </a:solidFill>
                <a:latin typeface="Calibri"/>
                <a:cs typeface="Calibri"/>
              </a:rPr>
              <a:t> </a:t>
            </a:r>
            <a:r>
              <a:rPr sz="2000" i="1" spc="20" dirty="0">
                <a:solidFill>
                  <a:srgbClr val="006FC0"/>
                </a:solidFill>
                <a:latin typeface="Calibri"/>
                <a:cs typeface="Calibri"/>
              </a:rPr>
              <a:t>O</a:t>
            </a:r>
            <a:r>
              <a:rPr sz="2000" i="1" spc="35" dirty="0">
                <a:solidFill>
                  <a:srgbClr val="006FC0"/>
                </a:solidFill>
                <a:latin typeface="Calibri"/>
                <a:cs typeface="Calibri"/>
              </a:rPr>
              <a:t>B</a:t>
            </a:r>
            <a:r>
              <a:rPr sz="2000" i="1" spc="40" dirty="0">
                <a:solidFill>
                  <a:srgbClr val="006FC0"/>
                </a:solidFill>
                <a:latin typeface="Calibri"/>
                <a:cs typeface="Calibri"/>
              </a:rPr>
              <a:t>D</a:t>
            </a:r>
            <a:r>
              <a:rPr sz="2000" i="1" spc="-15" dirty="0">
                <a:solidFill>
                  <a:srgbClr val="006FC0"/>
                </a:solidFill>
                <a:latin typeface="Calibri"/>
                <a:cs typeface="Calibri"/>
              </a:rPr>
              <a:t>l</a:t>
            </a:r>
            <a:r>
              <a:rPr sz="2000" i="1" spc="5" dirty="0">
                <a:solidFill>
                  <a:srgbClr val="006FC0"/>
                </a:solidFill>
                <a:latin typeface="Calibri"/>
                <a:cs typeface="Calibri"/>
              </a:rPr>
              <a:t>:</a:t>
            </a:r>
            <a:r>
              <a:rPr sz="2000" i="1" spc="-95" dirty="0">
                <a:solidFill>
                  <a:srgbClr val="006FC0"/>
                </a:solidFill>
                <a:latin typeface="Calibri"/>
                <a:cs typeface="Calibri"/>
              </a:rPr>
              <a:t> </a:t>
            </a:r>
            <a:r>
              <a:rPr sz="2000" i="1" spc="20" dirty="0">
                <a:solidFill>
                  <a:srgbClr val="006FC0"/>
                </a:solidFill>
                <a:latin typeface="Calibri"/>
                <a:cs typeface="Calibri"/>
              </a:rPr>
              <a:t>O</a:t>
            </a:r>
            <a:r>
              <a:rPr sz="2000" i="1" spc="-5" dirty="0">
                <a:solidFill>
                  <a:srgbClr val="006FC0"/>
                </a:solidFill>
                <a:latin typeface="Calibri"/>
                <a:cs typeface="Calibri"/>
              </a:rPr>
              <a:t>p</a:t>
            </a:r>
            <a:r>
              <a:rPr sz="2000" i="1" spc="-25" dirty="0">
                <a:solidFill>
                  <a:srgbClr val="006FC0"/>
                </a:solidFill>
                <a:latin typeface="Calibri"/>
                <a:cs typeface="Calibri"/>
              </a:rPr>
              <a:t>e</a:t>
            </a:r>
            <a:r>
              <a:rPr sz="2000" i="1" spc="10" dirty="0">
                <a:solidFill>
                  <a:srgbClr val="006FC0"/>
                </a:solidFill>
                <a:latin typeface="Calibri"/>
                <a:cs typeface="Calibri"/>
              </a:rPr>
              <a:t>n</a:t>
            </a:r>
            <a:r>
              <a:rPr sz="2000" i="1" spc="-20" dirty="0">
                <a:solidFill>
                  <a:srgbClr val="006FC0"/>
                </a:solidFill>
                <a:latin typeface="Calibri"/>
                <a:cs typeface="Calibri"/>
              </a:rPr>
              <a:t> </a:t>
            </a:r>
            <a:r>
              <a:rPr sz="2000" i="1" spc="40" dirty="0">
                <a:solidFill>
                  <a:srgbClr val="006FC0"/>
                </a:solidFill>
                <a:latin typeface="Calibri"/>
                <a:cs typeface="Calibri"/>
              </a:rPr>
              <a:t>D</a:t>
            </a:r>
            <a:r>
              <a:rPr sz="2000" i="1" spc="10" dirty="0">
                <a:solidFill>
                  <a:srgbClr val="006FC0"/>
                </a:solidFill>
                <a:latin typeface="Calibri"/>
                <a:cs typeface="Calibri"/>
              </a:rPr>
              <a:t>ata</a:t>
            </a:r>
            <a:r>
              <a:rPr sz="2000" i="1" spc="-5" dirty="0">
                <a:solidFill>
                  <a:srgbClr val="006FC0"/>
                </a:solidFill>
                <a:latin typeface="Calibri"/>
                <a:cs typeface="Calibri"/>
              </a:rPr>
              <a:t>b</a:t>
            </a:r>
            <a:r>
              <a:rPr sz="2000" i="1" spc="10" dirty="0">
                <a:solidFill>
                  <a:srgbClr val="006FC0"/>
                </a:solidFill>
                <a:latin typeface="Calibri"/>
                <a:cs typeface="Calibri"/>
              </a:rPr>
              <a:t>a</a:t>
            </a:r>
            <a:r>
              <a:rPr sz="2000" i="1" spc="40" dirty="0">
                <a:solidFill>
                  <a:srgbClr val="006FC0"/>
                </a:solidFill>
                <a:latin typeface="Calibri"/>
                <a:cs typeface="Calibri"/>
              </a:rPr>
              <a:t>s</a:t>
            </a:r>
            <a:r>
              <a:rPr sz="2000" i="1" spc="10" dirty="0">
                <a:solidFill>
                  <a:srgbClr val="006FC0"/>
                </a:solidFill>
                <a:latin typeface="Calibri"/>
                <a:cs typeface="Calibri"/>
              </a:rPr>
              <a:t>e</a:t>
            </a:r>
            <a:r>
              <a:rPr sz="2000" i="1" spc="-190" dirty="0">
                <a:solidFill>
                  <a:srgbClr val="006FC0"/>
                </a:solidFill>
                <a:latin typeface="Calibri"/>
                <a:cs typeface="Calibri"/>
              </a:rPr>
              <a:t> </a:t>
            </a:r>
            <a:r>
              <a:rPr sz="2000" i="1" spc="-20" dirty="0">
                <a:solidFill>
                  <a:srgbClr val="006FC0"/>
                </a:solidFill>
                <a:latin typeface="Calibri"/>
                <a:cs typeface="Calibri"/>
              </a:rPr>
              <a:t>L</a:t>
            </a:r>
            <a:r>
              <a:rPr sz="2000" i="1" spc="-15" dirty="0">
                <a:solidFill>
                  <a:srgbClr val="006FC0"/>
                </a:solidFill>
                <a:latin typeface="Calibri"/>
                <a:cs typeface="Calibri"/>
              </a:rPr>
              <a:t>i</a:t>
            </a:r>
            <a:r>
              <a:rPr sz="2000" i="1" spc="-25" dirty="0">
                <a:solidFill>
                  <a:srgbClr val="006FC0"/>
                </a:solidFill>
                <a:latin typeface="Calibri"/>
                <a:cs typeface="Calibri"/>
              </a:rPr>
              <a:t>ce</a:t>
            </a:r>
            <a:r>
              <a:rPr sz="2000" i="1" spc="-5" dirty="0">
                <a:solidFill>
                  <a:srgbClr val="006FC0"/>
                </a:solidFill>
                <a:latin typeface="Calibri"/>
                <a:cs typeface="Calibri"/>
              </a:rPr>
              <a:t>n</a:t>
            </a:r>
            <a:r>
              <a:rPr sz="2000" i="1" spc="40" dirty="0">
                <a:solidFill>
                  <a:srgbClr val="006FC0"/>
                </a:solidFill>
                <a:latin typeface="Calibri"/>
                <a:cs typeface="Calibri"/>
              </a:rPr>
              <a:t>s</a:t>
            </a:r>
            <a:r>
              <a:rPr sz="2000" i="1" spc="10" dirty="0">
                <a:solidFill>
                  <a:srgbClr val="006FC0"/>
                </a:solidFill>
                <a:latin typeface="Calibri"/>
                <a:cs typeface="Calibri"/>
              </a:rPr>
              <a:t>e</a:t>
            </a:r>
            <a:endParaRPr sz="2000" i="1" dirty="0">
              <a:latin typeface="Calibri"/>
              <a:cs typeface="Calibri"/>
            </a:endParaRPr>
          </a:p>
          <a:p>
            <a:pPr marL="4464050" lvl="1" indent="-342900">
              <a:lnSpc>
                <a:spcPts val="2290"/>
              </a:lnSpc>
              <a:spcBef>
                <a:spcPts val="190"/>
              </a:spcBef>
              <a:buFont typeface="Wingdings" panose="05000000000000000000" pitchFamily="2" charset="2"/>
              <a:buChar char="v"/>
              <a:tabLst>
                <a:tab pos="4350385" algn="l"/>
                <a:tab pos="4351020" algn="l"/>
              </a:tabLst>
            </a:pPr>
            <a:r>
              <a:rPr sz="2000" i="1" spc="20" dirty="0">
                <a:solidFill>
                  <a:srgbClr val="006FC0"/>
                </a:solidFill>
                <a:latin typeface="Calibri"/>
                <a:cs typeface="Calibri"/>
              </a:rPr>
              <a:t>IBM</a:t>
            </a:r>
            <a:r>
              <a:rPr sz="2000" i="1" spc="-90" dirty="0">
                <a:solidFill>
                  <a:srgbClr val="006FC0"/>
                </a:solidFill>
                <a:latin typeface="Calibri"/>
                <a:cs typeface="Calibri"/>
              </a:rPr>
              <a:t> </a:t>
            </a:r>
            <a:r>
              <a:rPr sz="2000" i="1" spc="-5" dirty="0">
                <a:solidFill>
                  <a:srgbClr val="006FC0"/>
                </a:solidFill>
                <a:latin typeface="Calibri"/>
                <a:cs typeface="Calibri"/>
              </a:rPr>
              <a:t>Cognos</a:t>
            </a:r>
            <a:r>
              <a:rPr sz="2000" i="1" spc="-50" dirty="0">
                <a:solidFill>
                  <a:srgbClr val="006FC0"/>
                </a:solidFill>
                <a:latin typeface="Calibri"/>
                <a:cs typeface="Calibri"/>
              </a:rPr>
              <a:t> </a:t>
            </a:r>
            <a:r>
              <a:rPr sz="2000" i="1" spc="5" dirty="0">
                <a:solidFill>
                  <a:srgbClr val="006FC0"/>
                </a:solidFill>
                <a:latin typeface="Calibri"/>
                <a:cs typeface="Calibri"/>
              </a:rPr>
              <a:t>was</a:t>
            </a:r>
            <a:r>
              <a:rPr sz="2000" i="1" spc="-45" dirty="0">
                <a:solidFill>
                  <a:srgbClr val="006FC0"/>
                </a:solidFill>
                <a:latin typeface="Calibri"/>
                <a:cs typeface="Calibri"/>
              </a:rPr>
              <a:t> </a:t>
            </a:r>
            <a:r>
              <a:rPr sz="2000" i="1" spc="5" dirty="0">
                <a:solidFill>
                  <a:srgbClr val="006FC0"/>
                </a:solidFill>
                <a:latin typeface="Calibri"/>
                <a:cs typeface="Calibri"/>
              </a:rPr>
              <a:t>used</a:t>
            </a:r>
            <a:r>
              <a:rPr sz="2000" i="1" spc="-20" dirty="0">
                <a:solidFill>
                  <a:srgbClr val="006FC0"/>
                </a:solidFill>
                <a:latin typeface="Calibri"/>
                <a:cs typeface="Calibri"/>
              </a:rPr>
              <a:t> </a:t>
            </a:r>
            <a:r>
              <a:rPr sz="2000" i="1" spc="-30" dirty="0">
                <a:solidFill>
                  <a:srgbClr val="006FC0"/>
                </a:solidFill>
                <a:latin typeface="Calibri"/>
                <a:cs typeface="Calibri"/>
              </a:rPr>
              <a:t>for</a:t>
            </a:r>
            <a:r>
              <a:rPr sz="2000" i="1" spc="35" dirty="0">
                <a:solidFill>
                  <a:srgbClr val="006FC0"/>
                </a:solidFill>
                <a:latin typeface="Calibri"/>
                <a:cs typeface="Calibri"/>
              </a:rPr>
              <a:t> </a:t>
            </a:r>
            <a:r>
              <a:rPr sz="2000" i="1" spc="-10" dirty="0">
                <a:solidFill>
                  <a:srgbClr val="006FC0"/>
                </a:solidFill>
                <a:latin typeface="Calibri"/>
                <a:cs typeface="Calibri"/>
              </a:rPr>
              <a:t>creating</a:t>
            </a:r>
            <a:r>
              <a:rPr sz="2000" i="1" spc="15" dirty="0">
                <a:solidFill>
                  <a:srgbClr val="006FC0"/>
                </a:solidFill>
                <a:latin typeface="Calibri"/>
                <a:cs typeface="Calibri"/>
              </a:rPr>
              <a:t> </a:t>
            </a:r>
            <a:r>
              <a:rPr sz="2000" i="1" spc="5" dirty="0">
                <a:solidFill>
                  <a:srgbClr val="006FC0"/>
                </a:solidFill>
                <a:latin typeface="Calibri"/>
                <a:cs typeface="Calibri"/>
              </a:rPr>
              <a:t>the</a:t>
            </a:r>
            <a:r>
              <a:rPr sz="2000" i="1" spc="-40" dirty="0">
                <a:solidFill>
                  <a:srgbClr val="006FC0"/>
                </a:solidFill>
                <a:latin typeface="Calibri"/>
                <a:cs typeface="Calibri"/>
              </a:rPr>
              <a:t> </a:t>
            </a:r>
            <a:r>
              <a:rPr sz="2000" i="1" spc="5" dirty="0">
                <a:solidFill>
                  <a:srgbClr val="006FC0"/>
                </a:solidFill>
                <a:latin typeface="Calibri"/>
                <a:cs typeface="Calibri"/>
              </a:rPr>
              <a:t>Dashboards</a:t>
            </a:r>
            <a:r>
              <a:rPr sz="2000" i="1" spc="-125" dirty="0">
                <a:solidFill>
                  <a:srgbClr val="006FC0"/>
                </a:solidFill>
                <a:latin typeface="Calibri"/>
                <a:cs typeface="Calibri"/>
              </a:rPr>
              <a:t> </a:t>
            </a:r>
            <a:r>
              <a:rPr sz="2000" i="1" spc="10" dirty="0">
                <a:solidFill>
                  <a:srgbClr val="006FC0"/>
                </a:solidFill>
                <a:latin typeface="Calibri"/>
                <a:cs typeface="Calibri"/>
              </a:rPr>
              <a:t>and</a:t>
            </a:r>
            <a:endParaRPr sz="2000" i="1" dirty="0">
              <a:latin typeface="Calibri"/>
              <a:cs typeface="Calibri"/>
            </a:endParaRPr>
          </a:p>
          <a:p>
            <a:pPr marL="4350385">
              <a:lnSpc>
                <a:spcPts val="2290"/>
              </a:lnSpc>
            </a:pPr>
            <a:r>
              <a:rPr lang="en-US" sz="2000" i="1" spc="-5" dirty="0" smtClean="0"/>
              <a:t>  </a:t>
            </a:r>
            <a:r>
              <a:rPr sz="2000" i="1" spc="-5" dirty="0" smtClean="0"/>
              <a:t>various</a:t>
            </a:r>
            <a:r>
              <a:rPr sz="2000" i="1" spc="-65" dirty="0" smtClean="0"/>
              <a:t> </a:t>
            </a:r>
            <a:r>
              <a:rPr sz="2000" i="1" dirty="0"/>
              <a:t>visualizations</a:t>
            </a:r>
          </a:p>
          <a:p>
            <a:pPr marL="4464050" marR="5080" lvl="1" indent="-342900">
              <a:lnSpc>
                <a:spcPts val="2100"/>
              </a:lnSpc>
              <a:spcBef>
                <a:spcPts val="620"/>
              </a:spcBef>
              <a:buFont typeface="Wingdings" panose="05000000000000000000" pitchFamily="2" charset="2"/>
              <a:buChar char="v"/>
              <a:tabLst>
                <a:tab pos="4350385" algn="l"/>
                <a:tab pos="4351020" algn="l"/>
              </a:tabLst>
            </a:pPr>
            <a:r>
              <a:rPr sz="2000" i="1" spc="-5" dirty="0">
                <a:solidFill>
                  <a:srgbClr val="006FC0"/>
                </a:solidFill>
                <a:latin typeface="Calibri"/>
                <a:cs typeface="Calibri"/>
              </a:rPr>
              <a:t>BeatifulSoup </a:t>
            </a:r>
            <a:r>
              <a:rPr sz="2000" i="1" spc="-20" dirty="0">
                <a:solidFill>
                  <a:srgbClr val="006FC0"/>
                </a:solidFill>
                <a:latin typeface="Calibri"/>
                <a:cs typeface="Calibri"/>
              </a:rPr>
              <a:t>library </a:t>
            </a:r>
            <a:r>
              <a:rPr sz="2000" i="1" dirty="0">
                <a:solidFill>
                  <a:srgbClr val="006FC0"/>
                </a:solidFill>
                <a:latin typeface="Calibri"/>
                <a:cs typeface="Calibri"/>
              </a:rPr>
              <a:t>in Python </a:t>
            </a:r>
            <a:r>
              <a:rPr sz="2000" i="1" spc="5" dirty="0">
                <a:solidFill>
                  <a:srgbClr val="006FC0"/>
                </a:solidFill>
                <a:latin typeface="Calibri"/>
                <a:cs typeface="Calibri"/>
              </a:rPr>
              <a:t>was used </a:t>
            </a:r>
            <a:r>
              <a:rPr sz="2000" i="1" spc="10" dirty="0">
                <a:solidFill>
                  <a:srgbClr val="006FC0"/>
                </a:solidFill>
                <a:latin typeface="Calibri"/>
                <a:cs typeface="Calibri"/>
              </a:rPr>
              <a:t>to </a:t>
            </a:r>
            <a:r>
              <a:rPr sz="2000" i="1" spc="-10" dirty="0">
                <a:solidFill>
                  <a:srgbClr val="006FC0"/>
                </a:solidFill>
                <a:latin typeface="Calibri"/>
                <a:cs typeface="Calibri"/>
              </a:rPr>
              <a:t>scrape </a:t>
            </a:r>
            <a:r>
              <a:rPr sz="2000" i="1" spc="5" dirty="0">
                <a:solidFill>
                  <a:srgbClr val="006FC0"/>
                </a:solidFill>
                <a:latin typeface="Calibri"/>
                <a:cs typeface="Calibri"/>
              </a:rPr>
              <a:t>GitHub </a:t>
            </a:r>
            <a:r>
              <a:rPr sz="2000" i="1" spc="-440" dirty="0">
                <a:solidFill>
                  <a:srgbClr val="006FC0"/>
                </a:solidFill>
                <a:latin typeface="Calibri"/>
                <a:cs typeface="Calibri"/>
              </a:rPr>
              <a:t> </a:t>
            </a:r>
            <a:r>
              <a:rPr sz="2000" i="1" spc="-10" dirty="0">
                <a:solidFill>
                  <a:srgbClr val="006FC0"/>
                </a:solidFill>
                <a:latin typeface="Calibri"/>
                <a:cs typeface="Calibri"/>
              </a:rPr>
              <a:t>job</a:t>
            </a:r>
            <a:r>
              <a:rPr sz="2000" i="1" spc="-25" dirty="0">
                <a:solidFill>
                  <a:srgbClr val="006FC0"/>
                </a:solidFill>
                <a:latin typeface="Calibri"/>
                <a:cs typeface="Calibri"/>
              </a:rPr>
              <a:t> </a:t>
            </a:r>
            <a:r>
              <a:rPr sz="2000" i="1" spc="5" dirty="0">
                <a:solidFill>
                  <a:srgbClr val="006FC0"/>
                </a:solidFill>
                <a:latin typeface="Calibri"/>
                <a:cs typeface="Calibri"/>
              </a:rPr>
              <a:t>postings</a:t>
            </a:r>
            <a:r>
              <a:rPr sz="2000" i="1" spc="-50" dirty="0">
                <a:solidFill>
                  <a:srgbClr val="006FC0"/>
                </a:solidFill>
                <a:latin typeface="Calibri"/>
                <a:cs typeface="Calibri"/>
              </a:rPr>
              <a:t> </a:t>
            </a:r>
            <a:r>
              <a:rPr sz="2000" i="1" dirty="0">
                <a:solidFill>
                  <a:srgbClr val="006FC0"/>
                </a:solidFill>
                <a:latin typeface="Calibri"/>
                <a:cs typeface="Calibri"/>
              </a:rPr>
              <a:t>along</a:t>
            </a:r>
            <a:r>
              <a:rPr sz="2000" i="1" spc="-60" dirty="0">
                <a:solidFill>
                  <a:srgbClr val="006FC0"/>
                </a:solidFill>
                <a:latin typeface="Calibri"/>
                <a:cs typeface="Calibri"/>
              </a:rPr>
              <a:t> </a:t>
            </a:r>
            <a:r>
              <a:rPr sz="2000" i="1" dirty="0">
                <a:solidFill>
                  <a:srgbClr val="006FC0"/>
                </a:solidFill>
                <a:latin typeface="Calibri"/>
                <a:cs typeface="Calibri"/>
              </a:rPr>
              <a:t>with</a:t>
            </a:r>
            <a:r>
              <a:rPr sz="2000" i="1" spc="-25" dirty="0">
                <a:solidFill>
                  <a:srgbClr val="006FC0"/>
                </a:solidFill>
                <a:latin typeface="Calibri"/>
                <a:cs typeface="Calibri"/>
              </a:rPr>
              <a:t> </a:t>
            </a:r>
            <a:r>
              <a:rPr sz="2000" i="1" spc="-5" dirty="0">
                <a:solidFill>
                  <a:srgbClr val="006FC0"/>
                </a:solidFill>
                <a:latin typeface="Calibri"/>
                <a:cs typeface="Calibri"/>
              </a:rPr>
              <a:t>their</a:t>
            </a:r>
            <a:r>
              <a:rPr sz="2000" i="1" spc="35" dirty="0">
                <a:solidFill>
                  <a:srgbClr val="006FC0"/>
                </a:solidFill>
                <a:latin typeface="Calibri"/>
                <a:cs typeface="Calibri"/>
              </a:rPr>
              <a:t> </a:t>
            </a:r>
            <a:r>
              <a:rPr sz="2000" i="1" spc="-10" dirty="0">
                <a:solidFill>
                  <a:srgbClr val="006FC0"/>
                </a:solidFill>
                <a:latin typeface="Calibri"/>
                <a:cs typeface="Calibri"/>
              </a:rPr>
              <a:t>average</a:t>
            </a:r>
            <a:r>
              <a:rPr sz="2000" i="1" spc="-40" dirty="0">
                <a:solidFill>
                  <a:srgbClr val="006FC0"/>
                </a:solidFill>
                <a:latin typeface="Calibri"/>
                <a:cs typeface="Calibri"/>
              </a:rPr>
              <a:t> </a:t>
            </a:r>
            <a:r>
              <a:rPr sz="2000" i="1" dirty="0">
                <a:solidFill>
                  <a:srgbClr val="006FC0"/>
                </a:solidFill>
                <a:latin typeface="Calibri"/>
                <a:cs typeface="Calibri"/>
              </a:rPr>
              <a:t>salaries</a:t>
            </a:r>
            <a:endParaRPr sz="2000" i="1" dirty="0">
              <a:latin typeface="Calibri"/>
              <a:cs typeface="Calibri"/>
            </a:endParaRPr>
          </a:p>
          <a:p>
            <a:pPr marL="3892550" indent="-229235">
              <a:lnSpc>
                <a:spcPct val="100000"/>
              </a:lnSpc>
              <a:spcBef>
                <a:spcPts val="710"/>
              </a:spcBef>
              <a:buFont typeface="Arial MT"/>
              <a:buChar char="•"/>
              <a:tabLst>
                <a:tab pos="3893820" algn="l"/>
              </a:tabLst>
            </a:pPr>
            <a:r>
              <a:rPr spc="5" dirty="0"/>
              <a:t>Acknowledgements:</a:t>
            </a:r>
          </a:p>
          <a:p>
            <a:pPr marL="4464050" lvl="1" indent="-342900">
              <a:lnSpc>
                <a:spcPct val="100000"/>
              </a:lnSpc>
              <a:spcBef>
                <a:spcPts val="300"/>
              </a:spcBef>
              <a:buFont typeface="Wingdings" panose="05000000000000000000" pitchFamily="2" charset="2"/>
              <a:buChar char="v"/>
              <a:tabLst>
                <a:tab pos="4350385" algn="l"/>
                <a:tab pos="4351020" algn="l"/>
              </a:tabLst>
            </a:pPr>
            <a:r>
              <a:rPr lang="en-US" sz="2000" i="1" spc="-15" dirty="0">
                <a:solidFill>
                  <a:srgbClr val="006FC0"/>
                </a:solidFill>
                <a:cs typeface="Calibri"/>
              </a:rPr>
              <a:t>T</a:t>
            </a:r>
            <a:r>
              <a:rPr lang="en-US" sz="2000" i="1" spc="-15" dirty="0" smtClean="0">
                <a:solidFill>
                  <a:srgbClr val="006FC0"/>
                </a:solidFill>
                <a:cs typeface="Calibri"/>
              </a:rPr>
              <a:t>hanks </a:t>
            </a:r>
            <a:r>
              <a:rPr lang="en-US" sz="2000" i="1" spc="-15" dirty="0">
                <a:solidFill>
                  <a:srgbClr val="006FC0"/>
                </a:solidFill>
                <a:cs typeface="Calibri"/>
              </a:rPr>
              <a:t>to Coursera for making this course accessible.</a:t>
            </a:r>
          </a:p>
          <a:p>
            <a:pPr marL="4464050" lvl="1" indent="-342900">
              <a:lnSpc>
                <a:spcPct val="100000"/>
              </a:lnSpc>
              <a:spcBef>
                <a:spcPts val="300"/>
              </a:spcBef>
              <a:buFont typeface="Wingdings" panose="05000000000000000000" pitchFamily="2" charset="2"/>
              <a:buChar char="v"/>
              <a:tabLst>
                <a:tab pos="4350385" algn="l"/>
                <a:tab pos="4351020" algn="l"/>
              </a:tabLst>
            </a:pPr>
            <a:r>
              <a:rPr lang="en-US" sz="2000" i="1" spc="-15" dirty="0">
                <a:solidFill>
                  <a:srgbClr val="006FC0"/>
                </a:solidFill>
                <a:cs typeface="Calibri"/>
              </a:rPr>
              <a:t>Thanks to Stack Overflow for providing survey data for study.</a:t>
            </a:r>
            <a:endParaRPr sz="2000" i="1" dirty="0"/>
          </a:p>
        </p:txBody>
      </p:sp>
      <p:pic>
        <p:nvPicPr>
          <p:cNvPr id="4" name="object 4"/>
          <p:cNvPicPr/>
          <p:nvPr/>
        </p:nvPicPr>
        <p:blipFill>
          <a:blip r:embed="rId2" cstate="print"/>
          <a:stretch>
            <a:fillRect/>
          </a:stretch>
        </p:blipFill>
        <p:spPr>
          <a:xfrm>
            <a:off x="1057275" y="1847850"/>
            <a:ext cx="3190875" cy="3200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962" y="1366900"/>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3" name="object 3"/>
          <p:cNvSpPr/>
          <p:nvPr/>
        </p:nvSpPr>
        <p:spPr>
          <a:xfrm>
            <a:off x="1743837" y="6255105"/>
            <a:ext cx="197485" cy="386715"/>
          </a:xfrm>
          <a:custGeom>
            <a:avLst/>
            <a:gdLst/>
            <a:ahLst/>
            <a:cxnLst/>
            <a:rect l="l" t="t" r="r" b="b"/>
            <a:pathLst>
              <a:path w="197485" h="386715">
                <a:moveTo>
                  <a:pt x="196888" y="0"/>
                </a:moveTo>
                <a:lnTo>
                  <a:pt x="16891" y="0"/>
                </a:lnTo>
                <a:lnTo>
                  <a:pt x="16891" y="8636"/>
                </a:lnTo>
                <a:lnTo>
                  <a:pt x="0" y="8636"/>
                </a:lnTo>
                <a:lnTo>
                  <a:pt x="0" y="368642"/>
                </a:lnTo>
                <a:lnTo>
                  <a:pt x="16891" y="368642"/>
                </a:lnTo>
                <a:lnTo>
                  <a:pt x="16891" y="386638"/>
                </a:lnTo>
                <a:lnTo>
                  <a:pt x="196888" y="386638"/>
                </a:lnTo>
                <a:lnTo>
                  <a:pt x="196888" y="359994"/>
                </a:lnTo>
                <a:lnTo>
                  <a:pt x="196888" y="26657"/>
                </a:lnTo>
                <a:lnTo>
                  <a:pt x="196888"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xfrm>
            <a:off x="847089" y="770255"/>
            <a:ext cx="4425950" cy="57531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005392"/>
                </a:solidFill>
              </a:rPr>
              <a:t>AVERAGE</a:t>
            </a:r>
            <a:r>
              <a:rPr spc="-114" dirty="0">
                <a:solidFill>
                  <a:srgbClr val="005392"/>
                </a:solidFill>
              </a:rPr>
              <a:t> </a:t>
            </a:r>
            <a:r>
              <a:rPr dirty="0">
                <a:solidFill>
                  <a:srgbClr val="005392"/>
                </a:solidFill>
              </a:rPr>
              <a:t>SALARIES</a:t>
            </a:r>
          </a:p>
        </p:txBody>
      </p:sp>
      <p:pic>
        <p:nvPicPr>
          <p:cNvPr id="5" name="object 5"/>
          <p:cNvPicPr/>
          <p:nvPr/>
        </p:nvPicPr>
        <p:blipFill>
          <a:blip r:embed="rId2" cstate="print"/>
          <a:stretch>
            <a:fillRect/>
          </a:stretch>
        </p:blipFill>
        <p:spPr>
          <a:xfrm>
            <a:off x="685800" y="1638300"/>
            <a:ext cx="10525125" cy="4429125"/>
          </a:xfrm>
          <a:prstGeom prst="rect">
            <a:avLst/>
          </a:prstGeom>
        </p:spPr>
      </p:pic>
      <p:pic>
        <p:nvPicPr>
          <p:cNvPr id="6" name="object 5"/>
          <p:cNvPicPr/>
          <p:nvPr/>
        </p:nvPicPr>
        <p:blipFill>
          <a:blip r:embed="rId2" cstate="print"/>
          <a:stretch>
            <a:fillRect/>
          </a:stretch>
        </p:blipFill>
        <p:spPr>
          <a:xfrm>
            <a:off x="685800" y="1676400"/>
            <a:ext cx="10525125" cy="4429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7800" y="2028825"/>
            <a:ext cx="3200400" cy="3190875"/>
          </a:xfrm>
          <a:prstGeom prst="rect">
            <a:avLst/>
          </a:prstGeom>
        </p:spPr>
      </p:pic>
      <p:sp>
        <p:nvSpPr>
          <p:cNvPr id="3" name="object 3"/>
          <p:cNvSpPr txBox="1">
            <a:spLocks noGrp="1"/>
          </p:cNvSpPr>
          <p:nvPr>
            <p:ph type="title"/>
          </p:nvPr>
        </p:nvSpPr>
        <p:spPr>
          <a:xfrm>
            <a:off x="861377" y="554736"/>
            <a:ext cx="216154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OUTLINE</a:t>
            </a:r>
            <a:endParaRPr sz="3950"/>
          </a:p>
        </p:txBody>
      </p:sp>
      <p:sp>
        <p:nvSpPr>
          <p:cNvPr id="4" name="object 4"/>
          <p:cNvSpPr txBox="1"/>
          <p:nvPr/>
        </p:nvSpPr>
        <p:spPr>
          <a:xfrm>
            <a:off x="6255764" y="1716341"/>
            <a:ext cx="5098035" cy="3979294"/>
          </a:xfrm>
          <a:prstGeom prst="rect">
            <a:avLst/>
          </a:prstGeom>
        </p:spPr>
        <p:txBody>
          <a:bodyPr vert="horz" wrap="square" lIns="0" tIns="113030" rIns="0" bIns="0" rtlCol="0">
            <a:spAutoFit/>
          </a:bodyPr>
          <a:lstStyle/>
          <a:p>
            <a:pPr marL="354965" indent="-342900">
              <a:lnSpc>
                <a:spcPct val="100000"/>
              </a:lnSpc>
              <a:spcBef>
                <a:spcPts val="890"/>
              </a:spcBef>
              <a:buFont typeface="Wingdings" panose="05000000000000000000" pitchFamily="2" charset="2"/>
              <a:buChar char="q"/>
              <a:tabLst>
                <a:tab pos="241300" algn="l"/>
                <a:tab pos="241935" algn="l"/>
              </a:tabLst>
            </a:pPr>
            <a:r>
              <a:rPr lang="en-US" sz="2150" spc="5" dirty="0" smtClean="0">
                <a:solidFill>
                  <a:srgbClr val="006FC0"/>
                </a:solidFill>
                <a:latin typeface="Calibri"/>
                <a:cs typeface="Calibri"/>
              </a:rPr>
              <a:t>EXECUTIVE</a:t>
            </a:r>
            <a:r>
              <a:rPr lang="en-US" sz="2150" spc="-25" dirty="0" smtClean="0">
                <a:solidFill>
                  <a:srgbClr val="006FC0"/>
                </a:solidFill>
                <a:latin typeface="Calibri"/>
                <a:cs typeface="Calibri"/>
              </a:rPr>
              <a:t> </a:t>
            </a:r>
            <a:r>
              <a:rPr lang="en-US" sz="2150" spc="20" dirty="0" smtClean="0">
                <a:solidFill>
                  <a:srgbClr val="006FC0"/>
                </a:solidFill>
                <a:latin typeface="Calibri"/>
                <a:cs typeface="Calibri"/>
              </a:rPr>
              <a:t>SUMMARY</a:t>
            </a:r>
            <a:endParaRPr lang="en-US" sz="2150" dirty="0" smtClean="0">
              <a:latin typeface="Calibri"/>
              <a:cs typeface="Calibri"/>
            </a:endParaRPr>
          </a:p>
          <a:p>
            <a:pPr marL="354965" indent="-342900">
              <a:lnSpc>
                <a:spcPct val="100000"/>
              </a:lnSpc>
              <a:spcBef>
                <a:spcPts val="800"/>
              </a:spcBef>
              <a:buFont typeface="Wingdings" panose="05000000000000000000" pitchFamily="2" charset="2"/>
              <a:buChar char="q"/>
              <a:tabLst>
                <a:tab pos="241300" algn="l"/>
                <a:tab pos="241935" algn="l"/>
              </a:tabLst>
            </a:pPr>
            <a:r>
              <a:rPr lang="en-US" sz="2150" spc="5" dirty="0" smtClean="0">
                <a:solidFill>
                  <a:srgbClr val="006FC0"/>
                </a:solidFill>
                <a:latin typeface="Calibri"/>
                <a:cs typeface="Calibri"/>
              </a:rPr>
              <a:t>INTRODUCTION</a:t>
            </a:r>
            <a:endParaRPr lang="en-US" sz="2150" dirty="0" smtClean="0">
              <a:latin typeface="Calibri"/>
              <a:cs typeface="Calibri"/>
            </a:endParaRPr>
          </a:p>
          <a:p>
            <a:pPr marL="354965" indent="-342900">
              <a:lnSpc>
                <a:spcPct val="100000"/>
              </a:lnSpc>
              <a:spcBef>
                <a:spcPts val="800"/>
              </a:spcBef>
              <a:buFont typeface="Wingdings" panose="05000000000000000000" pitchFamily="2" charset="2"/>
              <a:buChar char="q"/>
              <a:tabLst>
                <a:tab pos="241300" algn="l"/>
                <a:tab pos="241935" algn="l"/>
              </a:tabLst>
            </a:pPr>
            <a:r>
              <a:rPr lang="en-US" sz="2150" spc="10" dirty="0" smtClean="0">
                <a:solidFill>
                  <a:srgbClr val="006FC0"/>
                </a:solidFill>
                <a:latin typeface="Calibri"/>
                <a:cs typeface="Calibri"/>
              </a:rPr>
              <a:t>METHODOLOGY</a:t>
            </a:r>
            <a:endParaRPr lang="en-US" sz="2150" dirty="0" smtClean="0">
              <a:latin typeface="Calibri"/>
              <a:cs typeface="Calibri"/>
            </a:endParaRPr>
          </a:p>
          <a:p>
            <a:pPr marL="354965" indent="-342900">
              <a:lnSpc>
                <a:spcPct val="100000"/>
              </a:lnSpc>
              <a:spcBef>
                <a:spcPts val="800"/>
              </a:spcBef>
              <a:buFont typeface="Wingdings" panose="05000000000000000000" pitchFamily="2" charset="2"/>
              <a:buChar char="q"/>
              <a:tabLst>
                <a:tab pos="241300" algn="l"/>
                <a:tab pos="241935" algn="l"/>
              </a:tabLst>
            </a:pPr>
            <a:r>
              <a:rPr lang="en-US" sz="2150" spc="5" dirty="0" smtClean="0">
                <a:solidFill>
                  <a:srgbClr val="006FC0"/>
                </a:solidFill>
                <a:latin typeface="Calibri"/>
                <a:cs typeface="Calibri"/>
              </a:rPr>
              <a:t>RESULTS</a:t>
            </a:r>
            <a:endParaRPr lang="en-US" sz="2150" dirty="0" smtClean="0">
              <a:latin typeface="Calibri"/>
              <a:cs typeface="Calibri"/>
            </a:endParaRPr>
          </a:p>
          <a:p>
            <a:pPr marL="755650" lvl="1" indent="-285750">
              <a:lnSpc>
                <a:spcPct val="100000"/>
              </a:lnSpc>
              <a:spcBef>
                <a:spcPts val="325"/>
              </a:spcBef>
              <a:buFont typeface="Wingdings" panose="05000000000000000000" pitchFamily="2" charset="2"/>
              <a:buChar char="q"/>
              <a:tabLst>
                <a:tab pos="698500" algn="l"/>
                <a:tab pos="699135" algn="l"/>
              </a:tabLst>
            </a:pPr>
            <a:r>
              <a:rPr lang="en-US" sz="1800" spc="-5" dirty="0" smtClean="0">
                <a:solidFill>
                  <a:srgbClr val="006FC0"/>
                </a:solidFill>
                <a:latin typeface="Calibri"/>
                <a:cs typeface="Calibri"/>
              </a:rPr>
              <a:t>VISUALIZATION</a:t>
            </a:r>
            <a:r>
              <a:rPr lang="en-US" sz="1800" spc="-15" dirty="0" smtClean="0">
                <a:solidFill>
                  <a:srgbClr val="006FC0"/>
                </a:solidFill>
                <a:latin typeface="Calibri"/>
                <a:cs typeface="Calibri"/>
              </a:rPr>
              <a:t> </a:t>
            </a:r>
            <a:r>
              <a:rPr lang="en-US" sz="1800" dirty="0" smtClean="0">
                <a:solidFill>
                  <a:srgbClr val="006FC0"/>
                </a:solidFill>
                <a:latin typeface="Calibri"/>
                <a:cs typeface="Calibri"/>
              </a:rPr>
              <a:t>–</a:t>
            </a:r>
            <a:r>
              <a:rPr lang="en-US" sz="1800" spc="-45" dirty="0" smtClean="0">
                <a:solidFill>
                  <a:srgbClr val="006FC0"/>
                </a:solidFill>
                <a:latin typeface="Calibri"/>
                <a:cs typeface="Calibri"/>
              </a:rPr>
              <a:t> </a:t>
            </a:r>
            <a:r>
              <a:rPr lang="en-US" sz="1800" spc="5" dirty="0" smtClean="0">
                <a:solidFill>
                  <a:srgbClr val="006FC0"/>
                </a:solidFill>
                <a:latin typeface="Calibri"/>
                <a:cs typeface="Calibri"/>
              </a:rPr>
              <a:t>CHARTS</a:t>
            </a:r>
            <a:endParaRPr lang="en-US" sz="1800" dirty="0" smtClean="0">
              <a:latin typeface="Calibri"/>
              <a:cs typeface="Calibri"/>
            </a:endParaRPr>
          </a:p>
          <a:p>
            <a:pPr marL="755650" lvl="1" indent="-285750">
              <a:lnSpc>
                <a:spcPct val="100000"/>
              </a:lnSpc>
              <a:spcBef>
                <a:spcPts val="320"/>
              </a:spcBef>
              <a:buFont typeface="Wingdings" panose="05000000000000000000" pitchFamily="2" charset="2"/>
              <a:buChar char="q"/>
              <a:tabLst>
                <a:tab pos="698500" algn="l"/>
                <a:tab pos="699135" algn="l"/>
              </a:tabLst>
            </a:pPr>
            <a:r>
              <a:rPr lang="en-US" sz="1800" dirty="0" smtClean="0">
                <a:solidFill>
                  <a:srgbClr val="006FC0"/>
                </a:solidFill>
                <a:latin typeface="Calibri"/>
                <a:cs typeface="Calibri"/>
              </a:rPr>
              <a:t>DASHBOARD</a:t>
            </a:r>
            <a:endParaRPr lang="en-US" sz="1800" dirty="0" smtClean="0">
              <a:latin typeface="Calibri"/>
              <a:cs typeface="Calibri"/>
            </a:endParaRPr>
          </a:p>
          <a:p>
            <a:pPr marL="354965" indent="-342900">
              <a:lnSpc>
                <a:spcPct val="100000"/>
              </a:lnSpc>
              <a:spcBef>
                <a:spcPts val="715"/>
              </a:spcBef>
              <a:buFont typeface="Wingdings" panose="05000000000000000000" pitchFamily="2" charset="2"/>
              <a:buChar char="q"/>
              <a:tabLst>
                <a:tab pos="241300" algn="l"/>
                <a:tab pos="241935" algn="l"/>
              </a:tabLst>
            </a:pPr>
            <a:r>
              <a:rPr lang="en-US" sz="2150" spc="5" dirty="0" smtClean="0">
                <a:solidFill>
                  <a:srgbClr val="006FC0"/>
                </a:solidFill>
                <a:latin typeface="Calibri"/>
                <a:cs typeface="Calibri"/>
              </a:rPr>
              <a:t>DISCUSSION</a:t>
            </a:r>
            <a:endParaRPr lang="en-US" sz="2150" dirty="0" smtClean="0">
              <a:latin typeface="Calibri"/>
              <a:cs typeface="Calibri"/>
            </a:endParaRPr>
          </a:p>
          <a:p>
            <a:pPr marL="755650" lvl="1" indent="-285750">
              <a:lnSpc>
                <a:spcPct val="100000"/>
              </a:lnSpc>
              <a:spcBef>
                <a:spcPts val="325"/>
              </a:spcBef>
              <a:buFont typeface="Wingdings" panose="05000000000000000000" pitchFamily="2" charset="2"/>
              <a:buChar char="q"/>
              <a:tabLst>
                <a:tab pos="698500" algn="l"/>
                <a:tab pos="699135" algn="l"/>
              </a:tabLst>
            </a:pPr>
            <a:r>
              <a:rPr lang="en-US" sz="1800" dirty="0" smtClean="0">
                <a:solidFill>
                  <a:srgbClr val="006FC0"/>
                </a:solidFill>
                <a:latin typeface="Calibri"/>
                <a:cs typeface="Calibri"/>
              </a:rPr>
              <a:t>FINDINGS</a:t>
            </a:r>
            <a:r>
              <a:rPr lang="en-US" sz="1800" spc="-75" dirty="0" smtClean="0">
                <a:solidFill>
                  <a:srgbClr val="006FC0"/>
                </a:solidFill>
                <a:latin typeface="Calibri"/>
                <a:cs typeface="Calibri"/>
              </a:rPr>
              <a:t> </a:t>
            </a:r>
            <a:r>
              <a:rPr lang="en-US" sz="1800" dirty="0" smtClean="0">
                <a:solidFill>
                  <a:srgbClr val="006FC0"/>
                </a:solidFill>
                <a:latin typeface="Calibri"/>
                <a:cs typeface="Calibri"/>
              </a:rPr>
              <a:t>&amp;</a:t>
            </a:r>
            <a:r>
              <a:rPr lang="en-US" sz="1800" spc="-70" dirty="0" smtClean="0">
                <a:solidFill>
                  <a:srgbClr val="006FC0"/>
                </a:solidFill>
                <a:latin typeface="Calibri"/>
                <a:cs typeface="Calibri"/>
              </a:rPr>
              <a:t> </a:t>
            </a:r>
            <a:r>
              <a:rPr lang="en-US" sz="1800" spc="5" dirty="0" smtClean="0">
                <a:solidFill>
                  <a:srgbClr val="006FC0"/>
                </a:solidFill>
                <a:latin typeface="Calibri"/>
                <a:cs typeface="Calibri"/>
              </a:rPr>
              <a:t>IMPLICATIONS</a:t>
            </a:r>
            <a:endParaRPr lang="en-US" sz="1800" dirty="0" smtClean="0">
              <a:latin typeface="Calibri"/>
              <a:cs typeface="Calibri"/>
            </a:endParaRPr>
          </a:p>
          <a:p>
            <a:pPr marL="354965" indent="-342900">
              <a:lnSpc>
                <a:spcPct val="100000"/>
              </a:lnSpc>
              <a:spcBef>
                <a:spcPts val="795"/>
              </a:spcBef>
              <a:buFont typeface="Wingdings" panose="05000000000000000000" pitchFamily="2" charset="2"/>
              <a:buChar char="q"/>
              <a:tabLst>
                <a:tab pos="241300" algn="l"/>
                <a:tab pos="241935" algn="l"/>
              </a:tabLst>
            </a:pPr>
            <a:r>
              <a:rPr lang="en-US" sz="2150" spc="10" dirty="0" smtClean="0">
                <a:solidFill>
                  <a:srgbClr val="006FC0"/>
                </a:solidFill>
                <a:latin typeface="Calibri"/>
                <a:cs typeface="Calibri"/>
              </a:rPr>
              <a:t>CONCLUSION</a:t>
            </a:r>
            <a:endParaRPr lang="en-US" sz="2150" dirty="0" smtClean="0">
              <a:latin typeface="Calibri"/>
              <a:cs typeface="Calibri"/>
            </a:endParaRPr>
          </a:p>
          <a:p>
            <a:pPr marL="354965" indent="-342900">
              <a:lnSpc>
                <a:spcPct val="100000"/>
              </a:lnSpc>
              <a:spcBef>
                <a:spcPts val="800"/>
              </a:spcBef>
              <a:buFont typeface="Wingdings" panose="05000000000000000000" pitchFamily="2" charset="2"/>
              <a:buChar char="q"/>
              <a:tabLst>
                <a:tab pos="241300" algn="l"/>
                <a:tab pos="241935" algn="l"/>
              </a:tabLst>
            </a:pPr>
            <a:r>
              <a:rPr lang="en-US" sz="2150" spc="10" dirty="0" smtClean="0">
                <a:solidFill>
                  <a:srgbClr val="006FC0"/>
                </a:solidFill>
                <a:latin typeface="Calibri"/>
                <a:cs typeface="Calibri"/>
              </a:rPr>
              <a:t>APPENDIX</a:t>
            </a:r>
            <a:endParaRPr lang="en-US" sz="2150" dirty="0">
              <a:latin typeface="Calibri"/>
              <a:cs typeface="Calibri"/>
            </a:endParaRPr>
          </a:p>
        </p:txBody>
      </p:sp>
      <p:sp>
        <p:nvSpPr>
          <p:cNvPr id="5" name="object 5"/>
          <p:cNvSpPr/>
          <p:nvPr/>
        </p:nvSpPr>
        <p:spPr>
          <a:xfrm>
            <a:off x="1803526" y="818438"/>
            <a:ext cx="180340" cy="360045"/>
          </a:xfrm>
          <a:custGeom>
            <a:avLst/>
            <a:gdLst/>
            <a:ahLst/>
            <a:cxnLst/>
            <a:rect l="l" t="t" r="r" b="b"/>
            <a:pathLst>
              <a:path w="180339" h="360044">
                <a:moveTo>
                  <a:pt x="179997" y="0"/>
                </a:moveTo>
                <a:lnTo>
                  <a:pt x="0" y="0"/>
                </a:lnTo>
                <a:lnTo>
                  <a:pt x="0" y="359994"/>
                </a:lnTo>
                <a:lnTo>
                  <a:pt x="179997" y="359994"/>
                </a:lnTo>
                <a:lnTo>
                  <a:pt x="179997" y="0"/>
                </a:lnTo>
                <a:close/>
              </a:path>
            </a:pathLst>
          </a:custGeom>
          <a:solidFill>
            <a:srgbClr val="FFFFFF">
              <a:alpha val="50195"/>
            </a:srgbClr>
          </a:solidFill>
        </p:spPr>
        <p:txBody>
          <a:bodyPr wrap="square" lIns="0" tIns="0" rIns="0" bIns="0" rtlCol="0"/>
          <a:lstStyle/>
          <a:p>
            <a:endParaRPr/>
          </a:p>
        </p:txBody>
      </p:sp>
      <p:sp>
        <p:nvSpPr>
          <p:cNvPr id="6" name="object 6"/>
          <p:cNvSpPr/>
          <p:nvPr/>
        </p:nvSpPr>
        <p:spPr>
          <a:xfrm>
            <a:off x="2242439" y="781989"/>
            <a:ext cx="180340" cy="360045"/>
          </a:xfrm>
          <a:custGeom>
            <a:avLst/>
            <a:gdLst/>
            <a:ahLst/>
            <a:cxnLst/>
            <a:rect l="l" t="t" r="r" b="b"/>
            <a:pathLst>
              <a:path w="180339" h="360044">
                <a:moveTo>
                  <a:pt x="179997" y="0"/>
                </a:moveTo>
                <a:lnTo>
                  <a:pt x="0" y="0"/>
                </a:lnTo>
                <a:lnTo>
                  <a:pt x="0" y="359994"/>
                </a:lnTo>
                <a:lnTo>
                  <a:pt x="179997" y="359994"/>
                </a:lnTo>
                <a:lnTo>
                  <a:pt x="179997" y="0"/>
                </a:lnTo>
                <a:close/>
              </a:path>
            </a:pathLst>
          </a:custGeom>
          <a:solidFill>
            <a:srgbClr val="FFFFFF">
              <a:alpha val="50195"/>
            </a:srgbClr>
          </a:solidFill>
        </p:spPr>
        <p:txBody>
          <a:bodyPr wrap="square" lIns="0" tIns="0" rIns="0" bIns="0" rtlCol="0"/>
          <a:lstStyle/>
          <a:p>
            <a:endParaRPr/>
          </a:p>
        </p:txBody>
      </p:sp>
      <p:sp>
        <p:nvSpPr>
          <p:cNvPr id="7" name="object 7"/>
          <p:cNvSpPr/>
          <p:nvPr/>
        </p:nvSpPr>
        <p:spPr>
          <a:xfrm>
            <a:off x="2734310" y="745286"/>
            <a:ext cx="188595" cy="367665"/>
          </a:xfrm>
          <a:custGeom>
            <a:avLst/>
            <a:gdLst/>
            <a:ahLst/>
            <a:cxnLst/>
            <a:rect l="l" t="t" r="r" b="b"/>
            <a:pathLst>
              <a:path w="188594" h="367665">
                <a:moveTo>
                  <a:pt x="188125" y="0"/>
                </a:moveTo>
                <a:lnTo>
                  <a:pt x="8128" y="0"/>
                </a:lnTo>
                <a:lnTo>
                  <a:pt x="8128" y="2743"/>
                </a:lnTo>
                <a:lnTo>
                  <a:pt x="2159" y="2743"/>
                </a:lnTo>
                <a:lnTo>
                  <a:pt x="2159" y="2489"/>
                </a:lnTo>
                <a:lnTo>
                  <a:pt x="0" y="2489"/>
                </a:lnTo>
                <a:lnTo>
                  <a:pt x="0" y="362534"/>
                </a:lnTo>
                <a:lnTo>
                  <a:pt x="2159" y="362534"/>
                </a:lnTo>
                <a:lnTo>
                  <a:pt x="2159" y="362153"/>
                </a:lnTo>
                <a:lnTo>
                  <a:pt x="2463" y="362153"/>
                </a:lnTo>
                <a:lnTo>
                  <a:pt x="2463" y="364693"/>
                </a:lnTo>
                <a:lnTo>
                  <a:pt x="2921" y="364693"/>
                </a:lnTo>
                <a:lnTo>
                  <a:pt x="2921" y="367233"/>
                </a:lnTo>
                <a:lnTo>
                  <a:pt x="182880" y="367233"/>
                </a:lnTo>
                <a:lnTo>
                  <a:pt x="182880" y="362534"/>
                </a:lnTo>
                <a:lnTo>
                  <a:pt x="182880" y="362153"/>
                </a:lnTo>
                <a:lnTo>
                  <a:pt x="182880" y="359994"/>
                </a:lnTo>
                <a:lnTo>
                  <a:pt x="188125" y="359994"/>
                </a:lnTo>
                <a:lnTo>
                  <a:pt x="188125" y="0"/>
                </a:lnTo>
                <a:close/>
              </a:path>
            </a:pathLst>
          </a:custGeom>
          <a:solidFill>
            <a:srgbClr val="FFFFFF">
              <a:alpha val="50195"/>
            </a:srgbClr>
          </a:solidFill>
        </p:spPr>
        <p:txBody>
          <a:bodyPr wrap="square" lIns="0" tIns="0" rIns="0" bIns="0" rtlCol="0"/>
          <a:lstStyle/>
          <a:p>
            <a:endParaRPr/>
          </a:p>
        </p:txBody>
      </p:sp>
      <p:sp>
        <p:nvSpPr>
          <p:cNvPr id="8" name="object 8"/>
          <p:cNvSpPr/>
          <p:nvPr/>
        </p:nvSpPr>
        <p:spPr>
          <a:xfrm>
            <a:off x="7180453" y="2708071"/>
            <a:ext cx="180340" cy="360045"/>
          </a:xfrm>
          <a:custGeom>
            <a:avLst/>
            <a:gdLst/>
            <a:ahLst/>
            <a:cxnLst/>
            <a:rect l="l" t="t" r="r" b="b"/>
            <a:pathLst>
              <a:path w="180340" h="360044">
                <a:moveTo>
                  <a:pt x="179997" y="0"/>
                </a:moveTo>
                <a:lnTo>
                  <a:pt x="0" y="0"/>
                </a:lnTo>
                <a:lnTo>
                  <a:pt x="0" y="359994"/>
                </a:lnTo>
                <a:lnTo>
                  <a:pt x="179997" y="359994"/>
                </a:lnTo>
                <a:lnTo>
                  <a:pt x="179997" y="0"/>
                </a:lnTo>
                <a:close/>
              </a:path>
            </a:pathLst>
          </a:custGeom>
          <a:solidFill>
            <a:srgbClr val="FFFFFF">
              <a:alpha val="50195"/>
            </a:srgbClr>
          </a:solidFill>
        </p:spPr>
        <p:txBody>
          <a:bodyPr wrap="square" lIns="0" tIns="0" rIns="0" bIns="0" rtlCol="0"/>
          <a:lstStyle/>
          <a:p>
            <a:endParaRPr/>
          </a:p>
        </p:txBody>
      </p:sp>
      <p:sp>
        <p:nvSpPr>
          <p:cNvPr id="9" name="object 9"/>
          <p:cNvSpPr/>
          <p:nvPr/>
        </p:nvSpPr>
        <p:spPr>
          <a:xfrm>
            <a:off x="6595109" y="2696133"/>
            <a:ext cx="180340" cy="360045"/>
          </a:xfrm>
          <a:custGeom>
            <a:avLst/>
            <a:gdLst/>
            <a:ahLst/>
            <a:cxnLst/>
            <a:rect l="l" t="t" r="r" b="b"/>
            <a:pathLst>
              <a:path w="180340" h="360044">
                <a:moveTo>
                  <a:pt x="179997" y="0"/>
                </a:moveTo>
                <a:lnTo>
                  <a:pt x="0" y="0"/>
                </a:lnTo>
                <a:lnTo>
                  <a:pt x="0" y="359994"/>
                </a:lnTo>
                <a:lnTo>
                  <a:pt x="179997" y="359994"/>
                </a:lnTo>
                <a:lnTo>
                  <a:pt x="179997" y="0"/>
                </a:lnTo>
                <a:close/>
              </a:path>
            </a:pathLst>
          </a:custGeom>
          <a:solidFill>
            <a:srgbClr val="FFFFFF">
              <a:alpha val="50195"/>
            </a:srgbClr>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962" y="1366900"/>
            <a:ext cx="10516235" cy="635"/>
          </a:xfrm>
          <a:custGeom>
            <a:avLst/>
            <a:gdLst/>
            <a:ahLst/>
            <a:cxnLst/>
            <a:rect l="l" t="t" r="r" b="b"/>
            <a:pathLst>
              <a:path w="10516235" h="634">
                <a:moveTo>
                  <a:pt x="0" y="0"/>
                </a:moveTo>
                <a:lnTo>
                  <a:pt x="10515663" y="253"/>
                </a:lnTo>
              </a:path>
            </a:pathLst>
          </a:custGeom>
          <a:ln w="6350">
            <a:solidFill>
              <a:srgbClr val="4471C4"/>
            </a:solidFill>
          </a:ln>
        </p:spPr>
        <p:txBody>
          <a:bodyPr wrap="square" lIns="0" tIns="0" rIns="0" bIns="0" rtlCol="0"/>
          <a:lstStyle/>
          <a:p>
            <a:endParaRPr/>
          </a:p>
        </p:txBody>
      </p:sp>
      <p:sp>
        <p:nvSpPr>
          <p:cNvPr id="3" name="object 3"/>
          <p:cNvSpPr/>
          <p:nvPr/>
        </p:nvSpPr>
        <p:spPr>
          <a:xfrm>
            <a:off x="1743837" y="6255105"/>
            <a:ext cx="197485" cy="386715"/>
          </a:xfrm>
          <a:custGeom>
            <a:avLst/>
            <a:gdLst/>
            <a:ahLst/>
            <a:cxnLst/>
            <a:rect l="l" t="t" r="r" b="b"/>
            <a:pathLst>
              <a:path w="197485" h="386715">
                <a:moveTo>
                  <a:pt x="196888" y="0"/>
                </a:moveTo>
                <a:lnTo>
                  <a:pt x="16891" y="0"/>
                </a:lnTo>
                <a:lnTo>
                  <a:pt x="16891" y="8636"/>
                </a:lnTo>
                <a:lnTo>
                  <a:pt x="0" y="8636"/>
                </a:lnTo>
                <a:lnTo>
                  <a:pt x="0" y="368642"/>
                </a:lnTo>
                <a:lnTo>
                  <a:pt x="16891" y="368642"/>
                </a:lnTo>
                <a:lnTo>
                  <a:pt x="16891" y="386638"/>
                </a:lnTo>
                <a:lnTo>
                  <a:pt x="196888" y="386638"/>
                </a:lnTo>
                <a:lnTo>
                  <a:pt x="196888" y="359994"/>
                </a:lnTo>
                <a:lnTo>
                  <a:pt x="196888" y="26657"/>
                </a:lnTo>
                <a:lnTo>
                  <a:pt x="196888"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xfrm>
            <a:off x="802640" y="751840"/>
            <a:ext cx="5254625" cy="575310"/>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005392"/>
                </a:solidFill>
              </a:rPr>
              <a:t>GITHUB</a:t>
            </a:r>
            <a:r>
              <a:rPr spc="-5" dirty="0">
                <a:solidFill>
                  <a:srgbClr val="005392"/>
                </a:solidFill>
              </a:rPr>
              <a:t> </a:t>
            </a:r>
            <a:r>
              <a:rPr spc="-20" dirty="0">
                <a:solidFill>
                  <a:srgbClr val="005392"/>
                </a:solidFill>
              </a:rPr>
              <a:t>JOB</a:t>
            </a:r>
            <a:r>
              <a:rPr dirty="0">
                <a:solidFill>
                  <a:srgbClr val="005392"/>
                </a:solidFill>
              </a:rPr>
              <a:t> POSTINGS</a:t>
            </a:r>
          </a:p>
        </p:txBody>
      </p:sp>
      <p:pic>
        <p:nvPicPr>
          <p:cNvPr id="5" name="object 5"/>
          <p:cNvPicPr/>
          <p:nvPr/>
        </p:nvPicPr>
        <p:blipFill>
          <a:blip r:embed="rId2" cstate="print"/>
          <a:stretch>
            <a:fillRect/>
          </a:stretch>
        </p:blipFill>
        <p:spPr>
          <a:xfrm>
            <a:off x="962025" y="1714500"/>
            <a:ext cx="9991725" cy="4400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3435" y="596011"/>
            <a:ext cx="520700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EXECUTIVE</a:t>
            </a:r>
            <a:r>
              <a:rPr sz="3950" spc="-25" dirty="0">
                <a:solidFill>
                  <a:srgbClr val="005392"/>
                </a:solidFill>
              </a:rPr>
              <a:t> </a:t>
            </a:r>
            <a:r>
              <a:rPr sz="3950" spc="25" dirty="0">
                <a:solidFill>
                  <a:srgbClr val="005392"/>
                </a:solidFill>
              </a:rPr>
              <a:t>SUMMARY</a:t>
            </a:r>
            <a:endParaRPr sz="3950"/>
          </a:p>
        </p:txBody>
      </p:sp>
      <p:sp>
        <p:nvSpPr>
          <p:cNvPr id="3" name="object 3"/>
          <p:cNvSpPr txBox="1"/>
          <p:nvPr/>
        </p:nvSpPr>
        <p:spPr>
          <a:xfrm>
            <a:off x="3352800" y="1823148"/>
            <a:ext cx="7754366" cy="4394921"/>
          </a:xfrm>
          <a:prstGeom prst="rect">
            <a:avLst/>
          </a:prstGeom>
        </p:spPr>
        <p:txBody>
          <a:bodyPr vert="horz" wrap="square" lIns="0" tIns="33655" rIns="0" bIns="0" rtlCol="0">
            <a:spAutoFit/>
          </a:bodyPr>
          <a:lstStyle/>
          <a:p>
            <a:pPr marL="298450" marR="238125" indent="-285750">
              <a:lnSpc>
                <a:spcPct val="91600"/>
              </a:lnSpc>
              <a:spcBef>
                <a:spcPts val="265"/>
              </a:spcBef>
              <a:buFont typeface="Wingdings" panose="05000000000000000000" pitchFamily="2" charset="2"/>
              <a:buChar char="q"/>
              <a:tabLst>
                <a:tab pos="240665" algn="l"/>
                <a:tab pos="241300" algn="l"/>
              </a:tabLst>
            </a:pPr>
            <a:r>
              <a:rPr lang="en-US" sz="1400" spc="15" dirty="0">
                <a:solidFill>
                  <a:srgbClr val="006FC0"/>
                </a:solidFill>
                <a:cs typeface="Calibri"/>
              </a:rPr>
              <a:t>To determine the current and upcoming technological trends among different age groups, a modified subset of Stack Overflow data made up of two data sets based on the demographics and technologies used was examined</a:t>
            </a:r>
            <a:r>
              <a:rPr lang="en-US" sz="1400" spc="15" dirty="0" smtClean="0">
                <a:solidFill>
                  <a:srgbClr val="006FC0"/>
                </a:solidFill>
                <a:cs typeface="Calibri"/>
              </a:rPr>
              <a:t>.</a:t>
            </a:r>
          </a:p>
          <a:p>
            <a:pPr marL="298450" marR="238125" indent="-285750">
              <a:lnSpc>
                <a:spcPct val="91600"/>
              </a:lnSpc>
              <a:spcBef>
                <a:spcPts val="265"/>
              </a:spcBef>
              <a:buFont typeface="Wingdings" panose="05000000000000000000" pitchFamily="2" charset="2"/>
              <a:buChar char="q"/>
              <a:tabLst>
                <a:tab pos="240665" algn="l"/>
                <a:tab pos="241300" algn="l"/>
              </a:tabLst>
            </a:pPr>
            <a:endParaRPr lang="en-US" sz="1400" spc="15" dirty="0">
              <a:solidFill>
                <a:srgbClr val="006FC0"/>
              </a:solidFill>
              <a:latin typeface="Calibri"/>
              <a:cs typeface="Calibri"/>
            </a:endParaRPr>
          </a:p>
          <a:p>
            <a:pPr marL="298450" marR="238125" indent="-285750">
              <a:lnSpc>
                <a:spcPct val="91600"/>
              </a:lnSpc>
              <a:spcBef>
                <a:spcPts val="265"/>
              </a:spcBef>
              <a:buFont typeface="Wingdings" panose="05000000000000000000" pitchFamily="2" charset="2"/>
              <a:buChar char="q"/>
              <a:tabLst>
                <a:tab pos="240665" algn="l"/>
                <a:tab pos="241300" algn="l"/>
              </a:tabLst>
            </a:pPr>
            <a:r>
              <a:rPr lang="en-US" sz="1400" spc="35" dirty="0">
                <a:solidFill>
                  <a:srgbClr val="006FC0"/>
                </a:solidFill>
                <a:cs typeface="Calibri"/>
              </a:rPr>
              <a:t>The outcomes were </a:t>
            </a:r>
            <a:r>
              <a:rPr lang="en-US" sz="1400" spc="35" dirty="0" err="1">
                <a:solidFill>
                  <a:srgbClr val="006FC0"/>
                </a:solidFill>
                <a:cs typeface="Calibri"/>
              </a:rPr>
              <a:t>analysed</a:t>
            </a:r>
            <a:r>
              <a:rPr lang="en-US" sz="1400" spc="35" dirty="0">
                <a:solidFill>
                  <a:srgbClr val="006FC0"/>
                </a:solidFill>
                <a:cs typeface="Calibri"/>
              </a:rPr>
              <a:t> and displayed using the IBM </a:t>
            </a:r>
            <a:r>
              <a:rPr lang="en-US" sz="1400" spc="35" dirty="0" err="1">
                <a:solidFill>
                  <a:srgbClr val="006FC0"/>
                </a:solidFill>
                <a:cs typeface="Calibri"/>
              </a:rPr>
              <a:t>Cognos</a:t>
            </a:r>
            <a:r>
              <a:rPr lang="en-US" sz="1400" spc="35" dirty="0">
                <a:solidFill>
                  <a:srgbClr val="006FC0"/>
                </a:solidFill>
                <a:cs typeface="Calibri"/>
              </a:rPr>
              <a:t> Dashboard Embedded (CDE) platform</a:t>
            </a:r>
            <a:r>
              <a:rPr lang="en-US" sz="1400" spc="35" dirty="0" smtClean="0">
                <a:solidFill>
                  <a:srgbClr val="006FC0"/>
                </a:solidFill>
                <a:cs typeface="Calibri"/>
              </a:rPr>
              <a:t>.</a:t>
            </a:r>
          </a:p>
          <a:p>
            <a:pPr marL="298450" marR="238125" indent="-285750">
              <a:lnSpc>
                <a:spcPct val="91600"/>
              </a:lnSpc>
              <a:spcBef>
                <a:spcPts val="265"/>
              </a:spcBef>
              <a:buFont typeface="Wingdings" panose="05000000000000000000" pitchFamily="2" charset="2"/>
              <a:buChar char="q"/>
              <a:tabLst>
                <a:tab pos="240665" algn="l"/>
                <a:tab pos="241300" algn="l"/>
              </a:tabLst>
            </a:pPr>
            <a:endParaRPr lang="en-US" sz="1400" spc="35" dirty="0" smtClean="0">
              <a:solidFill>
                <a:srgbClr val="006FC0"/>
              </a:solidFill>
              <a:cs typeface="Calibri"/>
            </a:endParaRPr>
          </a:p>
          <a:p>
            <a:pPr marL="298450" marR="238125" indent="-285750">
              <a:lnSpc>
                <a:spcPct val="91600"/>
              </a:lnSpc>
              <a:spcBef>
                <a:spcPts val="265"/>
              </a:spcBef>
              <a:buFont typeface="Wingdings" panose="05000000000000000000" pitchFamily="2" charset="2"/>
              <a:buChar char="q"/>
              <a:tabLst>
                <a:tab pos="240665" algn="l"/>
                <a:tab pos="241300" algn="l"/>
              </a:tabLst>
            </a:pPr>
            <a:r>
              <a:rPr lang="en-US" sz="1400" spc="30" dirty="0">
                <a:solidFill>
                  <a:srgbClr val="006FC0"/>
                </a:solidFill>
                <a:cs typeface="Calibri"/>
              </a:rPr>
              <a:t>According to the Current Technologies </a:t>
            </a:r>
            <a:r>
              <a:rPr lang="en-US" sz="1400" spc="30" dirty="0" smtClean="0">
                <a:solidFill>
                  <a:srgbClr val="006FC0"/>
                </a:solidFill>
                <a:cs typeface="Calibri"/>
              </a:rPr>
              <a:t>Dashboard:</a:t>
            </a:r>
          </a:p>
          <a:p>
            <a:pPr marL="298450" marR="238125" indent="-285750">
              <a:lnSpc>
                <a:spcPct val="91600"/>
              </a:lnSpc>
              <a:spcBef>
                <a:spcPts val="265"/>
              </a:spcBef>
              <a:buFont typeface="Wingdings" panose="05000000000000000000" pitchFamily="2" charset="2"/>
              <a:buChar char="v"/>
              <a:tabLst>
                <a:tab pos="240665" algn="l"/>
                <a:tab pos="241300" algn="l"/>
              </a:tabLst>
            </a:pPr>
            <a:r>
              <a:rPr lang="en-US" sz="1400" spc="30" dirty="0" smtClean="0">
                <a:solidFill>
                  <a:srgbClr val="006FC0"/>
                </a:solidFill>
                <a:cs typeface="Calibri"/>
              </a:rPr>
              <a:t> MySQL </a:t>
            </a:r>
            <a:r>
              <a:rPr lang="en-US" sz="1400" spc="30" dirty="0">
                <a:solidFill>
                  <a:srgbClr val="006FC0"/>
                </a:solidFill>
                <a:cs typeface="Calibri"/>
              </a:rPr>
              <a:t>was the most often used database, while JavaScript was the most widely </a:t>
            </a:r>
            <a:r>
              <a:rPr lang="en-US" sz="1400" spc="30" dirty="0" smtClean="0">
                <a:solidFill>
                  <a:srgbClr val="006FC0"/>
                </a:solidFill>
                <a:cs typeface="Calibri"/>
              </a:rPr>
              <a:t>     used </a:t>
            </a:r>
            <a:r>
              <a:rPr lang="en-US" sz="1400" spc="30" dirty="0">
                <a:solidFill>
                  <a:srgbClr val="006FC0"/>
                </a:solidFill>
                <a:cs typeface="Calibri"/>
              </a:rPr>
              <a:t>language</a:t>
            </a:r>
            <a:r>
              <a:rPr lang="en-US" sz="1400" spc="30" dirty="0" smtClean="0">
                <a:solidFill>
                  <a:srgbClr val="006FC0"/>
                </a:solidFill>
                <a:cs typeface="Calibri"/>
              </a:rPr>
              <a:t>.</a:t>
            </a:r>
          </a:p>
          <a:p>
            <a:pPr marL="298450" marR="238125" indent="-285750">
              <a:lnSpc>
                <a:spcPct val="91600"/>
              </a:lnSpc>
              <a:spcBef>
                <a:spcPts val="265"/>
              </a:spcBef>
              <a:buFont typeface="Wingdings" panose="05000000000000000000" pitchFamily="2" charset="2"/>
              <a:buChar char="v"/>
              <a:tabLst>
                <a:tab pos="240665" algn="l"/>
                <a:tab pos="241300" algn="l"/>
              </a:tabLst>
            </a:pPr>
            <a:r>
              <a:rPr lang="en-US" sz="1400" spc="30" dirty="0" smtClean="0">
                <a:solidFill>
                  <a:srgbClr val="006FC0"/>
                </a:solidFill>
                <a:cs typeface="Calibri"/>
              </a:rPr>
              <a:t>The </a:t>
            </a:r>
            <a:r>
              <a:rPr lang="en-US" sz="1400" spc="30" dirty="0">
                <a:solidFill>
                  <a:srgbClr val="006FC0"/>
                </a:solidFill>
                <a:cs typeface="Calibri"/>
              </a:rPr>
              <a:t>chosen operating systems to use were Linux and Windows, and jQuery was the preferred web frame.</a:t>
            </a:r>
            <a:endParaRPr lang="en-US" sz="950" spc="20" dirty="0">
              <a:solidFill>
                <a:srgbClr val="006FC0"/>
              </a:solidFill>
              <a:latin typeface="Calibri"/>
              <a:cs typeface="Calibri"/>
            </a:endParaRPr>
          </a:p>
          <a:p>
            <a:pPr marL="699135" lvl="1" indent="-229235">
              <a:lnSpc>
                <a:spcPct val="100000"/>
              </a:lnSpc>
              <a:spcBef>
                <a:spcPts val="434"/>
              </a:spcBef>
              <a:buFont typeface="Arial MT"/>
              <a:buChar char="•"/>
              <a:tabLst>
                <a:tab pos="698500" algn="l"/>
                <a:tab pos="699135" algn="l"/>
              </a:tabLst>
            </a:pPr>
            <a:endParaRPr sz="950" dirty="0">
              <a:latin typeface="Calibri"/>
              <a:cs typeface="Calibri"/>
            </a:endParaRPr>
          </a:p>
          <a:p>
            <a:pPr marL="298450" indent="-285750">
              <a:lnSpc>
                <a:spcPct val="100000"/>
              </a:lnSpc>
              <a:spcBef>
                <a:spcPts val="815"/>
              </a:spcBef>
              <a:buFont typeface="Wingdings" panose="05000000000000000000" pitchFamily="2" charset="2"/>
              <a:buChar char="q"/>
              <a:tabLst>
                <a:tab pos="240665" algn="l"/>
                <a:tab pos="241300" algn="l"/>
              </a:tabLst>
            </a:pPr>
            <a:r>
              <a:rPr lang="en-US" sz="1400" spc="20" dirty="0">
                <a:solidFill>
                  <a:srgbClr val="006FC0"/>
                </a:solidFill>
                <a:cs typeface="Calibri"/>
              </a:rPr>
              <a:t>Future Technology Trend</a:t>
            </a:r>
            <a:r>
              <a:rPr lang="en-US" sz="1400" spc="20" dirty="0" smtClean="0">
                <a:solidFill>
                  <a:srgbClr val="006FC0"/>
                </a:solidFill>
                <a:cs typeface="Calibri"/>
              </a:rPr>
              <a:t>:</a:t>
            </a:r>
          </a:p>
          <a:p>
            <a:pPr marL="241300" indent="-228600">
              <a:lnSpc>
                <a:spcPct val="100000"/>
              </a:lnSpc>
              <a:spcBef>
                <a:spcPts val="815"/>
              </a:spcBef>
              <a:buFont typeface="Wingdings" panose="05000000000000000000" pitchFamily="2" charset="2"/>
              <a:buChar char="v"/>
              <a:tabLst>
                <a:tab pos="240665" algn="l"/>
                <a:tab pos="241300" algn="l"/>
              </a:tabLst>
            </a:pPr>
            <a:r>
              <a:rPr lang="en-US" sz="950" spc="35" dirty="0">
                <a:solidFill>
                  <a:srgbClr val="006FC0"/>
                </a:solidFill>
                <a:cs typeface="Calibri"/>
              </a:rPr>
              <a:t>  </a:t>
            </a:r>
            <a:r>
              <a:rPr lang="en-US" sz="950" spc="35" dirty="0" smtClean="0">
                <a:solidFill>
                  <a:srgbClr val="006FC0"/>
                </a:solidFill>
                <a:cs typeface="Calibri"/>
              </a:rPr>
              <a:t>The </a:t>
            </a:r>
            <a:r>
              <a:rPr lang="en-US" sz="950" spc="35" dirty="0">
                <a:solidFill>
                  <a:srgbClr val="006FC0"/>
                </a:solidFill>
                <a:cs typeface="Calibri"/>
              </a:rPr>
              <a:t>most sought-after languages and databases to learn were PostgreSQL and JavaScript, respectively</a:t>
            </a:r>
            <a:r>
              <a:rPr lang="en-US" sz="950" spc="35" dirty="0" smtClean="0">
                <a:solidFill>
                  <a:srgbClr val="006FC0"/>
                </a:solidFill>
                <a:cs typeface="Calibri"/>
              </a:rPr>
              <a:t>.</a:t>
            </a:r>
          </a:p>
          <a:p>
            <a:pPr marL="241300" indent="-228600">
              <a:lnSpc>
                <a:spcPct val="100000"/>
              </a:lnSpc>
              <a:spcBef>
                <a:spcPts val="815"/>
              </a:spcBef>
              <a:buFont typeface="Wingdings" panose="05000000000000000000" pitchFamily="2" charset="2"/>
              <a:buChar char="v"/>
              <a:tabLst>
                <a:tab pos="240665" algn="l"/>
                <a:tab pos="241300" algn="l"/>
              </a:tabLst>
            </a:pPr>
            <a:r>
              <a:rPr lang="en-US" sz="950" spc="20" dirty="0">
                <a:solidFill>
                  <a:srgbClr val="006FC0"/>
                </a:solidFill>
                <a:cs typeface="Calibri"/>
              </a:rPr>
              <a:t>The recommended platforms and web frames for the future year were Linux and React.js, respectively</a:t>
            </a:r>
            <a:r>
              <a:rPr lang="en-US" sz="950" spc="20" dirty="0" smtClean="0">
                <a:solidFill>
                  <a:srgbClr val="006FC0"/>
                </a:solidFill>
                <a:cs typeface="Calibri"/>
              </a:rPr>
              <a:t>.</a:t>
            </a:r>
          </a:p>
          <a:p>
            <a:pPr marL="298450" indent="-285750">
              <a:lnSpc>
                <a:spcPct val="100000"/>
              </a:lnSpc>
              <a:spcBef>
                <a:spcPts val="815"/>
              </a:spcBef>
              <a:buFont typeface="Wingdings" panose="05000000000000000000" pitchFamily="2" charset="2"/>
              <a:buChar char="q"/>
              <a:tabLst>
                <a:tab pos="240665" algn="l"/>
                <a:tab pos="241300" algn="l"/>
              </a:tabLst>
            </a:pPr>
            <a:r>
              <a:rPr lang="en-US" sz="1400" spc="30" dirty="0">
                <a:solidFill>
                  <a:srgbClr val="006FC0"/>
                </a:solidFill>
                <a:cs typeface="Calibri"/>
              </a:rPr>
              <a:t>T</a:t>
            </a:r>
            <a:r>
              <a:rPr lang="en-US" sz="1400" spc="30" dirty="0" smtClean="0">
                <a:solidFill>
                  <a:srgbClr val="006FC0"/>
                </a:solidFill>
                <a:cs typeface="Calibri"/>
              </a:rPr>
              <a:t>he </a:t>
            </a:r>
            <a:r>
              <a:rPr lang="en-US" sz="1400" spc="30" dirty="0">
                <a:solidFill>
                  <a:srgbClr val="006FC0"/>
                </a:solidFill>
                <a:cs typeface="Calibri"/>
              </a:rPr>
              <a:t>Demographics Dashboard states:</a:t>
            </a:r>
            <a:endParaRPr sz="1400" dirty="0">
              <a:latin typeface="Calibri"/>
              <a:cs typeface="Calibri"/>
            </a:endParaRPr>
          </a:p>
          <a:p>
            <a:pPr marL="699135" lvl="1" indent="-229235">
              <a:lnSpc>
                <a:spcPct val="100000"/>
              </a:lnSpc>
              <a:spcBef>
                <a:spcPts val="500"/>
              </a:spcBef>
              <a:buFont typeface="Wingdings" panose="05000000000000000000" pitchFamily="2" charset="2"/>
              <a:buChar char="v"/>
              <a:tabLst>
                <a:tab pos="698500" algn="l"/>
                <a:tab pos="699135" algn="l"/>
              </a:tabLst>
            </a:pPr>
            <a:r>
              <a:rPr lang="en-US" sz="950" spc="20" dirty="0">
                <a:solidFill>
                  <a:srgbClr val="006FC0"/>
                </a:solidFill>
                <a:cs typeface="Calibri"/>
              </a:rPr>
              <a:t>The majority of the respondents (93.5%), who were male and aged 21 to 43, lived in the USA and India</a:t>
            </a:r>
            <a:r>
              <a:rPr lang="en-US" sz="950" spc="20" dirty="0" smtClean="0">
                <a:solidFill>
                  <a:srgbClr val="006FC0"/>
                </a:solidFill>
                <a:cs typeface="Calibri"/>
              </a:rPr>
              <a:t>.</a:t>
            </a:r>
          </a:p>
          <a:p>
            <a:pPr marL="699135" lvl="1" indent="-229235">
              <a:lnSpc>
                <a:spcPct val="100000"/>
              </a:lnSpc>
              <a:spcBef>
                <a:spcPts val="500"/>
              </a:spcBef>
              <a:buFont typeface="Wingdings" panose="05000000000000000000" pitchFamily="2" charset="2"/>
              <a:buChar char="v"/>
              <a:tabLst>
                <a:tab pos="698500" algn="l"/>
                <a:tab pos="699135" algn="l"/>
              </a:tabLst>
            </a:pPr>
            <a:r>
              <a:rPr lang="en-US" sz="950" spc="20" dirty="0" smtClean="0">
                <a:solidFill>
                  <a:srgbClr val="006FC0"/>
                </a:solidFill>
                <a:cs typeface="Calibri"/>
              </a:rPr>
              <a:t>The </a:t>
            </a:r>
            <a:r>
              <a:rPr lang="en-US" sz="950" spc="20" dirty="0">
                <a:solidFill>
                  <a:srgbClr val="006FC0"/>
                </a:solidFill>
                <a:cs typeface="Calibri"/>
              </a:rPr>
              <a:t>vast majority of respondents to this study held a master's or bachelor's degree.</a:t>
            </a:r>
            <a:endParaRPr sz="950" dirty="0">
              <a:latin typeface="Calibri"/>
              <a:cs typeface="Calibri"/>
            </a:endParaRPr>
          </a:p>
        </p:txBody>
      </p:sp>
      <p:pic>
        <p:nvPicPr>
          <p:cNvPr id="4" name="object 4"/>
          <p:cNvPicPr/>
          <p:nvPr/>
        </p:nvPicPr>
        <p:blipFill>
          <a:blip r:embed="rId2" cstate="print"/>
          <a:stretch>
            <a:fillRect/>
          </a:stretch>
        </p:blipFill>
        <p:spPr>
          <a:xfrm>
            <a:off x="-152400" y="2209800"/>
            <a:ext cx="3200400" cy="3190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1376" y="667638"/>
            <a:ext cx="4244023" cy="624530"/>
          </a:xfrm>
          <a:prstGeom prst="rect">
            <a:avLst/>
          </a:prstGeom>
        </p:spPr>
        <p:txBody>
          <a:bodyPr vert="horz" wrap="square" lIns="0" tIns="16510" rIns="0" bIns="0" rtlCol="0">
            <a:spAutoFit/>
          </a:bodyPr>
          <a:lstStyle/>
          <a:p>
            <a:pPr marL="12700">
              <a:lnSpc>
                <a:spcPct val="100000"/>
              </a:lnSpc>
              <a:spcBef>
                <a:spcPts val="130"/>
              </a:spcBef>
            </a:pPr>
            <a:r>
              <a:rPr lang="en-US" sz="3950" spc="25" dirty="0" smtClean="0">
                <a:solidFill>
                  <a:srgbClr val="005392"/>
                </a:solidFill>
              </a:rPr>
              <a:t>INTRODUCTION</a:t>
            </a:r>
            <a:endParaRPr sz="3950" dirty="0"/>
          </a:p>
        </p:txBody>
      </p:sp>
      <p:sp>
        <p:nvSpPr>
          <p:cNvPr id="3" name="object 3"/>
          <p:cNvSpPr txBox="1"/>
          <p:nvPr/>
        </p:nvSpPr>
        <p:spPr>
          <a:xfrm>
            <a:off x="3429000" y="1813622"/>
            <a:ext cx="7745477" cy="2080313"/>
          </a:xfrm>
          <a:prstGeom prst="rect">
            <a:avLst/>
          </a:prstGeom>
        </p:spPr>
        <p:txBody>
          <a:bodyPr vert="horz" wrap="square" lIns="0" tIns="41275" rIns="0" bIns="0" rtlCol="0">
            <a:spAutoFit/>
          </a:bodyPr>
          <a:lstStyle/>
          <a:p>
            <a:pPr marL="355600" marR="290195" indent="-342900">
              <a:lnSpc>
                <a:spcPct val="92200"/>
              </a:lnSpc>
              <a:spcBef>
                <a:spcPts val="1800"/>
              </a:spcBef>
              <a:buFont typeface="Wingdings" panose="05000000000000000000" pitchFamily="2" charset="2"/>
              <a:buChar char="q"/>
              <a:tabLst>
                <a:tab pos="240665" algn="l"/>
                <a:tab pos="241300" algn="l"/>
              </a:tabLst>
            </a:pPr>
            <a:r>
              <a:rPr lang="en-US" sz="2400" dirty="0" smtClean="0">
                <a:solidFill>
                  <a:schemeClr val="accent1">
                    <a:lumMod val="75000"/>
                  </a:schemeClr>
                </a:solidFill>
              </a:rPr>
              <a:t>This presentation offers a concise exploration of current technology trends, future projections, and demographic insights within the tech industry. Throughout this presentation, you'll gain valuable knowledge to stay informed, adapt to evolving trends, and leverage technology for success</a:t>
            </a:r>
            <a:endParaRPr sz="2150" dirty="0">
              <a:solidFill>
                <a:schemeClr val="accent1">
                  <a:lumMod val="75000"/>
                </a:schemeClr>
              </a:solidFill>
              <a:latin typeface="Calibri"/>
              <a:cs typeface="Calibri"/>
            </a:endParaRPr>
          </a:p>
        </p:txBody>
      </p:sp>
      <p:pic>
        <p:nvPicPr>
          <p:cNvPr id="4" name="object 4"/>
          <p:cNvPicPr/>
          <p:nvPr/>
        </p:nvPicPr>
        <p:blipFill>
          <a:blip r:embed="rId2" cstate="print"/>
          <a:stretch>
            <a:fillRect/>
          </a:stretch>
        </p:blipFill>
        <p:spPr>
          <a:xfrm>
            <a:off x="152400" y="2052742"/>
            <a:ext cx="3190875" cy="3200400"/>
          </a:xfrm>
          <a:prstGeom prst="rect">
            <a:avLst/>
          </a:prstGeom>
        </p:spPr>
      </p:pic>
    </p:spTree>
    <p:extLst>
      <p:ext uri="{BB962C8B-B14F-4D97-AF65-F5344CB8AC3E}">
        <p14:creationId xmlns:p14="http://schemas.microsoft.com/office/powerpoint/2010/main" val="22731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1377" y="667638"/>
            <a:ext cx="338201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METHODOLOGY</a:t>
            </a:r>
            <a:endParaRPr sz="3950"/>
          </a:p>
        </p:txBody>
      </p:sp>
      <p:sp>
        <p:nvSpPr>
          <p:cNvPr id="3" name="object 3"/>
          <p:cNvSpPr txBox="1"/>
          <p:nvPr/>
        </p:nvSpPr>
        <p:spPr>
          <a:xfrm>
            <a:off x="4114801" y="1813623"/>
            <a:ext cx="7059676" cy="4152483"/>
          </a:xfrm>
          <a:prstGeom prst="rect">
            <a:avLst/>
          </a:prstGeom>
        </p:spPr>
        <p:txBody>
          <a:bodyPr vert="horz" wrap="square" lIns="0" tIns="41275" rIns="0" bIns="0" rtlCol="0">
            <a:spAutoFit/>
          </a:bodyPr>
          <a:lstStyle/>
          <a:p>
            <a:pPr marL="355600" marR="290195" indent="-342900">
              <a:lnSpc>
                <a:spcPct val="92200"/>
              </a:lnSpc>
              <a:spcBef>
                <a:spcPts val="325"/>
              </a:spcBef>
              <a:buFont typeface="Wingdings" panose="05000000000000000000" pitchFamily="2" charset="2"/>
              <a:buChar char="q"/>
              <a:tabLst>
                <a:tab pos="240665" algn="l"/>
                <a:tab pos="241300" algn="l"/>
              </a:tabLst>
            </a:pPr>
            <a:r>
              <a:rPr lang="en-US" sz="2150" dirty="0">
                <a:solidFill>
                  <a:srgbClr val="006FC0"/>
                </a:solidFill>
                <a:cs typeface="Calibri"/>
              </a:rPr>
              <a:t>The two datasets were scraped from a </a:t>
            </a:r>
            <a:r>
              <a:rPr lang="en-US" sz="2150" dirty="0" err="1">
                <a:solidFill>
                  <a:srgbClr val="006FC0"/>
                </a:solidFill>
                <a:cs typeface="Calibri"/>
              </a:rPr>
              <a:t>customised</a:t>
            </a:r>
            <a:r>
              <a:rPr lang="en-US" sz="2150" dirty="0">
                <a:solidFill>
                  <a:srgbClr val="006FC0"/>
                </a:solidFill>
                <a:cs typeface="Calibri"/>
              </a:rPr>
              <a:t> subset of data on Stack Overflow that included the demographics of survey respondents and present and future technological developments</a:t>
            </a:r>
            <a:r>
              <a:rPr lang="en-US" sz="2150" dirty="0" smtClean="0">
                <a:solidFill>
                  <a:srgbClr val="006FC0"/>
                </a:solidFill>
                <a:cs typeface="Calibri"/>
              </a:rPr>
              <a:t>.</a:t>
            </a:r>
          </a:p>
          <a:p>
            <a:pPr marL="355600" marR="290195" indent="-342900">
              <a:lnSpc>
                <a:spcPct val="92200"/>
              </a:lnSpc>
              <a:spcBef>
                <a:spcPts val="325"/>
              </a:spcBef>
              <a:buFont typeface="Wingdings" panose="05000000000000000000" pitchFamily="2" charset="2"/>
              <a:buChar char="q"/>
              <a:tabLst>
                <a:tab pos="240665" algn="l"/>
                <a:tab pos="241300" algn="l"/>
              </a:tabLst>
            </a:pPr>
            <a:endParaRPr lang="en-US" sz="2150" dirty="0" smtClean="0">
              <a:solidFill>
                <a:srgbClr val="006FC0"/>
              </a:solidFill>
              <a:cs typeface="Calibri"/>
            </a:endParaRPr>
          </a:p>
          <a:p>
            <a:pPr marL="355600" marR="290195" indent="-342900">
              <a:lnSpc>
                <a:spcPct val="92200"/>
              </a:lnSpc>
              <a:spcBef>
                <a:spcPts val="325"/>
              </a:spcBef>
              <a:buFont typeface="Wingdings" panose="05000000000000000000" pitchFamily="2" charset="2"/>
              <a:buChar char="q"/>
              <a:tabLst>
                <a:tab pos="240665" algn="l"/>
                <a:tab pos="241300" algn="l"/>
              </a:tabLst>
            </a:pPr>
            <a:r>
              <a:rPr lang="en-US" sz="2150" spc="20" dirty="0">
                <a:solidFill>
                  <a:srgbClr val="006FC0"/>
                </a:solidFill>
                <a:cs typeface="Calibri"/>
              </a:rPr>
              <a:t>Due to the fact that these datasets were parts of the IBM Data Analysis Capstone Project, they only needed to be filtered so that null values would not be displayed in our </a:t>
            </a:r>
            <a:r>
              <a:rPr lang="en-US" sz="2150" spc="20" dirty="0" err="1">
                <a:solidFill>
                  <a:srgbClr val="006FC0"/>
                </a:solidFill>
                <a:cs typeface="Calibri"/>
              </a:rPr>
              <a:t>visualisations</a:t>
            </a:r>
            <a:r>
              <a:rPr lang="en-US" sz="2150" spc="20" dirty="0" smtClean="0">
                <a:solidFill>
                  <a:srgbClr val="006FC0"/>
                </a:solidFill>
                <a:cs typeface="Calibri"/>
              </a:rPr>
              <a:t>.</a:t>
            </a:r>
          </a:p>
          <a:p>
            <a:pPr marL="355600" marR="290195" indent="-342900">
              <a:lnSpc>
                <a:spcPct val="92200"/>
              </a:lnSpc>
              <a:spcBef>
                <a:spcPts val="325"/>
              </a:spcBef>
              <a:buFont typeface="Wingdings" panose="05000000000000000000" pitchFamily="2" charset="2"/>
              <a:buChar char="q"/>
              <a:tabLst>
                <a:tab pos="240665" algn="l"/>
                <a:tab pos="241300" algn="l"/>
              </a:tabLst>
            </a:pPr>
            <a:endParaRPr lang="en-US" sz="2150" spc="20" dirty="0" smtClean="0">
              <a:solidFill>
                <a:srgbClr val="006FC0"/>
              </a:solidFill>
              <a:cs typeface="Calibri"/>
            </a:endParaRPr>
          </a:p>
          <a:p>
            <a:pPr marL="355600" marR="290195" indent="-342900">
              <a:lnSpc>
                <a:spcPct val="92200"/>
              </a:lnSpc>
              <a:spcBef>
                <a:spcPts val="325"/>
              </a:spcBef>
              <a:buFont typeface="Wingdings" panose="05000000000000000000" pitchFamily="2" charset="2"/>
              <a:buChar char="q"/>
              <a:tabLst>
                <a:tab pos="240665" algn="l"/>
                <a:tab pos="241300" algn="l"/>
              </a:tabLst>
            </a:pPr>
            <a:r>
              <a:rPr lang="en-US" sz="2150" spc="10" dirty="0">
                <a:solidFill>
                  <a:srgbClr val="006FC0"/>
                </a:solidFill>
                <a:cs typeface="Calibri"/>
              </a:rPr>
              <a:t>The many dashboards in this investigation were made using the IBM </a:t>
            </a:r>
            <a:r>
              <a:rPr lang="en-US" sz="2150" spc="10" dirty="0" err="1">
                <a:solidFill>
                  <a:srgbClr val="006FC0"/>
                </a:solidFill>
                <a:cs typeface="Calibri"/>
              </a:rPr>
              <a:t>Cognos</a:t>
            </a:r>
            <a:r>
              <a:rPr lang="en-US" sz="2150" spc="10" dirty="0">
                <a:solidFill>
                  <a:srgbClr val="006FC0"/>
                </a:solidFill>
                <a:cs typeface="Calibri"/>
              </a:rPr>
              <a:t> Dashboard Embedded (CDE) technology.</a:t>
            </a:r>
            <a:endParaRPr sz="2150" dirty="0">
              <a:latin typeface="Calibri"/>
              <a:cs typeface="Calibri"/>
            </a:endParaRPr>
          </a:p>
        </p:txBody>
      </p:sp>
      <p:pic>
        <p:nvPicPr>
          <p:cNvPr id="4" name="object 4"/>
          <p:cNvPicPr/>
          <p:nvPr/>
        </p:nvPicPr>
        <p:blipFill>
          <a:blip r:embed="rId2" cstate="print"/>
          <a:stretch>
            <a:fillRect/>
          </a:stretch>
        </p:blipFill>
        <p:spPr>
          <a:xfrm>
            <a:off x="152400" y="2052742"/>
            <a:ext cx="3190875"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216154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RESULTS</a:t>
            </a:r>
            <a:endParaRPr sz="3950"/>
          </a:p>
        </p:txBody>
      </p:sp>
      <p:sp>
        <p:nvSpPr>
          <p:cNvPr id="3" name="object 3"/>
          <p:cNvSpPr txBox="1"/>
          <p:nvPr/>
        </p:nvSpPr>
        <p:spPr>
          <a:xfrm>
            <a:off x="457200" y="1570037"/>
            <a:ext cx="10343514" cy="4134465"/>
          </a:xfrm>
          <a:prstGeom prst="rect">
            <a:avLst/>
          </a:prstGeom>
        </p:spPr>
        <p:txBody>
          <a:bodyPr vert="horz" wrap="square" lIns="0" tIns="43180" rIns="0" bIns="0" rtlCol="0">
            <a:spAutoFit/>
          </a:bodyPr>
          <a:lstStyle/>
          <a:p>
            <a:pPr marL="298450" marR="735965" indent="-286385">
              <a:lnSpc>
                <a:spcPts val="1950"/>
              </a:lnSpc>
              <a:spcBef>
                <a:spcPts val="340"/>
              </a:spcBef>
              <a:buFont typeface="Wingdings" panose="05000000000000000000" pitchFamily="2" charset="2"/>
              <a:buChar char="q"/>
              <a:tabLst>
                <a:tab pos="298450" algn="l"/>
                <a:tab pos="299085" algn="l"/>
              </a:tabLst>
            </a:pPr>
            <a:r>
              <a:rPr lang="en-US" spc="10" dirty="0" err="1">
                <a:solidFill>
                  <a:srgbClr val="006FC0"/>
                </a:solidFill>
                <a:cs typeface="Calibri"/>
              </a:rPr>
              <a:t>OBDl</a:t>
            </a:r>
            <a:r>
              <a:rPr lang="en-US" spc="10" dirty="0">
                <a:solidFill>
                  <a:srgbClr val="006FC0"/>
                </a:solidFill>
                <a:cs typeface="Calibri"/>
              </a:rPr>
              <a:t>: Open Database </a:t>
            </a:r>
            <a:r>
              <a:rPr lang="en-US" spc="10" dirty="0" err="1">
                <a:solidFill>
                  <a:srgbClr val="006FC0"/>
                </a:solidFill>
                <a:cs typeface="Calibri"/>
              </a:rPr>
              <a:t>Licence</a:t>
            </a:r>
            <a:r>
              <a:rPr lang="en-US" spc="10" dirty="0">
                <a:solidFill>
                  <a:srgbClr val="006FC0"/>
                </a:solidFill>
                <a:cs typeface="Calibri"/>
              </a:rPr>
              <a:t> was used to collect the data from a survey on a Stack Overflow blog</a:t>
            </a:r>
            <a:r>
              <a:rPr lang="en-US" spc="10" dirty="0" smtClean="0">
                <a:solidFill>
                  <a:srgbClr val="006FC0"/>
                </a:solidFill>
                <a:cs typeface="Calibri"/>
              </a:rPr>
              <a:t>.</a:t>
            </a:r>
          </a:p>
          <a:p>
            <a:pPr marL="298450" marR="735965" indent="-286385">
              <a:lnSpc>
                <a:spcPts val="1950"/>
              </a:lnSpc>
              <a:spcBef>
                <a:spcPts val="340"/>
              </a:spcBef>
              <a:buFont typeface="Wingdings" panose="05000000000000000000" pitchFamily="2" charset="2"/>
              <a:buChar char="q"/>
              <a:tabLst>
                <a:tab pos="298450" algn="l"/>
                <a:tab pos="299085" algn="l"/>
              </a:tabLst>
            </a:pPr>
            <a:endParaRPr lang="en-US" spc="10" dirty="0">
              <a:solidFill>
                <a:srgbClr val="006FC0"/>
              </a:solidFill>
              <a:cs typeface="Calibri"/>
            </a:endParaRPr>
          </a:p>
          <a:p>
            <a:pPr marL="12065" marR="735965">
              <a:lnSpc>
                <a:spcPts val="1950"/>
              </a:lnSpc>
              <a:spcBef>
                <a:spcPts val="340"/>
              </a:spcBef>
              <a:tabLst>
                <a:tab pos="298450" algn="l"/>
                <a:tab pos="299085" algn="l"/>
              </a:tabLst>
            </a:pPr>
            <a:endParaRPr lang="en-US" spc="10" dirty="0" smtClean="0">
              <a:solidFill>
                <a:srgbClr val="006FC0"/>
              </a:solidFill>
              <a:cs typeface="Calibri"/>
            </a:endParaRPr>
          </a:p>
          <a:p>
            <a:pPr marL="298450" marR="735965" indent="-286385">
              <a:lnSpc>
                <a:spcPts val="1950"/>
              </a:lnSpc>
              <a:spcBef>
                <a:spcPts val="340"/>
              </a:spcBef>
              <a:buFont typeface="Wingdings" panose="05000000000000000000" pitchFamily="2" charset="2"/>
              <a:buChar char="q"/>
              <a:tabLst>
                <a:tab pos="298450" algn="l"/>
                <a:tab pos="299085" algn="l"/>
              </a:tabLst>
            </a:pPr>
            <a:r>
              <a:rPr lang="en-US" dirty="0">
                <a:solidFill>
                  <a:srgbClr val="006FC0"/>
                </a:solidFill>
                <a:cs typeface="Calibri"/>
              </a:rPr>
              <a:t>There were two sets of data in it. </a:t>
            </a:r>
            <a:r>
              <a:rPr sz="1800" spc="-15" dirty="0" smtClean="0">
                <a:solidFill>
                  <a:srgbClr val="006FC0"/>
                </a:solidFill>
                <a:latin typeface="Calibri"/>
                <a:cs typeface="Calibri"/>
              </a:rPr>
              <a:t>:</a:t>
            </a:r>
            <a:endParaRPr sz="1800" dirty="0">
              <a:latin typeface="Calibri"/>
              <a:cs typeface="Calibri"/>
            </a:endParaRPr>
          </a:p>
          <a:p>
            <a:pPr marL="756285" marR="385445" lvl="1" indent="-286385">
              <a:lnSpc>
                <a:spcPts val="1950"/>
              </a:lnSpc>
              <a:spcBef>
                <a:spcPts val="1010"/>
              </a:spcBef>
              <a:buFont typeface="Wingdings" panose="05000000000000000000" pitchFamily="2" charset="2"/>
              <a:buChar char="v"/>
              <a:tabLst>
                <a:tab pos="755650" algn="l"/>
                <a:tab pos="756285" algn="l"/>
              </a:tabLst>
            </a:pPr>
            <a:r>
              <a:rPr sz="1800" spc="-5" dirty="0" smtClean="0">
                <a:solidFill>
                  <a:srgbClr val="006FC0"/>
                </a:solidFill>
                <a:latin typeface="Calibri"/>
                <a:cs typeface="Calibri"/>
              </a:rPr>
              <a:t>Survey</a:t>
            </a:r>
            <a:r>
              <a:rPr sz="1800" spc="-20" dirty="0" smtClean="0">
                <a:solidFill>
                  <a:srgbClr val="006FC0"/>
                </a:solidFill>
                <a:latin typeface="Calibri"/>
                <a:cs typeface="Calibri"/>
              </a:rPr>
              <a:t> </a:t>
            </a:r>
            <a:r>
              <a:rPr sz="1800" spc="10" dirty="0" smtClean="0">
                <a:solidFill>
                  <a:srgbClr val="006FC0"/>
                </a:solidFill>
                <a:latin typeface="Calibri"/>
                <a:cs typeface="Calibri"/>
              </a:rPr>
              <a:t>data</a:t>
            </a:r>
            <a:r>
              <a:rPr sz="1800" spc="-75" dirty="0" smtClean="0">
                <a:solidFill>
                  <a:srgbClr val="006FC0"/>
                </a:solidFill>
                <a:latin typeface="Calibri"/>
                <a:cs typeface="Calibri"/>
              </a:rPr>
              <a:t> </a:t>
            </a:r>
            <a:r>
              <a:rPr sz="1800" spc="10" dirty="0" smtClean="0">
                <a:solidFill>
                  <a:srgbClr val="006FC0"/>
                </a:solidFill>
                <a:latin typeface="Calibri"/>
                <a:cs typeface="Calibri"/>
              </a:rPr>
              <a:t>technologies</a:t>
            </a:r>
            <a:r>
              <a:rPr sz="1800" spc="-204" dirty="0" smtClean="0">
                <a:solidFill>
                  <a:srgbClr val="006FC0"/>
                </a:solidFill>
                <a:latin typeface="Calibri"/>
                <a:cs typeface="Calibri"/>
              </a:rPr>
              <a:t> </a:t>
            </a:r>
            <a:r>
              <a:rPr sz="1800" spc="-5" dirty="0" smtClean="0">
                <a:solidFill>
                  <a:srgbClr val="006FC0"/>
                </a:solidFill>
                <a:latin typeface="Calibri"/>
                <a:cs typeface="Calibri"/>
              </a:rPr>
              <a:t>normalized</a:t>
            </a:r>
            <a:r>
              <a:rPr sz="1800" dirty="0" smtClean="0">
                <a:solidFill>
                  <a:srgbClr val="006FC0"/>
                </a:solidFill>
                <a:latin typeface="Calibri"/>
                <a:cs typeface="Calibri"/>
              </a:rPr>
              <a:t> consisted</a:t>
            </a:r>
            <a:r>
              <a:rPr sz="1800" spc="-80" dirty="0" smtClean="0">
                <a:solidFill>
                  <a:srgbClr val="006FC0"/>
                </a:solidFill>
                <a:latin typeface="Calibri"/>
                <a:cs typeface="Calibri"/>
              </a:rPr>
              <a:t> </a:t>
            </a:r>
            <a:r>
              <a:rPr sz="1800" spc="10" dirty="0" smtClean="0">
                <a:solidFill>
                  <a:srgbClr val="006FC0"/>
                </a:solidFill>
                <a:latin typeface="Calibri"/>
                <a:cs typeface="Calibri"/>
              </a:rPr>
              <a:t>of</a:t>
            </a:r>
            <a:r>
              <a:rPr sz="1800" spc="-55" dirty="0" smtClean="0">
                <a:solidFill>
                  <a:srgbClr val="006FC0"/>
                </a:solidFill>
                <a:latin typeface="Calibri"/>
                <a:cs typeface="Calibri"/>
              </a:rPr>
              <a:t> </a:t>
            </a:r>
            <a:r>
              <a:rPr sz="1800" spc="10" dirty="0" smtClean="0">
                <a:solidFill>
                  <a:srgbClr val="006FC0"/>
                </a:solidFill>
                <a:latin typeface="Calibri"/>
                <a:cs typeface="Calibri"/>
              </a:rPr>
              <a:t>approximately</a:t>
            </a:r>
            <a:r>
              <a:rPr sz="1800" spc="-170" dirty="0" smtClean="0">
                <a:solidFill>
                  <a:srgbClr val="006FC0"/>
                </a:solidFill>
                <a:latin typeface="Calibri"/>
                <a:cs typeface="Calibri"/>
              </a:rPr>
              <a:t> </a:t>
            </a:r>
            <a:r>
              <a:rPr sz="1800" spc="-10" dirty="0" smtClean="0">
                <a:solidFill>
                  <a:srgbClr val="006FC0"/>
                </a:solidFill>
                <a:latin typeface="Calibri"/>
                <a:cs typeface="Calibri"/>
              </a:rPr>
              <a:t>75,000</a:t>
            </a:r>
            <a:r>
              <a:rPr sz="1800" spc="30" dirty="0" smtClean="0">
                <a:solidFill>
                  <a:srgbClr val="006FC0"/>
                </a:solidFill>
                <a:latin typeface="Calibri"/>
                <a:cs typeface="Calibri"/>
              </a:rPr>
              <a:t> </a:t>
            </a:r>
            <a:r>
              <a:rPr sz="1800" spc="5" dirty="0" smtClean="0">
                <a:solidFill>
                  <a:srgbClr val="006FC0"/>
                </a:solidFill>
                <a:latin typeface="Calibri"/>
                <a:cs typeface="Calibri"/>
              </a:rPr>
              <a:t>respondents</a:t>
            </a:r>
            <a:r>
              <a:rPr sz="1800" spc="-140" dirty="0" smtClean="0">
                <a:solidFill>
                  <a:srgbClr val="006FC0"/>
                </a:solidFill>
                <a:latin typeface="Calibri"/>
                <a:cs typeface="Calibri"/>
              </a:rPr>
              <a:t> </a:t>
            </a:r>
            <a:r>
              <a:rPr sz="1800" spc="10" dirty="0" smtClean="0">
                <a:solidFill>
                  <a:srgbClr val="006FC0"/>
                </a:solidFill>
                <a:latin typeface="Calibri"/>
                <a:cs typeface="Calibri"/>
              </a:rPr>
              <a:t>querying </a:t>
            </a:r>
            <a:r>
              <a:rPr sz="1800" spc="-390" dirty="0" smtClean="0">
                <a:solidFill>
                  <a:srgbClr val="006FC0"/>
                </a:solidFill>
                <a:latin typeface="Calibri"/>
                <a:cs typeface="Calibri"/>
              </a:rPr>
              <a:t> </a:t>
            </a:r>
            <a:r>
              <a:rPr sz="1800" spc="5" dirty="0" smtClean="0">
                <a:solidFill>
                  <a:srgbClr val="006FC0"/>
                </a:solidFill>
                <a:latin typeface="Calibri"/>
                <a:cs typeface="Calibri"/>
              </a:rPr>
              <a:t>them</a:t>
            </a:r>
            <a:r>
              <a:rPr sz="1800" spc="-45" dirty="0" smtClean="0">
                <a:solidFill>
                  <a:srgbClr val="006FC0"/>
                </a:solidFill>
                <a:latin typeface="Calibri"/>
                <a:cs typeface="Calibri"/>
              </a:rPr>
              <a:t> </a:t>
            </a:r>
            <a:r>
              <a:rPr sz="1800" spc="20" dirty="0" smtClean="0">
                <a:solidFill>
                  <a:srgbClr val="006FC0"/>
                </a:solidFill>
                <a:latin typeface="Calibri"/>
                <a:cs typeface="Calibri"/>
              </a:rPr>
              <a:t>about</a:t>
            </a:r>
            <a:r>
              <a:rPr sz="1800" spc="-114" dirty="0" smtClean="0">
                <a:solidFill>
                  <a:srgbClr val="006FC0"/>
                </a:solidFill>
                <a:latin typeface="Calibri"/>
                <a:cs typeface="Calibri"/>
              </a:rPr>
              <a:t> </a:t>
            </a:r>
            <a:r>
              <a:rPr sz="1800" spc="5" dirty="0" smtClean="0">
                <a:solidFill>
                  <a:srgbClr val="006FC0"/>
                </a:solidFill>
                <a:latin typeface="Calibri"/>
                <a:cs typeface="Calibri"/>
              </a:rPr>
              <a:t>the</a:t>
            </a:r>
            <a:r>
              <a:rPr sz="1800" spc="-30" dirty="0" smtClean="0">
                <a:solidFill>
                  <a:srgbClr val="006FC0"/>
                </a:solidFill>
                <a:latin typeface="Calibri"/>
                <a:cs typeface="Calibri"/>
              </a:rPr>
              <a:t> </a:t>
            </a:r>
            <a:r>
              <a:rPr sz="1800" spc="-5" dirty="0" smtClean="0">
                <a:solidFill>
                  <a:srgbClr val="006FC0"/>
                </a:solidFill>
                <a:latin typeface="Calibri"/>
                <a:cs typeface="Calibri"/>
              </a:rPr>
              <a:t>present</a:t>
            </a:r>
            <a:r>
              <a:rPr sz="1800" spc="-40" dirty="0" smtClean="0">
                <a:solidFill>
                  <a:srgbClr val="006FC0"/>
                </a:solidFill>
                <a:latin typeface="Calibri"/>
                <a:cs typeface="Calibri"/>
              </a:rPr>
              <a:t> </a:t>
            </a:r>
            <a:r>
              <a:rPr sz="1800" spc="15" dirty="0" smtClean="0">
                <a:solidFill>
                  <a:srgbClr val="006FC0"/>
                </a:solidFill>
                <a:latin typeface="Calibri"/>
                <a:cs typeface="Calibri"/>
              </a:rPr>
              <a:t>and</a:t>
            </a:r>
            <a:r>
              <a:rPr sz="1800" spc="-10" dirty="0" smtClean="0">
                <a:solidFill>
                  <a:srgbClr val="006FC0"/>
                </a:solidFill>
                <a:latin typeface="Calibri"/>
                <a:cs typeface="Calibri"/>
              </a:rPr>
              <a:t> </a:t>
            </a:r>
            <a:r>
              <a:rPr sz="1800" spc="-5" dirty="0" smtClean="0">
                <a:solidFill>
                  <a:srgbClr val="006FC0"/>
                </a:solidFill>
                <a:latin typeface="Calibri"/>
                <a:cs typeface="Calibri"/>
              </a:rPr>
              <a:t>future</a:t>
            </a:r>
            <a:r>
              <a:rPr sz="1800" spc="-30" dirty="0" smtClean="0">
                <a:solidFill>
                  <a:srgbClr val="006FC0"/>
                </a:solidFill>
                <a:latin typeface="Calibri"/>
                <a:cs typeface="Calibri"/>
              </a:rPr>
              <a:t> </a:t>
            </a:r>
            <a:r>
              <a:rPr sz="1800" spc="5" dirty="0" smtClean="0">
                <a:solidFill>
                  <a:srgbClr val="006FC0"/>
                </a:solidFill>
                <a:latin typeface="Calibri"/>
                <a:cs typeface="Calibri"/>
              </a:rPr>
              <a:t>technology</a:t>
            </a:r>
            <a:r>
              <a:rPr sz="1800" spc="-100" dirty="0" smtClean="0">
                <a:solidFill>
                  <a:srgbClr val="006FC0"/>
                </a:solidFill>
                <a:latin typeface="Calibri"/>
                <a:cs typeface="Calibri"/>
              </a:rPr>
              <a:t> </a:t>
            </a:r>
            <a:r>
              <a:rPr sz="1800" spc="-5" dirty="0" smtClean="0">
                <a:solidFill>
                  <a:srgbClr val="006FC0"/>
                </a:solidFill>
                <a:latin typeface="Calibri"/>
                <a:cs typeface="Calibri"/>
              </a:rPr>
              <a:t>interests.</a:t>
            </a:r>
            <a:endParaRPr sz="1800" dirty="0">
              <a:latin typeface="Calibri"/>
              <a:cs typeface="Calibri"/>
            </a:endParaRPr>
          </a:p>
          <a:p>
            <a:pPr marL="756285" marR="115570" lvl="1" indent="-286385">
              <a:lnSpc>
                <a:spcPts val="1950"/>
              </a:lnSpc>
              <a:spcBef>
                <a:spcPts val="985"/>
              </a:spcBef>
              <a:buFont typeface="Wingdings" panose="05000000000000000000" pitchFamily="2" charset="2"/>
              <a:buChar char="v"/>
              <a:tabLst>
                <a:tab pos="755650" algn="l"/>
                <a:tab pos="756285" algn="l"/>
              </a:tabLst>
            </a:pPr>
            <a:r>
              <a:rPr sz="1800" spc="-5" dirty="0">
                <a:solidFill>
                  <a:srgbClr val="006FC0"/>
                </a:solidFill>
                <a:latin typeface="Calibri"/>
                <a:cs typeface="Calibri"/>
              </a:rPr>
              <a:t>Survey </a:t>
            </a:r>
            <a:r>
              <a:rPr sz="1800" spc="10" dirty="0">
                <a:solidFill>
                  <a:srgbClr val="006FC0"/>
                </a:solidFill>
                <a:latin typeface="Calibri"/>
                <a:cs typeface="Calibri"/>
              </a:rPr>
              <a:t>data </a:t>
            </a:r>
            <a:r>
              <a:rPr sz="1800" spc="5" dirty="0">
                <a:solidFill>
                  <a:srgbClr val="006FC0"/>
                </a:solidFill>
                <a:latin typeface="Calibri"/>
                <a:cs typeface="Calibri"/>
              </a:rPr>
              <a:t>demographics was </a:t>
            </a:r>
            <a:r>
              <a:rPr sz="1800" dirty="0">
                <a:solidFill>
                  <a:srgbClr val="006FC0"/>
                </a:solidFill>
                <a:latin typeface="Calibri"/>
                <a:cs typeface="Calibri"/>
              </a:rPr>
              <a:t>a </a:t>
            </a:r>
            <a:r>
              <a:rPr sz="1800" spc="-5" dirty="0">
                <a:solidFill>
                  <a:srgbClr val="006FC0"/>
                </a:solidFill>
                <a:latin typeface="Calibri"/>
                <a:cs typeface="Calibri"/>
              </a:rPr>
              <a:t>more clustered </a:t>
            </a:r>
            <a:r>
              <a:rPr sz="1800" spc="5" dirty="0">
                <a:solidFill>
                  <a:srgbClr val="006FC0"/>
                </a:solidFill>
                <a:latin typeface="Calibri"/>
                <a:cs typeface="Calibri"/>
              </a:rPr>
              <a:t>dataset </a:t>
            </a:r>
            <a:r>
              <a:rPr sz="1800" spc="20" dirty="0">
                <a:solidFill>
                  <a:srgbClr val="006FC0"/>
                </a:solidFill>
                <a:latin typeface="Calibri"/>
                <a:cs typeface="Calibri"/>
              </a:rPr>
              <a:t>involving </a:t>
            </a:r>
            <a:r>
              <a:rPr sz="1800" spc="10" dirty="0">
                <a:solidFill>
                  <a:srgbClr val="006FC0"/>
                </a:solidFill>
                <a:latin typeface="Calibri"/>
                <a:cs typeface="Calibri"/>
              </a:rPr>
              <a:t>around </a:t>
            </a:r>
            <a:r>
              <a:rPr sz="1800" spc="-10" dirty="0">
                <a:solidFill>
                  <a:srgbClr val="006FC0"/>
                </a:solidFill>
                <a:latin typeface="Calibri"/>
                <a:cs typeface="Calibri"/>
              </a:rPr>
              <a:t>11,000 </a:t>
            </a:r>
            <a:r>
              <a:rPr sz="1800" spc="5" dirty="0">
                <a:solidFill>
                  <a:srgbClr val="006FC0"/>
                </a:solidFill>
                <a:latin typeface="Calibri"/>
                <a:cs typeface="Calibri"/>
              </a:rPr>
              <a:t>respondents </a:t>
            </a:r>
            <a:r>
              <a:rPr sz="1800" spc="10" dirty="0">
                <a:solidFill>
                  <a:srgbClr val="006FC0"/>
                </a:solidFill>
                <a:latin typeface="Calibri"/>
                <a:cs typeface="Calibri"/>
              </a:rPr>
              <a:t> </a:t>
            </a:r>
            <a:r>
              <a:rPr sz="1800" spc="5" dirty="0">
                <a:solidFill>
                  <a:srgbClr val="006FC0"/>
                </a:solidFill>
                <a:latin typeface="Calibri"/>
                <a:cs typeface="Calibri"/>
              </a:rPr>
              <a:t>answering</a:t>
            </a:r>
            <a:r>
              <a:rPr sz="1800" spc="-40" dirty="0">
                <a:solidFill>
                  <a:srgbClr val="006FC0"/>
                </a:solidFill>
                <a:latin typeface="Calibri"/>
                <a:cs typeface="Calibri"/>
              </a:rPr>
              <a:t> </a:t>
            </a:r>
            <a:r>
              <a:rPr sz="1800" spc="10" dirty="0">
                <a:solidFill>
                  <a:srgbClr val="006FC0"/>
                </a:solidFill>
                <a:latin typeface="Calibri"/>
                <a:cs typeface="Calibri"/>
              </a:rPr>
              <a:t>questions</a:t>
            </a:r>
            <a:r>
              <a:rPr sz="1800" spc="-130" dirty="0">
                <a:solidFill>
                  <a:srgbClr val="006FC0"/>
                </a:solidFill>
                <a:latin typeface="Calibri"/>
                <a:cs typeface="Calibri"/>
              </a:rPr>
              <a:t> </a:t>
            </a:r>
            <a:r>
              <a:rPr sz="1800" spc="20" dirty="0">
                <a:solidFill>
                  <a:srgbClr val="006FC0"/>
                </a:solidFill>
                <a:latin typeface="Calibri"/>
                <a:cs typeface="Calibri"/>
              </a:rPr>
              <a:t>about</a:t>
            </a:r>
            <a:r>
              <a:rPr sz="1800" spc="-110" dirty="0">
                <a:solidFill>
                  <a:srgbClr val="006FC0"/>
                </a:solidFill>
                <a:latin typeface="Calibri"/>
                <a:cs typeface="Calibri"/>
              </a:rPr>
              <a:t> </a:t>
            </a:r>
            <a:r>
              <a:rPr sz="1800" spc="10" dirty="0">
                <a:solidFill>
                  <a:srgbClr val="006FC0"/>
                </a:solidFill>
                <a:latin typeface="Calibri"/>
                <a:cs typeface="Calibri"/>
              </a:rPr>
              <a:t>various</a:t>
            </a:r>
            <a:r>
              <a:rPr sz="1800" spc="-135" dirty="0">
                <a:solidFill>
                  <a:srgbClr val="006FC0"/>
                </a:solidFill>
                <a:latin typeface="Calibri"/>
                <a:cs typeface="Calibri"/>
              </a:rPr>
              <a:t> </a:t>
            </a:r>
            <a:r>
              <a:rPr sz="1800" spc="5" dirty="0">
                <a:solidFill>
                  <a:srgbClr val="006FC0"/>
                </a:solidFill>
                <a:latin typeface="Calibri"/>
                <a:cs typeface="Calibri"/>
              </a:rPr>
              <a:t>demographics</a:t>
            </a:r>
            <a:r>
              <a:rPr sz="1800" spc="-130" dirty="0">
                <a:solidFill>
                  <a:srgbClr val="006FC0"/>
                </a:solidFill>
                <a:latin typeface="Calibri"/>
                <a:cs typeface="Calibri"/>
              </a:rPr>
              <a:t> </a:t>
            </a:r>
            <a:r>
              <a:rPr sz="1800" spc="-10" dirty="0">
                <a:solidFill>
                  <a:srgbClr val="006FC0"/>
                </a:solidFill>
                <a:latin typeface="Calibri"/>
                <a:cs typeface="Calibri"/>
              </a:rPr>
              <a:t>such</a:t>
            </a:r>
            <a:r>
              <a:rPr sz="1800" spc="5" dirty="0">
                <a:solidFill>
                  <a:srgbClr val="006FC0"/>
                </a:solidFill>
                <a:latin typeface="Calibri"/>
                <a:cs typeface="Calibri"/>
              </a:rPr>
              <a:t> </a:t>
            </a:r>
            <a:r>
              <a:rPr sz="1800" spc="15" dirty="0">
                <a:solidFill>
                  <a:srgbClr val="006FC0"/>
                </a:solidFill>
                <a:latin typeface="Calibri"/>
                <a:cs typeface="Calibri"/>
              </a:rPr>
              <a:t>as</a:t>
            </a:r>
            <a:r>
              <a:rPr sz="1800" spc="-60" dirty="0">
                <a:solidFill>
                  <a:srgbClr val="006FC0"/>
                </a:solidFill>
                <a:latin typeface="Calibri"/>
                <a:cs typeface="Calibri"/>
              </a:rPr>
              <a:t> </a:t>
            </a:r>
            <a:r>
              <a:rPr sz="1800" spc="-15" dirty="0">
                <a:solidFill>
                  <a:srgbClr val="006FC0"/>
                </a:solidFill>
                <a:latin typeface="Calibri"/>
                <a:cs typeface="Calibri"/>
              </a:rPr>
              <a:t>country,</a:t>
            </a:r>
            <a:r>
              <a:rPr sz="1800" spc="-25" dirty="0">
                <a:solidFill>
                  <a:srgbClr val="006FC0"/>
                </a:solidFill>
                <a:latin typeface="Calibri"/>
                <a:cs typeface="Calibri"/>
              </a:rPr>
              <a:t> </a:t>
            </a:r>
            <a:r>
              <a:rPr sz="1800" dirty="0">
                <a:solidFill>
                  <a:srgbClr val="006FC0"/>
                </a:solidFill>
                <a:latin typeface="Calibri"/>
                <a:cs typeface="Calibri"/>
              </a:rPr>
              <a:t>age,</a:t>
            </a:r>
            <a:r>
              <a:rPr sz="1800" spc="-20" dirty="0">
                <a:solidFill>
                  <a:srgbClr val="006FC0"/>
                </a:solidFill>
                <a:latin typeface="Calibri"/>
                <a:cs typeface="Calibri"/>
              </a:rPr>
              <a:t> </a:t>
            </a:r>
            <a:r>
              <a:rPr sz="1800" spc="10" dirty="0">
                <a:solidFill>
                  <a:srgbClr val="006FC0"/>
                </a:solidFill>
                <a:latin typeface="Calibri"/>
                <a:cs typeface="Calibri"/>
              </a:rPr>
              <a:t>education</a:t>
            </a:r>
            <a:r>
              <a:rPr sz="1800" spc="-145" dirty="0">
                <a:solidFill>
                  <a:srgbClr val="006FC0"/>
                </a:solidFill>
                <a:latin typeface="Calibri"/>
                <a:cs typeface="Calibri"/>
              </a:rPr>
              <a:t> </a:t>
            </a:r>
            <a:r>
              <a:rPr sz="1800" spc="10" dirty="0">
                <a:solidFill>
                  <a:srgbClr val="006FC0"/>
                </a:solidFill>
                <a:latin typeface="Calibri"/>
                <a:cs typeface="Calibri"/>
              </a:rPr>
              <a:t>level,</a:t>
            </a:r>
            <a:r>
              <a:rPr sz="1800" spc="-105" dirty="0">
                <a:solidFill>
                  <a:srgbClr val="006FC0"/>
                </a:solidFill>
                <a:latin typeface="Calibri"/>
                <a:cs typeface="Calibri"/>
              </a:rPr>
              <a:t> </a:t>
            </a:r>
            <a:r>
              <a:rPr sz="1800" spc="-5" dirty="0">
                <a:solidFill>
                  <a:srgbClr val="006FC0"/>
                </a:solidFill>
                <a:latin typeface="Calibri"/>
                <a:cs typeface="Calibri"/>
              </a:rPr>
              <a:t>ethnicity, </a:t>
            </a:r>
            <a:r>
              <a:rPr sz="1800" spc="-390" dirty="0">
                <a:solidFill>
                  <a:srgbClr val="006FC0"/>
                </a:solidFill>
                <a:latin typeface="Calibri"/>
                <a:cs typeface="Calibri"/>
              </a:rPr>
              <a:t> </a:t>
            </a:r>
            <a:r>
              <a:rPr sz="1800" spc="-25" dirty="0">
                <a:solidFill>
                  <a:srgbClr val="006FC0"/>
                </a:solidFill>
                <a:latin typeface="Calibri"/>
                <a:cs typeface="Calibri"/>
              </a:rPr>
              <a:t>gender,</a:t>
            </a:r>
            <a:r>
              <a:rPr sz="1800" spc="-40" dirty="0">
                <a:solidFill>
                  <a:srgbClr val="006FC0"/>
                </a:solidFill>
                <a:latin typeface="Calibri"/>
                <a:cs typeface="Calibri"/>
              </a:rPr>
              <a:t> </a:t>
            </a:r>
            <a:r>
              <a:rPr sz="1800" spc="-5" dirty="0">
                <a:solidFill>
                  <a:srgbClr val="006FC0"/>
                </a:solidFill>
                <a:latin typeface="Calibri"/>
                <a:cs typeface="Calibri"/>
              </a:rPr>
              <a:t>etc</a:t>
            </a:r>
            <a:r>
              <a:rPr sz="1800" spc="-5" dirty="0" smtClean="0">
                <a:solidFill>
                  <a:srgbClr val="006FC0"/>
                </a:solidFill>
                <a:latin typeface="Calibri"/>
                <a:cs typeface="Calibri"/>
              </a:rPr>
              <a:t>.</a:t>
            </a:r>
            <a:endParaRPr lang="en-US" sz="1800" spc="-5" dirty="0" smtClean="0">
              <a:solidFill>
                <a:srgbClr val="006FC0"/>
              </a:solidFill>
              <a:latin typeface="Calibri"/>
              <a:cs typeface="Calibri"/>
            </a:endParaRPr>
          </a:p>
          <a:p>
            <a:pPr marL="756285" marR="115570" lvl="1" indent="-286385">
              <a:lnSpc>
                <a:spcPts val="1950"/>
              </a:lnSpc>
              <a:spcBef>
                <a:spcPts val="985"/>
              </a:spcBef>
              <a:buFont typeface="Arial MT"/>
              <a:buChar char="•"/>
              <a:tabLst>
                <a:tab pos="755650" algn="l"/>
                <a:tab pos="756285" algn="l"/>
              </a:tabLst>
            </a:pPr>
            <a:endParaRPr lang="en-US" spc="-5" dirty="0">
              <a:solidFill>
                <a:srgbClr val="006FC0"/>
              </a:solidFill>
              <a:latin typeface="Calibri"/>
              <a:cs typeface="Calibri"/>
            </a:endParaRPr>
          </a:p>
          <a:p>
            <a:pPr marL="469900" marR="115570" lvl="1">
              <a:lnSpc>
                <a:spcPts val="1950"/>
              </a:lnSpc>
              <a:spcBef>
                <a:spcPts val="985"/>
              </a:spcBef>
              <a:tabLst>
                <a:tab pos="755650" algn="l"/>
                <a:tab pos="756285" algn="l"/>
              </a:tabLst>
            </a:pPr>
            <a:endParaRPr sz="1800" dirty="0">
              <a:latin typeface="Calibri"/>
              <a:cs typeface="Calibri"/>
            </a:endParaRPr>
          </a:p>
          <a:p>
            <a:pPr marL="298450" marR="5080" indent="-286385">
              <a:lnSpc>
                <a:spcPts val="1960"/>
              </a:lnSpc>
              <a:spcBef>
                <a:spcPts val="975"/>
              </a:spcBef>
              <a:buFont typeface="Wingdings" panose="05000000000000000000" pitchFamily="2" charset="2"/>
              <a:buChar char="q"/>
              <a:tabLst>
                <a:tab pos="298450" algn="l"/>
                <a:tab pos="299085" algn="l"/>
              </a:tabLst>
            </a:pPr>
            <a:r>
              <a:rPr lang="en-US" dirty="0">
                <a:solidFill>
                  <a:srgbClr val="006FC0"/>
                </a:solidFill>
                <a:cs typeface="Calibri"/>
              </a:rPr>
              <a:t>The important findings from the datasets for current and future technology, as well as the demographics of the respondents, will be covered in the following few slides.</a:t>
            </a:r>
            <a:r>
              <a:rPr sz="1800" dirty="0" smtClean="0">
                <a:solidFill>
                  <a:srgbClr val="006FC0"/>
                </a:solidFill>
                <a:latin typeface="Calibri"/>
                <a:cs typeface="Calibri"/>
              </a:rPr>
              <a:t>.</a:t>
            </a:r>
            <a:endParaRPr sz="1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56336"/>
            <a:ext cx="826389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PROGRAMMING</a:t>
            </a:r>
            <a:r>
              <a:rPr sz="3950" spc="15" dirty="0">
                <a:solidFill>
                  <a:srgbClr val="005392"/>
                </a:solidFill>
              </a:rPr>
              <a:t> </a:t>
            </a:r>
            <a:r>
              <a:rPr sz="3950" spc="25" dirty="0">
                <a:solidFill>
                  <a:srgbClr val="005392"/>
                </a:solidFill>
              </a:rPr>
              <a:t>LANGUAGE</a:t>
            </a:r>
            <a:r>
              <a:rPr sz="3950" spc="20" dirty="0">
                <a:solidFill>
                  <a:srgbClr val="005392"/>
                </a:solidFill>
              </a:rPr>
              <a:t> </a:t>
            </a:r>
            <a:r>
              <a:rPr sz="3950" spc="25" dirty="0">
                <a:solidFill>
                  <a:srgbClr val="005392"/>
                </a:solidFill>
              </a:rPr>
              <a:t>TRENDS</a:t>
            </a:r>
            <a:endParaRPr sz="3950"/>
          </a:p>
        </p:txBody>
      </p:sp>
      <p:sp>
        <p:nvSpPr>
          <p:cNvPr id="3" name="object 3"/>
          <p:cNvSpPr txBox="1"/>
          <p:nvPr/>
        </p:nvSpPr>
        <p:spPr>
          <a:xfrm>
            <a:off x="1050925" y="1416430"/>
            <a:ext cx="1910080" cy="449580"/>
          </a:xfrm>
          <a:prstGeom prst="rect">
            <a:avLst/>
          </a:prstGeom>
        </p:spPr>
        <p:txBody>
          <a:bodyPr vert="horz" wrap="square" lIns="0" tIns="16510" rIns="0" bIns="0" rtlCol="0">
            <a:spAutoFit/>
          </a:bodyPr>
          <a:lstStyle/>
          <a:p>
            <a:pPr marL="12700">
              <a:lnSpc>
                <a:spcPct val="100000"/>
              </a:lnSpc>
              <a:spcBef>
                <a:spcPts val="130"/>
              </a:spcBef>
            </a:pPr>
            <a:r>
              <a:rPr sz="2750" dirty="0">
                <a:solidFill>
                  <a:srgbClr val="006FC0"/>
                </a:solidFill>
                <a:latin typeface="Calibri"/>
                <a:cs typeface="Calibri"/>
              </a:rPr>
              <a:t>Current</a:t>
            </a:r>
            <a:r>
              <a:rPr sz="2750" spc="25" dirty="0">
                <a:solidFill>
                  <a:srgbClr val="006FC0"/>
                </a:solidFill>
                <a:latin typeface="Calibri"/>
                <a:cs typeface="Calibri"/>
              </a:rPr>
              <a:t> </a:t>
            </a:r>
            <a:r>
              <a:rPr sz="2750" spc="-40" dirty="0">
                <a:solidFill>
                  <a:srgbClr val="006FC0"/>
                </a:solidFill>
                <a:latin typeface="Calibri"/>
                <a:cs typeface="Calibri"/>
              </a:rPr>
              <a:t>Year:</a:t>
            </a:r>
            <a:endParaRPr sz="2750">
              <a:latin typeface="Calibri"/>
              <a:cs typeface="Calibri"/>
            </a:endParaRPr>
          </a:p>
        </p:txBody>
      </p:sp>
      <p:sp>
        <p:nvSpPr>
          <p:cNvPr id="4" name="object 4"/>
          <p:cNvSpPr txBox="1"/>
          <p:nvPr/>
        </p:nvSpPr>
        <p:spPr>
          <a:xfrm>
            <a:off x="6302375" y="1463357"/>
            <a:ext cx="1482090" cy="448945"/>
          </a:xfrm>
          <a:prstGeom prst="rect">
            <a:avLst/>
          </a:prstGeom>
        </p:spPr>
        <p:txBody>
          <a:bodyPr vert="horz" wrap="square" lIns="0" tIns="15875" rIns="0" bIns="0" rtlCol="0">
            <a:spAutoFit/>
          </a:bodyPr>
          <a:lstStyle/>
          <a:p>
            <a:pPr marL="12700">
              <a:lnSpc>
                <a:spcPct val="100000"/>
              </a:lnSpc>
              <a:spcBef>
                <a:spcPts val="125"/>
              </a:spcBef>
            </a:pPr>
            <a:r>
              <a:rPr sz="2750" spc="-15" dirty="0">
                <a:solidFill>
                  <a:srgbClr val="006FC0"/>
                </a:solidFill>
                <a:latin typeface="Calibri"/>
                <a:cs typeface="Calibri"/>
              </a:rPr>
              <a:t>Next</a:t>
            </a:r>
            <a:r>
              <a:rPr sz="2750" spc="20" dirty="0">
                <a:solidFill>
                  <a:srgbClr val="006FC0"/>
                </a:solidFill>
                <a:latin typeface="Calibri"/>
                <a:cs typeface="Calibri"/>
              </a:rPr>
              <a:t> </a:t>
            </a:r>
            <a:r>
              <a:rPr sz="2750" spc="-40" dirty="0">
                <a:solidFill>
                  <a:srgbClr val="006FC0"/>
                </a:solidFill>
                <a:latin typeface="Calibri"/>
                <a:cs typeface="Calibri"/>
              </a:rPr>
              <a:t>Year:</a:t>
            </a:r>
            <a:endParaRPr sz="2750">
              <a:latin typeface="Calibri"/>
              <a:cs typeface="Calibri"/>
            </a:endParaRPr>
          </a:p>
        </p:txBody>
      </p:sp>
      <p:grpSp>
        <p:nvGrpSpPr>
          <p:cNvPr id="5" name="object 5"/>
          <p:cNvGrpSpPr/>
          <p:nvPr/>
        </p:nvGrpSpPr>
        <p:grpSpPr>
          <a:xfrm>
            <a:off x="1019175" y="1981200"/>
            <a:ext cx="10839450" cy="4019550"/>
            <a:chOff x="1019175" y="1981200"/>
            <a:chExt cx="10839450" cy="4019550"/>
          </a:xfrm>
        </p:grpSpPr>
        <p:pic>
          <p:nvPicPr>
            <p:cNvPr id="6" name="object 6"/>
            <p:cNvPicPr/>
            <p:nvPr/>
          </p:nvPicPr>
          <p:blipFill>
            <a:blip r:embed="rId2" cstate="print"/>
            <a:stretch>
              <a:fillRect/>
            </a:stretch>
          </p:blipFill>
          <p:spPr>
            <a:xfrm>
              <a:off x="1019175" y="1981200"/>
              <a:ext cx="5391150" cy="4010025"/>
            </a:xfrm>
            <a:prstGeom prst="rect">
              <a:avLst/>
            </a:prstGeom>
          </p:spPr>
        </p:pic>
        <p:pic>
          <p:nvPicPr>
            <p:cNvPr id="7" name="object 7"/>
            <p:cNvPicPr/>
            <p:nvPr/>
          </p:nvPicPr>
          <p:blipFill>
            <a:blip r:embed="rId3" cstate="print"/>
            <a:stretch>
              <a:fillRect/>
            </a:stretch>
          </p:blipFill>
          <p:spPr>
            <a:xfrm>
              <a:off x="6219825" y="1981200"/>
              <a:ext cx="5638800" cy="401955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574674"/>
            <a:ext cx="8529955" cy="831215"/>
          </a:xfrm>
          <a:prstGeom prst="rect">
            <a:avLst/>
          </a:prstGeom>
        </p:spPr>
        <p:txBody>
          <a:bodyPr vert="horz" wrap="square" lIns="0" tIns="59690" rIns="0" bIns="0" rtlCol="0">
            <a:spAutoFit/>
          </a:bodyPr>
          <a:lstStyle/>
          <a:p>
            <a:pPr marL="12700" marR="5080">
              <a:lnSpc>
                <a:spcPts val="3010"/>
              </a:lnSpc>
              <a:spcBef>
                <a:spcPts val="470"/>
              </a:spcBef>
            </a:pPr>
            <a:r>
              <a:rPr sz="2750" spc="20" dirty="0">
                <a:solidFill>
                  <a:srgbClr val="005392"/>
                </a:solidFill>
              </a:rPr>
              <a:t>PROGRAMMING</a:t>
            </a:r>
            <a:r>
              <a:rPr sz="2750" spc="-30" dirty="0">
                <a:solidFill>
                  <a:srgbClr val="005392"/>
                </a:solidFill>
              </a:rPr>
              <a:t> </a:t>
            </a:r>
            <a:r>
              <a:rPr sz="2750" spc="25" dirty="0">
                <a:solidFill>
                  <a:srgbClr val="005392"/>
                </a:solidFill>
              </a:rPr>
              <a:t>LANGUAGE</a:t>
            </a:r>
            <a:r>
              <a:rPr sz="2750" spc="-25" dirty="0">
                <a:solidFill>
                  <a:srgbClr val="005392"/>
                </a:solidFill>
              </a:rPr>
              <a:t> </a:t>
            </a:r>
            <a:r>
              <a:rPr sz="2750" spc="25" dirty="0">
                <a:solidFill>
                  <a:srgbClr val="005392"/>
                </a:solidFill>
              </a:rPr>
              <a:t>TRENDS</a:t>
            </a:r>
            <a:r>
              <a:rPr sz="2750" spc="70" dirty="0">
                <a:solidFill>
                  <a:srgbClr val="005392"/>
                </a:solidFill>
              </a:rPr>
              <a:t> </a:t>
            </a:r>
            <a:r>
              <a:rPr sz="2750" spc="15" dirty="0">
                <a:solidFill>
                  <a:srgbClr val="005392"/>
                </a:solidFill>
              </a:rPr>
              <a:t>-</a:t>
            </a:r>
            <a:r>
              <a:rPr sz="2750" spc="-25" dirty="0">
                <a:solidFill>
                  <a:srgbClr val="005392"/>
                </a:solidFill>
              </a:rPr>
              <a:t> </a:t>
            </a:r>
            <a:r>
              <a:rPr sz="2750" spc="25" dirty="0">
                <a:solidFill>
                  <a:srgbClr val="005392"/>
                </a:solidFill>
              </a:rPr>
              <a:t>FINDINGS</a:t>
            </a:r>
            <a:r>
              <a:rPr sz="2750" spc="-25" dirty="0">
                <a:solidFill>
                  <a:srgbClr val="005392"/>
                </a:solidFill>
              </a:rPr>
              <a:t> </a:t>
            </a:r>
            <a:r>
              <a:rPr sz="2750" spc="15" dirty="0">
                <a:solidFill>
                  <a:srgbClr val="005392"/>
                </a:solidFill>
              </a:rPr>
              <a:t>&amp; </a:t>
            </a:r>
            <a:r>
              <a:rPr sz="2750" spc="-1635" dirty="0">
                <a:solidFill>
                  <a:srgbClr val="005392"/>
                </a:solidFill>
              </a:rPr>
              <a:t> </a:t>
            </a:r>
            <a:r>
              <a:rPr sz="2750" spc="20" dirty="0">
                <a:solidFill>
                  <a:srgbClr val="005392"/>
                </a:solidFill>
              </a:rPr>
              <a:t>IMPLICATIONS</a:t>
            </a:r>
            <a:endParaRPr sz="2750"/>
          </a:p>
        </p:txBody>
      </p:sp>
      <p:sp>
        <p:nvSpPr>
          <p:cNvPr id="3" name="object 3"/>
          <p:cNvSpPr txBox="1"/>
          <p:nvPr/>
        </p:nvSpPr>
        <p:spPr>
          <a:xfrm>
            <a:off x="685800" y="2824797"/>
            <a:ext cx="4907597" cy="2809872"/>
          </a:xfrm>
          <a:prstGeom prst="rect">
            <a:avLst/>
          </a:prstGeom>
        </p:spPr>
        <p:txBody>
          <a:bodyPr vert="horz" wrap="square" lIns="0" tIns="47625" rIns="0" bIns="0" rtlCol="0">
            <a:spAutoFit/>
          </a:bodyPr>
          <a:lstStyle/>
          <a:p>
            <a:pPr marL="354965" marR="156210" indent="-342900">
              <a:lnSpc>
                <a:spcPct val="90400"/>
              </a:lnSpc>
              <a:spcBef>
                <a:spcPts val="375"/>
              </a:spcBef>
              <a:buFont typeface="Wingdings" panose="05000000000000000000" pitchFamily="2" charset="2"/>
              <a:buChar char="q"/>
              <a:tabLst>
                <a:tab pos="241935" algn="l"/>
              </a:tabLst>
            </a:pPr>
            <a:r>
              <a:rPr lang="en-US" sz="2400" spc="-20" dirty="0">
                <a:solidFill>
                  <a:srgbClr val="006FC0"/>
                </a:solidFill>
                <a:cs typeface="Calibri"/>
              </a:rPr>
              <a:t>The most popular programming languages were JavaScript and HTML, followed by SQL, PowerShell, and Python</a:t>
            </a:r>
            <a:r>
              <a:rPr lang="en-US" sz="2400" spc="-20" dirty="0" smtClean="0">
                <a:solidFill>
                  <a:srgbClr val="006FC0"/>
                </a:solidFill>
                <a:cs typeface="Calibri"/>
              </a:rPr>
              <a:t>.</a:t>
            </a:r>
          </a:p>
          <a:p>
            <a:pPr marL="12065" marR="156210">
              <a:lnSpc>
                <a:spcPct val="90400"/>
              </a:lnSpc>
              <a:spcBef>
                <a:spcPts val="375"/>
              </a:spcBef>
              <a:tabLst>
                <a:tab pos="241935" algn="l"/>
              </a:tabLst>
            </a:pPr>
            <a:endParaRPr lang="en-US" sz="2400" spc="-20" dirty="0" smtClean="0">
              <a:solidFill>
                <a:srgbClr val="006FC0"/>
              </a:solidFill>
              <a:cs typeface="Calibri"/>
            </a:endParaRPr>
          </a:p>
          <a:p>
            <a:pPr marL="354965" marR="156210" indent="-342900">
              <a:lnSpc>
                <a:spcPct val="90400"/>
              </a:lnSpc>
              <a:spcBef>
                <a:spcPts val="375"/>
              </a:spcBef>
              <a:buFont typeface="Wingdings" panose="05000000000000000000" pitchFamily="2" charset="2"/>
              <a:buChar char="q"/>
              <a:tabLst>
                <a:tab pos="241935" algn="l"/>
              </a:tabLst>
            </a:pPr>
            <a:r>
              <a:rPr lang="en-US" sz="2400" dirty="0">
                <a:solidFill>
                  <a:srgbClr val="006FC0"/>
                </a:solidFill>
                <a:cs typeface="Calibri"/>
              </a:rPr>
              <a:t>The top five languages that people want to study next year are all those mentioned above.</a:t>
            </a:r>
            <a:endParaRPr sz="2400" dirty="0">
              <a:latin typeface="Calibri"/>
              <a:cs typeface="Calibri"/>
            </a:endParaRPr>
          </a:p>
        </p:txBody>
      </p:sp>
      <p:sp>
        <p:nvSpPr>
          <p:cNvPr id="4" name="object 4"/>
          <p:cNvSpPr txBox="1"/>
          <p:nvPr/>
        </p:nvSpPr>
        <p:spPr>
          <a:xfrm>
            <a:off x="893127" y="1794255"/>
            <a:ext cx="7136130" cy="449580"/>
          </a:xfrm>
          <a:prstGeom prst="rect">
            <a:avLst/>
          </a:prstGeom>
        </p:spPr>
        <p:txBody>
          <a:bodyPr vert="horz" wrap="square" lIns="0" tIns="16510" rIns="0" bIns="0" rtlCol="0">
            <a:spAutoFit/>
          </a:bodyPr>
          <a:lstStyle/>
          <a:p>
            <a:pPr marL="12700">
              <a:lnSpc>
                <a:spcPct val="100000"/>
              </a:lnSpc>
              <a:spcBef>
                <a:spcPts val="130"/>
              </a:spcBef>
              <a:tabLst>
                <a:tab pos="5375275" algn="l"/>
              </a:tabLst>
            </a:pPr>
            <a:r>
              <a:rPr sz="2750" spc="10" dirty="0">
                <a:solidFill>
                  <a:srgbClr val="006FC0"/>
                </a:solidFill>
                <a:latin typeface="Calibri"/>
                <a:cs typeface="Calibri"/>
              </a:rPr>
              <a:t>Findings	Implications</a:t>
            </a:r>
            <a:endParaRPr sz="2750">
              <a:latin typeface="Calibri"/>
              <a:cs typeface="Calibri"/>
            </a:endParaRPr>
          </a:p>
        </p:txBody>
      </p:sp>
      <p:sp>
        <p:nvSpPr>
          <p:cNvPr id="5" name="object 5"/>
          <p:cNvSpPr txBox="1"/>
          <p:nvPr/>
        </p:nvSpPr>
        <p:spPr>
          <a:xfrm>
            <a:off x="6248400" y="2824797"/>
            <a:ext cx="4867655" cy="1728037"/>
          </a:xfrm>
          <a:prstGeom prst="rect">
            <a:avLst/>
          </a:prstGeom>
        </p:spPr>
        <p:txBody>
          <a:bodyPr vert="horz" wrap="square" lIns="0" tIns="46990" rIns="0" bIns="0" rtlCol="0">
            <a:spAutoFit/>
          </a:bodyPr>
          <a:lstStyle/>
          <a:p>
            <a:pPr marL="354965" marR="5080" indent="-342900">
              <a:lnSpc>
                <a:spcPct val="90600"/>
              </a:lnSpc>
              <a:spcBef>
                <a:spcPts val="370"/>
              </a:spcBef>
              <a:buFont typeface="Wingdings" panose="05000000000000000000" pitchFamily="2" charset="2"/>
              <a:buChar char="q"/>
              <a:tabLst>
                <a:tab pos="241935" algn="l"/>
              </a:tabLst>
            </a:pPr>
            <a:r>
              <a:rPr lang="en-US" sz="2400" spc="10" dirty="0">
                <a:solidFill>
                  <a:srgbClr val="006FC0"/>
                </a:solidFill>
                <a:cs typeface="Calibri"/>
              </a:rPr>
              <a:t>JavaScript and HTML engineers could enter the </a:t>
            </a:r>
            <a:r>
              <a:rPr lang="en-US" sz="2400" spc="10" dirty="0" err="1">
                <a:solidFill>
                  <a:srgbClr val="006FC0"/>
                </a:solidFill>
                <a:cs typeface="Calibri"/>
              </a:rPr>
              <a:t>labour</a:t>
            </a:r>
            <a:r>
              <a:rPr lang="en-US" sz="2400" spc="10" dirty="0">
                <a:solidFill>
                  <a:srgbClr val="006FC0"/>
                </a:solidFill>
                <a:cs typeface="Calibri"/>
              </a:rPr>
              <a:t> market in greater numbers, which could reduce the current strong demand for these workers.</a:t>
            </a: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022" y="719518"/>
            <a:ext cx="4602480" cy="632460"/>
          </a:xfrm>
          <a:prstGeom prst="rect">
            <a:avLst/>
          </a:prstGeom>
        </p:spPr>
        <p:txBody>
          <a:bodyPr vert="horz" wrap="square" lIns="0" tIns="16510" rIns="0" bIns="0" rtlCol="0">
            <a:spAutoFit/>
          </a:bodyPr>
          <a:lstStyle/>
          <a:p>
            <a:pPr marL="12700">
              <a:lnSpc>
                <a:spcPct val="100000"/>
              </a:lnSpc>
              <a:spcBef>
                <a:spcPts val="130"/>
              </a:spcBef>
            </a:pPr>
            <a:r>
              <a:rPr sz="3950" spc="25" dirty="0">
                <a:solidFill>
                  <a:srgbClr val="005392"/>
                </a:solidFill>
              </a:rPr>
              <a:t>DATABASE</a:t>
            </a:r>
            <a:r>
              <a:rPr sz="3950" spc="-5" dirty="0">
                <a:solidFill>
                  <a:srgbClr val="005392"/>
                </a:solidFill>
              </a:rPr>
              <a:t> </a:t>
            </a:r>
            <a:r>
              <a:rPr sz="3950" spc="25" dirty="0">
                <a:solidFill>
                  <a:srgbClr val="005392"/>
                </a:solidFill>
              </a:rPr>
              <a:t>TRENDS</a:t>
            </a:r>
            <a:endParaRPr sz="3950"/>
          </a:p>
        </p:txBody>
      </p:sp>
      <p:sp>
        <p:nvSpPr>
          <p:cNvPr id="3" name="object 3"/>
          <p:cNvSpPr txBox="1"/>
          <p:nvPr/>
        </p:nvSpPr>
        <p:spPr>
          <a:xfrm>
            <a:off x="737869" y="1520189"/>
            <a:ext cx="1910080" cy="449580"/>
          </a:xfrm>
          <a:prstGeom prst="rect">
            <a:avLst/>
          </a:prstGeom>
        </p:spPr>
        <p:txBody>
          <a:bodyPr vert="horz" wrap="square" lIns="0" tIns="16510" rIns="0" bIns="0" rtlCol="0">
            <a:spAutoFit/>
          </a:bodyPr>
          <a:lstStyle/>
          <a:p>
            <a:pPr marL="12700">
              <a:lnSpc>
                <a:spcPct val="100000"/>
              </a:lnSpc>
              <a:spcBef>
                <a:spcPts val="130"/>
              </a:spcBef>
            </a:pPr>
            <a:r>
              <a:rPr sz="2750" dirty="0">
                <a:solidFill>
                  <a:srgbClr val="006FC0"/>
                </a:solidFill>
                <a:latin typeface="Calibri"/>
                <a:cs typeface="Calibri"/>
              </a:rPr>
              <a:t>Current</a:t>
            </a:r>
            <a:r>
              <a:rPr sz="2750" spc="25" dirty="0">
                <a:solidFill>
                  <a:srgbClr val="006FC0"/>
                </a:solidFill>
                <a:latin typeface="Calibri"/>
                <a:cs typeface="Calibri"/>
              </a:rPr>
              <a:t> </a:t>
            </a:r>
            <a:r>
              <a:rPr sz="2750" spc="-40" dirty="0">
                <a:solidFill>
                  <a:srgbClr val="006FC0"/>
                </a:solidFill>
                <a:latin typeface="Calibri"/>
                <a:cs typeface="Calibri"/>
              </a:rPr>
              <a:t>Year:</a:t>
            </a:r>
            <a:endParaRPr sz="2750">
              <a:latin typeface="Calibri"/>
              <a:cs typeface="Calibri"/>
            </a:endParaRPr>
          </a:p>
        </p:txBody>
      </p:sp>
      <p:sp>
        <p:nvSpPr>
          <p:cNvPr id="4" name="object 4"/>
          <p:cNvSpPr txBox="1"/>
          <p:nvPr/>
        </p:nvSpPr>
        <p:spPr>
          <a:xfrm>
            <a:off x="6203950" y="1520189"/>
            <a:ext cx="1481455" cy="449580"/>
          </a:xfrm>
          <a:prstGeom prst="rect">
            <a:avLst/>
          </a:prstGeom>
        </p:spPr>
        <p:txBody>
          <a:bodyPr vert="horz" wrap="square" lIns="0" tIns="16510" rIns="0" bIns="0" rtlCol="0">
            <a:spAutoFit/>
          </a:bodyPr>
          <a:lstStyle/>
          <a:p>
            <a:pPr marL="12700">
              <a:lnSpc>
                <a:spcPct val="100000"/>
              </a:lnSpc>
              <a:spcBef>
                <a:spcPts val="130"/>
              </a:spcBef>
            </a:pPr>
            <a:r>
              <a:rPr sz="2750" spc="-15" dirty="0">
                <a:solidFill>
                  <a:srgbClr val="006FC0"/>
                </a:solidFill>
                <a:latin typeface="Calibri"/>
                <a:cs typeface="Calibri"/>
              </a:rPr>
              <a:t>Next</a:t>
            </a:r>
            <a:r>
              <a:rPr sz="2750" spc="15" dirty="0">
                <a:solidFill>
                  <a:srgbClr val="006FC0"/>
                </a:solidFill>
                <a:latin typeface="Calibri"/>
                <a:cs typeface="Calibri"/>
              </a:rPr>
              <a:t> </a:t>
            </a:r>
            <a:r>
              <a:rPr sz="2750" spc="-40" dirty="0">
                <a:solidFill>
                  <a:srgbClr val="006FC0"/>
                </a:solidFill>
                <a:latin typeface="Calibri"/>
                <a:cs typeface="Calibri"/>
              </a:rPr>
              <a:t>Year:</a:t>
            </a:r>
            <a:endParaRPr sz="2750">
              <a:latin typeface="Calibri"/>
              <a:cs typeface="Calibri"/>
            </a:endParaRPr>
          </a:p>
        </p:txBody>
      </p:sp>
      <p:grpSp>
        <p:nvGrpSpPr>
          <p:cNvPr id="5" name="object 5"/>
          <p:cNvGrpSpPr/>
          <p:nvPr/>
        </p:nvGrpSpPr>
        <p:grpSpPr>
          <a:xfrm>
            <a:off x="762000" y="2000250"/>
            <a:ext cx="11401425" cy="4200525"/>
            <a:chOff x="762000" y="2000250"/>
            <a:chExt cx="11401425" cy="4200525"/>
          </a:xfrm>
        </p:grpSpPr>
        <p:pic>
          <p:nvPicPr>
            <p:cNvPr id="6" name="object 6"/>
            <p:cNvPicPr/>
            <p:nvPr/>
          </p:nvPicPr>
          <p:blipFill>
            <a:blip r:embed="rId2" cstate="print"/>
            <a:stretch>
              <a:fillRect/>
            </a:stretch>
          </p:blipFill>
          <p:spPr>
            <a:xfrm>
              <a:off x="762000" y="2000250"/>
              <a:ext cx="5591175" cy="4200525"/>
            </a:xfrm>
            <a:prstGeom prst="rect">
              <a:avLst/>
            </a:prstGeom>
          </p:spPr>
        </p:pic>
        <p:pic>
          <p:nvPicPr>
            <p:cNvPr id="7" name="object 7"/>
            <p:cNvPicPr/>
            <p:nvPr/>
          </p:nvPicPr>
          <p:blipFill>
            <a:blip r:embed="rId3" cstate="print"/>
            <a:stretch>
              <a:fillRect/>
            </a:stretch>
          </p:blipFill>
          <p:spPr>
            <a:xfrm>
              <a:off x="6210300" y="2000250"/>
              <a:ext cx="5953125" cy="417195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996</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MT</vt:lpstr>
      <vt:lpstr>Calibri</vt:lpstr>
      <vt:lpstr>Courier New</vt:lpstr>
      <vt:lpstr>Wingdings</vt:lpstr>
      <vt:lpstr>Office Theme</vt:lpstr>
      <vt:lpstr>Tech Insights: Unveiling Current Trends, Future Projections, and Demographic Perspectives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AVERAGE SALARIES</vt:lpstr>
      <vt:lpstr>GITHUB JOB POSTINGS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Insights: Unveiling Current Trends, Future Projections, and Demographic Perspectives</dc:title>
  <dc:creator>HP</dc:creator>
  <cp:lastModifiedBy>Microsoft account</cp:lastModifiedBy>
  <cp:revision>8</cp:revision>
  <dcterms:created xsi:type="dcterms:W3CDTF">2023-09-02T14:51:58Z</dcterms:created>
  <dcterms:modified xsi:type="dcterms:W3CDTF">2023-09-02T18:37:07Z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2021-08-04T00:00:00Z</vt:filetime>
  </property>
  <property fmtid="{D5CDD505-2E9C-101B-9397-08002B2CF9AE}" pid="3" name="LastSaved">
    <vt:filetime>2023-09-02T00:00:00Z</vt:filetime>
  </property>
</Properties>
</file>