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71" r:id="rId8"/>
    <p:sldId id="264" r:id="rId9"/>
    <p:sldId id="265" r:id="rId10"/>
    <p:sldId id="272" r:id="rId11"/>
    <p:sldId id="266" r:id="rId12"/>
    <p:sldId id="267" r:id="rId13"/>
    <p:sldId id="268" r:id="rId14"/>
    <p:sldId id="273" r:id="rId15"/>
    <p:sldId id="269" r:id="rId16"/>
    <p:sldId id="274" r:id="rId17"/>
    <p:sldId id="270" r:id="rId18"/>
    <p:sldId id="275" r:id="rId19"/>
    <p:sldId id="258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5324D"/>
    <a:srgbClr val="2BB291"/>
    <a:srgbClr val="D5D1C5"/>
    <a:srgbClr val="676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35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1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3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23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67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1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7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5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40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0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22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DB3E-F67E-48B4-8AA0-BF68B686B3F8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A2C6-8D64-4A89-9ED9-17B974F3E6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39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5641" cy="685799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76596" y="2001839"/>
            <a:ext cx="5619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85324D"/>
                </a:solidFill>
              </a:rPr>
              <a:t>Examen Práctico de Consultas en Bases de Datos  Documentales NoSQL (Mongo)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F39A6B1-CF6C-42AA-AB86-FA93275EDB5C}"/>
              </a:ext>
            </a:extLst>
          </p:cNvPr>
          <p:cNvSpPr/>
          <p:nvPr/>
        </p:nvSpPr>
        <p:spPr>
          <a:xfrm>
            <a:off x="282755" y="5227805"/>
            <a:ext cx="56194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2">
                    <a:lumMod val="75000"/>
                  </a:schemeClr>
                </a:solidFill>
              </a:rPr>
              <a:t>Nombre del Estudiante : Eli Haziel Ortiz Ramírez</a:t>
            </a:r>
            <a:br>
              <a:rPr lang="es-ES" sz="2000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ES" sz="2000" b="1" dirty="0">
                <a:solidFill>
                  <a:schemeClr val="bg2">
                    <a:lumMod val="75000"/>
                  </a:schemeClr>
                </a:solidFill>
              </a:rPr>
              <a:t>Matrícula: 220087</a:t>
            </a:r>
          </a:p>
          <a:p>
            <a:r>
              <a:rPr lang="es-ES" sz="2000" b="1" dirty="0">
                <a:solidFill>
                  <a:schemeClr val="bg2">
                    <a:lumMod val="75000"/>
                  </a:schemeClr>
                </a:solidFill>
              </a:rPr>
              <a:t>Grado y Grupo: 5 B</a:t>
            </a:r>
          </a:p>
        </p:txBody>
      </p:sp>
    </p:spTree>
    <p:extLst>
      <p:ext uri="{BB962C8B-B14F-4D97-AF65-F5344CB8AC3E}">
        <p14:creationId xmlns:p14="http://schemas.microsoft.com/office/powerpoint/2010/main" val="289509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6B9B7-399D-E2BA-1E73-9DB473E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83AF32C-FD45-A83D-732B-A13DECBA6D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FFD33C4-DCF0-EBD0-BCF7-121AC68FFE0E}"/>
              </a:ext>
            </a:extLst>
          </p:cNvPr>
          <p:cNvSpPr/>
          <p:nvPr/>
        </p:nvSpPr>
        <p:spPr>
          <a:xfrm>
            <a:off x="348482" y="119228"/>
            <a:ext cx="1149503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Recuperar los Expedientes de las pacientes Adultos Fumadores, ordenados por edad y nombre completo de forma ascendente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 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db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historiales_clinicos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find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$and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[{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$and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[{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ficha_identificacion.edad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gte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18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antecedentes_no_patologicos_personales.adicciones.nombre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/^fuma|^taba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c|q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)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/i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},{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antecedentes_no_patologicos_personales.adicciones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elemMatch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"nombre"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/^fuma|^taba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c|q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)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/i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}}},{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ficha_identificacion.genero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/femenino/i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}}]}]})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sort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ficha_identificacion.edad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ficha_identificacion.nombre_completo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});</a:t>
            </a: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 (Siguiente Página)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7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Recuperar los Expedientes de las pacientes Adultos Fumadores, ordenados por edad y nombre completo de forma ascendente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CB9E4B-7892-2FE2-8519-5F9195E3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712" y="1170467"/>
            <a:ext cx="10111167" cy="56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2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 el porcentaje de pacientes por Entidad Federativa de Nacimiento , separados  ordenados de manera ascendente por nombre de la EFN </a:t>
            </a:r>
            <a:b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    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Recupera el Nombre completo de los pacientes, edad y genero que han sufrido COVID-19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db.historiales_clinicos.aggregate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([{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$match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antecedentes_medicos_personales.patologias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elemMatch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nombre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/COVID-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19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|COVID|SARS-COV-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2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|SARS-COV/i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},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estatus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/curad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a|o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)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|controlad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a|o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)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/i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}}}}},{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project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nombre_completo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concat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[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ficha_identificacion.nombre_completo.nombres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 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ficha_identificacion.nombre_completo.primer_apellido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 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ficha_identificacion.nombre_completo.segundo_apellido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]},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"edad"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ficha_identificacion.edad"</a:t>
            </a:r>
            <a:r>
              <a:rPr lang="es-MX" sz="1800" b="1" dirty="0" err="1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"genero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ficha_identificacion.genero"</a:t>
            </a:r>
            <a:r>
              <a:rPr lang="es-MX" sz="1800" b="1" dirty="0" err="1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"_id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0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sort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nombre_completo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edad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genero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}}])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(Siguiente Página)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3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0AD84-988B-B9CD-FCDE-796D784A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ED91A93-2B90-93C0-7C16-53BE2A2AB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00B51BB-5BA0-9198-BED2-27853CC7E6B5}"/>
              </a:ext>
            </a:extLst>
          </p:cNvPr>
          <p:cNvSpPr/>
          <p:nvPr/>
        </p:nvSpPr>
        <p:spPr>
          <a:xfrm>
            <a:off x="348482" y="119228"/>
            <a:ext cx="11495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Recupera el Nombre completo de los pacientes, edad y genero que han sufrido COVID-19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2AC7F2-4965-9805-18CE-87E4F4DA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69" y="1147313"/>
            <a:ext cx="10152331" cy="57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Proyecta el nombre de las 3 patologías mas frecuentes en los pacientes con tipo de sangre O+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    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db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historiales_clinicos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aggregate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([{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$match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ficha_identificacion.tipo_sangre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/O\+/i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unwind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antecedentes_medicos_personales.patologias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group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_id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antecedentes_medicos_personales.patologias.nombre"</a:t>
            </a:r>
            <a:r>
              <a:rPr lang="es-MX" sz="1800" b="1" dirty="0" err="1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total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$sum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sort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total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limit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3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project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_id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0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patologia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"$_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id"</a:t>
            </a:r>
            <a:r>
              <a:rPr lang="es-MX" sz="1800" b="1" dirty="0" err="1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total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}}])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(Siguiente Página)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F79A1-EBF8-A54C-AE69-C6861D14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A96710F-9D4D-4A55-0DA2-49193F24B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43EC0B8-370E-7984-C0D9-6AB9C03FB8AA}"/>
              </a:ext>
            </a:extLst>
          </p:cNvPr>
          <p:cNvSpPr/>
          <p:nvPr/>
        </p:nvSpPr>
        <p:spPr>
          <a:xfrm>
            <a:off x="348482" y="119228"/>
            <a:ext cx="11495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Proyecta el nombre de las 3 patologías mas frecuentes en los pacientes con tipo de sangre O+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523242-C540-C49F-06CF-266BF84D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77" y="1208236"/>
            <a:ext cx="10044023" cy="56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Proyecta el CURP de los pacientes nacidos después de 2010 arden alfabético de manera ascendente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 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db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historiales_clinicos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aggregate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([{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$match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ficha_identificacion.fecha_nacimiento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gte</a:t>
            </a:r>
            <a:r>
              <a:rPr lang="es-MX" sz="1800" b="1" dirty="0" err="1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ISODate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"2011-01-01T00:00:00.000Z"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)}}},{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project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"CURP"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cond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:{</a:t>
            </a:r>
            <a:r>
              <a:rPr lang="es-MX" sz="1800" dirty="0" err="1">
                <a:solidFill>
                  <a:srgbClr val="CC10B1"/>
                </a:solidFill>
                <a:effectLst/>
                <a:latin typeface="CaskaydiaCove NF" panose="02000009000000000000" pitchFamily="50" charset="0"/>
              </a:rPr>
              <a:t>if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eq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:[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curp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undefined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]},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then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"No aplica"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 err="1">
                <a:solidFill>
                  <a:srgbClr val="CC10B1"/>
                </a:solidFill>
                <a:effectLst/>
                <a:latin typeface="CaskaydiaCove NF" panose="02000009000000000000" pitchFamily="50" charset="0"/>
              </a:rPr>
              <a:t>else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concat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:[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"$ficha_identificacion.curp.car_pa"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"$ficha_identificacion.curp.car_sa"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"$ficha_identificacion.curp.car_n"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"$ficha_identificacion.curp.anio_n"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"$ficha_identificacion.curp.mes_n"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"$ficha_identificacion.curp.dia_n"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"$ficha_identificacion.curp.car_g"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"$ficha_identificacion.curp.car_efn"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"$ficha_identificacion.curp.car_ipa"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"$ficha_identificacion.curp.car_isa"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"$ficha_identificacion.curp.car_in"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"$ficha_identificacion.curp.dif"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]}}},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"_id"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0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sort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"CURP"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}}])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(Siguiente Página)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1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4C603-8D64-D566-4C57-58CB1BDB4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67FA8B7-3A4A-E78F-367B-DCD5DD892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DCD41FF-1B5B-1CE1-5143-603020B0343B}"/>
              </a:ext>
            </a:extLst>
          </p:cNvPr>
          <p:cNvSpPr/>
          <p:nvPr/>
        </p:nvSpPr>
        <p:spPr>
          <a:xfrm>
            <a:off x="348482" y="119228"/>
            <a:ext cx="11495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Proyecta el CURP de los pacientes nacidos después de 2010 arden alfabético de manera ascendente</a:t>
            </a: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5072C0-9476-8728-3D4F-32968C1C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14" y="1251908"/>
            <a:ext cx="9966385" cy="56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7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</p:spPr>
      </p:pic>
    </p:spTree>
    <p:extLst>
      <p:ext uri="{BB962C8B-B14F-4D97-AF65-F5344CB8AC3E}">
        <p14:creationId xmlns:p14="http://schemas.microsoft.com/office/powerpoint/2010/main" val="12450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39411" y="567636"/>
            <a:ext cx="11958210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1 :   CONSULTAS NOSQL </a:t>
            </a:r>
          </a:p>
          <a:p>
            <a:endParaRPr lang="es-ES" sz="2800" b="1" dirty="0">
              <a:solidFill>
                <a:srgbClr val="8532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8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NSTRUCCIONES: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cuidadosamente el enunciado de solicitud de 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 la consulta  y  pégala en la diapositiva correspondiente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 una captura de pantalla de los resultados obtenido,</a:t>
            </a:r>
          </a:p>
          <a:p>
            <a:r>
              <a:rPr lang="es-MX" sz="2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activando el total de documentos obtenidos.</a:t>
            </a:r>
          </a:p>
          <a:p>
            <a:r>
              <a:rPr lang="es-MX" sz="2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Al terminar el examen o acabarse el tiempo convierte el archivo en</a:t>
            </a:r>
          </a:p>
          <a:p>
            <a:r>
              <a:rPr lang="es-MX" sz="28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PDF y entrégalo al profesor.</a:t>
            </a:r>
            <a:br>
              <a:rPr lang="es-MX" sz="28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2800" b="1" dirty="0">
              <a:solidFill>
                <a:srgbClr val="8532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3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i="1" dirty="0">
                <a:solidFill>
                  <a:srgbClr val="D5D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EJERCICIO DE EJEMPLO -</a:t>
            </a:r>
          </a:p>
          <a:p>
            <a:endParaRPr lang="es-ES" sz="2000" b="1" dirty="0">
              <a:solidFill>
                <a:srgbClr val="8532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 las historias clínicas de los pacientes nacidos en  Puebla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    </a:t>
            </a:r>
            <a:r>
              <a:rPr lang="es-MX" b="1" dirty="0" err="1"/>
              <a:t>db</a:t>
            </a:r>
            <a:r>
              <a:rPr lang="es-MX" dirty="0" err="1"/>
              <a:t>.</a:t>
            </a:r>
            <a:r>
              <a:rPr lang="es-MX" b="1" dirty="0" err="1"/>
              <a:t>historiales_clinicos</a:t>
            </a:r>
            <a:r>
              <a:rPr lang="es-MX" dirty="0" err="1"/>
              <a:t>.</a:t>
            </a:r>
            <a:r>
              <a:rPr lang="es-MX" b="1" dirty="0" err="1"/>
              <a:t>find</a:t>
            </a:r>
            <a:r>
              <a:rPr lang="es-MX" b="1" dirty="0"/>
              <a:t>({</a:t>
            </a:r>
            <a:r>
              <a:rPr lang="es-MX" dirty="0"/>
              <a:t>"</a:t>
            </a:r>
            <a:r>
              <a:rPr lang="es-MX" dirty="0" err="1"/>
              <a:t>ficha_identificacion.curp.car_efn</a:t>
            </a:r>
            <a:r>
              <a:rPr lang="es-MX" dirty="0"/>
              <a:t>"</a:t>
            </a:r>
            <a:r>
              <a:rPr lang="es-MX" b="1" dirty="0"/>
              <a:t>:</a:t>
            </a:r>
            <a:r>
              <a:rPr lang="es-MX" dirty="0"/>
              <a:t> "PL"</a:t>
            </a:r>
            <a:r>
              <a:rPr lang="es-MX" b="1" dirty="0"/>
              <a:t>})</a:t>
            </a:r>
            <a:endParaRPr lang="es-MX" dirty="0"/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CB8E02-F16B-44A5-AF8C-FC97CF7B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1" y="1809035"/>
            <a:ext cx="8420098" cy="4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 todos los documentos de los Expedientes Clínicos de los Pacientes.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 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db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historiales_clinicos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find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({})</a:t>
            </a: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9B3983-527A-22E1-AD30-9A064553F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96" y="1358660"/>
            <a:ext cx="9776604" cy="54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 el documento con id : 65b4298928c94e3a587b8629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   </a:t>
            </a:r>
            <a:r>
              <a:rPr lang="pt-BR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db</a:t>
            </a:r>
            <a:r>
              <a:rPr lang="pt-BR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pt-BR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historiales_clinicos</a:t>
            </a:r>
            <a:r>
              <a:rPr lang="pt-BR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pt-BR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findOne</a:t>
            </a:r>
            <a:r>
              <a:rPr lang="pt-BR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({</a:t>
            </a:r>
            <a:endParaRPr lang="pt-BR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pt-BR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_id</a:t>
            </a:r>
            <a:r>
              <a:rPr lang="pt-BR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pt-BR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pt-BR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ObjectId</a:t>
            </a:r>
            <a:r>
              <a:rPr lang="pt-BR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</a:t>
            </a:r>
            <a:r>
              <a:rPr lang="pt-BR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"65b4298928c94e3a587b8629"</a:t>
            </a:r>
            <a:r>
              <a:rPr lang="pt-BR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)</a:t>
            </a:r>
            <a:endParaRPr lang="pt-BR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pt-BR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})</a:t>
            </a:r>
            <a:endParaRPr lang="pt-BR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9CB4E2-F09A-296D-29C7-74D3A7A9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06" y="1305284"/>
            <a:ext cx="9871494" cy="55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5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 el primer expediente del primer paciente encontrado que actualmente tenga COVID-19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 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db.historiales_clinicos.findOne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01830E"/>
                </a:solidFill>
                <a:effectLst/>
                <a:latin typeface="CaskaydiaCove NF" panose="02000009000000000000" pitchFamily="50" charset="0"/>
              </a:rPr>
              <a:t>// </a:t>
            </a:r>
            <a:r>
              <a:rPr lang="es-MX" sz="1800" dirty="0" err="1">
                <a:solidFill>
                  <a:srgbClr val="01830E"/>
                </a:solidFill>
                <a:effectLst/>
                <a:latin typeface="CaskaydiaCove NF" panose="02000009000000000000" pitchFamily="50" charset="0"/>
              </a:rPr>
              <a:t>findOne</a:t>
            </a:r>
            <a:r>
              <a:rPr lang="es-MX" sz="1800" dirty="0">
                <a:solidFill>
                  <a:srgbClr val="01830E"/>
                </a:solidFill>
                <a:effectLst/>
                <a:latin typeface="CaskaydiaCove NF" panose="02000009000000000000" pitchFamily="50" charset="0"/>
              </a:rPr>
              <a:t> devuelve el primer documento encontrado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or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[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01830E"/>
                </a:solidFill>
                <a:effectLst/>
                <a:latin typeface="CaskaydiaCove NF" panose="02000009000000000000" pitchFamily="50" charset="0"/>
              </a:rPr>
              <a:t>// Caso en el que solo tenga un padecimiento actual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padecimiento_actual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/COVID-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19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|covid-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19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|covid|COVID|sars-cov-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2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|SARS-COV-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2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/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},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01830E"/>
                </a:solidFill>
                <a:effectLst/>
                <a:latin typeface="CaskaydiaCove NF" panose="02000009000000000000" pitchFamily="50" charset="0"/>
              </a:rPr>
              <a:t>// Caso en el que haya más de un padecimiento (arreglo)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padecimiento_actual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."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elemMatch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01830E"/>
                </a:solidFill>
                <a:effectLst/>
                <a:latin typeface="CaskaydiaCove NF" panose="02000009000000000000" pitchFamily="50" charset="0"/>
              </a:rPr>
              <a:t>// Buscar dentro del posible arreglo de padecimientos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"nombre"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/COVID-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19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|covid-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19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|covid|COVID|sars-cov-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2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|SARS-COV-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2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/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]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})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5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AEF2-537A-E7A3-F7F0-3199F69C2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5DB632C-D357-FFD5-83E0-667CF7CED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E8F5FC8-C973-1326-9DA2-C891D28C5B5F}"/>
              </a:ext>
            </a:extLst>
          </p:cNvPr>
          <p:cNvSpPr/>
          <p:nvPr/>
        </p:nvSpPr>
        <p:spPr>
          <a:xfrm>
            <a:off x="348482" y="119228"/>
            <a:ext cx="11495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 el primer expediente del primer paciente encontrado que actualmente tenga COVID-19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ECC012-86F2-7A7D-0011-ECE3D763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62" y="1242204"/>
            <a:ext cx="9983638" cy="56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Recuperar los Historiales Clínicos del 90 al 110 ordenados de manera descendente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</a:t>
            </a:r>
            <a:r>
              <a:rPr lang="es-MX" sz="1800" b="1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db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historiales_clinicos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find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({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numero_expediente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/HG-HC-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000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090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09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[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9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]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10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[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0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9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]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|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110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)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/ </a:t>
            </a:r>
            <a:r>
              <a:rPr lang="es-MX" sz="1800" dirty="0">
                <a:solidFill>
                  <a:srgbClr val="01830E"/>
                </a:solidFill>
                <a:effectLst/>
                <a:latin typeface="CaskaydiaCove NF" panose="02000009000000000000" pitchFamily="50" charset="0"/>
              </a:rPr>
              <a:t>// Encontrar del 090, 091-9, 101-9 y 110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})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.</a:t>
            </a:r>
            <a:r>
              <a:rPr lang="es-MX" sz="1800" b="1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sort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({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numero_expediente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-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endParaRPr lang="es-MX" sz="1800" dirty="0">
              <a:solidFill>
                <a:srgbClr val="000000"/>
              </a:solidFill>
              <a:effectLst/>
              <a:latin typeface="CaskaydiaCove NF" panose="02000009000000000000" pitchFamily="50" charset="0"/>
            </a:endParaRPr>
          </a:p>
          <a:p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});</a:t>
            </a:r>
            <a:b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</a:p>
          <a:p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F395BE-FB45-AE79-FAD1-0FC6652C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50" y="1974910"/>
            <a:ext cx="8681049" cy="48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0" y="1"/>
            <a:ext cx="1221112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482" y="119228"/>
            <a:ext cx="114950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EJERCICIO: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ENUNCIADO:    </a:t>
            </a: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 el total pacientes que se apellidan “Hernández”</a:t>
            </a:r>
          </a:p>
          <a:p>
            <a:r>
              <a:rPr lang="es-ES" sz="2000" b="1" dirty="0">
                <a:solidFill>
                  <a:srgbClr val="853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CONSULTA: 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db.historiales_clinicos.aggregate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([{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$match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or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[{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ficha_identificacion.nombre_completo.primer_apellido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Hernández|Hernandez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/i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}},{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dirty="0" err="1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ficha_identificacion.nombre_completo.segundo_apellido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regex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/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Hernández|Hernandez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/i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}}]}},{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group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_id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 err="1">
                <a:solidFill>
                  <a:srgbClr val="CC10B1"/>
                </a:solidFill>
                <a:effectLst/>
                <a:latin typeface="CaskaydiaCove NF" panose="02000009000000000000" pitchFamily="50" charset="0"/>
              </a:rPr>
              <a:t>null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AD5A1C"/>
                </a:solidFill>
                <a:effectLst/>
                <a:latin typeface="CaskaydiaCove NF" panose="02000009000000000000" pitchFamily="50" charset="0"/>
              </a:rPr>
              <a:t>"total"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$sum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}}},{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$</a:t>
            </a:r>
            <a:r>
              <a:rPr lang="es-MX" sz="1800" dirty="0" err="1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project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{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_id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0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,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total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:</a:t>
            </a:r>
            <a:r>
              <a:rPr lang="es-MX" sz="1800" dirty="0">
                <a:solidFill>
                  <a:srgbClr val="FF8000"/>
                </a:solidFill>
                <a:effectLst/>
                <a:latin typeface="CaskaydiaCove NF" panose="02000009000000000000" pitchFamily="50" charset="0"/>
              </a:rPr>
              <a:t> </a:t>
            </a:r>
            <a:r>
              <a:rPr lang="es-MX" sz="1800" dirty="0">
                <a:solidFill>
                  <a:srgbClr val="5E548E"/>
                </a:solidFill>
                <a:effectLst/>
                <a:latin typeface="CaskaydiaCove NF" panose="02000009000000000000" pitchFamily="50" charset="0"/>
              </a:rPr>
              <a:t>1</a:t>
            </a:r>
            <a:r>
              <a:rPr lang="es-MX" sz="1800" b="1" dirty="0">
                <a:solidFill>
                  <a:srgbClr val="B131CD"/>
                </a:solidFill>
                <a:effectLst/>
                <a:latin typeface="CaskaydiaCove NF" panose="02000009000000000000" pitchFamily="50" charset="0"/>
              </a:rPr>
              <a:t>}}]);</a:t>
            </a:r>
            <a:endParaRPr lang="es-MX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97E8C-60C4-ED19-1D6F-89E84567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15" y="2181414"/>
            <a:ext cx="8223849" cy="46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04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1322</Words>
  <Application>Microsoft Office PowerPoint</Application>
  <PresentationFormat>Panorámica</PresentationFormat>
  <Paragraphs>83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CaskaydiaCove NF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UTXJ</dc:creator>
  <cp:lastModifiedBy>Haziel Ortiz Ramírez</cp:lastModifiedBy>
  <cp:revision>67</cp:revision>
  <dcterms:created xsi:type="dcterms:W3CDTF">2024-01-10T20:43:09Z</dcterms:created>
  <dcterms:modified xsi:type="dcterms:W3CDTF">2024-02-29T23:56:18Z</dcterms:modified>
</cp:coreProperties>
</file>