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355" r:id="rId5"/>
    <p:sldId id="364" r:id="rId6"/>
    <p:sldId id="259" r:id="rId7"/>
    <p:sldId id="373" r:id="rId8"/>
    <p:sldId id="293" r:id="rId9"/>
    <p:sldId id="362" r:id="rId10"/>
    <p:sldId id="270" r:id="rId11"/>
    <p:sldId id="361" r:id="rId12"/>
    <p:sldId id="360" r:id="rId13"/>
    <p:sldId id="357" r:id="rId14"/>
    <p:sldId id="359" r:id="rId15"/>
    <p:sldId id="305" r:id="rId16"/>
    <p:sldId id="36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162C6E"/>
    <a:srgbClr val="445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16" y="96"/>
      </p:cViewPr>
      <p:guideLst>
        <p:guide orient="horz" pos="2160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2F064-BB66-4B13-AAD5-5972ECA900C0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0B6E3-D3FA-4C4F-BDFE-4E7507CC53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2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75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97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79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57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19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4344" y="-10757"/>
            <a:ext cx="12206344" cy="6893662"/>
            <a:chOff x="-10758" y="-10757"/>
            <a:chExt cx="9154758" cy="6893662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092" r="13953" b="23868"/>
            <a:stretch>
              <a:fillRect/>
            </a:stretch>
          </p:blipFill>
          <p:spPr>
            <a:xfrm>
              <a:off x="-10758" y="0"/>
              <a:ext cx="9154758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-10757"/>
              <a:ext cx="9144000" cy="6893662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4" t="4996" r="43097" b="33964"/>
          <a:stretch>
            <a:fillRect/>
          </a:stretch>
        </p:blipFill>
        <p:spPr>
          <a:xfrm>
            <a:off x="2534961" y="-35663"/>
            <a:ext cx="9657041" cy="689366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-1" y="3143553"/>
            <a:ext cx="707136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0" y="1308827"/>
            <a:ext cx="7071360" cy="17200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200">
                <a:solidFill>
                  <a:srgbClr val="071F65"/>
                </a:solidFill>
                <a:effectLst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26956" y="2054412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071F65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</p:nvPr>
        </p:nvSpPr>
        <p:spPr>
          <a:xfrm>
            <a:off x="3827344" y="3346701"/>
            <a:ext cx="4643665" cy="450746"/>
          </a:xfrm>
          <a:custGeom>
            <a:avLst/>
            <a:gdLst>
              <a:gd name="connsiteX0" fmla="*/ 0 w 3482749"/>
              <a:gd name="connsiteY0" fmla="*/ 0 h 450746"/>
              <a:gd name="connsiteX1" fmla="*/ 3095474 w 3482749"/>
              <a:gd name="connsiteY1" fmla="*/ 10691 h 450746"/>
              <a:gd name="connsiteX2" fmla="*/ 3482749 w 3482749"/>
              <a:gd name="connsiteY2" fmla="*/ 450746 h 450746"/>
              <a:gd name="connsiteX3" fmla="*/ 402616 w 3482749"/>
              <a:gd name="connsiteY3" fmla="*/ 440057 h 4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2749" h="450746">
                <a:moveTo>
                  <a:pt x="0" y="0"/>
                </a:moveTo>
                <a:lnTo>
                  <a:pt x="3095474" y="10691"/>
                </a:lnTo>
                <a:lnTo>
                  <a:pt x="3482749" y="450746"/>
                </a:lnTo>
                <a:lnTo>
                  <a:pt x="402616" y="4400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" y="0"/>
            <a:ext cx="121866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梯形 1"/>
          <p:cNvSpPr/>
          <p:nvPr userDrawn="1"/>
        </p:nvSpPr>
        <p:spPr>
          <a:xfrm rot="16200000">
            <a:off x="7443542" y="-448660"/>
            <a:ext cx="2291737" cy="7194559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梯形 2"/>
          <p:cNvSpPr/>
          <p:nvPr userDrawn="1"/>
        </p:nvSpPr>
        <p:spPr>
          <a:xfrm rot="5400000">
            <a:off x="1336592" y="641755"/>
            <a:ext cx="2344067" cy="4997443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330-90AF-4A66-97D1-EE8844926D9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49355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9" y="1155708"/>
            <a:ext cx="11056060" cy="532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45"/>
          <a:stretch>
            <a:fillRect/>
          </a:stretch>
        </p:blipFill>
        <p:spPr>
          <a:xfrm>
            <a:off x="205999" y="81714"/>
            <a:ext cx="705600" cy="6971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632856"/>
            <a:ext cx="12192002" cy="4243803"/>
            <a:chOff x="-1" y="1609725"/>
            <a:chExt cx="12192002" cy="4243803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>
              <a:fillRect/>
            </a:stretch>
          </p:blipFill>
          <p:spPr bwMode="auto">
            <a:xfrm rot="10800000">
              <a:off x="-1" y="5218330"/>
              <a:ext cx="12192001" cy="635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" y="1609725"/>
              <a:ext cx="12192000" cy="36093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174494" y="2481818"/>
            <a:ext cx="77859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CN" sz="40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Understanding Entanglement Swapping Protocol</a:t>
            </a:r>
            <a:endParaRPr lang="zh-CN" altLang="en-US" sz="4000" b="1" dirty="0">
              <a:solidFill>
                <a:srgbClr val="071F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85950" y="3759598"/>
            <a:ext cx="7049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018127" y="2480953"/>
            <a:ext cx="1847850" cy="1720986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457200">
                <a:defRPr/>
              </a:pPr>
              <a:endParaRPr lang="zh-HK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457200">
                <a:defRPr/>
              </a:pPr>
              <a:endParaRPr lang="zh-HK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4B36FD-6DD6-9E20-3E04-83F98BC5781B}"/>
              </a:ext>
            </a:extLst>
          </p:cNvPr>
          <p:cNvSpPr txBox="1"/>
          <p:nvPr/>
        </p:nvSpPr>
        <p:spPr>
          <a:xfrm>
            <a:off x="1693166" y="4295334"/>
            <a:ext cx="2962656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Yayu Mo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Master’s in Computer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7E366-26B7-F255-D85C-4391939CAAF7}"/>
              </a:ext>
            </a:extLst>
          </p:cNvPr>
          <p:cNvSpPr txBox="1"/>
          <p:nvPr/>
        </p:nvSpPr>
        <p:spPr>
          <a:xfrm>
            <a:off x="5082540" y="4330050"/>
            <a:ext cx="3695700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Haojing</a:t>
            </a: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Zhai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Master’s in Datacenter System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B947B-1C66-BA2B-13C3-6EE438276054}"/>
              </a:ext>
            </a:extLst>
          </p:cNvPr>
          <p:cNvSpPr txBox="1"/>
          <p:nvPr/>
        </p:nvSpPr>
        <p:spPr>
          <a:xfrm>
            <a:off x="8939650" y="4330050"/>
            <a:ext cx="2773814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Liping</a:t>
            </a: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Tang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Master’s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5-3 Repeater Circuits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80975" y="69850"/>
            <a:ext cx="717550" cy="71310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23676-01FE-5A18-48CE-26F425C2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8" y="782955"/>
            <a:ext cx="3028950" cy="449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5736D-0D20-E104-F7D0-6A36119BC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343" y="1570291"/>
            <a:ext cx="3448050" cy="355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47252-50FD-40F6-5E73-133BBAB59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723" y="1653526"/>
            <a:ext cx="3257725" cy="2754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88D5D0-1A2C-D27A-DC86-0EED52B2C067}"/>
              </a:ext>
            </a:extLst>
          </p:cNvPr>
          <p:cNvSpPr txBox="1"/>
          <p:nvPr/>
        </p:nvSpPr>
        <p:spPr>
          <a:xfrm>
            <a:off x="1444752" y="5605272"/>
            <a:ext cx="12394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8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qubit circuit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80006-8B0B-9E54-9A24-E4B4481D294F}"/>
              </a:ext>
            </a:extLst>
          </p:cNvPr>
          <p:cNvSpPr txBox="1"/>
          <p:nvPr/>
        </p:nvSpPr>
        <p:spPr>
          <a:xfrm>
            <a:off x="5476279" y="4632960"/>
            <a:ext cx="12394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4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qubit circuit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F1F4B-1041-140D-0D49-FC267B620F83}"/>
              </a:ext>
            </a:extLst>
          </p:cNvPr>
          <p:cNvSpPr txBox="1"/>
          <p:nvPr/>
        </p:nvSpPr>
        <p:spPr>
          <a:xfrm>
            <a:off x="9563647" y="5107137"/>
            <a:ext cx="12394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6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qubit circuit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08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5-4 Implementation on Traditional Networks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80975" y="69850"/>
            <a:ext cx="717550" cy="71310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ECC046D-745C-6CDE-BAC6-929D00281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782955"/>
            <a:ext cx="5646228" cy="4606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FF0A0-4998-098B-19D6-FB923BA5E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528" y="5330643"/>
            <a:ext cx="7107936" cy="14437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B4D0BF-BC85-EF34-684F-0D7B9984F2BE}"/>
              </a:ext>
            </a:extLst>
          </p:cNvPr>
          <p:cNvCxnSpPr/>
          <p:nvPr/>
        </p:nvCxnSpPr>
        <p:spPr>
          <a:xfrm>
            <a:off x="6263640" y="3086323"/>
            <a:ext cx="115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B3522812-6D57-5A00-9F92-61E637065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90" y="1591056"/>
            <a:ext cx="3626191" cy="27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4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6-1 Protocol Effectiveness Experiments </a:t>
            </a:r>
            <a:endParaRPr lang="zh-CN" altLang="en-US" dirty="0"/>
          </a:p>
        </p:txBody>
      </p:sp>
      <p:sp>
        <p:nvSpPr>
          <p:cNvPr id="2" name="流程图: 联系 1"/>
          <p:cNvSpPr/>
          <p:nvPr/>
        </p:nvSpPr>
        <p:spPr>
          <a:xfrm>
            <a:off x="176530" y="36195"/>
            <a:ext cx="762635" cy="79502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7A8E174B-4A9D-342C-7418-B7A84C9C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" y="1345087"/>
            <a:ext cx="5852172" cy="4389129"/>
          </a:xfrm>
          <a:prstGeom prst="rect">
            <a:avLst/>
          </a:prstGeom>
        </p:spPr>
      </p:pic>
      <p:pic>
        <p:nvPicPr>
          <p:cNvPr id="6" name="Picture 5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4009901E-093D-B1E6-C823-B43E75CA2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5087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FBC411-AC1F-B5E3-1BBB-5C3111DBF7A0}"/>
              </a:ext>
            </a:extLst>
          </p:cNvPr>
          <p:cNvSpPr txBox="1"/>
          <p:nvPr/>
        </p:nvSpPr>
        <p:spPr>
          <a:xfrm>
            <a:off x="1611459" y="5717075"/>
            <a:ext cx="3158237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8-qubit circuit result with 32 repeaters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E9D46-DAEA-79C3-0D1E-86B6B3610AB7}"/>
              </a:ext>
            </a:extLst>
          </p:cNvPr>
          <p:cNvSpPr txBox="1"/>
          <p:nvPr/>
        </p:nvSpPr>
        <p:spPr>
          <a:xfrm>
            <a:off x="7463631" y="5734216"/>
            <a:ext cx="3158237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3-qubit circuit result with 6 repeaters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77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6-2 </a:t>
            </a:r>
            <a:r>
              <a:rPr lang="en-US" dirty="0"/>
              <a:t>Measurement on Middle node</a:t>
            </a:r>
            <a:endParaRPr lang="zh-CN" altLang="en-US" dirty="0"/>
          </a:p>
        </p:txBody>
      </p:sp>
      <p:sp>
        <p:nvSpPr>
          <p:cNvPr id="2" name="流程图: 联系 1"/>
          <p:cNvSpPr/>
          <p:nvPr/>
        </p:nvSpPr>
        <p:spPr>
          <a:xfrm>
            <a:off x="176530" y="36195"/>
            <a:ext cx="762635" cy="79502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E9DE9-FC92-75D1-5B5C-12B0A1459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358" y="783152"/>
            <a:ext cx="6803715" cy="60384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358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7-1 Contribution</a:t>
            </a:r>
            <a:endParaRPr lang="zh-CN" altLang="en-US" dirty="0"/>
          </a:p>
        </p:txBody>
      </p:sp>
      <p:sp>
        <p:nvSpPr>
          <p:cNvPr id="2" name="流程图: 联系 1"/>
          <p:cNvSpPr/>
          <p:nvPr/>
        </p:nvSpPr>
        <p:spPr>
          <a:xfrm>
            <a:off x="196215" y="71755"/>
            <a:ext cx="784225" cy="71945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5854819" y="792892"/>
            <a:ext cx="6117" cy="42582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244704" y="606219"/>
            <a:ext cx="1226344" cy="1226344"/>
            <a:chOff x="4061024" y="1538756"/>
            <a:chExt cx="1021953" cy="1021953"/>
          </a:xfrm>
        </p:grpSpPr>
        <p:sp>
          <p:nvSpPr>
            <p:cNvPr id="14" name="椭圆 13"/>
            <p:cNvSpPr/>
            <p:nvPr/>
          </p:nvSpPr>
          <p:spPr>
            <a:xfrm>
              <a:off x="4061024" y="1538756"/>
              <a:ext cx="1021953" cy="1021953"/>
            </a:xfrm>
            <a:prstGeom prst="ellipse">
              <a:avLst/>
            </a:prstGeom>
            <a:solidFill>
              <a:srgbClr val="07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HK" altLang="en-US" sz="216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309645" y="1692525"/>
              <a:ext cx="524711" cy="714415"/>
              <a:chOff x="4309771" y="1699588"/>
              <a:chExt cx="524711" cy="714415"/>
            </a:xfrm>
          </p:grpSpPr>
          <p:sp>
            <p:nvSpPr>
              <p:cNvPr id="16" name="Freeform 7"/>
              <p:cNvSpPr/>
              <p:nvPr/>
            </p:nvSpPr>
            <p:spPr bwMode="auto">
              <a:xfrm>
                <a:off x="4568090" y="2290393"/>
                <a:ext cx="10343" cy="123610"/>
              </a:xfrm>
              <a:custGeom>
                <a:avLst/>
                <a:gdLst>
                  <a:gd name="T0" fmla="*/ 0 w 17"/>
                  <a:gd name="T1" fmla="*/ 0 h 207"/>
                  <a:gd name="T2" fmla="*/ 17 w 17"/>
                  <a:gd name="T3" fmla="*/ 0 h 207"/>
                  <a:gd name="T4" fmla="*/ 17 w 17"/>
                  <a:gd name="T5" fmla="*/ 207 h 207"/>
                  <a:gd name="T6" fmla="*/ 0 w 17"/>
                  <a:gd name="T7" fmla="*/ 207 h 207"/>
                  <a:gd name="T8" fmla="*/ 0 w 17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7">
                    <a:moveTo>
                      <a:pt x="0" y="0"/>
                    </a:moveTo>
                    <a:cubicBezTo>
                      <a:pt x="5" y="0"/>
                      <a:pt x="11" y="0"/>
                      <a:pt x="17" y="0"/>
                    </a:cubicBezTo>
                    <a:cubicBezTo>
                      <a:pt x="17" y="69"/>
                      <a:pt x="17" y="138"/>
                      <a:pt x="17" y="207"/>
                    </a:cubicBezTo>
                    <a:cubicBezTo>
                      <a:pt x="11" y="207"/>
                      <a:pt x="6" y="207"/>
                      <a:pt x="0" y="207"/>
                    </a:cubicBezTo>
                    <a:cubicBezTo>
                      <a:pt x="0" y="138"/>
                      <a:pt x="0" y="69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HK" altLang="en-US" sz="216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Freeform 8"/>
              <p:cNvSpPr/>
              <p:nvPr/>
            </p:nvSpPr>
            <p:spPr bwMode="auto">
              <a:xfrm>
                <a:off x="4475004" y="2290393"/>
                <a:ext cx="10090" cy="66850"/>
              </a:xfrm>
              <a:custGeom>
                <a:avLst/>
                <a:gdLst>
                  <a:gd name="T0" fmla="*/ 17 w 17"/>
                  <a:gd name="T1" fmla="*/ 112 h 112"/>
                  <a:gd name="T2" fmla="*/ 0 w 17"/>
                  <a:gd name="T3" fmla="*/ 112 h 112"/>
                  <a:gd name="T4" fmla="*/ 0 w 17"/>
                  <a:gd name="T5" fmla="*/ 0 h 112"/>
                  <a:gd name="T6" fmla="*/ 17 w 17"/>
                  <a:gd name="T7" fmla="*/ 0 h 112"/>
                  <a:gd name="T8" fmla="*/ 17 w 17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17" y="112"/>
                    </a:moveTo>
                    <a:cubicBezTo>
                      <a:pt x="11" y="112"/>
                      <a:pt x="6" y="112"/>
                      <a:pt x="0" y="112"/>
                    </a:cubicBezTo>
                    <a:cubicBezTo>
                      <a:pt x="0" y="74"/>
                      <a:pt x="0" y="37"/>
                      <a:pt x="0" y="0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4"/>
                      <a:pt x="17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HK" altLang="en-US" sz="216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8" name="Freeform 9"/>
              <p:cNvSpPr/>
              <p:nvPr/>
            </p:nvSpPr>
            <p:spPr bwMode="auto">
              <a:xfrm>
                <a:off x="4658906" y="2290393"/>
                <a:ext cx="10090" cy="66850"/>
              </a:xfrm>
              <a:custGeom>
                <a:avLst/>
                <a:gdLst>
                  <a:gd name="T0" fmla="*/ 0 w 17"/>
                  <a:gd name="T1" fmla="*/ 0 h 112"/>
                  <a:gd name="T2" fmla="*/ 17 w 17"/>
                  <a:gd name="T3" fmla="*/ 0 h 112"/>
                  <a:gd name="T4" fmla="*/ 17 w 17"/>
                  <a:gd name="T5" fmla="*/ 111 h 112"/>
                  <a:gd name="T6" fmla="*/ 0 w 17"/>
                  <a:gd name="T7" fmla="*/ 112 h 112"/>
                  <a:gd name="T8" fmla="*/ 0 w 1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3"/>
                      <a:pt x="17" y="111"/>
                    </a:cubicBezTo>
                    <a:cubicBezTo>
                      <a:pt x="12" y="112"/>
                      <a:pt x="7" y="112"/>
                      <a:pt x="0" y="112"/>
                    </a:cubicBezTo>
                    <a:cubicBezTo>
                      <a:pt x="0" y="75"/>
                      <a:pt x="0" y="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HK" altLang="en-US" sz="216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4417236" y="1699588"/>
                <a:ext cx="306250" cy="551956"/>
              </a:xfrm>
              <a:custGeom>
                <a:avLst/>
                <a:gdLst>
                  <a:gd name="T0" fmla="*/ 258 w 513"/>
                  <a:gd name="T1" fmla="*/ 923 h 924"/>
                  <a:gd name="T2" fmla="*/ 123 w 513"/>
                  <a:gd name="T3" fmla="*/ 923 h 924"/>
                  <a:gd name="T4" fmla="*/ 106 w 513"/>
                  <a:gd name="T5" fmla="*/ 910 h 924"/>
                  <a:gd name="T6" fmla="*/ 14 w 513"/>
                  <a:gd name="T7" fmla="*/ 492 h 924"/>
                  <a:gd name="T8" fmla="*/ 19 w 513"/>
                  <a:gd name="T9" fmla="*/ 290 h 924"/>
                  <a:gd name="T10" fmla="*/ 162 w 513"/>
                  <a:gd name="T11" fmla="*/ 69 h 924"/>
                  <a:gd name="T12" fmla="*/ 250 w 513"/>
                  <a:gd name="T13" fmla="*/ 3 h 924"/>
                  <a:gd name="T14" fmla="*/ 268 w 513"/>
                  <a:gd name="T15" fmla="*/ 3 h 924"/>
                  <a:gd name="T16" fmla="*/ 466 w 513"/>
                  <a:gd name="T17" fmla="*/ 207 h 924"/>
                  <a:gd name="T18" fmla="*/ 511 w 513"/>
                  <a:gd name="T19" fmla="*/ 394 h 924"/>
                  <a:gd name="T20" fmla="*/ 451 w 513"/>
                  <a:gd name="T21" fmla="*/ 775 h 924"/>
                  <a:gd name="T22" fmla="*/ 412 w 513"/>
                  <a:gd name="T23" fmla="*/ 912 h 924"/>
                  <a:gd name="T24" fmla="*/ 395 w 513"/>
                  <a:gd name="T25" fmla="*/ 924 h 924"/>
                  <a:gd name="T26" fmla="*/ 258 w 513"/>
                  <a:gd name="T27" fmla="*/ 923 h 924"/>
                  <a:gd name="T28" fmla="*/ 258 w 513"/>
                  <a:gd name="T29" fmla="*/ 923 h 924"/>
                  <a:gd name="T30" fmla="*/ 354 w 513"/>
                  <a:gd name="T31" fmla="*/ 268 h 924"/>
                  <a:gd name="T32" fmla="*/ 258 w 513"/>
                  <a:gd name="T33" fmla="*/ 173 h 924"/>
                  <a:gd name="T34" fmla="*/ 163 w 513"/>
                  <a:gd name="T35" fmla="*/ 269 h 924"/>
                  <a:gd name="T36" fmla="*/ 258 w 513"/>
                  <a:gd name="T37" fmla="*/ 365 h 924"/>
                  <a:gd name="T38" fmla="*/ 354 w 513"/>
                  <a:gd name="T39" fmla="*/ 268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3" h="924">
                    <a:moveTo>
                      <a:pt x="258" y="923"/>
                    </a:moveTo>
                    <a:cubicBezTo>
                      <a:pt x="213" y="923"/>
                      <a:pt x="168" y="922"/>
                      <a:pt x="123" y="923"/>
                    </a:cubicBezTo>
                    <a:cubicBezTo>
                      <a:pt x="113" y="923"/>
                      <a:pt x="109" y="919"/>
                      <a:pt x="106" y="910"/>
                    </a:cubicBezTo>
                    <a:cubicBezTo>
                      <a:pt x="61" y="774"/>
                      <a:pt x="29" y="635"/>
                      <a:pt x="14" y="492"/>
                    </a:cubicBezTo>
                    <a:cubicBezTo>
                      <a:pt x="6" y="425"/>
                      <a:pt x="0" y="357"/>
                      <a:pt x="19" y="290"/>
                    </a:cubicBezTo>
                    <a:cubicBezTo>
                      <a:pt x="43" y="201"/>
                      <a:pt x="94" y="129"/>
                      <a:pt x="162" y="69"/>
                    </a:cubicBezTo>
                    <a:cubicBezTo>
                      <a:pt x="189" y="45"/>
                      <a:pt x="220" y="25"/>
                      <a:pt x="250" y="3"/>
                    </a:cubicBezTo>
                    <a:cubicBezTo>
                      <a:pt x="254" y="0"/>
                      <a:pt x="263" y="0"/>
                      <a:pt x="268" y="3"/>
                    </a:cubicBezTo>
                    <a:cubicBezTo>
                      <a:pt x="350" y="55"/>
                      <a:pt x="419" y="120"/>
                      <a:pt x="466" y="207"/>
                    </a:cubicBezTo>
                    <a:cubicBezTo>
                      <a:pt x="497" y="265"/>
                      <a:pt x="513" y="328"/>
                      <a:pt x="511" y="394"/>
                    </a:cubicBezTo>
                    <a:cubicBezTo>
                      <a:pt x="507" y="524"/>
                      <a:pt x="483" y="650"/>
                      <a:pt x="451" y="775"/>
                    </a:cubicBezTo>
                    <a:cubicBezTo>
                      <a:pt x="440" y="821"/>
                      <a:pt x="424" y="866"/>
                      <a:pt x="412" y="912"/>
                    </a:cubicBezTo>
                    <a:cubicBezTo>
                      <a:pt x="409" y="922"/>
                      <a:pt x="404" y="924"/>
                      <a:pt x="395" y="924"/>
                    </a:cubicBezTo>
                    <a:cubicBezTo>
                      <a:pt x="349" y="923"/>
                      <a:pt x="304" y="923"/>
                      <a:pt x="258" y="923"/>
                    </a:cubicBezTo>
                    <a:cubicBezTo>
                      <a:pt x="258" y="923"/>
                      <a:pt x="258" y="923"/>
                      <a:pt x="258" y="923"/>
                    </a:cubicBezTo>
                    <a:close/>
                    <a:moveTo>
                      <a:pt x="354" y="268"/>
                    </a:moveTo>
                    <a:cubicBezTo>
                      <a:pt x="354" y="216"/>
                      <a:pt x="310" y="173"/>
                      <a:pt x="258" y="173"/>
                    </a:cubicBezTo>
                    <a:cubicBezTo>
                      <a:pt x="206" y="173"/>
                      <a:pt x="163" y="216"/>
                      <a:pt x="163" y="269"/>
                    </a:cubicBezTo>
                    <a:cubicBezTo>
                      <a:pt x="163" y="321"/>
                      <a:pt x="206" y="364"/>
                      <a:pt x="258" y="365"/>
                    </a:cubicBezTo>
                    <a:cubicBezTo>
                      <a:pt x="310" y="365"/>
                      <a:pt x="354" y="321"/>
                      <a:pt x="354" y="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HK" altLang="en-US" sz="216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4706079" y="2018704"/>
                <a:ext cx="128403" cy="188694"/>
              </a:xfrm>
              <a:custGeom>
                <a:avLst/>
                <a:gdLst>
                  <a:gd name="T0" fmla="*/ 215 w 215"/>
                  <a:gd name="T1" fmla="*/ 316 h 316"/>
                  <a:gd name="T2" fmla="*/ 0 w 215"/>
                  <a:gd name="T3" fmla="*/ 198 h 316"/>
                  <a:gd name="T4" fmla="*/ 36 w 215"/>
                  <a:gd name="T5" fmla="*/ 0 h 316"/>
                  <a:gd name="T6" fmla="*/ 86 w 215"/>
                  <a:gd name="T7" fmla="*/ 19 h 316"/>
                  <a:gd name="T8" fmla="*/ 173 w 215"/>
                  <a:gd name="T9" fmla="*/ 140 h 316"/>
                  <a:gd name="T10" fmla="*/ 215 w 215"/>
                  <a:gd name="T11" fmla="*/ 308 h 316"/>
                  <a:gd name="T12" fmla="*/ 215 w 215"/>
                  <a:gd name="T1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316">
                    <a:moveTo>
                      <a:pt x="215" y="316"/>
                    </a:moveTo>
                    <a:cubicBezTo>
                      <a:pt x="137" y="237"/>
                      <a:pt x="119" y="227"/>
                      <a:pt x="0" y="198"/>
                    </a:cubicBezTo>
                    <a:cubicBezTo>
                      <a:pt x="12" y="132"/>
                      <a:pt x="24" y="67"/>
                      <a:pt x="36" y="0"/>
                    </a:cubicBezTo>
                    <a:cubicBezTo>
                      <a:pt x="55" y="0"/>
                      <a:pt x="71" y="8"/>
                      <a:pt x="86" y="19"/>
                    </a:cubicBezTo>
                    <a:cubicBezTo>
                      <a:pt x="129" y="49"/>
                      <a:pt x="154" y="93"/>
                      <a:pt x="173" y="140"/>
                    </a:cubicBezTo>
                    <a:cubicBezTo>
                      <a:pt x="196" y="194"/>
                      <a:pt x="208" y="250"/>
                      <a:pt x="215" y="308"/>
                    </a:cubicBezTo>
                    <a:cubicBezTo>
                      <a:pt x="215" y="310"/>
                      <a:pt x="215" y="312"/>
                      <a:pt x="215" y="3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HK" altLang="en-US" sz="216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Freeform 12"/>
              <p:cNvSpPr/>
              <p:nvPr/>
            </p:nvSpPr>
            <p:spPr bwMode="auto">
              <a:xfrm>
                <a:off x="4309771" y="2018704"/>
                <a:ext cx="127646" cy="187433"/>
              </a:xfrm>
              <a:custGeom>
                <a:avLst/>
                <a:gdLst>
                  <a:gd name="T0" fmla="*/ 178 w 214"/>
                  <a:gd name="T1" fmla="*/ 0 h 314"/>
                  <a:gd name="T2" fmla="*/ 214 w 214"/>
                  <a:gd name="T3" fmla="*/ 194 h 314"/>
                  <a:gd name="T4" fmla="*/ 97 w 214"/>
                  <a:gd name="T5" fmla="*/ 236 h 314"/>
                  <a:gd name="T6" fmla="*/ 0 w 214"/>
                  <a:gd name="T7" fmla="*/ 314 h 314"/>
                  <a:gd name="T8" fmla="*/ 3 w 214"/>
                  <a:gd name="T9" fmla="*/ 285 h 314"/>
                  <a:gd name="T10" fmla="*/ 80 w 214"/>
                  <a:gd name="T11" fmla="*/ 69 h 314"/>
                  <a:gd name="T12" fmla="*/ 168 w 214"/>
                  <a:gd name="T13" fmla="*/ 2 h 314"/>
                  <a:gd name="T14" fmla="*/ 178 w 214"/>
                  <a:gd name="T1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14">
                    <a:moveTo>
                      <a:pt x="178" y="0"/>
                    </a:moveTo>
                    <a:cubicBezTo>
                      <a:pt x="190" y="67"/>
                      <a:pt x="202" y="132"/>
                      <a:pt x="214" y="194"/>
                    </a:cubicBezTo>
                    <a:cubicBezTo>
                      <a:pt x="175" y="208"/>
                      <a:pt x="135" y="220"/>
                      <a:pt x="97" y="236"/>
                    </a:cubicBezTo>
                    <a:cubicBezTo>
                      <a:pt x="59" y="253"/>
                      <a:pt x="27" y="280"/>
                      <a:pt x="0" y="314"/>
                    </a:cubicBezTo>
                    <a:cubicBezTo>
                      <a:pt x="1" y="304"/>
                      <a:pt x="2" y="294"/>
                      <a:pt x="3" y="285"/>
                    </a:cubicBezTo>
                    <a:cubicBezTo>
                      <a:pt x="15" y="208"/>
                      <a:pt x="35" y="134"/>
                      <a:pt x="80" y="69"/>
                    </a:cubicBezTo>
                    <a:cubicBezTo>
                      <a:pt x="102" y="38"/>
                      <a:pt x="128" y="11"/>
                      <a:pt x="168" y="2"/>
                    </a:cubicBezTo>
                    <a:cubicBezTo>
                      <a:pt x="171" y="1"/>
                      <a:pt x="174" y="1"/>
                      <a:pt x="1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HK" altLang="en-US" sz="216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椭圆 23"/>
          <p:cNvSpPr/>
          <p:nvPr/>
        </p:nvSpPr>
        <p:spPr>
          <a:xfrm>
            <a:off x="5712144" y="2215497"/>
            <a:ext cx="291467" cy="291467"/>
          </a:xfrm>
          <a:prstGeom prst="ellipse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algn="ctr" defTabSz="1097280"/>
            <a:endParaRPr lang="zh-HK" altLang="en-US" sz="216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712144" y="3591863"/>
            <a:ext cx="291467" cy="291467"/>
          </a:xfrm>
          <a:prstGeom prst="ellipse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algn="ctr" defTabSz="1097280"/>
            <a:endParaRPr lang="zh-HK" altLang="en-US" sz="216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12144" y="5051175"/>
            <a:ext cx="291467" cy="291467"/>
          </a:xfrm>
          <a:prstGeom prst="ellipse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algn="ctr" defTabSz="1097280"/>
            <a:endParaRPr lang="zh-HK" altLang="en-US" sz="216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70773" y="3505334"/>
            <a:ext cx="406606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097280"/>
            <a:endParaRPr lang="en-US" altLang="zh-CN" sz="1680" dirty="0"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243320" y="4650104"/>
            <a:ext cx="6088380" cy="1665111"/>
            <a:chOff x="5054401" y="1295677"/>
            <a:chExt cx="3478039" cy="1388176"/>
          </a:xfrm>
        </p:grpSpPr>
        <p:sp>
          <p:nvSpPr>
            <p:cNvPr id="35" name="矩形 34"/>
            <p:cNvSpPr/>
            <p:nvPr/>
          </p:nvSpPr>
          <p:spPr>
            <a:xfrm>
              <a:off x="5082977" y="1593781"/>
              <a:ext cx="3449463" cy="1090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97280">
                <a:lnSpc>
                  <a:spcPct val="150000"/>
                </a:lnSpc>
              </a:pP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Measurements to middle nodes would cause immediate collapse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6" name="文本框 38"/>
            <p:cNvSpPr txBox="1"/>
            <p:nvPr/>
          </p:nvSpPr>
          <p:spPr>
            <a:xfrm>
              <a:off x="5054401" y="1295677"/>
              <a:ext cx="2942963" cy="435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7280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High Security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87465" y="1873884"/>
            <a:ext cx="5944235" cy="1469095"/>
            <a:chOff x="5054400" y="3784386"/>
            <a:chExt cx="3815038" cy="506735"/>
          </a:xfrm>
        </p:grpSpPr>
        <p:sp>
          <p:nvSpPr>
            <p:cNvPr id="38" name="矩形 37"/>
            <p:cNvSpPr/>
            <p:nvPr/>
          </p:nvSpPr>
          <p:spPr>
            <a:xfrm>
              <a:off x="5054400" y="3962021"/>
              <a:ext cx="3815038" cy="329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97280" fontAlgn="auto">
                <a:spcBef>
                  <a:spcPts val="1800"/>
                </a:spcBef>
                <a:spcAft>
                  <a:spcPts val="1800"/>
                </a:spcAft>
              </a:pP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Teleportation wirelessly over long distance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" name="文本框 42"/>
            <p:cNvSpPr txBox="1"/>
            <p:nvPr/>
          </p:nvSpPr>
          <p:spPr>
            <a:xfrm>
              <a:off x="5054400" y="3784386"/>
              <a:ext cx="3596106" cy="18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7280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Wireless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979295" y="3158796"/>
            <a:ext cx="5347335" cy="993489"/>
            <a:chOff x="667481" y="2383397"/>
            <a:chExt cx="3634192" cy="828261"/>
          </a:xfrm>
        </p:grpSpPr>
        <p:sp>
          <p:nvSpPr>
            <p:cNvPr id="41" name="矩形 40"/>
            <p:cNvSpPr/>
            <p:nvPr/>
          </p:nvSpPr>
          <p:spPr>
            <a:xfrm>
              <a:off x="680180" y="2660417"/>
              <a:ext cx="3475417" cy="551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97280">
                <a:lnSpc>
                  <a:spcPct val="150000"/>
                </a:lnSpc>
              </a:pP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Property of EPR pairs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" name="文本框 40"/>
            <p:cNvSpPr txBox="1"/>
            <p:nvPr/>
          </p:nvSpPr>
          <p:spPr>
            <a:xfrm>
              <a:off x="667481" y="2383397"/>
              <a:ext cx="3634192" cy="43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7280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Fast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Transmission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7-2 References</a:t>
            </a:r>
            <a:endParaRPr lang="zh-CN" altLang="en-US" dirty="0"/>
          </a:p>
        </p:txBody>
      </p:sp>
      <p:sp>
        <p:nvSpPr>
          <p:cNvPr id="2" name="流程图: 联系 1"/>
          <p:cNvSpPr/>
          <p:nvPr/>
        </p:nvSpPr>
        <p:spPr>
          <a:xfrm>
            <a:off x="196215" y="71755"/>
            <a:ext cx="784225" cy="71945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392B-E92C-D9D4-5235-4DB895BDA936}"/>
              </a:ext>
            </a:extLst>
          </p:cNvPr>
          <p:cNvSpPr txBox="1"/>
          <p:nvPr/>
        </p:nvSpPr>
        <p:spPr>
          <a:xfrm>
            <a:off x="844296" y="1289953"/>
            <a:ext cx="1021994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1] V. N. Medhi, V. N. Deka, B. K. Behera, and P. K.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Panigrahi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“One layer demonstration of quantum internet on the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ibm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 q system,” 2019.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[2] M. A. Nielsen and I. L. Chuang, 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Quantum Computation and Quantum Information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10th ed. Cambridge University Press, 2010. [Online]. Available: http://www.cambridge.org/9781107002173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[3] S. W. Wojciech Kozlowski, Axel Dahlberg, “Designing a quantum network protocol,”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NimbusRomNo9L-ReguItal"/>
              </a:rPr>
              <a:t>arXiv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 preprint quant-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NimbusRomNo9L-ReguItal"/>
              </a:rPr>
              <a:t>ph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/1903.10685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2020.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[4] L. Aparicio, R. Van Meter, and H. Esaki, “Protocol design for quantum repeater networks,” in 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Proceedings of the 7th Asian Internet Engineering Conference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2011, pp. 73–80.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[5] A. Dahlberg, M.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Skrzypczyk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T.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Coopmans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L.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Wubben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F.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Rozpedek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M.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Pompili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A.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Stolk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P.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Pawełczak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R.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NimbusRomNo9L-Regu"/>
              </a:rPr>
              <a:t>Knegjens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J. de Oliveira Filho 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et al.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“A link layer protocol for quantum networks,” in 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Proceedings of the ACM special interest group on data communication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2019, pp. 159– 173.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[6] M. Sasaki, “Quantum networks: where should we be heading?” 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Quantum Science and Technology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vol. 2, no. 2, p. 020501, 2017.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[7] N. Yu, C.-Y. Lai, and L. Zhou, “Protocols for packet quantum network intercommunication.(2019),”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NimbusRomNo9L-ReguItal"/>
              </a:rPr>
              <a:t>arXiv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 preprint quant-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NimbusRomNo9L-ReguItal"/>
              </a:rPr>
              <a:t>ph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/1903.10685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2019.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[8] Z. Li, K. Xue, J. Li, L. Chen, R. Li, Z. Wang, N. Yu, D. S. Wei, Q. Sun, and J. Lu, “Entanglement-assisted quantum networks: Mechanics, enabling technologies, challenges, and research directions,” </a:t>
            </a:r>
            <a:r>
              <a:rPr lang="en-US" sz="1600" i="1" dirty="0">
                <a:solidFill>
                  <a:srgbClr val="000000"/>
                </a:solidFill>
                <a:effectLst/>
                <a:latin typeface="NimbusRomNo9L-ReguItal"/>
              </a:rPr>
              <a:t>IEEE Communications Surveys &amp; Tutorials</a:t>
            </a:r>
            <a:r>
              <a:rPr lang="en-US" sz="1600" dirty="0">
                <a:solidFill>
                  <a:srgbClr val="000000"/>
                </a:solidFill>
                <a:effectLst/>
                <a:latin typeface="NimbusRomNo9L-Regu"/>
              </a:rPr>
              <a:t>, 2023.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10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979" y="0"/>
            <a:ext cx="1637481" cy="5175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Agenda</a:t>
            </a:r>
            <a:endParaRPr lang="zh-CN" altLang="en-US" sz="2400" dirty="0">
              <a:solidFill>
                <a:srgbClr val="071F65"/>
              </a:solidFill>
            </a:endParaRPr>
          </a:p>
        </p:txBody>
      </p:sp>
      <p:grpSp>
        <p:nvGrpSpPr>
          <p:cNvPr id="39" name="Group 4"/>
          <p:cNvGrpSpPr/>
          <p:nvPr/>
        </p:nvGrpSpPr>
        <p:grpSpPr bwMode="auto">
          <a:xfrm>
            <a:off x="2684603" y="371984"/>
            <a:ext cx="7773582" cy="1092200"/>
            <a:chOff x="0" y="0"/>
            <a:chExt cx="4354" cy="688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1"/>
          <p:cNvGrpSpPr/>
          <p:nvPr/>
        </p:nvGrpSpPr>
        <p:grpSpPr bwMode="auto">
          <a:xfrm>
            <a:off x="2673263" y="1291465"/>
            <a:ext cx="7773582" cy="1092200"/>
            <a:chOff x="0" y="0"/>
            <a:chExt cx="4354" cy="688"/>
          </a:xfrm>
        </p:grpSpPr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18"/>
          <p:cNvGrpSpPr/>
          <p:nvPr/>
        </p:nvGrpSpPr>
        <p:grpSpPr bwMode="auto">
          <a:xfrm>
            <a:off x="2673263" y="2250227"/>
            <a:ext cx="7773582" cy="1092200"/>
            <a:chOff x="0" y="0"/>
            <a:chExt cx="4354" cy="688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Group 25"/>
          <p:cNvGrpSpPr/>
          <p:nvPr/>
        </p:nvGrpSpPr>
        <p:grpSpPr bwMode="auto">
          <a:xfrm>
            <a:off x="2684906" y="3189809"/>
            <a:ext cx="7773581" cy="1092200"/>
            <a:chOff x="0" y="0"/>
            <a:chExt cx="4354" cy="688"/>
          </a:xfrm>
        </p:grpSpPr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TextBox 1"/>
          <p:cNvSpPr txBox="1"/>
          <p:nvPr/>
        </p:nvSpPr>
        <p:spPr>
          <a:xfrm>
            <a:off x="3479729" y="394705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PartⅠ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65"/>
          <p:cNvSpPr txBox="1"/>
          <p:nvPr/>
        </p:nvSpPr>
        <p:spPr>
          <a:xfrm>
            <a:off x="3468389" y="1308931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Ⅱ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66"/>
          <p:cNvSpPr txBox="1"/>
          <p:nvPr/>
        </p:nvSpPr>
        <p:spPr>
          <a:xfrm>
            <a:off x="3468389" y="2243737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Ⅲ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67"/>
          <p:cNvSpPr txBox="1"/>
          <p:nvPr/>
        </p:nvSpPr>
        <p:spPr>
          <a:xfrm>
            <a:off x="3461780" y="3212110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Ⅳ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64"/>
          <p:cNvSpPr txBox="1"/>
          <p:nvPr/>
        </p:nvSpPr>
        <p:spPr>
          <a:xfrm>
            <a:off x="5827855" y="620007"/>
            <a:ext cx="4287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69"/>
          <p:cNvSpPr txBox="1"/>
          <p:nvPr/>
        </p:nvSpPr>
        <p:spPr>
          <a:xfrm>
            <a:off x="5825723" y="1505143"/>
            <a:ext cx="34575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70"/>
          <p:cNvSpPr txBox="1"/>
          <p:nvPr/>
        </p:nvSpPr>
        <p:spPr>
          <a:xfrm>
            <a:off x="5816515" y="2480415"/>
            <a:ext cx="3744912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Self-taught Part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71"/>
          <p:cNvSpPr txBox="1"/>
          <p:nvPr/>
        </p:nvSpPr>
        <p:spPr>
          <a:xfrm>
            <a:off x="5839195" y="3438958"/>
            <a:ext cx="5056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 Description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25"/>
          <p:cNvGrpSpPr/>
          <p:nvPr/>
        </p:nvGrpSpPr>
        <p:grpSpPr bwMode="auto">
          <a:xfrm>
            <a:off x="2670015" y="4059840"/>
            <a:ext cx="7776830" cy="1092200"/>
            <a:chOff x="0" y="0"/>
            <a:chExt cx="4354" cy="688"/>
          </a:xfrm>
        </p:grpSpPr>
        <p:sp>
          <p:nvSpPr>
            <p:cNvPr id="86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8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9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0" name="TextBox 67"/>
          <p:cNvSpPr txBox="1"/>
          <p:nvPr/>
        </p:nvSpPr>
        <p:spPr>
          <a:xfrm>
            <a:off x="3450139" y="4082659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Ⅴ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71"/>
          <p:cNvSpPr txBox="1"/>
          <p:nvPr/>
        </p:nvSpPr>
        <p:spPr>
          <a:xfrm>
            <a:off x="5816515" y="4271583"/>
            <a:ext cx="4618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2643460" y="4957291"/>
            <a:ext cx="7792045" cy="1092200"/>
            <a:chOff x="0" y="0"/>
            <a:chExt cx="4359" cy="688"/>
          </a:xfrm>
        </p:grpSpPr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5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6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TextBox 67"/>
          <p:cNvSpPr txBox="1"/>
          <p:nvPr/>
        </p:nvSpPr>
        <p:spPr>
          <a:xfrm>
            <a:off x="3429223" y="5016476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Ⅵ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04775" y="1"/>
            <a:ext cx="901204" cy="75223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71"/>
          <p:cNvSpPr txBox="1"/>
          <p:nvPr/>
        </p:nvSpPr>
        <p:spPr>
          <a:xfrm>
            <a:off x="5806940" y="5234601"/>
            <a:ext cx="461899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outcomes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C0E9297B-6A69-8D73-2996-B4344D2D3D54}"/>
              </a:ext>
            </a:extLst>
          </p:cNvPr>
          <p:cNvGrpSpPr/>
          <p:nvPr/>
        </p:nvGrpSpPr>
        <p:grpSpPr bwMode="auto">
          <a:xfrm>
            <a:off x="2670015" y="5917195"/>
            <a:ext cx="7792045" cy="1092200"/>
            <a:chOff x="0" y="0"/>
            <a:chExt cx="4359" cy="688"/>
          </a:xfrm>
        </p:grpSpPr>
        <p:sp>
          <p:nvSpPr>
            <p:cNvPr id="5" name="Rectangle 26">
              <a:extLst>
                <a:ext uri="{FF2B5EF4-FFF2-40B4-BE49-F238E27FC236}">
                  <a16:creationId xmlns:a16="http://schemas.microsoft.com/office/drawing/2014/main" id="{50E8E755-3186-277B-5EB3-F2777403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54"/>
              <a:ext cx="4354" cy="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10C9AB18-8C93-9C01-1017-53946617C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solidFill>
              <a:srgbClr val="071F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" name="AutoShape 30">
              <a:extLst>
                <a:ext uri="{FF2B5EF4-FFF2-40B4-BE49-F238E27FC236}">
                  <a16:creationId xmlns:a16="http://schemas.microsoft.com/office/drawing/2014/main" id="{6C915666-9552-ECD5-506F-A6792599F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31">
              <a:extLst>
                <a:ext uri="{FF2B5EF4-FFF2-40B4-BE49-F238E27FC236}">
                  <a16:creationId xmlns:a16="http://schemas.microsoft.com/office/drawing/2014/main" id="{B89ACD58-7D97-2D5B-9BC1-772B6789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67">
            <a:extLst>
              <a:ext uri="{FF2B5EF4-FFF2-40B4-BE49-F238E27FC236}">
                <a16:creationId xmlns:a16="http://schemas.microsoft.com/office/drawing/2014/main" id="{093A52E3-CC8A-5DBA-69EC-3959535F52A9}"/>
              </a:ext>
            </a:extLst>
          </p:cNvPr>
          <p:cNvSpPr txBox="1"/>
          <p:nvPr/>
        </p:nvSpPr>
        <p:spPr>
          <a:xfrm>
            <a:off x="3458180" y="5912144"/>
            <a:ext cx="17287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Ⅶ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1">
            <a:extLst>
              <a:ext uri="{FF2B5EF4-FFF2-40B4-BE49-F238E27FC236}">
                <a16:creationId xmlns:a16="http://schemas.microsoft.com/office/drawing/2014/main" id="{BC7010A0-C9E9-E712-81F7-E66CB0050526}"/>
              </a:ext>
            </a:extLst>
          </p:cNvPr>
          <p:cNvSpPr txBox="1"/>
          <p:nvPr/>
        </p:nvSpPr>
        <p:spPr>
          <a:xfrm>
            <a:off x="5835897" y="6130269"/>
            <a:ext cx="461899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and conclusion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71F65"/>
                </a:solidFill>
              </a:rPr>
              <a:t>1-1 Introduction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33985" y="38100"/>
            <a:ext cx="824865" cy="78994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>
                <a:solidFill>
                  <a:srgbClr val="071F65"/>
                </a:solidFill>
              </a:rPr>
              <a:t>-1 </a:t>
            </a:r>
            <a:r>
              <a:rPr lang="en-US" altLang="zh-CN" dirty="0"/>
              <a:t>Motivation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95580" y="39370"/>
            <a:ext cx="762635" cy="74358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/Users/zhj/Library/Containers/com.kingsoft.wpsoffice.mac/Data/tmp/picturecompress_20240421162321/output_1.pngoutput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87955" y="966470"/>
            <a:ext cx="6816090" cy="58915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87955" y="929640"/>
            <a:ext cx="24955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Traditional Networks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149465" y="929640"/>
            <a:ext cx="23545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Quantum Networks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33400" y="2116455"/>
            <a:ext cx="1863725" cy="7435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endParaRPr lang="en-US" sz="14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5580" y="1807845"/>
            <a:ext cx="2290445" cy="38106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●Wired</a:t>
            </a:r>
          </a:p>
          <a:p>
            <a:pPr algn="l">
              <a:lnSpc>
                <a:spcPct val="130000"/>
              </a:lnSpc>
            </a:pPr>
            <a:endParaRPr lang="en-US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●Use routers to 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transmitdata over a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long distance</a:t>
            </a:r>
          </a:p>
          <a:p>
            <a:pPr algn="l">
              <a:lnSpc>
                <a:spcPct val="130000"/>
              </a:lnSpc>
            </a:pPr>
            <a:endParaRPr lang="en-US" sz="2000" dirty="0"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●Packets can be 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captured by tools 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such as Wireshark</a:t>
            </a:r>
          </a:p>
        </p:txBody>
      </p:sp>
      <p:sp>
        <p:nvSpPr>
          <p:cNvPr id="14" name="Text Box 13"/>
          <p:cNvSpPr txBox="1"/>
          <p:nvPr>
            <p:custDataLst>
              <p:tags r:id="rId2"/>
            </p:custDataLst>
          </p:nvPr>
        </p:nvSpPr>
        <p:spPr>
          <a:xfrm>
            <a:off x="9578975" y="1934845"/>
            <a:ext cx="2495550" cy="38106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●Wireless</a:t>
            </a:r>
          </a:p>
          <a:p>
            <a:pPr algn="l">
              <a:lnSpc>
                <a:spcPct val="130000"/>
              </a:lnSpc>
            </a:pPr>
            <a:endParaRPr lang="en-US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●Quantum repeaters</a:t>
            </a:r>
          </a:p>
          <a:p>
            <a:pPr algn="l">
              <a:lnSpc>
                <a:spcPct val="130000"/>
              </a:lnSpc>
            </a:pPr>
            <a:endParaRPr lang="en-US" sz="2000" dirty="0"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sz="2000" dirty="0"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●Safer and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Longer transmission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distance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solidFill>
                  <a:srgbClr val="071F65"/>
                </a:solidFill>
              </a:rPr>
              <a:t>-1 Quantum Bits 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33985" y="38100"/>
            <a:ext cx="824865" cy="78994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 descr="Screenshot 2024-04-21 at 4.47.26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4" y="1827848"/>
            <a:ext cx="5048250" cy="1009650"/>
          </a:xfrm>
          <a:prstGeom prst="rect">
            <a:avLst/>
          </a:prstGeom>
        </p:spPr>
      </p:pic>
      <p:pic>
        <p:nvPicPr>
          <p:cNvPr id="9" name="Picture 8" descr="Screenshot 2024-04-21 at 4.47.35 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80565"/>
            <a:ext cx="2085975" cy="5810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35305" y="850265"/>
            <a:ext cx="2085975" cy="581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1. Superposition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364099" y="2006918"/>
            <a:ext cx="87376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where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958850" y="1399540"/>
            <a:ext cx="458216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Superposition of basis (1 and 0) states:</a:t>
            </a:r>
          </a:p>
        </p:txBody>
      </p:sp>
      <p:sp>
        <p:nvSpPr>
          <p:cNvPr id="14" name="Text Box 13"/>
          <p:cNvSpPr txBox="1"/>
          <p:nvPr>
            <p:custDataLst>
              <p:tags r:id="rId1"/>
            </p:custDataLst>
          </p:nvPr>
        </p:nvSpPr>
        <p:spPr>
          <a:xfrm>
            <a:off x="535305" y="2900680"/>
            <a:ext cx="2085975" cy="581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2. Entanglement</a:t>
            </a:r>
          </a:p>
        </p:txBody>
      </p:sp>
      <p:pic>
        <p:nvPicPr>
          <p:cNvPr id="15" name="Picture 14" descr="Screenshot 2024-04-21 at 4.54.45 P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5" y="3360420"/>
            <a:ext cx="5782945" cy="31991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0" y="6487160"/>
            <a:ext cx="845185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Picture Source: https://newatlas.com/telecommunications/quantum-entanglement-atoms-distance-record/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6413500" y="3481705"/>
            <a:ext cx="56946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In the entangled state, two or more qubits, no 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matter how far apart, are measured on one qubit 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immediately affects the state of the other qubits.</a:t>
            </a:r>
          </a:p>
        </p:txBody>
      </p:sp>
      <p:pic>
        <p:nvPicPr>
          <p:cNvPr id="4" name="Picture 3" descr="A cat with a hammer and a pickaxe&#10;&#10;Description automatically generated">
            <a:extLst>
              <a:ext uri="{FF2B5EF4-FFF2-40B4-BE49-F238E27FC236}">
                <a16:creationId xmlns:a16="http://schemas.microsoft.com/office/drawing/2014/main" id="{71C52ED4-8D25-7E27-968B-32D4BCE65D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92" y="1005872"/>
            <a:ext cx="3431936" cy="1930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77AD3-31DA-0D28-E884-08AAED426619}"/>
              </a:ext>
            </a:extLst>
          </p:cNvPr>
          <p:cNvSpPr txBox="1"/>
          <p:nvPr/>
        </p:nvSpPr>
        <p:spPr>
          <a:xfrm>
            <a:off x="6577385" y="3074646"/>
            <a:ext cx="5392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Picture Source: https://www.youtube.com/watch?v=hkmoZ8e5Qn0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solidFill>
                  <a:srgbClr val="071F65"/>
                </a:solidFill>
              </a:rPr>
              <a:t>-2 Quantum Gates</a:t>
            </a:r>
            <a:endParaRPr lang="zh-CN" altLang="en-US" dirty="0">
              <a:solidFill>
                <a:srgbClr val="071F65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33985" y="38100"/>
            <a:ext cx="824865" cy="78994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58850" y="828040"/>
            <a:ext cx="22694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1. Hadamard Gate</a:t>
            </a:r>
          </a:p>
        </p:txBody>
      </p:sp>
      <p:pic>
        <p:nvPicPr>
          <p:cNvPr id="4" name="Picture 3" descr="Screenshot 2024-04-21 at 5.09.30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0" y="1487170"/>
            <a:ext cx="1752600" cy="752475"/>
          </a:xfrm>
          <a:prstGeom prst="rect">
            <a:avLst/>
          </a:prstGeom>
        </p:spPr>
      </p:pic>
      <p:pic>
        <p:nvPicPr>
          <p:cNvPr id="6" name="Picture 5" descr="Screenshot 2024-04-21 at 5.09.56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60" y="862330"/>
            <a:ext cx="1038225" cy="457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58850" y="2326005"/>
            <a:ext cx="286194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2. Controlled-NOT Gate</a:t>
            </a:r>
          </a:p>
        </p:txBody>
      </p:sp>
      <p:pic>
        <p:nvPicPr>
          <p:cNvPr id="8" name="Picture 7" descr="Screenshot 2024-04-21 at 5.10.50 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440" y="2326005"/>
            <a:ext cx="1362075" cy="723900"/>
          </a:xfrm>
          <a:prstGeom prst="rect">
            <a:avLst/>
          </a:prstGeom>
        </p:spPr>
      </p:pic>
      <p:pic>
        <p:nvPicPr>
          <p:cNvPr id="9" name="Picture 8" descr="Screenshot 2024-04-21 at 5.11.06 P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040" y="3049905"/>
            <a:ext cx="2324100" cy="11334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58850" y="4315460"/>
            <a:ext cx="248094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3. Controlled-Z Gate</a:t>
            </a:r>
          </a:p>
        </p:txBody>
      </p:sp>
      <p:pic>
        <p:nvPicPr>
          <p:cNvPr id="11" name="Picture 10" descr="Screenshot 2024-04-21 at 5.12.31 P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440" y="4422775"/>
            <a:ext cx="1038225" cy="742950"/>
          </a:xfrm>
          <a:prstGeom prst="rect">
            <a:avLst/>
          </a:prstGeom>
        </p:spPr>
      </p:pic>
      <p:pic>
        <p:nvPicPr>
          <p:cNvPr id="12" name="Picture 11" descr="Screenshot 2024-04-21 at 5.12.48 P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510" y="4993640"/>
            <a:ext cx="1914525" cy="11715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273675" y="1319530"/>
            <a:ext cx="6697345" cy="65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The function of the H-gate is to create a superposition of qubits. </a:t>
            </a:r>
          </a:p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Specifically, H-gate maps the basic states |0&gt; and |1&gt; to their superposition states.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273675" y="3152140"/>
            <a:ext cx="6672580" cy="929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Controlled-NOT gate is a controlled gates in quantum computing, which is used to </a:t>
            </a:r>
          </a:p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implement conditional logical operations between qubits. </a:t>
            </a:r>
          </a:p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If the control bit is in state |1&gt;, then it performs an CX-gate on the target bit.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273675" y="5264150"/>
            <a:ext cx="6528435" cy="929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Controlled-Z Gate is another important type of controlled quantum gate, which </a:t>
            </a:r>
          </a:p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imposes a CZ-gate on the target bit under the condition that the control bit is |1&gt;.</a:t>
            </a:r>
          </a:p>
          <a:p>
            <a:pPr algn="l">
              <a:lnSpc>
                <a:spcPct val="130000"/>
              </a:lnSpc>
            </a:pPr>
            <a:endParaRPr lang="en-US" sz="14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Tools</a:t>
            </a:r>
            <a:endParaRPr lang="zh-CN" altLang="en-US" dirty="0"/>
          </a:p>
        </p:txBody>
      </p:sp>
      <p:sp>
        <p:nvSpPr>
          <p:cNvPr id="2" name="流程图: 联系 1"/>
          <p:cNvSpPr/>
          <p:nvPr/>
        </p:nvSpPr>
        <p:spPr>
          <a:xfrm>
            <a:off x="176530" y="36195"/>
            <a:ext cx="762635" cy="79502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BCFFA-2FE3-FA8E-277E-520ADD03E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812" y="3536513"/>
            <a:ext cx="3358390" cy="3190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CF893-EBDC-99E3-9112-15BF4E84C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755" y="937111"/>
            <a:ext cx="3190116" cy="3030277"/>
          </a:xfrm>
          <a:prstGeom prst="rect">
            <a:avLst/>
          </a:prstGeom>
        </p:spPr>
      </p:pic>
      <p:sp>
        <p:nvSpPr>
          <p:cNvPr id="26" name="Line 3">
            <a:extLst>
              <a:ext uri="{FF2B5EF4-FFF2-40B4-BE49-F238E27FC236}">
                <a16:creationId xmlns:a16="http://schemas.microsoft.com/office/drawing/2014/main" id="{E1206B47-9CAC-A789-353F-BB8229B7C574}"/>
              </a:ext>
            </a:extLst>
          </p:cNvPr>
          <p:cNvSpPr>
            <a:spLocks noChangeShapeType="1"/>
          </p:cNvSpPr>
          <p:nvPr/>
        </p:nvSpPr>
        <p:spPr bwMode="black">
          <a:xfrm>
            <a:off x="5609504" y="619748"/>
            <a:ext cx="0" cy="2016224"/>
          </a:xfrm>
          <a:prstGeom prst="line">
            <a:avLst/>
          </a:prstGeom>
          <a:noFill/>
          <a:ln w="28575">
            <a:solidFill>
              <a:srgbClr val="071F65">
                <a:alpha val="50000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defRPr/>
            </a:pPr>
            <a:endParaRPr lang="zh-CN" altLang="en-US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B0CCF3BC-6CEE-8D2B-D499-6D4B9CC5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375" y="783152"/>
            <a:ext cx="30339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FF0066"/>
              </a:buClr>
              <a:buSzPct val="75000"/>
              <a:defRPr/>
            </a:pPr>
            <a:r>
              <a:rPr lang="en-US" altLang="zh-CN" b="1" dirty="0">
                <a:solidFill>
                  <a:srgbClr val="162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 and Experiments</a:t>
            </a:r>
            <a:endParaRPr lang="zh-CN" altLang="en-US" b="1" dirty="0">
              <a:solidFill>
                <a:srgbClr val="162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1">
            <a:extLst>
              <a:ext uri="{FF2B5EF4-FFF2-40B4-BE49-F238E27FC236}">
                <a16:creationId xmlns:a16="http://schemas.microsoft.com/office/drawing/2014/main" id="{88CDAB02-F02F-8DC8-B46F-6CD6AB98D70C}"/>
              </a:ext>
            </a:extLst>
          </p:cNvPr>
          <p:cNvSpPr txBox="1"/>
          <p:nvPr/>
        </p:nvSpPr>
        <p:spPr>
          <a:xfrm>
            <a:off x="5773956" y="1152484"/>
            <a:ext cx="4670425" cy="113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dirty="0" err="1">
                <a:latin typeface="Arial" panose="020B0604020202020204" pitchFamily="34" charset="0"/>
                <a:ea typeface="微软雅黑" panose="020B0503020204020204" pitchFamily="34" charset="-122"/>
              </a:rPr>
              <a:t>Jupyter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lab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Qiskit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, matplotlib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9F94E499-CAE2-F22F-03CD-0D686960ADFD}"/>
              </a:ext>
            </a:extLst>
          </p:cNvPr>
          <p:cNvGrpSpPr/>
          <p:nvPr/>
        </p:nvGrpSpPr>
        <p:grpSpPr bwMode="auto">
          <a:xfrm>
            <a:off x="5511165" y="883680"/>
            <a:ext cx="168275" cy="168275"/>
            <a:chOff x="2928" y="2208"/>
            <a:chExt cx="262" cy="262"/>
          </a:xfrm>
          <a:solidFill>
            <a:srgbClr val="162C6E"/>
          </a:solidFill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AF67F8F4-7C95-4D08-AF06-E5FC445F7E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071F65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EC372250-D465-762F-5BB7-5CD8559C5B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pFill/>
            <a:ln>
              <a:solidFill>
                <a:srgbClr val="071F65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Line 3">
            <a:extLst>
              <a:ext uri="{FF2B5EF4-FFF2-40B4-BE49-F238E27FC236}">
                <a16:creationId xmlns:a16="http://schemas.microsoft.com/office/drawing/2014/main" id="{591FB52F-24C1-2B32-63F6-05AB1BC91F44}"/>
              </a:ext>
            </a:extLst>
          </p:cNvPr>
          <p:cNvSpPr>
            <a:spLocks noChangeShapeType="1"/>
          </p:cNvSpPr>
          <p:nvPr/>
        </p:nvSpPr>
        <p:spPr bwMode="black">
          <a:xfrm>
            <a:off x="1336094" y="4252970"/>
            <a:ext cx="0" cy="2016224"/>
          </a:xfrm>
          <a:prstGeom prst="line">
            <a:avLst/>
          </a:prstGeom>
          <a:noFill/>
          <a:ln w="28575">
            <a:solidFill>
              <a:srgbClr val="071F65">
                <a:alpha val="50000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defRPr/>
            </a:pPr>
            <a:endParaRPr lang="zh-CN" altLang="en-US">
              <a:solidFill>
                <a:srgbClr val="3D3F4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BCC23D9D-A5F0-1FB0-B12D-CEF9FA429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965" y="4416374"/>
            <a:ext cx="22946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FF0066"/>
              </a:buClr>
              <a:buSzPct val="75000"/>
              <a:defRPr/>
            </a:pPr>
            <a:r>
              <a:rPr lang="en-US" altLang="zh-CN" b="1" dirty="0">
                <a:solidFill>
                  <a:srgbClr val="162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 </a:t>
            </a:r>
            <a:r>
              <a:rPr lang="en-US" altLang="zh-CN" b="1" dirty="0" err="1">
                <a:solidFill>
                  <a:srgbClr val="162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Orgnization</a:t>
            </a:r>
            <a:endParaRPr lang="zh-CN" altLang="en-US" b="1" dirty="0">
              <a:solidFill>
                <a:srgbClr val="162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>
            <a:extLst>
              <a:ext uri="{FF2B5EF4-FFF2-40B4-BE49-F238E27FC236}">
                <a16:creationId xmlns:a16="http://schemas.microsoft.com/office/drawing/2014/main" id="{0D3830F8-9787-1D51-DFB9-99C90E7EE7A4}"/>
              </a:ext>
            </a:extLst>
          </p:cNvPr>
          <p:cNvSpPr txBox="1"/>
          <p:nvPr/>
        </p:nvSpPr>
        <p:spPr>
          <a:xfrm>
            <a:off x="1475965" y="5138245"/>
            <a:ext cx="4670425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Overleaf (Latex)</a:t>
            </a:r>
          </a:p>
        </p:txBody>
      </p:sp>
      <p:grpSp>
        <p:nvGrpSpPr>
          <p:cNvPr id="40" name="Group 4">
            <a:extLst>
              <a:ext uri="{FF2B5EF4-FFF2-40B4-BE49-F238E27FC236}">
                <a16:creationId xmlns:a16="http://schemas.microsoft.com/office/drawing/2014/main" id="{3BC5279F-2E04-CA11-D1B7-833815EF4E33}"/>
              </a:ext>
            </a:extLst>
          </p:cNvPr>
          <p:cNvGrpSpPr/>
          <p:nvPr/>
        </p:nvGrpSpPr>
        <p:grpSpPr bwMode="auto">
          <a:xfrm>
            <a:off x="1237755" y="4516902"/>
            <a:ext cx="168275" cy="168275"/>
            <a:chOff x="2928" y="2208"/>
            <a:chExt cx="262" cy="262"/>
          </a:xfrm>
          <a:solidFill>
            <a:srgbClr val="162C6E"/>
          </a:solidFill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B73C5EA5-58EE-ECDB-BC67-C870D8F463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071F65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3D3F4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5B822984-7B09-56ED-11C2-3A3BD3C4D6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pFill/>
            <a:ln>
              <a:solidFill>
                <a:srgbClr val="071F65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defTabSz="457200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5-1 Entanglement Swapping Repeaters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80975" y="69850"/>
            <a:ext cx="717550" cy="71310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2A9C29-7732-A376-41AF-91829EE9F237}"/>
              </a:ext>
            </a:extLst>
          </p:cNvPr>
          <p:cNvSpPr/>
          <p:nvPr/>
        </p:nvSpPr>
        <p:spPr>
          <a:xfrm>
            <a:off x="1245137" y="2368296"/>
            <a:ext cx="1155940" cy="1155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321C20-E75D-AEF1-CD47-2D586CCAE39F}"/>
              </a:ext>
            </a:extLst>
          </p:cNvPr>
          <p:cNvSpPr/>
          <p:nvPr/>
        </p:nvSpPr>
        <p:spPr>
          <a:xfrm>
            <a:off x="3833062" y="2368296"/>
            <a:ext cx="1155940" cy="1155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0B97BA-7F2C-5206-E0F5-9F67AF31A24B}"/>
              </a:ext>
            </a:extLst>
          </p:cNvPr>
          <p:cNvSpPr/>
          <p:nvPr/>
        </p:nvSpPr>
        <p:spPr>
          <a:xfrm>
            <a:off x="8816254" y="2368296"/>
            <a:ext cx="1155940" cy="1155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E0FBD-9184-8ADD-C2A6-843FDE5AEC3C}"/>
              </a:ext>
            </a:extLst>
          </p:cNvPr>
          <p:cNvSpPr/>
          <p:nvPr/>
        </p:nvSpPr>
        <p:spPr>
          <a:xfrm>
            <a:off x="6308842" y="2368296"/>
            <a:ext cx="1155940" cy="1155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B*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426822-AD98-C85A-DEA7-E633BF537BF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01077" y="2946266"/>
            <a:ext cx="143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133D0-983E-C4A5-2313-3879B139B65B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464782" y="2946266"/>
            <a:ext cx="1351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4FBF6FA-3727-A075-3B9C-8F7008A5E565}"/>
              </a:ext>
            </a:extLst>
          </p:cNvPr>
          <p:cNvCxnSpPr>
            <a:cxnSpLocks/>
          </p:cNvCxnSpPr>
          <p:nvPr/>
        </p:nvCxnSpPr>
        <p:spPr>
          <a:xfrm flipV="1">
            <a:off x="4886578" y="2760143"/>
            <a:ext cx="1453896" cy="52120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A28B8C-3AEF-A350-FF89-DF6078124068}"/>
              </a:ext>
            </a:extLst>
          </p:cNvPr>
          <p:cNvCxnSpPr>
            <a:cxnSpLocks/>
          </p:cNvCxnSpPr>
          <p:nvPr/>
        </p:nvCxnSpPr>
        <p:spPr>
          <a:xfrm flipV="1">
            <a:off x="5669885" y="3182585"/>
            <a:ext cx="0" cy="94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42F196-9E2A-ECC3-5024-980A50365338}"/>
              </a:ext>
            </a:extLst>
          </p:cNvPr>
          <p:cNvSpPr txBox="1"/>
          <p:nvPr/>
        </p:nvSpPr>
        <p:spPr>
          <a:xfrm>
            <a:off x="4586236" y="4125891"/>
            <a:ext cx="216729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Entanglement Measuring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96648A-CD05-FF82-5AAD-E778E4183100}"/>
              </a:ext>
            </a:extLst>
          </p:cNvPr>
          <p:cNvSpPr txBox="1"/>
          <p:nvPr/>
        </p:nvSpPr>
        <p:spPr>
          <a:xfrm>
            <a:off x="2706049" y="2024951"/>
            <a:ext cx="902555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Station 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10F30-3357-75F4-C4AA-262E5D96DC75}"/>
              </a:ext>
            </a:extLst>
          </p:cNvPr>
          <p:cNvSpPr txBox="1"/>
          <p:nvPr/>
        </p:nvSpPr>
        <p:spPr>
          <a:xfrm>
            <a:off x="7860231" y="2024951"/>
            <a:ext cx="912429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Station 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E6DE74-6306-6E95-D507-E999939CEFAE}"/>
              </a:ext>
            </a:extLst>
          </p:cNvPr>
          <p:cNvSpPr txBox="1"/>
          <p:nvPr/>
        </p:nvSpPr>
        <p:spPr>
          <a:xfrm>
            <a:off x="5030928" y="5484284"/>
            <a:ext cx="1289135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Entanglement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DBC3ACE-A98A-BE5E-F1A4-9FE904297C12}"/>
              </a:ext>
            </a:extLst>
          </p:cNvPr>
          <p:cNvCxnSpPr>
            <a:stCxn id="2" idx="4"/>
            <a:endCxn id="5" idx="4"/>
          </p:cNvCxnSpPr>
          <p:nvPr/>
        </p:nvCxnSpPr>
        <p:spPr>
          <a:xfrm rot="16200000" flipH="1">
            <a:off x="5608665" y="-261323"/>
            <a:ext cx="12700" cy="7571117"/>
          </a:xfrm>
          <a:prstGeom prst="curvedConnector3">
            <a:avLst>
              <a:gd name="adj1" fmla="val 15048000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5-2 Mathematical Verification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80975" y="69850"/>
            <a:ext cx="717550" cy="71310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0617E1-3AD8-35BA-5263-57E725AA4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1"/>
          <a:stretch/>
        </p:blipFill>
        <p:spPr>
          <a:xfrm>
            <a:off x="3711723" y="782955"/>
            <a:ext cx="5731323" cy="59638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8F222A-7F25-C3F8-329E-42FAB39DE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4975"/>
            <a:ext cx="3409950" cy="3448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1A7DF3-F8A4-52FA-E192-6DA5B35F1D3E}"/>
              </a:ext>
            </a:extLst>
          </p:cNvPr>
          <p:cNvSpPr txBox="1"/>
          <p:nvPr/>
        </p:nvSpPr>
        <p:spPr>
          <a:xfrm>
            <a:off x="80391" y="1361740"/>
            <a:ext cx="1002197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Bell State: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324DE04-3D0D-148E-0B4F-4BF40F781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046" y="2815399"/>
            <a:ext cx="2400300" cy="16478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C63D0B7-EF36-6B13-B44C-383428486690}"/>
              </a:ext>
            </a:extLst>
          </p:cNvPr>
          <p:cNvSpPr txBox="1"/>
          <p:nvPr/>
        </p:nvSpPr>
        <p:spPr>
          <a:xfrm>
            <a:off x="9443046" y="2291248"/>
            <a:ext cx="1487908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Measure Result: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FiMWQwOTdhMTMyZjRkNzBmNGQ1ZmMwOWJhYzAyZ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8446;#40057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8446;#40057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8446;#40057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8446;#400572;#15173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8446;#400572;#151738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A3005B"/>
      </a:accent1>
      <a:accent2>
        <a:srgbClr val="A57DA5"/>
      </a:accent2>
      <a:accent3>
        <a:srgbClr val="706A80"/>
      </a:accent3>
      <a:accent4>
        <a:srgbClr val="C09468"/>
      </a:accent4>
      <a:accent5>
        <a:srgbClr val="98C7DC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782</Words>
  <Application>Microsoft Office PowerPoint</Application>
  <PresentationFormat>Widescreen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等线</vt:lpstr>
      <vt:lpstr>等线 Light</vt:lpstr>
      <vt:lpstr>微软雅黑</vt:lpstr>
      <vt:lpstr>NimbusRomNo9L-Regu</vt:lpstr>
      <vt:lpstr>NimbusRomNo9L-ReguItal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Office 主题​​</vt:lpstr>
      <vt:lpstr>A000120140530A99PPBG</vt:lpstr>
      <vt:lpstr>PowerPoint Presentation</vt:lpstr>
      <vt:lpstr>Agenda</vt:lpstr>
      <vt:lpstr>1-1 Introduction</vt:lpstr>
      <vt:lpstr>2-1 Motivation</vt:lpstr>
      <vt:lpstr>3-1 Quantum Bits </vt:lpstr>
      <vt:lpstr>3-2 Quantum Gates</vt:lpstr>
      <vt:lpstr>4-1 Tools</vt:lpstr>
      <vt:lpstr>5-1 Entanglement Swapping Repeaters</vt:lpstr>
      <vt:lpstr>5-2 Mathematical Verification</vt:lpstr>
      <vt:lpstr>5-3 Repeater Circuits</vt:lpstr>
      <vt:lpstr>5-4 Implementation on Traditional Networks</vt:lpstr>
      <vt:lpstr>6-1 Protocol Effectiveness Experiments </vt:lpstr>
      <vt:lpstr>6-2 Measurement on Middle node</vt:lpstr>
      <vt:lpstr>7-1 Contribution</vt:lpstr>
      <vt:lpstr>7-2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关注逍遥资料公众号 获取更多免费资料</dc:title>
  <dc:creator>锐旗设计;https://9ppt.taobao.com</dc:creator>
  <cp:keywords>锐旗设计; https:/9ppt.taobao.com</cp:keywords>
  <cp:lastModifiedBy>Arthur Mo</cp:lastModifiedBy>
  <cp:revision>220</cp:revision>
  <dcterms:created xsi:type="dcterms:W3CDTF">2016-07-01T07:39:00Z</dcterms:created>
  <dcterms:modified xsi:type="dcterms:W3CDTF">2024-04-21T23:24:40Z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eyJoZGlkIjoiMDNkMDQ0NTI2N2JlNjZmZGRiZjM3OWQ2YjA4ZDA0N2MifQ==</vt:lpwstr>
  </property>
  <property fmtid="{D5CDD505-2E9C-101B-9397-08002B2CF9AE}" pid="3" name="ICV">
    <vt:lpwstr>94ED4E5C9C564CC6B2CE093CC3A2439F</vt:lpwstr>
  </property>
  <property fmtid="{D5CDD505-2E9C-101B-9397-08002B2CF9AE}" pid="4" name="KSOProductBuildVer">
    <vt:lpwstr>2052-11.1.0.11636</vt:lpwstr>
  </property>
</Properties>
</file>