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81" autoAdjust="0"/>
    <p:restoredTop sz="94660"/>
  </p:normalViewPr>
  <p:slideViewPr>
    <p:cSldViewPr>
      <p:cViewPr varScale="1">
        <p:scale>
          <a:sx n="110" d="100"/>
          <a:sy n="110" d="100"/>
        </p:scale>
        <p:origin x="-612"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1120820"/>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Naan </a:t>
            </a:r>
            <a:r>
              <a:rPr lang="en-IN" sz="2400" b="1" dirty="0" err="1">
                <a:solidFill>
                  <a:srgbClr val="2D936B"/>
                </a:solidFill>
                <a:latin typeface="Trebuchet MS"/>
                <a:cs typeface="Trebuchet MS"/>
              </a:rPr>
              <a:t>Mudhalvan</a:t>
            </a:r>
            <a:r>
              <a:rPr lang="en-IN" sz="2400" b="1" dirty="0">
                <a:solidFill>
                  <a:srgbClr val="2D936B"/>
                </a:solidFill>
                <a:latin typeface="Trebuchet MS"/>
                <a:cs typeface="Trebuchet MS"/>
              </a:rPr>
              <a:t>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TextBox 11">
            <a:extLst>
              <a:ext uri="{FF2B5EF4-FFF2-40B4-BE49-F238E27FC236}">
                <a16:creationId xmlns:a16="http://schemas.microsoft.com/office/drawing/2014/main" xmlns="" id="{5C28F900-7094-7F70-9196-F18C6CA5BEFA}"/>
              </a:ext>
            </a:extLst>
          </p:cNvPr>
          <p:cNvSpPr txBox="1"/>
          <p:nvPr/>
        </p:nvSpPr>
        <p:spPr>
          <a:xfrm>
            <a:off x="6400800" y="2359957"/>
            <a:ext cx="2666114" cy="461665"/>
          </a:xfrm>
          <a:prstGeom prst="rect">
            <a:avLst/>
          </a:prstGeom>
          <a:noFill/>
        </p:spPr>
        <p:txBody>
          <a:bodyPr wrap="none" rtlCol="0">
            <a:spAutoFit/>
          </a:bodyPr>
          <a:lstStyle/>
          <a:p>
            <a:pPr algn="l"/>
            <a:r>
              <a:rPr lang="en-IN" sz="2400" dirty="0" err="1" smtClean="0"/>
              <a:t>Fiyaz</a:t>
            </a:r>
            <a:r>
              <a:rPr lang="en-IN" sz="2400" smtClean="0"/>
              <a:t> Mohamed S</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xmlns="" id="{1405FB2C-C845-01E4-0E29-B273CCD4E0FC}"/>
              </a:ext>
            </a:extLst>
          </p:cNvPr>
          <p:cNvPicPr>
            <a:picLocks noChangeAspect="1"/>
          </p:cNvPicPr>
          <p:nvPr/>
        </p:nvPicPr>
        <p:blipFill>
          <a:blip r:embed="rId3"/>
          <a:stretch>
            <a:fillRect/>
          </a:stretch>
        </p:blipFill>
        <p:spPr>
          <a:xfrm>
            <a:off x="2526030" y="1695450"/>
            <a:ext cx="4503659" cy="3293535"/>
          </a:xfrm>
          <a:prstGeom prst="rect">
            <a:avLst/>
          </a:prstGeom>
        </p:spPr>
      </p:pic>
    </p:spTree>
    <p:extLst>
      <p:ext uri="{BB962C8B-B14F-4D97-AF65-F5344CB8AC3E}">
        <p14:creationId xmlns:p14="http://schemas.microsoft.com/office/powerpoint/2010/main" xmlns=""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524000" y="2449819"/>
            <a:ext cx="8572500" cy="1200329"/>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FUEL EFFICIENCY PREDICTION USING FEEDFORWARD NEURAL NETWORK</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676400" y="1507806"/>
            <a:ext cx="7926478" cy="3170099"/>
          </a:xfrm>
          <a:prstGeom prst="rect">
            <a:avLst/>
          </a:prstGeom>
          <a:noFill/>
        </p:spPr>
        <p:txBody>
          <a:bodyPr wrap="square" rtlCol="0">
            <a:spAutoFit/>
          </a:bodyPr>
          <a:lstStyle/>
          <a:p>
            <a:pPr marL="457200" indent="-457200">
              <a:buFont typeface="+mj-lt"/>
              <a:buAutoNum type="arabicPeriod"/>
            </a:pPr>
            <a:r>
              <a:rPr lang="en-US" sz="2000" cap="small" dirty="0">
                <a:latin typeface="+mn-lt"/>
              </a:rPr>
              <a:t>In this presentation, We'll start with an introduction to the project goals and dataset. Then, we'll delve into data preprocessing, where we clean, explore, and engineer features for our model. </a:t>
            </a:r>
          </a:p>
          <a:p>
            <a:pPr marL="457200" indent="-457200">
              <a:buFont typeface="+mj-lt"/>
              <a:buAutoNum type="arabicPeriod"/>
            </a:pPr>
            <a:r>
              <a:rPr lang="en-US" sz="2000" cap="small" dirty="0">
                <a:latin typeface="+mn-lt"/>
              </a:rPr>
              <a:t>Next, we'll discuss the development of our feed-forward neural network using a sequential model approach, covering architecture and parameter choices. Following that, we'll evaluate the model's performance, examining metrics and learning curves. </a:t>
            </a:r>
          </a:p>
          <a:p>
            <a:pPr marL="457200" indent="-457200">
              <a:buFont typeface="+mj-lt"/>
              <a:buAutoNum type="arabicPeriod"/>
            </a:pPr>
            <a:r>
              <a:rPr lang="en-US" sz="2000" cap="small" dirty="0">
                <a:latin typeface="+mn-lt"/>
              </a:rPr>
              <a:t>Then, we'll present results and analysis, including insights gained from the model's predictions. Finally, we'll discuss deployment options and future steps.</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34072" y="1295539"/>
            <a:ext cx="7471728" cy="5324535"/>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The project aims to develop a robust predictive model for estimating vehicle fuel efficiency using a feed-forward neural network implemented in Python. With the automotive industry facing increasing pressure to optimize fuel consumption and reduce emissions, accurate predictions of fuel efficiency are essential.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Preprocessing dataset containing vehicle attributes such as engine displacement, horsepower, weight, and aerodynamic properties. Using a sequential model architecture, we build our predictive model, carefully selecting activation functions, optimizers, and loss functions. </a:t>
            </a:r>
          </a:p>
          <a:p>
            <a:pPr marL="342900" indent="-342900">
              <a:buFont typeface="Arial" panose="020B0604020202020204" pitchFamily="34" charset="0"/>
              <a:buChar char="•"/>
            </a:pPr>
            <a:r>
              <a:rPr lang="en-US" sz="2000" b="0" i="0" dirty="0">
                <a:solidFill>
                  <a:srgbClr val="0D0D0D"/>
                </a:solidFill>
                <a:effectLst/>
                <a:highlight>
                  <a:srgbClr val="FFFFFF"/>
                </a:highlight>
                <a:latin typeface="Söhne"/>
              </a:rPr>
              <a:t>Our model aims to provide stakeholders with valuable insights to inform decisions regarding vehicle design, fleet management, and energy-efficient technologies. Our project seeks to contribute to sustainable transportation practices by empowering stakeholders with a reliable tool for forecasting fuel efficiency and promoting environmental sustainability within the automotive sector.</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22" name="TextBox 21"/>
          <p:cNvSpPr txBox="1"/>
          <p:nvPr/>
        </p:nvSpPr>
        <p:spPr>
          <a:xfrm>
            <a:off x="618807" y="1780103"/>
            <a:ext cx="8794750" cy="4401205"/>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The project focuses on developing a predictive model using a feed-forward neural network to estimate vehicle fuel efficiency. This model is implemented in Python within a notebook environment.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The primary goal is to address the pressing need within the automotive industry for accurate predictions of fuel efficiency, crucial for optimizing fuel consumption and reducing environmental impact. The project begins with preprocessing a dataset containing various vehicle attributes, including engine displacement, horsepower, weight.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000" b="0" i="0" dirty="0">
                <a:solidFill>
                  <a:srgbClr val="0D0D0D"/>
                </a:solidFill>
                <a:effectLst/>
                <a:highlight>
                  <a:srgbClr val="FFFFFF"/>
                </a:highlight>
                <a:latin typeface="Söhne"/>
              </a:rPr>
              <a:t>Evaluation metrics such as mean squared error and R-squared are utilized to assess the model's accuracy and generalization capabilities. The project aims to provide stakeholders with a valuable tool for making informed decisions regarding vehicle design, fleet management, and the adoption of energy-efficient technologies, thereby contributing to sustainable transportation practices and environmental sustainability within the automotive sector.</a:t>
            </a: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1" name="TextBox 10"/>
          <p:cNvSpPr txBox="1"/>
          <p:nvPr/>
        </p:nvSpPr>
        <p:spPr>
          <a:xfrm>
            <a:off x="914400" y="1373719"/>
            <a:ext cx="83058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Automobile Manufacturers</a:t>
            </a:r>
            <a:r>
              <a:rPr lang="en-US" b="0" i="0" dirty="0">
                <a:solidFill>
                  <a:srgbClr val="0D0D0D"/>
                </a:solidFill>
                <a:effectLst/>
                <a:highlight>
                  <a:srgbClr val="FFFFFF"/>
                </a:highlight>
                <a:latin typeface="Söhne"/>
              </a:rPr>
              <a:t>: Utilize the predictive model to optimize vehicle designs for improved fuel efficiency, thereby meeting regulatory standards and consumer demands.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Fleet Managers</a:t>
            </a:r>
            <a:r>
              <a:rPr lang="en-US" b="0" i="0" dirty="0">
                <a:solidFill>
                  <a:srgbClr val="0D0D0D"/>
                </a:solidFill>
                <a:effectLst/>
                <a:highlight>
                  <a:srgbClr val="FFFFFF"/>
                </a:highlight>
                <a:latin typeface="Söhne"/>
              </a:rPr>
              <a:t>: Employ the model to optimize route planning and vehicle utilization, reducing fuel costs and environmental impact across their fleets.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Policy Makers</a:t>
            </a:r>
            <a:r>
              <a:rPr lang="en-US" b="0" i="0" dirty="0">
                <a:solidFill>
                  <a:srgbClr val="0D0D0D"/>
                </a:solidFill>
                <a:effectLst/>
                <a:highlight>
                  <a:srgbClr val="FFFFFF"/>
                </a:highlight>
                <a:latin typeface="Söhne"/>
              </a:rPr>
              <a:t>: Leverage insights from the model to formulate and implement regulations aimed at reducing emissions and promoting the adoption of energy-efficient vehicles.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Consumers</a:t>
            </a:r>
            <a:r>
              <a:rPr lang="en-US" b="0" i="0" dirty="0">
                <a:solidFill>
                  <a:srgbClr val="0D0D0D"/>
                </a:solidFill>
                <a:effectLst/>
                <a:highlight>
                  <a:srgbClr val="FFFFFF"/>
                </a:highlight>
                <a:latin typeface="Söhne"/>
              </a:rPr>
              <a:t>: Benefit from the availability of more fuel-efficient vehicle options and accurate information for making informed purchasing decisions, leading to reduced fuel expenses and environmental footprint.</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Environmental Agencies</a:t>
            </a:r>
            <a:r>
              <a:rPr lang="en-US" b="0" i="0" dirty="0">
                <a:solidFill>
                  <a:srgbClr val="0D0D0D"/>
                </a:solidFill>
                <a:effectLst/>
                <a:highlight>
                  <a:srgbClr val="FFFFFF"/>
                </a:highlight>
                <a:latin typeface="Söhne"/>
              </a:rPr>
              <a:t>: Utilize the model's predictions to monitor and assess the impact of transportation activities on air quality and greenhouse gas emissions, guiding policies for sustainable development.</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833815"/>
            <a:ext cx="2057400" cy="302418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p:cNvSpPr txBox="1"/>
          <p:nvPr/>
        </p:nvSpPr>
        <p:spPr>
          <a:xfrm>
            <a:off x="2076450" y="1371600"/>
            <a:ext cx="7734300" cy="5632311"/>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Accurate Predictions</a:t>
            </a:r>
            <a:r>
              <a:rPr lang="en-US" b="0" i="0" dirty="0">
                <a:solidFill>
                  <a:srgbClr val="0D0D0D"/>
                </a:solidFill>
                <a:effectLst/>
                <a:highlight>
                  <a:srgbClr val="FFFFFF"/>
                </a:highlight>
                <a:latin typeface="Söhne"/>
              </a:rPr>
              <a:t>: The model provides precise estimations of vehicle fuel efficiency, enabling stakeholders to make informed decisions regarding vehicle design, fleet management, and energy-efficient technologies.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Cost Reduction</a:t>
            </a:r>
            <a:r>
              <a:rPr lang="en-US" b="0" i="0" dirty="0">
                <a:solidFill>
                  <a:srgbClr val="0D0D0D"/>
                </a:solidFill>
                <a:effectLst/>
                <a:highlight>
                  <a:srgbClr val="FFFFFF"/>
                </a:highlight>
                <a:latin typeface="Söhne"/>
              </a:rPr>
              <a:t>: By optimizing fuel consumption, the model helps automobile manufacturers and fleet managers reduce operational costs associated with fuel expenses, leading to increased profitability.</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Environmental Impact</a:t>
            </a:r>
            <a:r>
              <a:rPr lang="en-US" b="0" i="0" dirty="0">
                <a:solidFill>
                  <a:srgbClr val="0D0D0D"/>
                </a:solidFill>
                <a:effectLst/>
                <a:highlight>
                  <a:srgbClr val="FFFFFF"/>
                </a:highlight>
                <a:latin typeface="Söhne"/>
              </a:rPr>
              <a:t>: The solution contributes to environmental sustainability by promoting the adoption of fuel-efficient vehicles and reducing greenhouse gas emissions associated with transportation activities.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Regulatory Compliance</a:t>
            </a:r>
            <a:r>
              <a:rPr lang="en-US" b="0" i="0" dirty="0">
                <a:solidFill>
                  <a:srgbClr val="0D0D0D"/>
                </a:solidFill>
                <a:effectLst/>
                <a:highlight>
                  <a:srgbClr val="FFFFFF"/>
                </a:highlight>
                <a:latin typeface="Söhne"/>
              </a:rPr>
              <a:t>: By assisting in meeting regulatory standards for emissions and fuel efficiency, the model helps automobile manufacturers adhere to industry regulations and avoid penalties.</a:t>
            </a:r>
          </a:p>
          <a:p>
            <a:pPr algn="l">
              <a:buFont typeface="+mj-lt"/>
              <a:buAutoNum type="arabicPeriod"/>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Consumer Benefits</a:t>
            </a:r>
            <a:r>
              <a:rPr lang="en-US" b="0" i="0" dirty="0">
                <a:solidFill>
                  <a:srgbClr val="0D0D0D"/>
                </a:solidFill>
                <a:effectLst/>
                <a:highlight>
                  <a:srgbClr val="FFFFFF"/>
                </a:highlight>
                <a:latin typeface="Söhne"/>
              </a:rPr>
              <a:t>: Consumers benefit from access to more fuel-efficient vehicle options and accurate information for making informed purchasing decisions, leading to reduced fuel expenses and environmental footprint.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8956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133600" y="1786617"/>
            <a:ext cx="7543800" cy="397031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The wow factor in the above solution lies in its ability to harness cutting-edge machine learning technology, specifically a feed-forward neural network, to accurately predict vehicle fuel efficiency.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By leveraging advanced algorithms, the solution offers precise estimations that can revolutionize decision-making processes within the automotive industry and beyond. This predictive model has the potential to transform how automobile manufacturers design vehicles, how fleet managers optimize operations, and how policymakers shape regulations to promote environmental sustainability.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b="0" i="0" dirty="0">
              <a:solidFill>
                <a:srgbClr val="0D0D0D"/>
              </a:solidFill>
              <a:effectLst/>
              <a:highlight>
                <a:srgbClr val="FFFFFF"/>
              </a:highligh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0D0D0D"/>
                </a:solidFill>
                <a:effectLst/>
                <a:highlight>
                  <a:srgbClr val="FFFFFF"/>
                </a:highlight>
                <a:latin typeface="Söhne"/>
              </a:rPr>
              <a:t>Overall, the wow factor lies in the transformative power of technology to address pressing challenges and drive meaningful change in the transportation sector.</a:t>
            </a: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pic>
        <p:nvPicPr>
          <p:cNvPr id="11" name="Picture 10">
            <a:extLst>
              <a:ext uri="{FF2B5EF4-FFF2-40B4-BE49-F238E27FC236}">
                <a16:creationId xmlns:a16="http://schemas.microsoft.com/office/drawing/2014/main" xmlns="" id="{FF1C98BE-6A44-63B2-EEEE-59346AA9CF82}"/>
              </a:ext>
            </a:extLst>
          </p:cNvPr>
          <p:cNvPicPr>
            <a:picLocks noChangeAspect="1"/>
          </p:cNvPicPr>
          <p:nvPr/>
        </p:nvPicPr>
        <p:blipFill>
          <a:blip r:embed="rId3"/>
          <a:stretch>
            <a:fillRect/>
          </a:stretch>
        </p:blipFill>
        <p:spPr>
          <a:xfrm>
            <a:off x="228601" y="1507806"/>
            <a:ext cx="4038600" cy="3341423"/>
          </a:xfrm>
          <a:prstGeom prst="rect">
            <a:avLst/>
          </a:prstGeom>
        </p:spPr>
      </p:pic>
      <p:pic>
        <p:nvPicPr>
          <p:cNvPr id="16" name="Picture 15">
            <a:extLst>
              <a:ext uri="{FF2B5EF4-FFF2-40B4-BE49-F238E27FC236}">
                <a16:creationId xmlns:a16="http://schemas.microsoft.com/office/drawing/2014/main" xmlns="" id="{8A86E63C-EC16-FD47-0315-94FFCD7CBC83}"/>
              </a:ext>
            </a:extLst>
          </p:cNvPr>
          <p:cNvPicPr>
            <a:picLocks noChangeAspect="1"/>
          </p:cNvPicPr>
          <p:nvPr/>
        </p:nvPicPr>
        <p:blipFill>
          <a:blip r:embed="rId4"/>
          <a:stretch>
            <a:fillRect/>
          </a:stretch>
        </p:blipFill>
        <p:spPr>
          <a:xfrm>
            <a:off x="4056868" y="1416234"/>
            <a:ext cx="5397329" cy="3432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TotalTime>
  <Words>823</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2021503304</cp:lastModifiedBy>
  <cp:revision>15</cp:revision>
  <dcterms:created xsi:type="dcterms:W3CDTF">2024-04-03T16:02:42Z</dcterms:created>
  <dcterms:modified xsi:type="dcterms:W3CDTF">2024-04-29T04:51:36Z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