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3F637A-9E79-4C2B-A3ED-D49618A30A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B0AF9B4-6BA0-425E-B5D7-79BFA849A735}">
      <dgm:prSet/>
      <dgm:spPr/>
      <dgm:t>
        <a:bodyPr/>
        <a:lstStyle/>
        <a:p>
          <a:r>
            <a:rPr lang="en-US"/>
            <a:t>Objective:</a:t>
          </a:r>
        </a:p>
      </dgm:t>
    </dgm:pt>
    <dgm:pt modelId="{67526E59-5D0D-4385-95EC-4A431F823312}" type="parTrans" cxnId="{F0E851CE-BC2D-4972-8602-AAFE3378DEBF}">
      <dgm:prSet/>
      <dgm:spPr/>
      <dgm:t>
        <a:bodyPr/>
        <a:lstStyle/>
        <a:p>
          <a:endParaRPr lang="en-US"/>
        </a:p>
      </dgm:t>
    </dgm:pt>
    <dgm:pt modelId="{B2626D06-5927-485F-B4CC-F3C010A1F612}" type="sibTrans" cxnId="{F0E851CE-BC2D-4972-8602-AAFE3378DEBF}">
      <dgm:prSet/>
      <dgm:spPr/>
      <dgm:t>
        <a:bodyPr/>
        <a:lstStyle/>
        <a:p>
          <a:endParaRPr lang="en-US"/>
        </a:p>
      </dgm:t>
    </dgm:pt>
    <dgm:pt modelId="{8A8F9FB9-CA51-43AC-88B1-76E5993B1F7A}">
      <dgm:prSet/>
      <dgm:spPr/>
      <dgm:t>
        <a:bodyPr/>
        <a:lstStyle/>
        <a:p>
          <a:r>
            <a:rPr lang="en-US"/>
            <a:t>Place campaign between break interval of TV shows</a:t>
          </a:r>
        </a:p>
      </dgm:t>
    </dgm:pt>
    <dgm:pt modelId="{0AFF106F-4129-411B-A76B-B8DCC227955E}" type="parTrans" cxnId="{F7C6A001-6F8E-444E-AB17-679D9C76888C}">
      <dgm:prSet/>
      <dgm:spPr/>
      <dgm:t>
        <a:bodyPr/>
        <a:lstStyle/>
        <a:p>
          <a:endParaRPr lang="en-US"/>
        </a:p>
      </dgm:t>
    </dgm:pt>
    <dgm:pt modelId="{ADD3FC08-F1F4-41B5-BE6E-E72EC7BF69D8}" type="sibTrans" cxnId="{F7C6A001-6F8E-444E-AB17-679D9C76888C}">
      <dgm:prSet/>
      <dgm:spPr/>
      <dgm:t>
        <a:bodyPr/>
        <a:lstStyle/>
        <a:p>
          <a:endParaRPr lang="en-US"/>
        </a:p>
      </dgm:t>
    </dgm:pt>
    <dgm:pt modelId="{391433F5-89C8-4643-B863-CE2B76996783}">
      <dgm:prSet/>
      <dgm:spPr/>
      <dgm:t>
        <a:bodyPr/>
        <a:lstStyle/>
        <a:p>
          <a:r>
            <a:rPr lang="en-US"/>
            <a:t>Constrain:</a:t>
          </a:r>
        </a:p>
      </dgm:t>
    </dgm:pt>
    <dgm:pt modelId="{B5C18040-95A7-47C9-9B8D-BF68AE9A78CC}" type="parTrans" cxnId="{1950A572-A9F6-4C88-9B6A-28B53C643A25}">
      <dgm:prSet/>
      <dgm:spPr/>
      <dgm:t>
        <a:bodyPr/>
        <a:lstStyle/>
        <a:p>
          <a:endParaRPr lang="en-US"/>
        </a:p>
      </dgm:t>
    </dgm:pt>
    <dgm:pt modelId="{D9059765-71DB-47DA-B463-D3FB07D1ED94}" type="sibTrans" cxnId="{1950A572-A9F6-4C88-9B6A-28B53C643A25}">
      <dgm:prSet/>
      <dgm:spPr/>
      <dgm:t>
        <a:bodyPr/>
        <a:lstStyle/>
        <a:p>
          <a:endParaRPr lang="en-US"/>
        </a:p>
      </dgm:t>
    </dgm:pt>
    <dgm:pt modelId="{389F3717-036B-4910-A6DB-30118E3C029C}">
      <dgm:prSet/>
      <dgm:spPr/>
      <dgm:t>
        <a:bodyPr/>
        <a:lstStyle/>
        <a:p>
          <a:r>
            <a:rPr lang="en-US"/>
            <a:t>Do not exceed total airtime in a Slot</a:t>
          </a:r>
        </a:p>
      </dgm:t>
    </dgm:pt>
    <dgm:pt modelId="{E3AB5374-07B8-4501-86B8-ED3CA21B9895}" type="parTrans" cxnId="{D17A5AE9-F5C7-4677-9432-659C6DFA1CE3}">
      <dgm:prSet/>
      <dgm:spPr/>
      <dgm:t>
        <a:bodyPr/>
        <a:lstStyle/>
        <a:p>
          <a:endParaRPr lang="en-US"/>
        </a:p>
      </dgm:t>
    </dgm:pt>
    <dgm:pt modelId="{70310175-CB71-47FF-8B18-A8297D6C3D04}" type="sibTrans" cxnId="{D17A5AE9-F5C7-4677-9432-659C6DFA1CE3}">
      <dgm:prSet/>
      <dgm:spPr/>
      <dgm:t>
        <a:bodyPr/>
        <a:lstStyle/>
        <a:p>
          <a:endParaRPr lang="en-US"/>
        </a:p>
      </dgm:t>
    </dgm:pt>
    <dgm:pt modelId="{6115455C-6B36-4337-875C-282EBF8F6800}">
      <dgm:prSet/>
      <dgm:spPr/>
      <dgm:t>
        <a:bodyPr/>
        <a:lstStyle/>
        <a:p>
          <a:r>
            <a:rPr lang="en-US"/>
            <a:t>Target audience matching</a:t>
          </a:r>
        </a:p>
      </dgm:t>
    </dgm:pt>
    <dgm:pt modelId="{29A72C0C-A99D-405C-AA45-911F103CD46E}" type="parTrans" cxnId="{9B919342-0F11-4075-8869-15EBEB5B8A58}">
      <dgm:prSet/>
      <dgm:spPr/>
      <dgm:t>
        <a:bodyPr/>
        <a:lstStyle/>
        <a:p>
          <a:endParaRPr lang="en-US"/>
        </a:p>
      </dgm:t>
    </dgm:pt>
    <dgm:pt modelId="{CF35503B-D91F-48EA-8C35-A2EC7E30A7DA}" type="sibTrans" cxnId="{9B919342-0F11-4075-8869-15EBEB5B8A58}">
      <dgm:prSet/>
      <dgm:spPr/>
      <dgm:t>
        <a:bodyPr/>
        <a:lstStyle/>
        <a:p>
          <a:endParaRPr lang="en-US"/>
        </a:p>
      </dgm:t>
    </dgm:pt>
    <dgm:pt modelId="{5956E2A7-510A-4F08-9862-B1790A116206}">
      <dgm:prSet/>
      <dgm:spPr/>
      <dgm:t>
        <a:bodyPr/>
        <a:lstStyle/>
        <a:p>
          <a:r>
            <a:rPr lang="en-US"/>
            <a:t>Average reach for High priority should be higher than Medium, and Medium higher than Low</a:t>
          </a:r>
        </a:p>
      </dgm:t>
    </dgm:pt>
    <dgm:pt modelId="{6F4F8639-D3EE-4D2C-A347-C3EBDC367411}" type="parTrans" cxnId="{A9A386B4-AF1E-4441-8027-AC9B521E770D}">
      <dgm:prSet/>
      <dgm:spPr/>
      <dgm:t>
        <a:bodyPr/>
        <a:lstStyle/>
        <a:p>
          <a:endParaRPr lang="en-US"/>
        </a:p>
      </dgm:t>
    </dgm:pt>
    <dgm:pt modelId="{63ACD492-BE83-44C0-8B98-80F94CB454DF}" type="sibTrans" cxnId="{A9A386B4-AF1E-4441-8027-AC9B521E770D}">
      <dgm:prSet/>
      <dgm:spPr/>
      <dgm:t>
        <a:bodyPr/>
        <a:lstStyle/>
        <a:p>
          <a:endParaRPr lang="en-US"/>
        </a:p>
      </dgm:t>
    </dgm:pt>
    <dgm:pt modelId="{8AF5E83B-C7D7-4034-955E-24817FAE1A73}" type="pres">
      <dgm:prSet presAssocID="{A13F637A-9E79-4C2B-A3ED-D49618A30A5A}" presName="linear" presStyleCnt="0">
        <dgm:presLayoutVars>
          <dgm:animLvl val="lvl"/>
          <dgm:resizeHandles val="exact"/>
        </dgm:presLayoutVars>
      </dgm:prSet>
      <dgm:spPr/>
    </dgm:pt>
    <dgm:pt modelId="{46E8ACAC-684B-4884-95B2-C519ED0FA3CA}" type="pres">
      <dgm:prSet presAssocID="{4B0AF9B4-6BA0-425E-B5D7-79BFA849A73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6F7B0E-2580-4D87-B74C-1ABF1EB749E4}" type="pres">
      <dgm:prSet presAssocID="{4B0AF9B4-6BA0-425E-B5D7-79BFA849A735}" presName="childText" presStyleLbl="revTx" presStyleIdx="0" presStyleCnt="2">
        <dgm:presLayoutVars>
          <dgm:bulletEnabled val="1"/>
        </dgm:presLayoutVars>
      </dgm:prSet>
      <dgm:spPr/>
    </dgm:pt>
    <dgm:pt modelId="{F1FF3335-72CD-410D-9ABD-8FA39D010AD5}" type="pres">
      <dgm:prSet presAssocID="{391433F5-89C8-4643-B863-CE2B7699678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13DA6DF-1A3B-438C-A74A-0F54DA2FDA59}" type="pres">
      <dgm:prSet presAssocID="{391433F5-89C8-4643-B863-CE2B7699678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7C6A001-6F8E-444E-AB17-679D9C76888C}" srcId="{4B0AF9B4-6BA0-425E-B5D7-79BFA849A735}" destId="{8A8F9FB9-CA51-43AC-88B1-76E5993B1F7A}" srcOrd="0" destOrd="0" parTransId="{0AFF106F-4129-411B-A76B-B8DCC227955E}" sibTransId="{ADD3FC08-F1F4-41B5-BE6E-E72EC7BF69D8}"/>
    <dgm:cxn modelId="{CD82BC35-A3DD-4B47-92CB-B69E00FC2E6D}" type="presOf" srcId="{389F3717-036B-4910-A6DB-30118E3C029C}" destId="{413DA6DF-1A3B-438C-A74A-0F54DA2FDA59}" srcOrd="0" destOrd="0" presId="urn:microsoft.com/office/officeart/2005/8/layout/vList2"/>
    <dgm:cxn modelId="{8A59E93D-1D60-4C48-90A0-4A4E1D8B877D}" type="presOf" srcId="{5956E2A7-510A-4F08-9862-B1790A116206}" destId="{413DA6DF-1A3B-438C-A74A-0F54DA2FDA59}" srcOrd="0" destOrd="2" presId="urn:microsoft.com/office/officeart/2005/8/layout/vList2"/>
    <dgm:cxn modelId="{9B919342-0F11-4075-8869-15EBEB5B8A58}" srcId="{391433F5-89C8-4643-B863-CE2B76996783}" destId="{6115455C-6B36-4337-875C-282EBF8F6800}" srcOrd="1" destOrd="0" parTransId="{29A72C0C-A99D-405C-AA45-911F103CD46E}" sibTransId="{CF35503B-D91F-48EA-8C35-A2EC7E30A7DA}"/>
    <dgm:cxn modelId="{B6D5826B-C322-442C-8B52-60EE35D0C2F7}" type="presOf" srcId="{6115455C-6B36-4337-875C-282EBF8F6800}" destId="{413DA6DF-1A3B-438C-A74A-0F54DA2FDA59}" srcOrd="0" destOrd="1" presId="urn:microsoft.com/office/officeart/2005/8/layout/vList2"/>
    <dgm:cxn modelId="{1950A572-A9F6-4C88-9B6A-28B53C643A25}" srcId="{A13F637A-9E79-4C2B-A3ED-D49618A30A5A}" destId="{391433F5-89C8-4643-B863-CE2B76996783}" srcOrd="1" destOrd="0" parTransId="{B5C18040-95A7-47C9-9B8D-BF68AE9A78CC}" sibTransId="{D9059765-71DB-47DA-B463-D3FB07D1ED94}"/>
    <dgm:cxn modelId="{C6214873-199A-4233-8ADC-B9AAB64FB0B2}" type="presOf" srcId="{8A8F9FB9-CA51-43AC-88B1-76E5993B1F7A}" destId="{3B6F7B0E-2580-4D87-B74C-1ABF1EB749E4}" srcOrd="0" destOrd="0" presId="urn:microsoft.com/office/officeart/2005/8/layout/vList2"/>
    <dgm:cxn modelId="{0EF45053-2060-41EF-ABB5-9BD08C216835}" type="presOf" srcId="{4B0AF9B4-6BA0-425E-B5D7-79BFA849A735}" destId="{46E8ACAC-684B-4884-95B2-C519ED0FA3CA}" srcOrd="0" destOrd="0" presId="urn:microsoft.com/office/officeart/2005/8/layout/vList2"/>
    <dgm:cxn modelId="{B69F277C-6E80-4A36-B791-E3D94750C809}" type="presOf" srcId="{391433F5-89C8-4643-B863-CE2B76996783}" destId="{F1FF3335-72CD-410D-9ABD-8FA39D010AD5}" srcOrd="0" destOrd="0" presId="urn:microsoft.com/office/officeart/2005/8/layout/vList2"/>
    <dgm:cxn modelId="{A9A386B4-AF1E-4441-8027-AC9B521E770D}" srcId="{391433F5-89C8-4643-B863-CE2B76996783}" destId="{5956E2A7-510A-4F08-9862-B1790A116206}" srcOrd="2" destOrd="0" parTransId="{6F4F8639-D3EE-4D2C-A347-C3EBDC367411}" sibTransId="{63ACD492-BE83-44C0-8B98-80F94CB454DF}"/>
    <dgm:cxn modelId="{F0E851CE-BC2D-4972-8602-AAFE3378DEBF}" srcId="{A13F637A-9E79-4C2B-A3ED-D49618A30A5A}" destId="{4B0AF9B4-6BA0-425E-B5D7-79BFA849A735}" srcOrd="0" destOrd="0" parTransId="{67526E59-5D0D-4385-95EC-4A431F823312}" sibTransId="{B2626D06-5927-485F-B4CC-F3C010A1F612}"/>
    <dgm:cxn modelId="{FC3FAADD-FCF6-4C18-BC89-C698D6F1FFF1}" type="presOf" srcId="{A13F637A-9E79-4C2B-A3ED-D49618A30A5A}" destId="{8AF5E83B-C7D7-4034-955E-24817FAE1A73}" srcOrd="0" destOrd="0" presId="urn:microsoft.com/office/officeart/2005/8/layout/vList2"/>
    <dgm:cxn modelId="{D17A5AE9-F5C7-4677-9432-659C6DFA1CE3}" srcId="{391433F5-89C8-4643-B863-CE2B76996783}" destId="{389F3717-036B-4910-A6DB-30118E3C029C}" srcOrd="0" destOrd="0" parTransId="{E3AB5374-07B8-4501-86B8-ED3CA21B9895}" sibTransId="{70310175-CB71-47FF-8B18-A8297D6C3D04}"/>
    <dgm:cxn modelId="{BB0B8199-24E0-43E5-A6C5-C4E028C123E7}" type="presParOf" srcId="{8AF5E83B-C7D7-4034-955E-24817FAE1A73}" destId="{46E8ACAC-684B-4884-95B2-C519ED0FA3CA}" srcOrd="0" destOrd="0" presId="urn:microsoft.com/office/officeart/2005/8/layout/vList2"/>
    <dgm:cxn modelId="{2F34B39C-AE50-4841-81D0-2E04D9FF86FF}" type="presParOf" srcId="{8AF5E83B-C7D7-4034-955E-24817FAE1A73}" destId="{3B6F7B0E-2580-4D87-B74C-1ABF1EB749E4}" srcOrd="1" destOrd="0" presId="urn:microsoft.com/office/officeart/2005/8/layout/vList2"/>
    <dgm:cxn modelId="{FB2A89A5-4F43-45F0-B14C-C3D201292C92}" type="presParOf" srcId="{8AF5E83B-C7D7-4034-955E-24817FAE1A73}" destId="{F1FF3335-72CD-410D-9ABD-8FA39D010AD5}" srcOrd="2" destOrd="0" presId="urn:microsoft.com/office/officeart/2005/8/layout/vList2"/>
    <dgm:cxn modelId="{6DC1367D-7F06-4377-9CB4-0C226D178ED9}" type="presParOf" srcId="{8AF5E83B-C7D7-4034-955E-24817FAE1A73}" destId="{413DA6DF-1A3B-438C-A74A-0F54DA2FDA5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DC3286-915E-41FC-8263-2F217BD0C2A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889603-616C-4662-BD1C-0EB4E9490878}">
      <dgm:prSet/>
      <dgm:spPr/>
      <dgm:t>
        <a:bodyPr/>
        <a:lstStyle/>
        <a:p>
          <a:r>
            <a:rPr lang="en-US" dirty="0"/>
            <a:t>Box and whisker plot was used to visualize average reach distribution.</a:t>
          </a:r>
        </a:p>
      </dgm:t>
    </dgm:pt>
    <dgm:pt modelId="{F600A178-3DAE-4EAC-9CB7-A109A73BAC4B}" type="parTrans" cxnId="{4E416E54-D88E-40F7-8D78-964319A6E7D1}">
      <dgm:prSet/>
      <dgm:spPr/>
      <dgm:t>
        <a:bodyPr/>
        <a:lstStyle/>
        <a:p>
          <a:endParaRPr lang="en-US"/>
        </a:p>
      </dgm:t>
    </dgm:pt>
    <dgm:pt modelId="{E876A632-4B13-4663-BEB9-98695E96CD8B}" type="sibTrans" cxnId="{4E416E54-D88E-40F7-8D78-964319A6E7D1}">
      <dgm:prSet/>
      <dgm:spPr/>
      <dgm:t>
        <a:bodyPr/>
        <a:lstStyle/>
        <a:p>
          <a:endParaRPr lang="en-US"/>
        </a:p>
      </dgm:t>
    </dgm:pt>
    <dgm:pt modelId="{7AB30A6A-9E19-4B15-A2DB-4A3A81451C16}">
      <dgm:prSet/>
      <dgm:spPr/>
      <dgm:t>
        <a:bodyPr/>
        <a:lstStyle/>
        <a:p>
          <a:r>
            <a:rPr lang="en-US"/>
            <a:t>To maintain L&lt;M&lt;H, average reach quartile analysis was used as a proxy to create priority feature for schedule data.</a:t>
          </a:r>
        </a:p>
      </dgm:t>
    </dgm:pt>
    <dgm:pt modelId="{CB00FCB6-20CE-4DF5-9B75-6DA949B2FC17}" type="parTrans" cxnId="{A2B16882-B13A-4014-961E-4442A43B1A61}">
      <dgm:prSet/>
      <dgm:spPr/>
      <dgm:t>
        <a:bodyPr/>
        <a:lstStyle/>
        <a:p>
          <a:endParaRPr lang="en-US"/>
        </a:p>
      </dgm:t>
    </dgm:pt>
    <dgm:pt modelId="{A630115E-ED8C-47CA-B152-BA3110C991AB}" type="sibTrans" cxnId="{A2B16882-B13A-4014-961E-4442A43B1A61}">
      <dgm:prSet/>
      <dgm:spPr/>
      <dgm:t>
        <a:bodyPr/>
        <a:lstStyle/>
        <a:p>
          <a:endParaRPr lang="en-US"/>
        </a:p>
      </dgm:t>
    </dgm:pt>
    <dgm:pt modelId="{D0B0307C-E0EC-4112-A0E7-8AC5579C313B}" type="pres">
      <dgm:prSet presAssocID="{09DC3286-915E-41FC-8263-2F217BD0C2A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DEACF290-8695-41FE-ADDA-21184655ECAE}" type="pres">
      <dgm:prSet presAssocID="{AE889603-616C-4662-BD1C-0EB4E9490878}" presName="horFlow" presStyleCnt="0"/>
      <dgm:spPr/>
    </dgm:pt>
    <dgm:pt modelId="{7ABE90BD-9380-44AF-BD21-FF796F63B9CE}" type="pres">
      <dgm:prSet presAssocID="{AE889603-616C-4662-BD1C-0EB4E9490878}" presName="bigChev" presStyleLbl="node1" presStyleIdx="0" presStyleCnt="2"/>
      <dgm:spPr/>
    </dgm:pt>
    <dgm:pt modelId="{DBD7C5F1-B41D-4738-92EE-371C4DECA8F9}" type="pres">
      <dgm:prSet presAssocID="{AE889603-616C-4662-BD1C-0EB4E9490878}" presName="vSp" presStyleCnt="0"/>
      <dgm:spPr/>
    </dgm:pt>
    <dgm:pt modelId="{25BFA3A9-E74F-4FE4-99E2-C79D312AFA86}" type="pres">
      <dgm:prSet presAssocID="{7AB30A6A-9E19-4B15-A2DB-4A3A81451C16}" presName="horFlow" presStyleCnt="0"/>
      <dgm:spPr/>
    </dgm:pt>
    <dgm:pt modelId="{ECA39064-AF02-4E21-86C2-EB5E85EE9D1E}" type="pres">
      <dgm:prSet presAssocID="{7AB30A6A-9E19-4B15-A2DB-4A3A81451C16}" presName="bigChev" presStyleLbl="node1" presStyleIdx="1" presStyleCnt="2"/>
      <dgm:spPr/>
    </dgm:pt>
  </dgm:ptLst>
  <dgm:cxnLst>
    <dgm:cxn modelId="{6C729B33-2B6B-4186-B3C1-86B6DE395019}" type="presOf" srcId="{09DC3286-915E-41FC-8263-2F217BD0C2AF}" destId="{D0B0307C-E0EC-4112-A0E7-8AC5579C313B}" srcOrd="0" destOrd="0" presId="urn:microsoft.com/office/officeart/2005/8/layout/lProcess3"/>
    <dgm:cxn modelId="{22B9595F-63B1-45DF-94F9-89E5F5E7AC58}" type="presOf" srcId="{7AB30A6A-9E19-4B15-A2DB-4A3A81451C16}" destId="{ECA39064-AF02-4E21-86C2-EB5E85EE9D1E}" srcOrd="0" destOrd="0" presId="urn:microsoft.com/office/officeart/2005/8/layout/lProcess3"/>
    <dgm:cxn modelId="{4E416E54-D88E-40F7-8D78-964319A6E7D1}" srcId="{09DC3286-915E-41FC-8263-2F217BD0C2AF}" destId="{AE889603-616C-4662-BD1C-0EB4E9490878}" srcOrd="0" destOrd="0" parTransId="{F600A178-3DAE-4EAC-9CB7-A109A73BAC4B}" sibTransId="{E876A632-4B13-4663-BEB9-98695E96CD8B}"/>
    <dgm:cxn modelId="{A2B16882-B13A-4014-961E-4442A43B1A61}" srcId="{09DC3286-915E-41FC-8263-2F217BD0C2AF}" destId="{7AB30A6A-9E19-4B15-A2DB-4A3A81451C16}" srcOrd="1" destOrd="0" parTransId="{CB00FCB6-20CE-4DF5-9B75-6DA949B2FC17}" sibTransId="{A630115E-ED8C-47CA-B152-BA3110C991AB}"/>
    <dgm:cxn modelId="{B5E959F0-0B3D-43D2-BA98-0A33BCBFEE27}" type="presOf" srcId="{AE889603-616C-4662-BD1C-0EB4E9490878}" destId="{7ABE90BD-9380-44AF-BD21-FF796F63B9CE}" srcOrd="0" destOrd="0" presId="urn:microsoft.com/office/officeart/2005/8/layout/lProcess3"/>
    <dgm:cxn modelId="{759515ED-CD84-4C6A-8296-2153C064D0D0}" type="presParOf" srcId="{D0B0307C-E0EC-4112-A0E7-8AC5579C313B}" destId="{DEACF290-8695-41FE-ADDA-21184655ECAE}" srcOrd="0" destOrd="0" presId="urn:microsoft.com/office/officeart/2005/8/layout/lProcess3"/>
    <dgm:cxn modelId="{B45E2DFF-99DB-4C81-B4C9-8A2E445DC328}" type="presParOf" srcId="{DEACF290-8695-41FE-ADDA-21184655ECAE}" destId="{7ABE90BD-9380-44AF-BD21-FF796F63B9CE}" srcOrd="0" destOrd="0" presId="urn:microsoft.com/office/officeart/2005/8/layout/lProcess3"/>
    <dgm:cxn modelId="{BB0E07F5-0AD5-40D1-883D-03DEA257B7F0}" type="presParOf" srcId="{D0B0307C-E0EC-4112-A0E7-8AC5579C313B}" destId="{DBD7C5F1-B41D-4738-92EE-371C4DECA8F9}" srcOrd="1" destOrd="0" presId="urn:microsoft.com/office/officeart/2005/8/layout/lProcess3"/>
    <dgm:cxn modelId="{041B5B5D-0F1E-45AF-92C3-B4634FB87C75}" type="presParOf" srcId="{D0B0307C-E0EC-4112-A0E7-8AC5579C313B}" destId="{25BFA3A9-E74F-4FE4-99E2-C79D312AFA86}" srcOrd="2" destOrd="0" presId="urn:microsoft.com/office/officeart/2005/8/layout/lProcess3"/>
    <dgm:cxn modelId="{4AD9AB15-F027-4DFF-8431-6022B06FDAB7}" type="presParOf" srcId="{25BFA3A9-E74F-4FE4-99E2-C79D312AFA86}" destId="{ECA39064-AF02-4E21-86C2-EB5E85EE9D1E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8ACAC-684B-4884-95B2-C519ED0FA3CA}">
      <dsp:nvSpPr>
        <dsp:cNvPr id="0" name=""/>
        <dsp:cNvSpPr/>
      </dsp:nvSpPr>
      <dsp:spPr>
        <a:xfrm>
          <a:off x="0" y="36873"/>
          <a:ext cx="11059811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Objective:</a:t>
          </a:r>
        </a:p>
      </dsp:txBody>
      <dsp:txXfrm>
        <a:off x="38638" y="75511"/>
        <a:ext cx="10982535" cy="714229"/>
      </dsp:txXfrm>
    </dsp:sp>
    <dsp:sp modelId="{3B6F7B0E-2580-4D87-B74C-1ABF1EB749E4}">
      <dsp:nvSpPr>
        <dsp:cNvPr id="0" name=""/>
        <dsp:cNvSpPr/>
      </dsp:nvSpPr>
      <dsp:spPr>
        <a:xfrm>
          <a:off x="0" y="828378"/>
          <a:ext cx="11059811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149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Place campaign between break interval of TV shows</a:t>
          </a:r>
        </a:p>
      </dsp:txBody>
      <dsp:txXfrm>
        <a:off x="0" y="828378"/>
        <a:ext cx="11059811" cy="546480"/>
      </dsp:txXfrm>
    </dsp:sp>
    <dsp:sp modelId="{F1FF3335-72CD-410D-9ABD-8FA39D010AD5}">
      <dsp:nvSpPr>
        <dsp:cNvPr id="0" name=""/>
        <dsp:cNvSpPr/>
      </dsp:nvSpPr>
      <dsp:spPr>
        <a:xfrm>
          <a:off x="0" y="1374858"/>
          <a:ext cx="11059811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Constrain:</a:t>
          </a:r>
        </a:p>
      </dsp:txBody>
      <dsp:txXfrm>
        <a:off x="38638" y="1413496"/>
        <a:ext cx="10982535" cy="714229"/>
      </dsp:txXfrm>
    </dsp:sp>
    <dsp:sp modelId="{413DA6DF-1A3B-438C-A74A-0F54DA2FDA59}">
      <dsp:nvSpPr>
        <dsp:cNvPr id="0" name=""/>
        <dsp:cNvSpPr/>
      </dsp:nvSpPr>
      <dsp:spPr>
        <a:xfrm>
          <a:off x="0" y="2166363"/>
          <a:ext cx="11059811" cy="1707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149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Do not exceed total airtime in a Slot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Target audience matching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Average reach for High priority should be higher than Medium, and Medium higher than Low</a:t>
          </a:r>
        </a:p>
      </dsp:txBody>
      <dsp:txXfrm>
        <a:off x="0" y="2166363"/>
        <a:ext cx="11059811" cy="1707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E90BD-9380-44AF-BD21-FF796F63B9CE}">
      <dsp:nvSpPr>
        <dsp:cNvPr id="0" name=""/>
        <dsp:cNvSpPr/>
      </dsp:nvSpPr>
      <dsp:spPr>
        <a:xfrm>
          <a:off x="0" y="878007"/>
          <a:ext cx="3276598" cy="13106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Box and whisker plot was used to visualize average reach distribution.</a:t>
          </a:r>
        </a:p>
      </dsp:txBody>
      <dsp:txXfrm>
        <a:off x="655320" y="878007"/>
        <a:ext cx="1965959" cy="1310639"/>
      </dsp:txXfrm>
    </dsp:sp>
    <dsp:sp modelId="{ECA39064-AF02-4E21-86C2-EB5E85EE9D1E}">
      <dsp:nvSpPr>
        <dsp:cNvPr id="0" name=""/>
        <dsp:cNvSpPr/>
      </dsp:nvSpPr>
      <dsp:spPr>
        <a:xfrm>
          <a:off x="0" y="2372135"/>
          <a:ext cx="3276598" cy="13106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maintain L&lt;M&lt;H, average reach quartile analysis was used as a proxy to create priority feature for schedule data.</a:t>
          </a:r>
        </a:p>
      </dsp:txBody>
      <dsp:txXfrm>
        <a:off x="655320" y="2372135"/>
        <a:ext cx="1965959" cy="1310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40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29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69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1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45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48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3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90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60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81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01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28" r:id="rId4"/>
    <p:sldLayoutId id="2147483729" r:id="rId5"/>
    <p:sldLayoutId id="2147483734" r:id="rId6"/>
    <p:sldLayoutId id="2147483730" r:id="rId7"/>
    <p:sldLayoutId id="2147483731" r:id="rId8"/>
    <p:sldLayoutId id="2147483732" r:id="rId9"/>
    <p:sldLayoutId id="2147483733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Wavy 3D art">
            <a:extLst>
              <a:ext uri="{FF2B5EF4-FFF2-40B4-BE49-F238E27FC236}">
                <a16:creationId xmlns:a16="http://schemas.microsoft.com/office/drawing/2014/main" id="{9E389E25-318E-43EC-2B4A-F9FEC03EAA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0450" b="69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9BC4DE-6263-4036-A047-52E5DB7F2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4819615"/>
            <a:ext cx="6817836" cy="12649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Campaign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2BB42-0D27-97DF-7FE7-2967691FE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2516" y="4901919"/>
            <a:ext cx="3483615" cy="1100329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Prepared by: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Yazan </a:t>
            </a:r>
            <a:r>
              <a:rPr lang="en-US" sz="1600" dirty="0" err="1">
                <a:solidFill>
                  <a:srgbClr val="FFFFFF"/>
                </a:solidFill>
              </a:rPr>
              <a:t>akkad</a:t>
            </a:r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شعار mbc group Download png">
            <a:extLst>
              <a:ext uri="{FF2B5EF4-FFF2-40B4-BE49-F238E27FC236}">
                <a16:creationId xmlns:a16="http://schemas.microsoft.com/office/drawing/2014/main" id="{913E4AB3-E529-728E-3AC7-7E85DA4C4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87" y="118905"/>
            <a:ext cx="3062790" cy="306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50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E0C8-1B3D-B943-6E80-1FA26A21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4DF2E1-CC1F-B565-9A88-7BCA048A7C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87561"/>
              </p:ext>
            </p:extLst>
          </p:nvPr>
        </p:nvGraphicFramePr>
        <p:xfrm>
          <a:off x="571499" y="2075688"/>
          <a:ext cx="11059811" cy="391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996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52B78-0151-A7E2-BE18-ED80FF53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3509192" cy="2008193"/>
          </a:xfrm>
        </p:spPr>
        <p:txBody>
          <a:bodyPr anchor="t">
            <a:normAutofit/>
          </a:bodyPr>
          <a:lstStyle/>
          <a:p>
            <a:r>
              <a:rPr lang="en-US"/>
              <a:t>Methodology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7E457F54-24E0-2FD2-EE78-77D198381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080186"/>
              </p:ext>
            </p:extLst>
          </p:nvPr>
        </p:nvGraphicFramePr>
        <p:xfrm>
          <a:off x="571502" y="1362586"/>
          <a:ext cx="3276598" cy="4560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blue rectangle with lines&#10;&#10;Description automatically generated">
            <a:extLst>
              <a:ext uri="{FF2B5EF4-FFF2-40B4-BE49-F238E27FC236}">
                <a16:creationId xmlns:a16="http://schemas.microsoft.com/office/drawing/2014/main" id="{90B18EEC-1949-BB57-7336-35FA51C5D39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9" r="13892" b="1"/>
          <a:stretch/>
        </p:blipFill>
        <p:spPr>
          <a:xfrm>
            <a:off x="4699208" y="849338"/>
            <a:ext cx="6921292" cy="515803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9A3D0E-B427-BA38-4952-C2D72E99C860}"/>
              </a:ext>
            </a:extLst>
          </p:cNvPr>
          <p:cNvSpPr txBox="1"/>
          <p:nvPr/>
        </p:nvSpPr>
        <p:spPr>
          <a:xfrm>
            <a:off x="7920045" y="5009321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MIN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237FA-CE71-0385-62AE-1750B0AEF38C}"/>
              </a:ext>
            </a:extLst>
          </p:cNvPr>
          <p:cNvSpPr txBox="1"/>
          <p:nvPr/>
        </p:nvSpPr>
        <p:spPr>
          <a:xfrm>
            <a:off x="10119906" y="4732322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Q1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22103-B524-CFC1-4A6F-507FCEB3754D}"/>
              </a:ext>
            </a:extLst>
          </p:cNvPr>
          <p:cNvSpPr txBox="1"/>
          <p:nvPr/>
        </p:nvSpPr>
        <p:spPr>
          <a:xfrm>
            <a:off x="10119906" y="4022323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Median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03A2C9-2E36-060E-A393-D702B6F277AE}"/>
              </a:ext>
            </a:extLst>
          </p:cNvPr>
          <p:cNvSpPr txBox="1"/>
          <p:nvPr/>
        </p:nvSpPr>
        <p:spPr>
          <a:xfrm>
            <a:off x="10106761" y="2785105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Q3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A804DF-69ED-5CAC-AF9E-25FAE4EAB7A9}"/>
              </a:ext>
            </a:extLst>
          </p:cNvPr>
          <p:cNvSpPr txBox="1"/>
          <p:nvPr/>
        </p:nvSpPr>
        <p:spPr>
          <a:xfrm>
            <a:off x="9175796" y="151063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MAX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48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56DC-8C50-3FEB-C098-A3CE0E3A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0A507A-2245-D981-CC27-2986DE45C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756113"/>
              </p:ext>
            </p:extLst>
          </p:nvPr>
        </p:nvGraphicFramePr>
        <p:xfrm>
          <a:off x="571500" y="2076450"/>
          <a:ext cx="110601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056">
                  <a:extLst>
                    <a:ext uri="{9D8B030D-6E8A-4147-A177-3AD203B41FA5}">
                      <a16:colId xmlns:a16="http://schemas.microsoft.com/office/drawing/2014/main" val="2811377356"/>
                    </a:ext>
                  </a:extLst>
                </a:gridCol>
                <a:gridCol w="5530056">
                  <a:extLst>
                    <a:ext uri="{9D8B030D-6E8A-4147-A177-3AD203B41FA5}">
                      <a16:colId xmlns:a16="http://schemas.microsoft.com/office/drawing/2014/main" val="66949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Priority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Reach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10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64,716.86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87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19,765.61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36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5,747.07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27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55DB08-BA73-77A5-3D6C-3EECF36E9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646372"/>
              </p:ext>
            </p:extLst>
          </p:nvPr>
        </p:nvGraphicFramePr>
        <p:xfrm>
          <a:off x="2032000" y="393994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516451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611968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59871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Target Audience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Slot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Promo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88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01:00:13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00:04:00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55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Female/Male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00:25:00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103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35537B-4792-7432-A146-A94B3D23DEE5}"/>
              </a:ext>
            </a:extLst>
          </p:cNvPr>
          <p:cNvSpPr txBox="1"/>
          <p:nvPr/>
        </p:nvSpPr>
        <p:spPr>
          <a:xfrm>
            <a:off x="765313" y="5675243"/>
            <a:ext cx="627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promo duration did not exceed airtime at a given slot.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976B7A-9A21-CE16-2141-8862FD48E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23" y="5632420"/>
            <a:ext cx="454977" cy="4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93181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127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Batang</vt:lpstr>
      <vt:lpstr>Arial</vt:lpstr>
      <vt:lpstr>Avenir Next LT Pro Light</vt:lpstr>
      <vt:lpstr>AlignmentVTI</vt:lpstr>
      <vt:lpstr>Campaign Optimization</vt:lpstr>
      <vt:lpstr>Summary</vt:lpstr>
      <vt:lpstr>Methodology</vt:lpstr>
      <vt:lpstr>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Campaign Optimization</dc:title>
  <dc:creator>Yazan Akkad</dc:creator>
  <cp:lastModifiedBy>Yazan</cp:lastModifiedBy>
  <cp:revision>2</cp:revision>
  <dcterms:created xsi:type="dcterms:W3CDTF">2024-05-12T00:32:05Z</dcterms:created>
  <dcterms:modified xsi:type="dcterms:W3CDTF">2024-05-12T01:38:21Z</dcterms:modified>
</cp:coreProperties>
</file>