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  <p:sldId id="268" r:id="rId14"/>
  </p:sldIdLst>
  <p:sldSz cx="18288000" cy="10287000"/>
  <p:notesSz cx="6858000" cy="9144000"/>
  <p:embeddedFontLst>
    <p:embeddedFont>
      <p:font typeface="HK Grotesk Light" panose="020B0604020202020204" charset="0"/>
      <p:regular r:id="rId15"/>
    </p:embeddedFont>
    <p:embeddedFont>
      <p:font typeface="HK Grotesk Medium" panose="020B0604020202020204" charset="0"/>
      <p:regular r:id="rId16"/>
    </p:embeddedFont>
    <p:embeddedFont>
      <p:font typeface="HK Grotesk Semi-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73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367605" y="1921767"/>
            <a:ext cx="11552789" cy="6443466"/>
            <a:chOff x="0" y="0"/>
            <a:chExt cx="15403719" cy="8591288"/>
          </a:xfrm>
        </p:grpSpPr>
        <p:sp>
          <p:nvSpPr>
            <p:cNvPr id="3" name="TextBox 3"/>
            <p:cNvSpPr txBox="1"/>
            <p:nvPr/>
          </p:nvSpPr>
          <p:spPr>
            <a:xfrm>
              <a:off x="0" y="104775"/>
              <a:ext cx="15403719" cy="68040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200"/>
                </a:lnSpc>
              </a:pPr>
              <a:r>
                <a:rPr lang="en-US" sz="11999" b="1" spc="-119">
                  <a:solidFill>
                    <a:srgbClr val="FFFFFF"/>
                  </a:solidFill>
                  <a:latin typeface="HK Grotesk Semi-Bold"/>
                  <a:ea typeface="HK Grotesk Semi-Bold"/>
                  <a:cs typeface="HK Grotesk Semi-Bold"/>
                  <a:sym typeface="HK Grotesk Semi-Bold"/>
                </a:rPr>
                <a:t>Twitter Stream </a:t>
              </a:r>
              <a:r>
                <a:rPr lang="en-US" sz="11999" b="1" spc="-119">
                  <a:solidFill>
                    <a:srgbClr val="4EC8CA"/>
                  </a:solidFill>
                  <a:latin typeface="HK Grotesk Semi-Bold"/>
                  <a:ea typeface="HK Grotesk Semi-Bold"/>
                  <a:cs typeface="HK Grotesk Semi-Bold"/>
                  <a:sym typeface="HK Grotesk Semi-Bold"/>
                </a:rPr>
                <a:t>Processing</a:t>
              </a:r>
              <a:r>
                <a:rPr lang="en-US" sz="11999" b="1" spc="-119">
                  <a:solidFill>
                    <a:srgbClr val="FFFFFF"/>
                  </a:solidFill>
                  <a:latin typeface="HK Grotesk Semi-Bold"/>
                  <a:ea typeface="HK Grotesk Semi-Bold"/>
                  <a:cs typeface="HK Grotesk Semi-Bold"/>
                  <a:sym typeface="HK Grotesk Semi-Bold"/>
                </a:rPr>
                <a:t> Pipeline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492196" y="7915013"/>
              <a:ext cx="12419328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FFFFFF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Big Data Project</a:t>
              </a:r>
            </a:p>
          </p:txBody>
        </p:sp>
        <p:sp>
          <p:nvSpPr>
            <p:cNvPr id="5" name="AutoShape 5"/>
            <p:cNvSpPr/>
            <p:nvPr/>
          </p:nvSpPr>
          <p:spPr>
            <a:xfrm>
              <a:off x="886169" y="7317226"/>
              <a:ext cx="13631380" cy="0"/>
            </a:xfrm>
            <a:prstGeom prst="line">
              <a:avLst/>
            </a:prstGeom>
            <a:ln w="63500" cap="rnd">
              <a:solidFill>
                <a:srgbClr val="343434"/>
              </a:solidFill>
              <a:prstDash val="sysDot"/>
              <a:headEnd type="none" w="sm" len="sm"/>
              <a:tailEnd type="none" w="sm" len="sm"/>
            </a:ln>
          </p:spPr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93207" y="2134777"/>
            <a:ext cx="11003686" cy="110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1">
                <a:solidFill>
                  <a:srgbClr val="FFFFFF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TECHNOLOGIES </a:t>
            </a:r>
            <a:r>
              <a:rPr lang="en-US" sz="7200" b="1">
                <a:solidFill>
                  <a:srgbClr val="4EC8CA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USED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333375" y="4870900"/>
            <a:ext cx="4514706" cy="1230548"/>
            <a:chOff x="0" y="0"/>
            <a:chExt cx="6019609" cy="1640731"/>
          </a:xfrm>
        </p:grpSpPr>
        <p:sp>
          <p:nvSpPr>
            <p:cNvPr id="4" name="TextBox 4"/>
            <p:cNvSpPr txBox="1"/>
            <p:nvPr/>
          </p:nvSpPr>
          <p:spPr>
            <a:xfrm>
              <a:off x="0" y="1148673"/>
              <a:ext cx="6019609" cy="4920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079"/>
                </a:lnSpc>
              </a:pPr>
              <a:r>
                <a:rPr lang="en-US" sz="2200">
                  <a:solidFill>
                    <a:srgbClr val="FFFFFF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APACHE KAFKA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9525"/>
              <a:ext cx="6019609" cy="6138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00"/>
                </a:lnSpc>
              </a:pPr>
              <a:r>
                <a:rPr lang="en-US" sz="3000" b="1" spc="-30">
                  <a:solidFill>
                    <a:srgbClr val="4EC8CA"/>
                  </a:solidFill>
                  <a:latin typeface="HK Grotesk Semi-Bold"/>
                  <a:ea typeface="HK Grotesk Semi-Bold"/>
                  <a:cs typeface="HK Grotesk Semi-Bold"/>
                  <a:sym typeface="HK Grotesk Semi-Bold"/>
                </a:rPr>
                <a:t>STREAM PROCCESING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5175777" y="4870900"/>
            <a:ext cx="4514276" cy="1061805"/>
            <a:chOff x="0" y="0"/>
            <a:chExt cx="6019034" cy="1415741"/>
          </a:xfrm>
        </p:grpSpPr>
        <p:sp>
          <p:nvSpPr>
            <p:cNvPr id="7" name="TextBox 7"/>
            <p:cNvSpPr txBox="1"/>
            <p:nvPr/>
          </p:nvSpPr>
          <p:spPr>
            <a:xfrm>
              <a:off x="0" y="923682"/>
              <a:ext cx="6019034" cy="4920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079"/>
                </a:lnSpc>
              </a:pPr>
              <a:r>
                <a:rPr lang="en-US" sz="2200">
                  <a:solidFill>
                    <a:srgbClr val="FFFFFF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ELASTICSREARCH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9525"/>
              <a:ext cx="6019034" cy="6138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00"/>
                </a:lnSpc>
              </a:pPr>
              <a:r>
                <a:rPr lang="en-US" sz="3000" b="1" spc="-30">
                  <a:solidFill>
                    <a:srgbClr val="4EC8CA"/>
                  </a:solidFill>
                  <a:latin typeface="HK Grotesk Semi-Bold"/>
                  <a:ea typeface="HK Grotesk Semi-Bold"/>
                  <a:cs typeface="HK Grotesk Semi-Bold"/>
                  <a:sym typeface="HK Grotesk Semi-Bold"/>
                </a:rPr>
                <a:t>STORAGE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690052" y="4870900"/>
            <a:ext cx="4514276" cy="1069430"/>
            <a:chOff x="0" y="0"/>
            <a:chExt cx="6019034" cy="1425907"/>
          </a:xfrm>
        </p:grpSpPr>
        <p:sp>
          <p:nvSpPr>
            <p:cNvPr id="10" name="TextBox 10"/>
            <p:cNvSpPr txBox="1"/>
            <p:nvPr/>
          </p:nvSpPr>
          <p:spPr>
            <a:xfrm>
              <a:off x="0" y="933849"/>
              <a:ext cx="6019034" cy="4920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079"/>
                </a:lnSpc>
              </a:pPr>
              <a:r>
                <a:rPr lang="en-US" sz="2200">
                  <a:solidFill>
                    <a:srgbClr val="FFFFFF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WEB APPLICATION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9525"/>
              <a:ext cx="6019034" cy="6138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00"/>
                </a:lnSpc>
              </a:pPr>
              <a:r>
                <a:rPr lang="en-US" sz="3000" b="1" spc="-30">
                  <a:solidFill>
                    <a:srgbClr val="4EC8CA"/>
                  </a:solidFill>
                  <a:latin typeface="HK Grotesk Semi-Bold"/>
                  <a:ea typeface="HK Grotesk Semi-Bold"/>
                  <a:cs typeface="HK Grotesk Semi-Bold"/>
                  <a:sym typeface="HK Grotesk Semi-Bold"/>
                </a:rPr>
                <a:t>VISUALIZATION</a:t>
              </a:r>
            </a:p>
          </p:txBody>
        </p:sp>
      </p:grpSp>
      <p:sp>
        <p:nvSpPr>
          <p:cNvPr id="12" name="AutoShape 12"/>
          <p:cNvSpPr/>
          <p:nvPr/>
        </p:nvSpPr>
        <p:spPr>
          <a:xfrm flipV="1">
            <a:off x="4824269" y="4340882"/>
            <a:ext cx="0" cy="3801033"/>
          </a:xfrm>
          <a:prstGeom prst="line">
            <a:avLst/>
          </a:prstGeom>
          <a:ln w="47625" cap="rnd">
            <a:solidFill>
              <a:srgbClr val="4EC8CA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 flipV="1">
            <a:off x="9167812" y="4340882"/>
            <a:ext cx="0" cy="3801033"/>
          </a:xfrm>
          <a:prstGeom prst="line">
            <a:avLst/>
          </a:prstGeom>
          <a:ln w="47625" cap="rnd">
            <a:solidFill>
              <a:srgbClr val="4EC8CA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14" name="AutoShape 14"/>
          <p:cNvSpPr/>
          <p:nvPr/>
        </p:nvSpPr>
        <p:spPr>
          <a:xfrm flipV="1">
            <a:off x="13246867" y="4200932"/>
            <a:ext cx="0" cy="3801033"/>
          </a:xfrm>
          <a:prstGeom prst="line">
            <a:avLst/>
          </a:prstGeom>
          <a:ln w="47625" cap="rnd">
            <a:solidFill>
              <a:srgbClr val="4EC8CA"/>
            </a:solidFill>
            <a:prstDash val="sysDot"/>
            <a:headEnd type="none" w="sm" len="sm"/>
            <a:tailEnd type="none" w="sm" len="sm"/>
          </a:ln>
        </p:spPr>
      </p:sp>
      <p:grpSp>
        <p:nvGrpSpPr>
          <p:cNvPr id="15" name="Group 15"/>
          <p:cNvGrpSpPr/>
          <p:nvPr/>
        </p:nvGrpSpPr>
        <p:grpSpPr>
          <a:xfrm>
            <a:off x="13594529" y="4870900"/>
            <a:ext cx="4514276" cy="1069430"/>
            <a:chOff x="0" y="0"/>
            <a:chExt cx="6019034" cy="1425907"/>
          </a:xfrm>
        </p:grpSpPr>
        <p:sp>
          <p:nvSpPr>
            <p:cNvPr id="16" name="TextBox 16"/>
            <p:cNvSpPr txBox="1"/>
            <p:nvPr/>
          </p:nvSpPr>
          <p:spPr>
            <a:xfrm>
              <a:off x="0" y="933849"/>
              <a:ext cx="6019034" cy="4920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079"/>
                </a:lnSpc>
              </a:pPr>
              <a:r>
                <a:rPr lang="en-US" sz="2200">
                  <a:solidFill>
                    <a:srgbClr val="FFFFFF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STANDFORD CORENLP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9525"/>
              <a:ext cx="6019034" cy="6138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00"/>
                </a:lnSpc>
              </a:pPr>
              <a:r>
                <a:rPr lang="en-US" sz="3000" b="1" spc="-30">
                  <a:solidFill>
                    <a:srgbClr val="4EC8CA"/>
                  </a:solidFill>
                  <a:latin typeface="HK Grotesk Semi-Bold"/>
                  <a:ea typeface="HK Grotesk Semi-Bold"/>
                  <a:cs typeface="HK Grotesk Semi-Bold"/>
                  <a:sym typeface="HK Grotesk Semi-Bold"/>
                </a:rPr>
                <a:t>MACHINE LEARNING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38589" y="4203775"/>
            <a:ext cx="16230739" cy="0"/>
          </a:xfrm>
          <a:prstGeom prst="line">
            <a:avLst/>
          </a:prstGeom>
          <a:ln w="47625" cap="rnd">
            <a:solidFill>
              <a:srgbClr val="343434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648618" y="6274298"/>
            <a:ext cx="16230739" cy="0"/>
          </a:xfrm>
          <a:prstGeom prst="line">
            <a:avLst/>
          </a:prstGeom>
          <a:ln w="47625" cap="rnd">
            <a:solidFill>
              <a:srgbClr val="343434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838589" y="8213679"/>
            <a:ext cx="16230739" cy="0"/>
          </a:xfrm>
          <a:prstGeom prst="line">
            <a:avLst/>
          </a:prstGeom>
          <a:ln w="47625" cap="rnd">
            <a:solidFill>
              <a:srgbClr val="343434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8079965" y="6745786"/>
            <a:ext cx="1123765" cy="1123765"/>
          </a:xfrm>
          <a:custGeom>
            <a:avLst/>
            <a:gdLst/>
            <a:ahLst/>
            <a:cxnLst/>
            <a:rect l="l" t="t" r="r" b="b"/>
            <a:pathLst>
              <a:path w="1123765" h="1123765">
                <a:moveTo>
                  <a:pt x="0" y="0"/>
                </a:moveTo>
                <a:lnTo>
                  <a:pt x="1123765" y="0"/>
                </a:lnTo>
                <a:lnTo>
                  <a:pt x="1123765" y="1123765"/>
                </a:lnTo>
                <a:lnTo>
                  <a:pt x="0" y="11237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8079965" y="4675262"/>
            <a:ext cx="1079308" cy="1079308"/>
          </a:xfrm>
          <a:custGeom>
            <a:avLst/>
            <a:gdLst/>
            <a:ahLst/>
            <a:cxnLst/>
            <a:rect l="l" t="t" r="r" b="b"/>
            <a:pathLst>
              <a:path w="1079308" h="1079308">
                <a:moveTo>
                  <a:pt x="0" y="0"/>
                </a:moveTo>
                <a:lnTo>
                  <a:pt x="1079307" y="0"/>
                </a:lnTo>
                <a:lnTo>
                  <a:pt x="1079307" y="1079308"/>
                </a:lnTo>
                <a:lnTo>
                  <a:pt x="0" y="10793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8079965" y="2599579"/>
            <a:ext cx="1132708" cy="1132708"/>
          </a:xfrm>
          <a:custGeom>
            <a:avLst/>
            <a:gdLst/>
            <a:ahLst/>
            <a:cxnLst/>
            <a:rect l="l" t="t" r="r" b="b"/>
            <a:pathLst>
              <a:path w="1132708" h="1132708">
                <a:moveTo>
                  <a:pt x="0" y="0"/>
                </a:moveTo>
                <a:lnTo>
                  <a:pt x="1132708" y="0"/>
                </a:lnTo>
                <a:lnTo>
                  <a:pt x="1132708" y="1132708"/>
                </a:lnTo>
                <a:lnTo>
                  <a:pt x="0" y="11327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9614389" y="2758303"/>
            <a:ext cx="7454800" cy="824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The storage system must efficiently manage the high-velocity flow of Twitter data.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38589" y="2705741"/>
            <a:ext cx="6398005" cy="952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39"/>
              </a:lnSpc>
            </a:pPr>
            <a:r>
              <a:rPr lang="en-US" sz="3199" b="1" spc="-31">
                <a:solidFill>
                  <a:srgbClr val="4EC8CA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SCALABILITY</a:t>
            </a:r>
          </a:p>
          <a:p>
            <a:pPr algn="l">
              <a:lnSpc>
                <a:spcPts val="3600"/>
              </a:lnSpc>
            </a:pPr>
            <a:endParaRPr lang="en-US" sz="3199" b="1" spc="-31">
              <a:solidFill>
                <a:srgbClr val="4EC8CA"/>
              </a:solidFill>
              <a:latin typeface="HK Grotesk Semi-Bold"/>
              <a:ea typeface="HK Grotesk Semi-Bold"/>
              <a:cs typeface="HK Grotesk Semi-Bold"/>
              <a:sym typeface="HK Grotesk Semi-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614389" y="4828826"/>
            <a:ext cx="7454800" cy="824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Enables near-instant querying for analytics and visualization purposes.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38589" y="4640303"/>
            <a:ext cx="6398005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39"/>
              </a:lnSpc>
            </a:pPr>
            <a:r>
              <a:rPr lang="en-US" sz="3199" b="1" spc="-31">
                <a:solidFill>
                  <a:srgbClr val="4EC8CA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REAL-TIME ACCESS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614389" y="6899350"/>
            <a:ext cx="7454800" cy="824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Guarantees data integrity during ingestion and processing.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38589" y="6937450"/>
            <a:ext cx="6398005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39"/>
              </a:lnSpc>
            </a:pPr>
            <a:r>
              <a:rPr lang="en-US" sz="3199" b="1" spc="-31">
                <a:solidFill>
                  <a:srgbClr val="4EC8CA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RELIABILITY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838589" y="554544"/>
            <a:ext cx="12609204" cy="1724720"/>
            <a:chOff x="0" y="0"/>
            <a:chExt cx="16812271" cy="2299626"/>
          </a:xfrm>
        </p:grpSpPr>
        <p:sp>
          <p:nvSpPr>
            <p:cNvPr id="15" name="TextBox 15"/>
            <p:cNvSpPr txBox="1"/>
            <p:nvPr/>
          </p:nvSpPr>
          <p:spPr>
            <a:xfrm>
              <a:off x="0" y="0"/>
              <a:ext cx="16812271" cy="1409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8399"/>
                </a:lnSpc>
              </a:pPr>
              <a:r>
                <a:rPr lang="en-US" sz="6999" b="1">
                  <a:solidFill>
                    <a:srgbClr val="FFFFFF"/>
                  </a:solidFill>
                  <a:latin typeface="HK Grotesk Semi-Bold"/>
                  <a:ea typeface="HK Grotesk Semi-Bold"/>
                  <a:cs typeface="HK Grotesk Semi-Bold"/>
                  <a:sym typeface="HK Grotesk Semi-Bold"/>
                </a:rPr>
                <a:t>KEY FACTORS FOR </a:t>
              </a:r>
              <a:r>
                <a:rPr lang="en-US" sz="6999" b="1">
                  <a:solidFill>
                    <a:srgbClr val="4EC8CA"/>
                  </a:solidFill>
                  <a:latin typeface="HK Grotesk Semi-Bold"/>
                  <a:ea typeface="HK Grotesk Semi-Bold"/>
                  <a:cs typeface="HK Grotesk Semi-Bold"/>
                  <a:sym typeface="HK Grotesk Semi-Bold"/>
                </a:rPr>
                <a:t>STORAGE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1676903"/>
              <a:ext cx="15309590" cy="622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1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721060" y="5688246"/>
            <a:ext cx="16230739" cy="0"/>
          </a:xfrm>
          <a:prstGeom prst="line">
            <a:avLst/>
          </a:prstGeom>
          <a:ln w="47625" cap="rnd">
            <a:solidFill>
              <a:srgbClr val="343434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721060" y="8107125"/>
            <a:ext cx="16230739" cy="0"/>
          </a:xfrm>
          <a:prstGeom prst="line">
            <a:avLst/>
          </a:prstGeom>
          <a:ln w="47625" cap="rnd">
            <a:solidFill>
              <a:srgbClr val="343434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7839973" y="6519251"/>
            <a:ext cx="1447857" cy="1397840"/>
          </a:xfrm>
          <a:custGeom>
            <a:avLst/>
            <a:gdLst/>
            <a:ahLst/>
            <a:cxnLst/>
            <a:rect l="l" t="t" r="r" b="b"/>
            <a:pathLst>
              <a:path w="1447857" h="1397840">
                <a:moveTo>
                  <a:pt x="0" y="0"/>
                </a:moveTo>
                <a:lnTo>
                  <a:pt x="1447857" y="0"/>
                </a:lnTo>
                <a:lnTo>
                  <a:pt x="1447857" y="1397840"/>
                </a:lnTo>
                <a:lnTo>
                  <a:pt x="0" y="13978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7530811" y="3622822"/>
            <a:ext cx="1861943" cy="1845016"/>
          </a:xfrm>
          <a:custGeom>
            <a:avLst/>
            <a:gdLst/>
            <a:ahLst/>
            <a:cxnLst/>
            <a:rect l="l" t="t" r="r" b="b"/>
            <a:pathLst>
              <a:path w="1861943" h="1845016">
                <a:moveTo>
                  <a:pt x="0" y="0"/>
                </a:moveTo>
                <a:lnTo>
                  <a:pt x="1861943" y="0"/>
                </a:lnTo>
                <a:lnTo>
                  <a:pt x="1861943" y="1845016"/>
                </a:lnTo>
                <a:lnTo>
                  <a:pt x="0" y="18450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9804500" y="3899535"/>
            <a:ext cx="7454800" cy="1243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Serves as a distributed message broker, providing real-time buffering for data streams.</a:t>
            </a:r>
          </a:p>
          <a:p>
            <a:pPr algn="l">
              <a:lnSpc>
                <a:spcPts val="3359"/>
              </a:lnSpc>
            </a:pPr>
            <a:endParaRPr lang="en-US" sz="2400">
              <a:solidFill>
                <a:srgbClr val="FFFFFF"/>
              </a:solidFill>
              <a:latin typeface="HK Grotesk Light"/>
              <a:ea typeface="HK Grotesk Light"/>
              <a:cs typeface="HK Grotesk Light"/>
              <a:sym typeface="HK Grotesk Light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21060" y="4359508"/>
            <a:ext cx="6398005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39"/>
              </a:lnSpc>
            </a:pPr>
            <a:r>
              <a:rPr lang="en-US" sz="3199" b="1" spc="-31">
                <a:solidFill>
                  <a:srgbClr val="4EC8CA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APACHE KAFKA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011730" y="6568781"/>
            <a:ext cx="7454800" cy="824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Handles indexing and storage to facilitate fast search and analytics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21060" y="6509726"/>
            <a:ext cx="6398005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39"/>
              </a:lnSpc>
            </a:pPr>
            <a:r>
              <a:rPr lang="en-US" sz="3199" b="1" spc="-31">
                <a:solidFill>
                  <a:srgbClr val="4EC8CA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ELASTICSEARCH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556136" y="688427"/>
            <a:ext cx="14567675" cy="2772470"/>
            <a:chOff x="0" y="0"/>
            <a:chExt cx="19423566" cy="3696626"/>
          </a:xfrm>
        </p:grpSpPr>
        <p:sp>
          <p:nvSpPr>
            <p:cNvPr id="11" name="TextBox 11"/>
            <p:cNvSpPr txBox="1"/>
            <p:nvPr/>
          </p:nvSpPr>
          <p:spPr>
            <a:xfrm>
              <a:off x="0" y="0"/>
              <a:ext cx="19423566" cy="2806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8280"/>
                </a:lnSpc>
              </a:pPr>
              <a:r>
                <a:rPr lang="en-US" sz="6900" b="1">
                  <a:solidFill>
                    <a:srgbClr val="FFFFFF"/>
                  </a:solidFill>
                  <a:latin typeface="HK Grotesk Semi-Bold"/>
                  <a:ea typeface="HK Grotesk Semi-Bold"/>
                  <a:cs typeface="HK Grotesk Semi-Bold"/>
                  <a:sym typeface="HK Grotesk Semi-Bold"/>
                </a:rPr>
                <a:t>STORAGE </a:t>
              </a:r>
              <a:r>
                <a:rPr lang="en-US" sz="6900" b="1">
                  <a:solidFill>
                    <a:srgbClr val="4EC8CA"/>
                  </a:solidFill>
                  <a:latin typeface="HK Grotesk Semi-Bold"/>
                  <a:ea typeface="HK Grotesk Semi-Bold"/>
                  <a:cs typeface="HK Grotesk Semi-Bold"/>
                  <a:sym typeface="HK Grotesk Semi-Bold"/>
                </a:rPr>
                <a:t>OPTIONS</a:t>
              </a:r>
            </a:p>
            <a:p>
              <a:pPr algn="l">
                <a:lnSpc>
                  <a:spcPts val="8399"/>
                </a:lnSpc>
              </a:pPr>
              <a:endParaRPr lang="en-US" sz="6900" b="1">
                <a:solidFill>
                  <a:srgbClr val="4EC8CA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3073903"/>
              <a:ext cx="17687487" cy="622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1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144000" y="0"/>
            <a:ext cx="9144000" cy="10287000"/>
          </a:xfrm>
          <a:custGeom>
            <a:avLst/>
            <a:gdLst/>
            <a:ahLst/>
            <a:cxnLst/>
            <a:rect l="l" t="t" r="r" b="b"/>
            <a:pathLst>
              <a:path w="9144000" h="10287000">
                <a:moveTo>
                  <a:pt x="0" y="0"/>
                </a:moveTo>
                <a:lnTo>
                  <a:pt x="9144000" y="0"/>
                </a:lnTo>
                <a:lnTo>
                  <a:pt x="9144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6712" r="-1203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2228720"/>
            <a:ext cx="6879074" cy="110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1">
                <a:solidFill>
                  <a:srgbClr val="FFFFFF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Contact Us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243219" y="4535005"/>
            <a:ext cx="6262510" cy="419685"/>
            <a:chOff x="0" y="0"/>
            <a:chExt cx="8350013" cy="559580"/>
          </a:xfrm>
        </p:grpSpPr>
        <p:sp>
          <p:nvSpPr>
            <p:cNvPr id="5" name="Freeform 5"/>
            <p:cNvSpPr/>
            <p:nvPr/>
          </p:nvSpPr>
          <p:spPr>
            <a:xfrm>
              <a:off x="0" y="12700"/>
              <a:ext cx="546880" cy="546880"/>
            </a:xfrm>
            <a:custGeom>
              <a:avLst/>
              <a:gdLst/>
              <a:ahLst/>
              <a:cxnLst/>
              <a:rect l="l" t="t" r="r" b="b"/>
              <a:pathLst>
                <a:path w="546880" h="546880">
                  <a:moveTo>
                    <a:pt x="0" y="0"/>
                  </a:moveTo>
                  <a:lnTo>
                    <a:pt x="546880" y="0"/>
                  </a:lnTo>
                  <a:lnTo>
                    <a:pt x="546880" y="546880"/>
                  </a:lnTo>
                  <a:lnTo>
                    <a:pt x="0" y="5468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TextBox 6"/>
            <p:cNvSpPr txBox="1"/>
            <p:nvPr/>
          </p:nvSpPr>
          <p:spPr>
            <a:xfrm>
              <a:off x="1592240" y="-47625"/>
              <a:ext cx="6757774" cy="4882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079"/>
                </a:lnSpc>
                <a:spcBef>
                  <a:spcPct val="0"/>
                </a:spcBef>
              </a:pPr>
              <a:r>
                <a:rPr lang="en-US" sz="2200">
                  <a:solidFill>
                    <a:srgbClr val="FFFFFF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0592085729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243219" y="6170276"/>
            <a:ext cx="6262510" cy="330494"/>
            <a:chOff x="0" y="0"/>
            <a:chExt cx="8350013" cy="440659"/>
          </a:xfrm>
        </p:grpSpPr>
        <p:sp>
          <p:nvSpPr>
            <p:cNvPr id="8" name="Freeform 8"/>
            <p:cNvSpPr/>
            <p:nvPr/>
          </p:nvSpPr>
          <p:spPr>
            <a:xfrm>
              <a:off x="0" y="44735"/>
              <a:ext cx="489706" cy="351189"/>
            </a:xfrm>
            <a:custGeom>
              <a:avLst/>
              <a:gdLst/>
              <a:ahLst/>
              <a:cxnLst/>
              <a:rect l="l" t="t" r="r" b="b"/>
              <a:pathLst>
                <a:path w="489706" h="351189">
                  <a:moveTo>
                    <a:pt x="0" y="0"/>
                  </a:moveTo>
                  <a:lnTo>
                    <a:pt x="489706" y="0"/>
                  </a:lnTo>
                  <a:lnTo>
                    <a:pt x="489706" y="351189"/>
                  </a:lnTo>
                  <a:lnTo>
                    <a:pt x="0" y="3511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" name="TextBox 9"/>
            <p:cNvSpPr txBox="1"/>
            <p:nvPr/>
          </p:nvSpPr>
          <p:spPr>
            <a:xfrm>
              <a:off x="1592240" y="-47625"/>
              <a:ext cx="6757774" cy="4882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079"/>
                </a:lnSpc>
                <a:spcBef>
                  <a:spcPct val="0"/>
                </a:spcBef>
              </a:pPr>
              <a:r>
                <a:rPr lang="en-US" sz="2200">
                  <a:solidFill>
                    <a:srgbClr val="FFFFFF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YAZAN.H.ASHOUR@GMAIL.COM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243219" y="7716355"/>
            <a:ext cx="6262510" cy="716869"/>
            <a:chOff x="0" y="0"/>
            <a:chExt cx="8350013" cy="955825"/>
          </a:xfrm>
        </p:grpSpPr>
        <p:sp>
          <p:nvSpPr>
            <p:cNvPr id="11" name="Freeform 11"/>
            <p:cNvSpPr/>
            <p:nvPr/>
          </p:nvSpPr>
          <p:spPr>
            <a:xfrm>
              <a:off x="0" y="19918"/>
              <a:ext cx="566715" cy="400822"/>
            </a:xfrm>
            <a:custGeom>
              <a:avLst/>
              <a:gdLst/>
              <a:ahLst/>
              <a:cxnLst/>
              <a:rect l="l" t="t" r="r" b="b"/>
              <a:pathLst>
                <a:path w="566715" h="400822">
                  <a:moveTo>
                    <a:pt x="0" y="0"/>
                  </a:moveTo>
                  <a:lnTo>
                    <a:pt x="566715" y="0"/>
                  </a:lnTo>
                  <a:lnTo>
                    <a:pt x="566715" y="400823"/>
                  </a:lnTo>
                  <a:lnTo>
                    <a:pt x="0" y="4008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" name="TextBox 12"/>
            <p:cNvSpPr txBox="1"/>
            <p:nvPr/>
          </p:nvSpPr>
          <p:spPr>
            <a:xfrm>
              <a:off x="1592240" y="-47625"/>
              <a:ext cx="6757774" cy="10034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079"/>
                </a:lnSpc>
                <a:spcBef>
                  <a:spcPct val="0"/>
                </a:spcBef>
              </a:pPr>
              <a:r>
                <a:rPr lang="en-US" sz="2200">
                  <a:solidFill>
                    <a:srgbClr val="FFFFFF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HTTPS://GITHUB.COM/YAZAN-ASHOUR/BIG-DATA-TWEETS-PROJECT</a:t>
              </a:r>
            </a:p>
          </p:txBody>
        </p:sp>
      </p:grpSp>
      <p:sp>
        <p:nvSpPr>
          <p:cNvPr id="13" name="AutoShape 13"/>
          <p:cNvSpPr/>
          <p:nvPr/>
        </p:nvSpPr>
        <p:spPr>
          <a:xfrm>
            <a:off x="1028700" y="5538670"/>
            <a:ext cx="6477029" cy="0"/>
          </a:xfrm>
          <a:prstGeom prst="line">
            <a:avLst/>
          </a:prstGeom>
          <a:ln w="47625" cap="rnd">
            <a:solidFill>
              <a:srgbClr val="1B1B1B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14" name="AutoShape 14"/>
          <p:cNvSpPr/>
          <p:nvPr/>
        </p:nvSpPr>
        <p:spPr>
          <a:xfrm>
            <a:off x="1028700" y="7084750"/>
            <a:ext cx="6477029" cy="0"/>
          </a:xfrm>
          <a:prstGeom prst="line">
            <a:avLst/>
          </a:prstGeom>
          <a:ln w="47625" cap="rnd">
            <a:solidFill>
              <a:srgbClr val="1B1B1B"/>
            </a:solidFill>
            <a:prstDash val="sysDot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1312" y="9957793"/>
            <a:ext cx="4096224" cy="0"/>
          </a:xfrm>
          <a:prstGeom prst="line">
            <a:avLst/>
          </a:prstGeom>
          <a:ln w="47625" cap="rnd">
            <a:solidFill>
              <a:srgbClr val="4EC8CA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4813032" y="9933981"/>
            <a:ext cx="4096224" cy="0"/>
          </a:xfrm>
          <a:prstGeom prst="line">
            <a:avLst/>
          </a:prstGeom>
          <a:ln w="47625" cap="rnd">
            <a:solidFill>
              <a:srgbClr val="4EC8CA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9288720" y="9910168"/>
            <a:ext cx="4096224" cy="0"/>
          </a:xfrm>
          <a:prstGeom prst="line">
            <a:avLst/>
          </a:prstGeom>
          <a:ln w="47625" cap="rnd">
            <a:solidFill>
              <a:srgbClr val="4EC8CA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225487" y="3218212"/>
            <a:ext cx="4096224" cy="4847642"/>
          </a:xfrm>
          <a:custGeom>
            <a:avLst/>
            <a:gdLst/>
            <a:ahLst/>
            <a:cxnLst/>
            <a:rect l="l" t="t" r="r" b="b"/>
            <a:pathLst>
              <a:path w="4096224" h="4847642">
                <a:moveTo>
                  <a:pt x="0" y="0"/>
                </a:moveTo>
                <a:lnTo>
                  <a:pt x="4096224" y="0"/>
                </a:lnTo>
                <a:lnTo>
                  <a:pt x="4096224" y="4847642"/>
                </a:lnTo>
                <a:lnTo>
                  <a:pt x="0" y="48476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961" t="-5885" r="-19961" b="-13543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4915714" y="3188974"/>
            <a:ext cx="4096224" cy="4876880"/>
          </a:xfrm>
          <a:custGeom>
            <a:avLst/>
            <a:gdLst/>
            <a:ahLst/>
            <a:cxnLst/>
            <a:rect l="l" t="t" r="r" b="b"/>
            <a:pathLst>
              <a:path w="4096224" h="4876880">
                <a:moveTo>
                  <a:pt x="0" y="0"/>
                </a:moveTo>
                <a:lnTo>
                  <a:pt x="4096224" y="0"/>
                </a:lnTo>
                <a:lnTo>
                  <a:pt x="4096224" y="4876880"/>
                </a:lnTo>
                <a:lnTo>
                  <a:pt x="0" y="48768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2409" b="-64761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9391402" y="3218212"/>
            <a:ext cx="4096224" cy="4833023"/>
          </a:xfrm>
          <a:custGeom>
            <a:avLst/>
            <a:gdLst/>
            <a:ahLst/>
            <a:cxnLst/>
            <a:rect l="l" t="t" r="r" b="b"/>
            <a:pathLst>
              <a:path w="4096224" h="4833023">
                <a:moveTo>
                  <a:pt x="0" y="0"/>
                </a:moveTo>
                <a:lnTo>
                  <a:pt x="4096224" y="0"/>
                </a:lnTo>
                <a:lnTo>
                  <a:pt x="4096224" y="4833023"/>
                </a:lnTo>
                <a:lnTo>
                  <a:pt x="0" y="48330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824" r="-9824" b="-302"/>
            </a:stretch>
          </a:blipFill>
        </p:spPr>
      </p:sp>
      <p:sp>
        <p:nvSpPr>
          <p:cNvPr id="8" name="Freeform 8"/>
          <p:cNvSpPr/>
          <p:nvPr/>
        </p:nvSpPr>
        <p:spPr>
          <a:xfrm rot="907000">
            <a:off x="3184061" y="1993197"/>
            <a:ext cx="1886950" cy="1310573"/>
          </a:xfrm>
          <a:custGeom>
            <a:avLst/>
            <a:gdLst/>
            <a:ahLst/>
            <a:cxnLst/>
            <a:rect l="l" t="t" r="r" b="b"/>
            <a:pathLst>
              <a:path w="1886950" h="1310573">
                <a:moveTo>
                  <a:pt x="0" y="0"/>
                </a:moveTo>
                <a:lnTo>
                  <a:pt x="1886950" y="0"/>
                </a:lnTo>
                <a:lnTo>
                  <a:pt x="1886950" y="1310573"/>
                </a:lnTo>
                <a:lnTo>
                  <a:pt x="0" y="131057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3868626" y="3203593"/>
            <a:ext cx="4096224" cy="4847642"/>
          </a:xfrm>
          <a:custGeom>
            <a:avLst/>
            <a:gdLst/>
            <a:ahLst/>
            <a:cxnLst/>
            <a:rect l="l" t="t" r="r" b="b"/>
            <a:pathLst>
              <a:path w="4096224" h="4847642">
                <a:moveTo>
                  <a:pt x="0" y="0"/>
                </a:moveTo>
                <a:lnTo>
                  <a:pt x="4096224" y="0"/>
                </a:lnTo>
                <a:lnTo>
                  <a:pt x="4096224" y="4847642"/>
                </a:lnTo>
                <a:lnTo>
                  <a:pt x="0" y="484764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33234" r="-33234"/>
            </a:stretch>
          </a:blipFill>
        </p:spPr>
      </p:sp>
      <p:sp>
        <p:nvSpPr>
          <p:cNvPr id="10" name="AutoShape 10"/>
          <p:cNvSpPr/>
          <p:nvPr/>
        </p:nvSpPr>
        <p:spPr>
          <a:xfrm>
            <a:off x="13868626" y="9886356"/>
            <a:ext cx="4096224" cy="0"/>
          </a:xfrm>
          <a:prstGeom prst="line">
            <a:avLst/>
          </a:prstGeom>
          <a:ln w="47625" cap="rnd">
            <a:solidFill>
              <a:srgbClr val="4EC8CA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11" name="Freeform 11"/>
          <p:cNvSpPr/>
          <p:nvPr/>
        </p:nvSpPr>
        <p:spPr>
          <a:xfrm>
            <a:off x="13970429" y="3527140"/>
            <a:ext cx="3892618" cy="3828921"/>
          </a:xfrm>
          <a:custGeom>
            <a:avLst/>
            <a:gdLst/>
            <a:ahLst/>
            <a:cxnLst/>
            <a:rect l="l" t="t" r="r" b="b"/>
            <a:pathLst>
              <a:path w="3892618" h="3828921">
                <a:moveTo>
                  <a:pt x="0" y="0"/>
                </a:moveTo>
                <a:lnTo>
                  <a:pt x="3892618" y="0"/>
                </a:lnTo>
                <a:lnTo>
                  <a:pt x="3892618" y="3828921"/>
                </a:lnTo>
                <a:lnTo>
                  <a:pt x="0" y="382892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225487" y="8804724"/>
            <a:ext cx="3890860" cy="907152"/>
            <a:chOff x="0" y="0"/>
            <a:chExt cx="5187813" cy="1209536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47625"/>
              <a:ext cx="5187813" cy="4945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079"/>
                </a:lnSpc>
                <a:spcBef>
                  <a:spcPct val="0"/>
                </a:spcBef>
              </a:pPr>
              <a:r>
                <a:rPr lang="en-US" sz="2200">
                  <a:solidFill>
                    <a:srgbClr val="4EC8CA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MOHAMMED ALI JABIR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718600"/>
              <a:ext cx="5187813" cy="4909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080"/>
                </a:lnSpc>
              </a:pPr>
              <a:r>
                <a:rPr lang="en-US" sz="2200">
                  <a:solidFill>
                    <a:srgbClr val="FFFFFF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TEAM LEADER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4915714" y="8804724"/>
            <a:ext cx="3890860" cy="907152"/>
            <a:chOff x="0" y="0"/>
            <a:chExt cx="5187813" cy="1209536"/>
          </a:xfrm>
        </p:grpSpPr>
        <p:sp>
          <p:nvSpPr>
            <p:cNvPr id="16" name="TextBox 16"/>
            <p:cNvSpPr txBox="1"/>
            <p:nvPr/>
          </p:nvSpPr>
          <p:spPr>
            <a:xfrm>
              <a:off x="0" y="-47625"/>
              <a:ext cx="5187813" cy="4945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079"/>
                </a:lnSpc>
                <a:spcBef>
                  <a:spcPct val="0"/>
                </a:spcBef>
              </a:pPr>
              <a:r>
                <a:rPr lang="en-US" sz="2200">
                  <a:solidFill>
                    <a:srgbClr val="4EC8CA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YAZAN ASHOUR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718600"/>
              <a:ext cx="5187813" cy="4909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079"/>
                </a:lnSpc>
              </a:pPr>
              <a:r>
                <a:rPr lang="en-US" sz="2200">
                  <a:solidFill>
                    <a:srgbClr val="FFFFFF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TEAM MEMBER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9391402" y="8804724"/>
            <a:ext cx="3890860" cy="907152"/>
            <a:chOff x="0" y="0"/>
            <a:chExt cx="5187813" cy="1209536"/>
          </a:xfrm>
        </p:grpSpPr>
        <p:sp>
          <p:nvSpPr>
            <p:cNvPr id="19" name="TextBox 19"/>
            <p:cNvSpPr txBox="1"/>
            <p:nvPr/>
          </p:nvSpPr>
          <p:spPr>
            <a:xfrm>
              <a:off x="0" y="-47625"/>
              <a:ext cx="5187813" cy="4945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080"/>
                </a:lnSpc>
                <a:spcBef>
                  <a:spcPct val="0"/>
                </a:spcBef>
              </a:pPr>
              <a:r>
                <a:rPr lang="en-US" sz="2200">
                  <a:solidFill>
                    <a:srgbClr val="4EC8CA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MOHAMMED SAYEH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718600"/>
              <a:ext cx="5187813" cy="4909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079"/>
                </a:lnSpc>
              </a:pPr>
              <a:r>
                <a:rPr lang="en-US" sz="2200">
                  <a:solidFill>
                    <a:srgbClr val="FFFFFF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TEAM MEMBER</a:t>
              </a: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532062" y="831419"/>
            <a:ext cx="8115300" cy="1103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1">
                <a:solidFill>
                  <a:srgbClr val="FFFFFF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Meet the </a:t>
            </a:r>
            <a:r>
              <a:rPr lang="en-US" sz="7200" b="1">
                <a:solidFill>
                  <a:srgbClr val="4EC8CA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Team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14073990" y="8803643"/>
            <a:ext cx="3890860" cy="909314"/>
            <a:chOff x="0" y="0"/>
            <a:chExt cx="5187813" cy="1212419"/>
          </a:xfrm>
        </p:grpSpPr>
        <p:sp>
          <p:nvSpPr>
            <p:cNvPr id="23" name="TextBox 23"/>
            <p:cNvSpPr txBox="1"/>
            <p:nvPr/>
          </p:nvSpPr>
          <p:spPr>
            <a:xfrm>
              <a:off x="0" y="-47625"/>
              <a:ext cx="5187813" cy="4945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080"/>
                </a:lnSpc>
                <a:spcBef>
                  <a:spcPct val="0"/>
                </a:spcBef>
              </a:pPr>
              <a:r>
                <a:rPr lang="en-US" sz="2200">
                  <a:solidFill>
                    <a:srgbClr val="4EC8CA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MOHAMMED AMAD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718600"/>
              <a:ext cx="5187813" cy="4938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079"/>
                </a:lnSpc>
              </a:pPr>
              <a:r>
                <a:rPr lang="en-US" sz="2199">
                  <a:solidFill>
                    <a:srgbClr val="FF3131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INJURED</a:t>
              </a:r>
              <a:r>
                <a:rPr lang="en-US" sz="2199">
                  <a:solidFill>
                    <a:srgbClr val="FFFFFF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 TEAM MEMBER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371600"/>
            <a:ext cx="15160735" cy="1762820"/>
            <a:chOff x="0" y="0"/>
            <a:chExt cx="20214314" cy="2350426"/>
          </a:xfrm>
        </p:grpSpPr>
        <p:sp>
          <p:nvSpPr>
            <p:cNvPr id="3" name="TextBox 3"/>
            <p:cNvSpPr txBox="1"/>
            <p:nvPr/>
          </p:nvSpPr>
          <p:spPr>
            <a:xfrm>
              <a:off x="0" y="-9525"/>
              <a:ext cx="20214314" cy="14700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8640"/>
                </a:lnSpc>
              </a:pPr>
              <a:r>
                <a:rPr lang="en-US" sz="7200" b="1">
                  <a:solidFill>
                    <a:srgbClr val="FFFFFF"/>
                  </a:solidFill>
                  <a:latin typeface="HK Grotesk Semi-Bold"/>
                  <a:ea typeface="HK Grotesk Semi-Bold"/>
                  <a:cs typeface="HK Grotesk Semi-Bold"/>
                  <a:sym typeface="HK Grotesk Semi-Bold"/>
                </a:rPr>
                <a:t>PROJECT </a:t>
              </a:r>
              <a:r>
                <a:rPr lang="en-US" sz="7200" b="1">
                  <a:solidFill>
                    <a:srgbClr val="4EC8CA"/>
                  </a:solidFill>
                  <a:latin typeface="HK Grotesk Semi-Bold"/>
                  <a:ea typeface="HK Grotesk Semi-Bold"/>
                  <a:cs typeface="HK Grotesk Semi-Bold"/>
                  <a:sym typeface="HK Grotesk Semi-Bold"/>
                </a:rPr>
                <a:t>DESCRIPTION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727703"/>
              <a:ext cx="18407557" cy="622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1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58427" y="3419774"/>
            <a:ext cx="16700873" cy="2984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27"/>
              </a:lnSpc>
            </a:pPr>
            <a:r>
              <a:rPr lang="en-US" sz="4447">
                <a:solidFill>
                  <a:srgbClr val="FFFFFF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The Tweet Analysis Pipeline is designed to process live Twitter streams for sentiment analysis, trending hashtag identification, and data visualization.</a:t>
            </a:r>
          </a:p>
          <a:p>
            <a:pPr algn="l">
              <a:lnSpc>
                <a:spcPts val="4967"/>
              </a:lnSpc>
            </a:pPr>
            <a:r>
              <a:rPr lang="en-US" sz="3547">
                <a:solidFill>
                  <a:srgbClr val="FFFFFF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.</a:t>
            </a:r>
          </a:p>
        </p:txBody>
      </p:sp>
      <p:sp>
        <p:nvSpPr>
          <p:cNvPr id="6" name="AutoShape 6"/>
          <p:cNvSpPr/>
          <p:nvPr/>
        </p:nvSpPr>
        <p:spPr>
          <a:xfrm flipV="1">
            <a:off x="1028737" y="6799614"/>
            <a:ext cx="15138707" cy="23812"/>
          </a:xfrm>
          <a:prstGeom prst="line">
            <a:avLst/>
          </a:prstGeom>
          <a:ln w="47625" cap="rnd">
            <a:solidFill>
              <a:srgbClr val="4EC8CA"/>
            </a:solidFill>
            <a:prstDash val="sysDot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3450690"/>
            <a:ext cx="6239428" cy="3385620"/>
            <a:chOff x="0" y="0"/>
            <a:chExt cx="8319237" cy="4514160"/>
          </a:xfrm>
        </p:grpSpPr>
        <p:sp>
          <p:nvSpPr>
            <p:cNvPr id="3" name="TextBox 3"/>
            <p:cNvSpPr txBox="1"/>
            <p:nvPr/>
          </p:nvSpPr>
          <p:spPr>
            <a:xfrm>
              <a:off x="0" y="-9525"/>
              <a:ext cx="8319237" cy="14700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8640"/>
                </a:lnSpc>
              </a:pPr>
              <a:r>
                <a:rPr lang="en-US" sz="7200" b="1">
                  <a:solidFill>
                    <a:srgbClr val="4EC8CA"/>
                  </a:solidFill>
                  <a:latin typeface="HK Grotesk Semi-Bold"/>
                  <a:ea typeface="HK Grotesk Semi-Bold"/>
                  <a:cs typeface="HK Grotesk Semi-Bold"/>
                  <a:sym typeface="HK Grotesk Semi-Bold"/>
                </a:rPr>
                <a:t>Problems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910237"/>
              <a:ext cx="7395655" cy="26039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19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In a world with billion of tweets there is a need to analyze the tweets but of course we have faced a lot of problems 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997133" y="2926100"/>
            <a:ext cx="6914307" cy="1529278"/>
            <a:chOff x="0" y="0"/>
            <a:chExt cx="9219076" cy="2039037"/>
          </a:xfrm>
        </p:grpSpPr>
        <p:sp>
          <p:nvSpPr>
            <p:cNvPr id="6" name="TextBox 6"/>
            <p:cNvSpPr txBox="1"/>
            <p:nvPr/>
          </p:nvSpPr>
          <p:spPr>
            <a:xfrm>
              <a:off x="0" y="-9525"/>
              <a:ext cx="9219076" cy="619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00"/>
                </a:lnSpc>
              </a:pPr>
              <a:r>
                <a:rPr lang="en-US" sz="3000" b="1" spc="-30">
                  <a:solidFill>
                    <a:srgbClr val="FFFFFF"/>
                  </a:solidFill>
                  <a:latin typeface="HK Grotesk Semi-Bold"/>
                  <a:ea typeface="HK Grotesk Semi-Bold"/>
                  <a:cs typeface="HK Grotesk Semi-Bold"/>
                  <a:sym typeface="HK Grotesk Semi-Bold"/>
                </a:rPr>
                <a:t>SENTIMENT ANALYSIS LIBRARIES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024518"/>
              <a:ext cx="9219076" cy="10145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079"/>
                </a:lnSpc>
              </a:pPr>
              <a:r>
                <a:rPr lang="en-US" sz="2200">
                  <a:solidFill>
                    <a:srgbClr val="FFFFFF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we used libraries like spark NLP and didnt work as expected 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997133" y="5934881"/>
            <a:ext cx="6914307" cy="1529278"/>
            <a:chOff x="0" y="0"/>
            <a:chExt cx="9219076" cy="2039037"/>
          </a:xfrm>
        </p:grpSpPr>
        <p:sp>
          <p:nvSpPr>
            <p:cNvPr id="9" name="TextBox 9"/>
            <p:cNvSpPr txBox="1"/>
            <p:nvPr/>
          </p:nvSpPr>
          <p:spPr>
            <a:xfrm>
              <a:off x="0" y="-9525"/>
              <a:ext cx="9219076" cy="619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00"/>
                </a:lnSpc>
              </a:pPr>
              <a:r>
                <a:rPr lang="en-US" sz="3000" b="1" spc="-30">
                  <a:solidFill>
                    <a:srgbClr val="FFFFFF"/>
                  </a:solidFill>
                  <a:latin typeface="HK Grotesk Semi-Bold"/>
                  <a:ea typeface="HK Grotesk Semi-Bold"/>
                  <a:cs typeface="HK Grotesk Semi-Bold"/>
                  <a:sym typeface="HK Grotesk Semi-Bold"/>
                </a:rPr>
                <a:t>VISUALIZATION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024518"/>
              <a:ext cx="9219076" cy="10145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079"/>
                </a:lnSpc>
              </a:pPr>
              <a:r>
                <a:rPr lang="en-US" sz="2200">
                  <a:solidFill>
                    <a:srgbClr val="FFFFFF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We got a hard time trying to visualize how we will handle and present that big amount of data we have 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9312656" y="3643114"/>
            <a:ext cx="684477" cy="38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200">
                <a:solidFill>
                  <a:srgbClr val="4EC8CA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01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312656" y="6788685"/>
            <a:ext cx="684477" cy="38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200">
                <a:solidFill>
                  <a:srgbClr val="4EC8CA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02</a:t>
            </a:r>
          </a:p>
        </p:txBody>
      </p:sp>
      <p:sp>
        <p:nvSpPr>
          <p:cNvPr id="13" name="AutoShape 13"/>
          <p:cNvSpPr/>
          <p:nvPr/>
        </p:nvSpPr>
        <p:spPr>
          <a:xfrm>
            <a:off x="9312656" y="3666927"/>
            <a:ext cx="7946644" cy="0"/>
          </a:xfrm>
          <a:prstGeom prst="line">
            <a:avLst/>
          </a:prstGeom>
          <a:ln w="47625" cap="rnd">
            <a:solidFill>
              <a:srgbClr val="1B1B1B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14" name="AutoShape 14"/>
          <p:cNvSpPr/>
          <p:nvPr/>
        </p:nvSpPr>
        <p:spPr>
          <a:xfrm>
            <a:off x="9312656" y="6675707"/>
            <a:ext cx="7946644" cy="0"/>
          </a:xfrm>
          <a:prstGeom prst="line">
            <a:avLst/>
          </a:prstGeom>
          <a:ln w="47625" cap="rnd">
            <a:solidFill>
              <a:srgbClr val="1B1B1B"/>
            </a:solidFill>
            <a:prstDash val="sysDot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290113" y="6204858"/>
            <a:ext cx="4095787" cy="2805628"/>
            <a:chOff x="0" y="0"/>
            <a:chExt cx="5461049" cy="3740837"/>
          </a:xfrm>
        </p:grpSpPr>
        <p:sp>
          <p:nvSpPr>
            <p:cNvPr id="3" name="TextBox 3"/>
            <p:cNvSpPr txBox="1"/>
            <p:nvPr/>
          </p:nvSpPr>
          <p:spPr>
            <a:xfrm>
              <a:off x="0" y="-9525"/>
              <a:ext cx="5461049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00"/>
                </a:lnSpc>
              </a:pPr>
              <a:r>
                <a:rPr lang="en-US" sz="3000" b="1" spc="-30">
                  <a:solidFill>
                    <a:srgbClr val="FFFFFF"/>
                  </a:solidFill>
                  <a:latin typeface="HK Grotesk Semi-Bold"/>
                  <a:ea typeface="HK Grotesk Semi-Bold"/>
                  <a:cs typeface="HK Grotesk Semi-Bold"/>
                  <a:sym typeface="HK Grotesk Semi-Bold"/>
                </a:rPr>
                <a:t>Searching for another libraries and solutions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684918"/>
              <a:ext cx="5461049" cy="20559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079"/>
                </a:lnSpc>
              </a:pPr>
              <a:r>
                <a:rPr lang="en-US" sz="2200">
                  <a:solidFill>
                    <a:srgbClr val="FFFFFF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we searched for another libraries that also didnt work then we find and used the standford corenlp library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2388581"/>
            <a:ext cx="12823211" cy="2024180"/>
            <a:chOff x="0" y="0"/>
            <a:chExt cx="17097614" cy="2698907"/>
          </a:xfrm>
        </p:grpSpPr>
        <p:sp>
          <p:nvSpPr>
            <p:cNvPr id="6" name="TextBox 6"/>
            <p:cNvSpPr txBox="1"/>
            <p:nvPr/>
          </p:nvSpPr>
          <p:spPr>
            <a:xfrm>
              <a:off x="0" y="-9525"/>
              <a:ext cx="17097614" cy="14700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8640"/>
                </a:lnSpc>
              </a:pPr>
              <a:r>
                <a:rPr lang="en-US" sz="7200" b="1">
                  <a:solidFill>
                    <a:srgbClr val="4EC8CA"/>
                  </a:solidFill>
                  <a:latin typeface="HK Grotesk Semi-Bold"/>
                  <a:ea typeface="HK Grotesk Semi-Bold"/>
                  <a:cs typeface="HK Grotesk Semi-Bold"/>
                  <a:sym typeface="HK Grotesk Semi-Bold"/>
                </a:rPr>
                <a:t>Solutions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076183"/>
              <a:ext cx="15199478" cy="622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1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704501" y="6204858"/>
            <a:ext cx="4095787" cy="3262828"/>
            <a:chOff x="0" y="0"/>
            <a:chExt cx="5461049" cy="4350437"/>
          </a:xfrm>
        </p:grpSpPr>
        <p:sp>
          <p:nvSpPr>
            <p:cNvPr id="9" name="TextBox 9"/>
            <p:cNvSpPr txBox="1"/>
            <p:nvPr/>
          </p:nvSpPr>
          <p:spPr>
            <a:xfrm>
              <a:off x="0" y="-9525"/>
              <a:ext cx="5461049" cy="1838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00"/>
                </a:lnSpc>
              </a:pPr>
              <a:r>
                <a:rPr lang="en-US" sz="3000" b="1" spc="-30">
                  <a:solidFill>
                    <a:srgbClr val="FFFFFF"/>
                  </a:solidFill>
                  <a:latin typeface="HK Grotesk Semi-Bold"/>
                  <a:ea typeface="HK Grotesk Semi-Bold"/>
                  <a:cs typeface="HK Grotesk Semi-Bold"/>
                  <a:sym typeface="HK Grotesk Semi-Bold"/>
                </a:rPr>
                <a:t>We tried a lot of sketches and tools to help us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2294518"/>
              <a:ext cx="5461049" cy="20559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079"/>
                </a:lnSpc>
              </a:pPr>
              <a:r>
                <a:rPr lang="en-US" sz="2200">
                  <a:solidFill>
                    <a:srgbClr val="FFFFFF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When we hit the wall trying to visualize the application we used some tools like figma and tried to apply it in the frontend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967461" y="5328159"/>
            <a:ext cx="684477" cy="38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200">
                <a:solidFill>
                  <a:srgbClr val="4EC8CA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01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380944" y="5280534"/>
            <a:ext cx="684477" cy="38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200">
                <a:solidFill>
                  <a:srgbClr val="4EC8CA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02</a:t>
            </a:r>
          </a:p>
        </p:txBody>
      </p:sp>
      <p:sp>
        <p:nvSpPr>
          <p:cNvPr id="13" name="AutoShape 13"/>
          <p:cNvSpPr/>
          <p:nvPr/>
        </p:nvSpPr>
        <p:spPr>
          <a:xfrm>
            <a:off x="4290113" y="5543106"/>
            <a:ext cx="3411747" cy="0"/>
          </a:xfrm>
          <a:prstGeom prst="line">
            <a:avLst/>
          </a:prstGeom>
          <a:ln w="47625" cap="rnd">
            <a:solidFill>
              <a:srgbClr val="343434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14" name="AutoShape 14"/>
          <p:cNvSpPr/>
          <p:nvPr/>
        </p:nvSpPr>
        <p:spPr>
          <a:xfrm>
            <a:off x="12704501" y="5495481"/>
            <a:ext cx="3411747" cy="0"/>
          </a:xfrm>
          <a:prstGeom prst="line">
            <a:avLst/>
          </a:prstGeom>
          <a:ln w="47625" cap="rnd">
            <a:solidFill>
              <a:srgbClr val="343434"/>
            </a:solidFill>
            <a:prstDash val="sysDot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277139" y="5275647"/>
            <a:ext cx="3654369" cy="0"/>
          </a:xfrm>
          <a:prstGeom prst="line">
            <a:avLst/>
          </a:prstGeom>
          <a:ln w="47625" cap="rnd">
            <a:solidFill>
              <a:srgbClr val="1B1B1B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8806057" y="5275647"/>
            <a:ext cx="3654369" cy="0"/>
          </a:xfrm>
          <a:prstGeom prst="line">
            <a:avLst/>
          </a:prstGeom>
          <a:ln w="47625" cap="rnd">
            <a:solidFill>
              <a:srgbClr val="1B1B1B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7888574" y="4957146"/>
            <a:ext cx="547701" cy="684627"/>
          </a:xfrm>
          <a:custGeom>
            <a:avLst/>
            <a:gdLst/>
            <a:ahLst/>
            <a:cxnLst/>
            <a:rect l="l" t="t" r="r" b="b"/>
            <a:pathLst>
              <a:path w="547701" h="684627">
                <a:moveTo>
                  <a:pt x="0" y="0"/>
                </a:moveTo>
                <a:lnTo>
                  <a:pt x="547701" y="0"/>
                </a:lnTo>
                <a:lnTo>
                  <a:pt x="547701" y="684627"/>
                </a:lnTo>
                <a:lnTo>
                  <a:pt x="0" y="6846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234855" y="4822098"/>
            <a:ext cx="800301" cy="819675"/>
          </a:xfrm>
          <a:custGeom>
            <a:avLst/>
            <a:gdLst/>
            <a:ahLst/>
            <a:cxnLst/>
            <a:rect l="l" t="t" r="r" b="b"/>
            <a:pathLst>
              <a:path w="800301" h="819675">
                <a:moveTo>
                  <a:pt x="0" y="0"/>
                </a:moveTo>
                <a:lnTo>
                  <a:pt x="800301" y="0"/>
                </a:lnTo>
                <a:lnTo>
                  <a:pt x="800301" y="819675"/>
                </a:lnTo>
                <a:lnTo>
                  <a:pt x="0" y="8196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14294150" y="5323272"/>
            <a:ext cx="3654369" cy="0"/>
          </a:xfrm>
          <a:prstGeom prst="line">
            <a:avLst/>
          </a:prstGeom>
          <a:ln w="47625" cap="rnd">
            <a:solidFill>
              <a:srgbClr val="1B1B1B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>
            <a:off x="13252139" y="4822098"/>
            <a:ext cx="848265" cy="922636"/>
          </a:xfrm>
          <a:custGeom>
            <a:avLst/>
            <a:gdLst/>
            <a:ahLst/>
            <a:cxnLst/>
            <a:rect l="l" t="t" r="r" b="b"/>
            <a:pathLst>
              <a:path w="848265" h="922636">
                <a:moveTo>
                  <a:pt x="0" y="0"/>
                </a:moveTo>
                <a:lnTo>
                  <a:pt x="848264" y="0"/>
                </a:lnTo>
                <a:lnTo>
                  <a:pt x="848264" y="922636"/>
                </a:lnTo>
                <a:lnTo>
                  <a:pt x="0" y="9226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028700" y="1732895"/>
            <a:ext cx="13970688" cy="1871659"/>
            <a:chOff x="0" y="0"/>
            <a:chExt cx="18627584" cy="2495546"/>
          </a:xfrm>
        </p:grpSpPr>
        <p:sp>
          <p:nvSpPr>
            <p:cNvPr id="9" name="TextBox 9"/>
            <p:cNvSpPr txBox="1"/>
            <p:nvPr/>
          </p:nvSpPr>
          <p:spPr>
            <a:xfrm>
              <a:off x="0" y="-9525"/>
              <a:ext cx="18627584" cy="14700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8640"/>
                </a:lnSpc>
              </a:pPr>
              <a:r>
                <a:rPr lang="en-US" sz="7200" b="1">
                  <a:solidFill>
                    <a:srgbClr val="FFFFFF"/>
                  </a:solidFill>
                  <a:latin typeface="HK Grotesk Semi-Bold"/>
                  <a:ea typeface="HK Grotesk Semi-Bold"/>
                  <a:cs typeface="HK Grotesk Semi-Bold"/>
                  <a:sym typeface="HK Grotesk Semi-Bold"/>
                </a:rPr>
                <a:t>Target </a:t>
              </a:r>
              <a:r>
                <a:rPr lang="en-US" sz="7200" b="1">
                  <a:solidFill>
                    <a:srgbClr val="4EC8CA"/>
                  </a:solidFill>
                  <a:latin typeface="HK Grotesk Semi-Bold"/>
                  <a:ea typeface="HK Grotesk Semi-Bold"/>
                  <a:cs typeface="HK Grotesk Semi-Bold"/>
                  <a:sym typeface="HK Grotesk Semi-Bold"/>
                </a:rPr>
                <a:t>Audience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872823"/>
              <a:ext cx="18627584" cy="622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1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28700" y="6310579"/>
            <a:ext cx="5061132" cy="2315975"/>
            <a:chOff x="0" y="0"/>
            <a:chExt cx="6748176" cy="3087967"/>
          </a:xfrm>
        </p:grpSpPr>
        <p:sp>
          <p:nvSpPr>
            <p:cNvPr id="12" name="TextBox 12"/>
            <p:cNvSpPr txBox="1"/>
            <p:nvPr/>
          </p:nvSpPr>
          <p:spPr>
            <a:xfrm>
              <a:off x="0" y="967196"/>
              <a:ext cx="6748176" cy="21207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179"/>
                </a:lnSpc>
              </a:pPr>
              <a:r>
                <a:rPr lang="en-US" sz="2271">
                  <a:solidFill>
                    <a:srgbClr val="FFFFFF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⮚For developing predictive models and analyzing people feelings via there tweets.</a:t>
              </a:r>
            </a:p>
            <a:p>
              <a:pPr algn="l">
                <a:lnSpc>
                  <a:spcPts val="3179"/>
                </a:lnSpc>
              </a:pPr>
              <a:endParaRPr lang="en-US" sz="2271">
                <a:solidFill>
                  <a:srgbClr val="FFFFFF"/>
                </a:solidFill>
                <a:latin typeface="HK Grotesk Light"/>
                <a:ea typeface="HK Grotesk Light"/>
                <a:cs typeface="HK Grotesk Light"/>
                <a:sym typeface="HK Grotesk Light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9525"/>
              <a:ext cx="6748176" cy="6333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716"/>
                </a:lnSpc>
              </a:pPr>
              <a:r>
                <a:rPr lang="en-US" sz="3096" b="1" spc="-30">
                  <a:solidFill>
                    <a:srgbClr val="4EC8CA"/>
                  </a:solidFill>
                  <a:latin typeface="HK Grotesk Semi-Bold"/>
                  <a:ea typeface="HK Grotesk Semi-Bold"/>
                  <a:cs typeface="HK Grotesk Semi-Bold"/>
                  <a:sym typeface="HK Grotesk Semi-Bold"/>
                </a:rPr>
                <a:t>Data Scientists: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7557618" y="6310579"/>
            <a:ext cx="5020272" cy="1897397"/>
            <a:chOff x="0" y="0"/>
            <a:chExt cx="6693696" cy="2529862"/>
          </a:xfrm>
        </p:grpSpPr>
        <p:sp>
          <p:nvSpPr>
            <p:cNvPr id="15" name="TextBox 15"/>
            <p:cNvSpPr txBox="1"/>
            <p:nvPr/>
          </p:nvSpPr>
          <p:spPr>
            <a:xfrm>
              <a:off x="0" y="959003"/>
              <a:ext cx="6693696" cy="15708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153"/>
                </a:lnSpc>
              </a:pPr>
              <a:r>
                <a:rPr lang="en-US" sz="2252">
                  <a:solidFill>
                    <a:srgbClr val="FFFFFF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⮚For studying public opinion, social movements, or market trends.</a:t>
              </a:r>
            </a:p>
            <a:p>
              <a:pPr algn="l">
                <a:lnSpc>
                  <a:spcPts val="3153"/>
                </a:lnSpc>
              </a:pPr>
              <a:endParaRPr lang="en-US" sz="2252">
                <a:solidFill>
                  <a:srgbClr val="FFFFFF"/>
                </a:solidFill>
                <a:latin typeface="HK Grotesk Light"/>
                <a:ea typeface="HK Grotesk Light"/>
                <a:cs typeface="HK Grotesk Light"/>
                <a:sym typeface="HK Grotesk Light"/>
              </a:endParaRP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0"/>
              <a:ext cx="6693696" cy="6188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86"/>
                </a:lnSpc>
              </a:pPr>
              <a:r>
                <a:rPr lang="en-US" sz="3071" b="1" spc="-30">
                  <a:solidFill>
                    <a:srgbClr val="4EC8CA"/>
                  </a:solidFill>
                  <a:latin typeface="HK Grotesk Semi-Bold"/>
                  <a:ea typeface="HK Grotesk Semi-Bold"/>
                  <a:cs typeface="HK Grotesk Semi-Bold"/>
                  <a:sym typeface="HK Grotesk Semi-Bold"/>
                </a:rPr>
                <a:t>Researchers: 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3267728" y="6310579"/>
            <a:ext cx="5020272" cy="1097634"/>
            <a:chOff x="0" y="0"/>
            <a:chExt cx="6693696" cy="1463512"/>
          </a:xfrm>
        </p:grpSpPr>
        <p:sp>
          <p:nvSpPr>
            <p:cNvPr id="18" name="TextBox 18"/>
            <p:cNvSpPr txBox="1"/>
            <p:nvPr/>
          </p:nvSpPr>
          <p:spPr>
            <a:xfrm>
              <a:off x="0" y="959003"/>
              <a:ext cx="6693696" cy="5045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153"/>
                </a:lnSpc>
              </a:pPr>
              <a:endParaRPr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0"/>
              <a:ext cx="6693696" cy="6188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86"/>
                </a:lnSpc>
              </a:pPr>
              <a:r>
                <a:rPr lang="en-US" sz="3071" b="1" spc="-30">
                  <a:solidFill>
                    <a:srgbClr val="4EC8CA"/>
                  </a:solidFill>
                  <a:latin typeface="HK Grotesk Semi-Bold"/>
                  <a:ea typeface="HK Grotesk Semi-Bold"/>
                  <a:cs typeface="HK Grotesk Semi-Bold"/>
                  <a:sym typeface="HK Grotesk Semi-Bold"/>
                </a:rPr>
                <a:t>DR. Hamed AbdAlhaq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439936"/>
            <a:ext cx="15224171" cy="2121522"/>
            <a:chOff x="0" y="0"/>
            <a:chExt cx="20298895" cy="2828696"/>
          </a:xfrm>
        </p:grpSpPr>
        <p:sp>
          <p:nvSpPr>
            <p:cNvPr id="3" name="TextBox 3"/>
            <p:cNvSpPr txBox="1"/>
            <p:nvPr/>
          </p:nvSpPr>
          <p:spPr>
            <a:xfrm>
              <a:off x="0" y="-9525"/>
              <a:ext cx="20298895" cy="14710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8639"/>
                </a:lnSpc>
              </a:pPr>
              <a:r>
                <a:rPr lang="en-US" sz="7199" b="1">
                  <a:solidFill>
                    <a:srgbClr val="FFFFFF"/>
                  </a:solidFill>
                  <a:latin typeface="HK Grotesk Semi-Bold"/>
                  <a:ea typeface="HK Grotesk Semi-Bold"/>
                  <a:cs typeface="HK Grotesk Semi-Bold"/>
                  <a:sym typeface="HK Grotesk Semi-Bold"/>
                </a:rPr>
                <a:t>How We </a:t>
              </a:r>
              <a:r>
                <a:rPr lang="en-US" sz="7199" b="1">
                  <a:solidFill>
                    <a:srgbClr val="4EC8CA"/>
                  </a:solidFill>
                  <a:latin typeface="HK Grotesk Semi-Bold"/>
                  <a:ea typeface="HK Grotesk Semi-Bold"/>
                  <a:cs typeface="HK Grotesk Semi-Bold"/>
                  <a:sym typeface="HK Grotesk Semi-Bold"/>
                </a:rPr>
                <a:t>WORKED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05973"/>
              <a:ext cx="18877234" cy="622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19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We Decided To Divide The Tasks As Sprints </a:t>
              </a:r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6101600"/>
            <a:ext cx="16230600" cy="0"/>
          </a:xfrm>
          <a:prstGeom prst="line">
            <a:avLst/>
          </a:prstGeom>
          <a:ln w="47625" cap="rnd">
            <a:solidFill>
              <a:srgbClr val="1B1B1B"/>
            </a:solidFill>
            <a:prstDash val="sysDot"/>
            <a:headEnd type="none" w="sm" len="sm"/>
            <a:tailEnd type="triangle" w="lg" len="med"/>
          </a:ln>
        </p:spPr>
      </p:sp>
      <p:grpSp>
        <p:nvGrpSpPr>
          <p:cNvPr id="6" name="Group 6"/>
          <p:cNvGrpSpPr/>
          <p:nvPr/>
        </p:nvGrpSpPr>
        <p:grpSpPr>
          <a:xfrm>
            <a:off x="1028700" y="6621460"/>
            <a:ext cx="3498188" cy="2374039"/>
            <a:chOff x="0" y="0"/>
            <a:chExt cx="4664251" cy="3165385"/>
          </a:xfrm>
        </p:grpSpPr>
        <p:sp>
          <p:nvSpPr>
            <p:cNvPr id="7" name="TextBox 7"/>
            <p:cNvSpPr txBox="1"/>
            <p:nvPr/>
          </p:nvSpPr>
          <p:spPr>
            <a:xfrm>
              <a:off x="0" y="-47625"/>
              <a:ext cx="4664251" cy="20463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079"/>
                </a:lnSpc>
                <a:spcBef>
                  <a:spcPct val="0"/>
                </a:spcBef>
              </a:pPr>
              <a:r>
                <a:rPr lang="en-US" sz="2200">
                  <a:solidFill>
                    <a:srgbClr val="4EC8CA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SET-UP THE WORK ENVIROMENT AND DECIDE HOW WILL WE WORK ON THE PROJECT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048843"/>
              <a:ext cx="4664251" cy="11165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000"/>
                </a:lnSpc>
                <a:spcBef>
                  <a:spcPct val="0"/>
                </a:spcBef>
              </a:pPr>
              <a:r>
                <a:rPr lang="en-US" sz="5000" b="1">
                  <a:solidFill>
                    <a:srgbClr val="FFFFFF"/>
                  </a:solidFill>
                  <a:latin typeface="HK Grotesk Medium"/>
                  <a:ea typeface="HK Grotesk Medium"/>
                  <a:cs typeface="HK Grotesk Medium"/>
                  <a:sym typeface="HK Grotesk Medium"/>
                </a:rPr>
                <a:t>Sprint one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28700" y="6007022"/>
            <a:ext cx="236780" cy="236780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EC8CA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5272837" y="6621460"/>
            <a:ext cx="3498188" cy="2374039"/>
            <a:chOff x="0" y="0"/>
            <a:chExt cx="4664251" cy="3165385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47625"/>
              <a:ext cx="4664251" cy="20463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079"/>
                </a:lnSpc>
                <a:spcBef>
                  <a:spcPct val="0"/>
                </a:spcBef>
              </a:pPr>
              <a:r>
                <a:rPr lang="en-US" sz="2200">
                  <a:solidFill>
                    <a:srgbClr val="4EC8CA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FINISH THE PROCCESING ON THE TWEETS AND THE STREAM INGESTION AND VISUALYSE THE PROCCES 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2048843"/>
              <a:ext cx="4664251" cy="11165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000"/>
                </a:lnSpc>
                <a:spcBef>
                  <a:spcPct val="0"/>
                </a:spcBef>
              </a:pPr>
              <a:r>
                <a:rPr lang="en-US" sz="5000" b="1">
                  <a:solidFill>
                    <a:srgbClr val="FFFFFF"/>
                  </a:solidFill>
                  <a:latin typeface="HK Grotesk Medium"/>
                  <a:ea typeface="HK Grotesk Medium"/>
                  <a:cs typeface="HK Grotesk Medium"/>
                  <a:sym typeface="HK Grotesk Medium"/>
                </a:rPr>
                <a:t>Sprint Two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5272837" y="6007022"/>
            <a:ext cx="236780" cy="236780"/>
            <a:chOff x="0" y="0"/>
            <a:chExt cx="6350000" cy="6350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EC8CA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9516975" y="6621460"/>
            <a:ext cx="3498188" cy="2374039"/>
            <a:chOff x="0" y="0"/>
            <a:chExt cx="4664251" cy="3165385"/>
          </a:xfrm>
        </p:grpSpPr>
        <p:sp>
          <p:nvSpPr>
            <p:cNvPr id="17" name="TextBox 17"/>
            <p:cNvSpPr txBox="1"/>
            <p:nvPr/>
          </p:nvSpPr>
          <p:spPr>
            <a:xfrm>
              <a:off x="0" y="-47625"/>
              <a:ext cx="4664251" cy="20463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079"/>
                </a:lnSpc>
                <a:spcBef>
                  <a:spcPct val="0"/>
                </a:spcBef>
              </a:pPr>
              <a:r>
                <a:rPr lang="en-US" sz="2200">
                  <a:solidFill>
                    <a:srgbClr val="4EC8CA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START WORKING ON THE STORAGE AND FINISH THE WEB APPLICATION SKETCH AS NEDDED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2048843"/>
              <a:ext cx="4664251" cy="11165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000"/>
                </a:lnSpc>
                <a:spcBef>
                  <a:spcPct val="0"/>
                </a:spcBef>
              </a:pPr>
              <a:r>
                <a:rPr lang="en-US" sz="5000" b="1">
                  <a:solidFill>
                    <a:srgbClr val="FFFFFF"/>
                  </a:solidFill>
                  <a:latin typeface="HK Grotesk Medium"/>
                  <a:ea typeface="HK Grotesk Medium"/>
                  <a:cs typeface="HK Grotesk Medium"/>
                  <a:sym typeface="HK Grotesk Medium"/>
                </a:rPr>
                <a:t>Sprint Three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9516975" y="6007022"/>
            <a:ext cx="236780" cy="236780"/>
            <a:chOff x="0" y="0"/>
            <a:chExt cx="6350000" cy="63500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EC8CA"/>
            </a:solidFill>
          </p:spPr>
        </p:sp>
      </p:grpSp>
      <p:grpSp>
        <p:nvGrpSpPr>
          <p:cNvPr id="21" name="Group 21"/>
          <p:cNvGrpSpPr/>
          <p:nvPr/>
        </p:nvGrpSpPr>
        <p:grpSpPr>
          <a:xfrm>
            <a:off x="13761112" y="6007022"/>
            <a:ext cx="236780" cy="236780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EC8CA"/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13879502" y="6621460"/>
            <a:ext cx="3498188" cy="2374039"/>
            <a:chOff x="0" y="0"/>
            <a:chExt cx="4664251" cy="3165385"/>
          </a:xfrm>
        </p:grpSpPr>
        <p:sp>
          <p:nvSpPr>
            <p:cNvPr id="24" name="TextBox 24"/>
            <p:cNvSpPr txBox="1"/>
            <p:nvPr/>
          </p:nvSpPr>
          <p:spPr>
            <a:xfrm>
              <a:off x="0" y="-47625"/>
              <a:ext cx="4664251" cy="20463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079"/>
                </a:lnSpc>
                <a:spcBef>
                  <a:spcPct val="0"/>
                </a:spcBef>
              </a:pPr>
              <a:r>
                <a:rPr lang="en-US" sz="2200">
                  <a:solidFill>
                    <a:srgbClr val="4EC8CA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MODIFY THE IMPORTANT PARTS TO FIT WITH THE STORAGE AND MERGE ALL THE WORK 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2048843"/>
              <a:ext cx="4664251" cy="11165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000"/>
                </a:lnSpc>
                <a:spcBef>
                  <a:spcPct val="0"/>
                </a:spcBef>
              </a:pPr>
              <a:r>
                <a:rPr lang="en-US" sz="5000" b="1">
                  <a:solidFill>
                    <a:srgbClr val="FFFFFF"/>
                  </a:solidFill>
                  <a:latin typeface="HK Grotesk Medium"/>
                  <a:ea typeface="HK Grotesk Medium"/>
                  <a:cs typeface="HK Grotesk Medium"/>
                  <a:sym typeface="HK Grotesk Medium"/>
                </a:rPr>
                <a:t>Sprint Four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802320" y="2729657"/>
            <a:ext cx="9485680" cy="5435583"/>
            <a:chOff x="0" y="0"/>
            <a:chExt cx="12647574" cy="7247444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2166463" cy="7428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40"/>
                </a:lnSpc>
              </a:pPr>
              <a:r>
                <a:rPr lang="en-US" sz="3700" b="1" spc="-37">
                  <a:solidFill>
                    <a:srgbClr val="FFFFFF"/>
                  </a:solidFill>
                  <a:latin typeface="HK Grotesk Semi-Bold"/>
                  <a:ea typeface="HK Grotesk Semi-Bold"/>
                  <a:cs typeface="HK Grotesk Semi-Bold"/>
                  <a:sym typeface="HK Grotesk Semi-Bold"/>
                </a:rPr>
                <a:t>PROCCES AND ANALYSE THE DATA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4024224"/>
              <a:ext cx="12166463" cy="7731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583"/>
                </a:lnSpc>
              </a:pPr>
              <a:r>
                <a:rPr lang="en-US" sz="3819" b="1" spc="-38">
                  <a:solidFill>
                    <a:srgbClr val="FFFFFF"/>
                  </a:solidFill>
                  <a:latin typeface="HK Grotesk Semi-Bold"/>
                  <a:ea typeface="HK Grotesk Semi-Bold"/>
                  <a:cs typeface="HK Grotesk Semi-Bold"/>
                  <a:sym typeface="HK Grotesk Semi-Bold"/>
                </a:rPr>
                <a:t>SENTIMENT ANALYZATION</a:t>
              </a:r>
            </a:p>
          </p:txBody>
        </p:sp>
        <p:sp>
          <p:nvSpPr>
            <p:cNvPr id="5" name="AutoShape 5"/>
            <p:cNvSpPr/>
            <p:nvPr/>
          </p:nvSpPr>
          <p:spPr>
            <a:xfrm>
              <a:off x="0" y="3155002"/>
              <a:ext cx="12647574" cy="0"/>
            </a:xfrm>
            <a:prstGeom prst="line">
              <a:avLst/>
            </a:prstGeom>
            <a:ln w="75798" cap="rnd">
              <a:solidFill>
                <a:srgbClr val="34343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6" name="AutoShape 6"/>
            <p:cNvSpPr/>
            <p:nvPr/>
          </p:nvSpPr>
          <p:spPr>
            <a:xfrm>
              <a:off x="0" y="7209545"/>
              <a:ext cx="12647574" cy="0"/>
            </a:xfrm>
            <a:prstGeom prst="line">
              <a:avLst/>
            </a:prstGeom>
            <a:ln w="75798" cap="rnd">
              <a:solidFill>
                <a:srgbClr val="343434"/>
              </a:solidFill>
              <a:prstDash val="sysDot"/>
              <a:headEnd type="none" w="sm" len="sm"/>
              <a:tailEnd type="none" w="sm" len="sm"/>
            </a:ln>
          </p:spPr>
        </p:sp>
      </p:grpSp>
      <p:sp>
        <p:nvSpPr>
          <p:cNvPr id="7" name="Freeform 7"/>
          <p:cNvSpPr/>
          <p:nvPr/>
        </p:nvSpPr>
        <p:spPr>
          <a:xfrm>
            <a:off x="7179370" y="2729657"/>
            <a:ext cx="1304935" cy="1304935"/>
          </a:xfrm>
          <a:custGeom>
            <a:avLst/>
            <a:gdLst/>
            <a:ahLst/>
            <a:cxnLst/>
            <a:rect l="l" t="t" r="r" b="b"/>
            <a:pathLst>
              <a:path w="1304935" h="1304935">
                <a:moveTo>
                  <a:pt x="0" y="0"/>
                </a:moveTo>
                <a:lnTo>
                  <a:pt x="1304934" y="0"/>
                </a:lnTo>
                <a:lnTo>
                  <a:pt x="1304934" y="1304935"/>
                </a:lnTo>
                <a:lnTo>
                  <a:pt x="0" y="13049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7179370" y="5882430"/>
            <a:ext cx="1351941" cy="1354403"/>
          </a:xfrm>
          <a:custGeom>
            <a:avLst/>
            <a:gdLst/>
            <a:ahLst/>
            <a:cxnLst/>
            <a:rect l="l" t="t" r="r" b="b"/>
            <a:pathLst>
              <a:path w="1351941" h="1354403">
                <a:moveTo>
                  <a:pt x="0" y="0"/>
                </a:moveTo>
                <a:lnTo>
                  <a:pt x="1351940" y="0"/>
                </a:lnTo>
                <a:lnTo>
                  <a:pt x="1351940" y="1354403"/>
                </a:lnTo>
                <a:lnTo>
                  <a:pt x="0" y="13544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0" y="4034592"/>
            <a:ext cx="1631071" cy="1625140"/>
          </a:xfrm>
          <a:custGeom>
            <a:avLst/>
            <a:gdLst/>
            <a:ahLst/>
            <a:cxnLst/>
            <a:rect l="l" t="t" r="r" b="b"/>
            <a:pathLst>
              <a:path w="1631071" h="1625140">
                <a:moveTo>
                  <a:pt x="0" y="0"/>
                </a:moveTo>
                <a:lnTo>
                  <a:pt x="1631071" y="0"/>
                </a:lnTo>
                <a:lnTo>
                  <a:pt x="1631071" y="1625140"/>
                </a:lnTo>
                <a:lnTo>
                  <a:pt x="0" y="16251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605934" y="4115317"/>
            <a:ext cx="5701915" cy="2200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1">
                <a:solidFill>
                  <a:srgbClr val="4EC8CA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PROCCESING</a:t>
            </a:r>
            <a:r>
              <a:rPr lang="en-US" sz="7200" b="1">
                <a:solidFill>
                  <a:srgbClr val="FFFFFF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 THE DATA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730615" y="6344684"/>
            <a:ext cx="9485680" cy="38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4EC8CA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NEGATIVE . POSITIVE AND NATURAL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099328" y="3652322"/>
            <a:ext cx="9485680" cy="38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4EC8CA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EXTRACT IT AND CHANGE ITS TYPE AND KNOW ITS STRUCTURE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4542" y="3150222"/>
            <a:ext cx="4833556" cy="5378087"/>
          </a:xfrm>
          <a:custGeom>
            <a:avLst/>
            <a:gdLst/>
            <a:ahLst/>
            <a:cxnLst/>
            <a:rect l="l" t="t" r="r" b="b"/>
            <a:pathLst>
              <a:path w="4833556" h="5378087">
                <a:moveTo>
                  <a:pt x="0" y="0"/>
                </a:moveTo>
                <a:lnTo>
                  <a:pt x="4833556" y="0"/>
                </a:lnTo>
                <a:lnTo>
                  <a:pt x="4833556" y="5378087"/>
                </a:lnTo>
                <a:lnTo>
                  <a:pt x="0" y="53780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1223889" y="3814904"/>
            <a:ext cx="6919803" cy="3520450"/>
          </a:xfrm>
          <a:custGeom>
            <a:avLst/>
            <a:gdLst/>
            <a:ahLst/>
            <a:cxnLst/>
            <a:rect l="l" t="t" r="r" b="b"/>
            <a:pathLst>
              <a:path w="6919803" h="3520450">
                <a:moveTo>
                  <a:pt x="0" y="0"/>
                </a:moveTo>
                <a:lnTo>
                  <a:pt x="6919803" y="0"/>
                </a:lnTo>
                <a:lnTo>
                  <a:pt x="6919803" y="3520450"/>
                </a:lnTo>
                <a:lnTo>
                  <a:pt x="0" y="35204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4043960" y="1409999"/>
            <a:ext cx="10200079" cy="1740223"/>
            <a:chOff x="0" y="0"/>
            <a:chExt cx="13600105" cy="2320297"/>
          </a:xfrm>
        </p:grpSpPr>
        <p:sp>
          <p:nvSpPr>
            <p:cNvPr id="6" name="TextBox 6"/>
            <p:cNvSpPr txBox="1"/>
            <p:nvPr/>
          </p:nvSpPr>
          <p:spPr>
            <a:xfrm>
              <a:off x="0" y="-9525"/>
              <a:ext cx="13600105" cy="14710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640"/>
                </a:lnSpc>
              </a:pPr>
              <a:r>
                <a:rPr lang="en-US" sz="7200" b="1">
                  <a:solidFill>
                    <a:srgbClr val="4EC8CA"/>
                  </a:solidFill>
                  <a:latin typeface="HK Grotesk Semi-Bold"/>
                  <a:ea typeface="HK Grotesk Semi-Bold"/>
                  <a:cs typeface="HK Grotesk Semi-Bold"/>
                  <a:sym typeface="HK Grotesk Semi-Bold"/>
                </a:rPr>
                <a:t>Visualization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697574"/>
              <a:ext cx="13600105" cy="622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0DD3D70-F683-3250-B9D3-DB4B14AD55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80" b="92260" l="7086" r="89943">
                        <a14:foregroundMark x1="37371" y1="39681" x2="37371" y2="39681"/>
                        <a14:foregroundMark x1="37371" y1="39681" x2="24114" y2="36364"/>
                        <a14:foregroundMark x1="24114" y1="36364" x2="46057" y2="35135"/>
                        <a14:foregroundMark x1="46057" y1="35135" x2="30629" y2="36978"/>
                        <a14:foregroundMark x1="30629" y1="36978" x2="35657" y2="45455"/>
                        <a14:foregroundMark x1="35657" y1="45455" x2="24457" y2="48034"/>
                        <a14:foregroundMark x1="24457" y1="48034" x2="13943" y2="47420"/>
                        <a14:foregroundMark x1="13943" y1="47420" x2="12457" y2="36855"/>
                        <a14:foregroundMark x1="12457" y1="36855" x2="19771" y2="44103"/>
                        <a14:foregroundMark x1="19771" y1="44103" x2="26171" y2="37224"/>
                        <a14:foregroundMark x1="26171" y1="37224" x2="39314" y2="46437"/>
                        <a14:foregroundMark x1="39314" y1="46437" x2="68114" y2="36978"/>
                        <a14:foregroundMark x1="68114" y1="36978" x2="74629" y2="30344"/>
                        <a14:foregroundMark x1="74629" y1="30344" x2="52686" y2="28624"/>
                        <a14:foregroundMark x1="52686" y1="28624" x2="63429" y2="28501"/>
                        <a14:foregroundMark x1="63429" y1="28501" x2="40571" y2="28256"/>
                        <a14:foregroundMark x1="40571" y1="28256" x2="54743" y2="27273"/>
                        <a14:foregroundMark x1="54743" y1="27273" x2="38743" y2="26536"/>
                        <a14:foregroundMark x1="38743" y1="26536" x2="55543" y2="27764"/>
                        <a14:foregroundMark x1="55543" y1="27764" x2="44571" y2="28501"/>
                        <a14:foregroundMark x1="44571" y1="28501" x2="44571" y2="28870"/>
                        <a14:foregroundMark x1="26057" y1="36855" x2="15314" y2="37346"/>
                        <a14:foregroundMark x1="15314" y1="37346" x2="22171" y2="38329"/>
                        <a14:foregroundMark x1="36571" y1="8477" x2="43771" y2="8477"/>
                        <a14:foregroundMark x1="46286" y1="7125" x2="62400" y2="12162"/>
                        <a14:foregroundMark x1="64457" y1="13268" x2="78857" y2="27273"/>
                        <a14:foregroundMark x1="78857" y1="27273" x2="85714" y2="46314"/>
                        <a14:foregroundMark x1="85714" y1="46314" x2="85943" y2="55651"/>
                        <a14:foregroundMark x1="85943" y1="55651" x2="83771" y2="60319"/>
                        <a14:foregroundMark x1="83429" y1="64742" x2="69143" y2="83661"/>
                        <a14:foregroundMark x1="69143" y1="83661" x2="49371" y2="90418"/>
                        <a14:foregroundMark x1="49371" y1="90418" x2="30057" y2="88452"/>
                        <a14:foregroundMark x1="30057" y1="88452" x2="22400" y2="84767"/>
                        <a14:foregroundMark x1="22400" y1="84767" x2="8800" y2="66093"/>
                        <a14:foregroundMark x1="8800" y1="66093" x2="7314" y2="60565"/>
                        <a14:foregroundMark x1="7314" y1="60565" x2="7086" y2="40541"/>
                        <a14:foregroundMark x1="7086" y1="40541" x2="16914" y2="21499"/>
                        <a14:foregroundMark x1="16914" y1="21499" x2="33029" y2="8968"/>
                        <a14:foregroundMark x1="33029" y1="8968" x2="35771" y2="8477"/>
                        <a14:foregroundMark x1="69143" y1="86732" x2="38629" y2="92260"/>
                        <a14:foregroundMark x1="83200" y1="18673" x2="82743" y2="21744"/>
                        <a14:foregroundMark x1="84229" y1="19287" x2="85257" y2="24201"/>
                        <a14:foregroundMark x1="80343" y1="16462" x2="85029" y2="17076"/>
                        <a14:foregroundMark x1="85257" y1="17322" x2="84114" y2="8231"/>
                        <a14:foregroundMark x1="84114" y1="8231" x2="81714" y2="11302"/>
                      </a14:backgroundRemoval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976875"/>
            <a:ext cx="6324600" cy="58836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419</Words>
  <Application>Microsoft Office PowerPoint</Application>
  <PresentationFormat>Custom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HK Grotesk Medium</vt:lpstr>
      <vt:lpstr>Arial</vt:lpstr>
      <vt:lpstr>Calibri</vt:lpstr>
      <vt:lpstr>HK Grotesk Light</vt:lpstr>
      <vt:lpstr>HK Grotesk Semi-Bold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Stream Processing Pipeline</dc:title>
  <cp:lastModifiedBy>Yazan Ashour</cp:lastModifiedBy>
  <cp:revision>2</cp:revision>
  <dcterms:created xsi:type="dcterms:W3CDTF">2006-08-16T00:00:00Z</dcterms:created>
  <dcterms:modified xsi:type="dcterms:W3CDTF">2025-01-06T21:00:56Z</dcterms:modified>
  <dc:identifier>DAGbb6GhPm0</dc:identifier>
</cp:coreProperties>
</file>