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62" r:id="rId4"/>
    <p:sldId id="263" r:id="rId5"/>
    <p:sldId id="264" r:id="rId6"/>
    <p:sldId id="266" r:id="rId7"/>
    <p:sldId id="267" r:id="rId8"/>
    <p:sldId id="268"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varScale="1">
        <p:scale>
          <a:sx n="78" d="100"/>
          <a:sy n="78" d="100"/>
        </p:scale>
        <p:origin x="878"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11/7/2024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11/7/2024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11/7/2024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3429000"/>
            <a:ext cx="9364323" cy="1045090"/>
          </a:xfrm>
        </p:spPr>
        <p:txBody>
          <a:bodyPr>
            <a:normAutofit/>
          </a:bodyPr>
          <a:lstStyle/>
          <a:p>
            <a:r>
              <a:rPr lang="ar-AE" sz="6000" dirty="0"/>
              <a:t>تطور الحكومة الإلكترونية</a:t>
            </a:r>
            <a:endParaRPr lang="en-US" sz="6000" dirty="0"/>
          </a:p>
        </p:txBody>
      </p:sp>
      <p:sp>
        <p:nvSpPr>
          <p:cNvPr id="3" name="Subtitle 2"/>
          <p:cNvSpPr>
            <a:spLocks noGrp="1"/>
          </p:cNvSpPr>
          <p:nvPr>
            <p:ph type="subTitle" idx="1"/>
          </p:nvPr>
        </p:nvSpPr>
        <p:spPr/>
        <p:txBody>
          <a:bodyPr/>
          <a:lstStyle/>
          <a:p>
            <a:r>
              <a:rPr lang="en-US" dirty="0"/>
              <a:t>Omar Jaber</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D28A2-717D-7BBF-7701-F8DA475D0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5A4E1-6B7A-6BD8-456D-27BEF1C29E63}"/>
              </a:ext>
            </a:extLst>
          </p:cNvPr>
          <p:cNvSpPr>
            <a:spLocks noGrp="1"/>
          </p:cNvSpPr>
          <p:nvPr>
            <p:ph type="ctrTitle"/>
          </p:nvPr>
        </p:nvSpPr>
        <p:spPr>
          <a:xfrm>
            <a:off x="1264349" y="4009104"/>
            <a:ext cx="9364323" cy="1045090"/>
          </a:xfrm>
        </p:spPr>
        <p:txBody>
          <a:bodyPr>
            <a:normAutofit/>
          </a:bodyPr>
          <a:lstStyle/>
          <a:p>
            <a:r>
              <a:rPr lang="en-US" sz="6000" dirty="0"/>
              <a:t>Thank you</a:t>
            </a:r>
          </a:p>
        </p:txBody>
      </p:sp>
    </p:spTree>
    <p:extLst>
      <p:ext uri="{BB962C8B-B14F-4D97-AF65-F5344CB8AC3E}">
        <p14:creationId xmlns:p14="http://schemas.microsoft.com/office/powerpoint/2010/main" val="2443863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ar-AE" dirty="0"/>
              <a:t>تطور الحكومة الإلكترونية</a:t>
            </a:r>
            <a:endParaRPr lang="en-US" dirty="0"/>
          </a:p>
          <a:p>
            <a:r>
              <a:rPr lang="ar-AE" dirty="0"/>
              <a:t>مراحل تطور الحكومة الإلكترونية وأهم المحطات التقنية</a:t>
            </a:r>
            <a:endParaRPr lang="en-US" dirty="0"/>
          </a:p>
          <a:p>
            <a:r>
              <a:rPr lang="ar-AE" dirty="0"/>
              <a:t>كيف أسهمت هذه التطورات في تحسين كفاءة العمل الحكومي وجودة الخدمات</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168" y="589936"/>
            <a:ext cx="4908755" cy="663012"/>
          </a:xfrm>
        </p:spPr>
        <p:txBody>
          <a:bodyPr/>
          <a:lstStyle/>
          <a:p>
            <a:r>
              <a:rPr lang="ar-AE" dirty="0"/>
              <a:t>تطور الحكومة الإلكترونية</a:t>
            </a:r>
            <a:endParaRPr lang="en-US" dirty="0"/>
          </a:p>
        </p:txBody>
      </p:sp>
      <p:sp>
        <p:nvSpPr>
          <p:cNvPr id="4" name="Content Placeholder 3">
            <a:extLst>
              <a:ext uri="{FF2B5EF4-FFF2-40B4-BE49-F238E27FC236}">
                <a16:creationId xmlns:a16="http://schemas.microsoft.com/office/drawing/2014/main" id="{8231F6A8-E21D-AF3D-B12F-693E95291D08}"/>
              </a:ext>
            </a:extLst>
          </p:cNvPr>
          <p:cNvSpPr>
            <a:spLocks noGrp="1"/>
          </p:cNvSpPr>
          <p:nvPr>
            <p:ph idx="1"/>
          </p:nvPr>
        </p:nvSpPr>
        <p:spPr>
          <a:xfrm>
            <a:off x="1774723" y="1981201"/>
            <a:ext cx="9601200" cy="3809999"/>
          </a:xfrm>
        </p:spPr>
        <p:txBody>
          <a:bodyPr>
            <a:normAutofit/>
          </a:bodyPr>
          <a:lstStyle/>
          <a:p>
            <a:pPr marL="0" indent="0" algn="r">
              <a:buNone/>
            </a:pPr>
            <a:r>
              <a:rPr lang="ar-AE" sz="2800" dirty="0"/>
              <a:t>تعتبر الحكومة الإلكترونية تحولًا مهمًا في مجال الإدارة الحكومية، حيث شهدت نقلة كبيرة من الأنظمة الورقية التقليدية إلى أنظمة إلكترونية حديثة توفر خدمات أسرع وأكثر كفاءة. وتتمثل الحكومة الإلكترونية في استخدام التكنولوجيا الرقمية لتقديم الخدمات الحكومية للمواطنين والشركات وتحسين عمليات الإدارة الداخلية للمؤسسات الحكومية.</a:t>
            </a:r>
            <a:endParaRPr lang="en-US" sz="28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30710" y="1307690"/>
            <a:ext cx="10392696" cy="4242620"/>
          </a:xfrm>
        </p:spPr>
        <p:txBody>
          <a:bodyPr>
            <a:noAutofit/>
          </a:bodyPr>
          <a:lstStyle/>
          <a:p>
            <a:pPr marL="0" indent="0" algn="r">
              <a:buNone/>
            </a:pPr>
            <a:r>
              <a:rPr lang="ar-AE" sz="2600" dirty="0"/>
              <a:t>نبذة تاريخية عن الحكومة الإلكترونيةبدأت الحكومات في الثمانينات والتسعينات بتبني بعض التقنيات الإلكترونية بشكل محدود. شملت هذه المرحلة توفير المعلومات الأساسية على الإنترنت مثل دليل الخدمات والمعلومات الأساسية عن المؤسسات الحكومية، مما مكن المواطنين من الوصول إلى بعض المعلومات دون الحاجة إلى زيارة المكاتب الحكومية. في هذه الفترة، كانت التقنيات محدودة، وكانت الأنظمة الإلكترونية تُستخدم فقط لتسهيل العمليات الروتينية الأساسية، مثل تخزين السجلات وتحديث البيانات.مع دخول الحكومات في العصر الرقمي، تم توجيه الجهود نحو تحويل الوثائق الورقية إلى ملفات إلكترونية، مما ساعد في تحسين التنظيم وسرعة الوصول إلى المعلومات، وتقليل الأخطاء المرتبطة بالمعاملات الورقية. هذه الخطوات الأولى وضعت الأساس للتحول الرقمي المتسارع الذي شهدته الحكومات في السنوات اللاحقة.</a:t>
            </a:r>
            <a:endParaRPr lang="en-US" sz="2600"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058" y="589935"/>
            <a:ext cx="10385324" cy="692509"/>
          </a:xfrm>
        </p:spPr>
        <p:txBody>
          <a:bodyPr/>
          <a:lstStyle/>
          <a:p>
            <a:r>
              <a:rPr lang="ar-AE" dirty="0"/>
              <a:t>مراحل تطور الحكومة الإلكترونية وأهم المحطات التقنية</a:t>
            </a:r>
            <a:endParaRPr lang="en-US" dirty="0"/>
          </a:p>
        </p:txBody>
      </p:sp>
      <p:sp>
        <p:nvSpPr>
          <p:cNvPr id="5" name="Content Placeholder 4">
            <a:extLst>
              <a:ext uri="{FF2B5EF4-FFF2-40B4-BE49-F238E27FC236}">
                <a16:creationId xmlns:a16="http://schemas.microsoft.com/office/drawing/2014/main" id="{396CF66D-E9FC-2FC4-6149-B233829231F2}"/>
              </a:ext>
            </a:extLst>
          </p:cNvPr>
          <p:cNvSpPr>
            <a:spLocks noGrp="1"/>
          </p:cNvSpPr>
          <p:nvPr>
            <p:ph idx="1"/>
          </p:nvPr>
        </p:nvSpPr>
        <p:spPr>
          <a:xfrm>
            <a:off x="2158182" y="1873046"/>
            <a:ext cx="9601200" cy="3809999"/>
          </a:xfrm>
        </p:spPr>
        <p:txBody>
          <a:bodyPr>
            <a:noAutofit/>
          </a:bodyPr>
          <a:lstStyle/>
          <a:p>
            <a:pPr marL="0" indent="0" algn="r">
              <a:buNone/>
            </a:pPr>
            <a:r>
              <a:rPr lang="ar-AE" sz="2200" dirty="0"/>
              <a:t>المرحلة الأولى: توفير المعلومات عبر الإنترنتبدأت هذه المرحلة بتوفير معلومات أولية عن الخدمات الحكومية على الإنترنت عبر مواقع إلكترونية بسيطة، مما أتاح للمواطنين الوصول إلى معلومات أساسية حول الخدمات الحكومية والوثائق المطلوبة والإجراءات. ورغم أن التفاعل كان محدوداً، إلا أن هذه المرحلة مثلت البداية في إتاحة الخدمات بشكل إلكتروني </a:t>
            </a:r>
            <a:r>
              <a:rPr lang="en-US" sz="2200" dirty="0"/>
              <a:t>.</a:t>
            </a:r>
            <a:r>
              <a:rPr lang="ar-AE" sz="2200" dirty="0"/>
              <a:t>وزيادة الشفافية</a:t>
            </a:r>
            <a:endParaRPr lang="en-US" sz="2200" dirty="0"/>
          </a:p>
          <a:p>
            <a:pPr marL="0" indent="0" algn="r">
              <a:buNone/>
            </a:pPr>
            <a:endParaRPr lang="en-US" sz="2200" dirty="0"/>
          </a:p>
          <a:p>
            <a:pPr marL="0" indent="0" algn="r">
              <a:buNone/>
            </a:pPr>
            <a:r>
              <a:rPr lang="ar-AE" sz="2200" dirty="0"/>
              <a:t>المرحلة الثانية: التفاعل عبر الإنترنتمع التطور التكنولوجي وتوسيع نطاق استخدام الإنترنت، بدأت الحكومات في تقديم خدمات تفاعلية، مثل القدرة على تجديد الوثائق الحكومية، مثل جوازات السفر ورخص القيادة، عبر الإنترنت. وأصبح بإمكان المواطنين إجراء بعض المعاملات البسيطة، مما ساهم في تقليل الزيارات للمكاتب الحكومية وتوفير الوقت والجهد للمواطنين.</a:t>
            </a:r>
            <a:endParaRPr lang="en-US" sz="2200"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84" y="347202"/>
            <a:ext cx="10402529" cy="1142385"/>
          </a:xfrm>
        </p:spPr>
        <p:txBody>
          <a:bodyPr/>
          <a:lstStyle/>
          <a:p>
            <a:r>
              <a:rPr lang="ar-AE" dirty="0"/>
              <a:t>مراحل تطور الحكومة الإلكترونية وأهم المحطات التقنية</a:t>
            </a:r>
            <a:endParaRPr lang="en-US" dirty="0"/>
          </a:p>
        </p:txBody>
      </p:sp>
      <p:sp>
        <p:nvSpPr>
          <p:cNvPr id="6" name="Content Placeholder 5"/>
          <p:cNvSpPr>
            <a:spLocks noGrp="1"/>
          </p:cNvSpPr>
          <p:nvPr>
            <p:ph sz="quarter" idx="4"/>
          </p:nvPr>
        </p:nvSpPr>
        <p:spPr>
          <a:xfrm>
            <a:off x="1295400" y="2080926"/>
            <a:ext cx="10169013" cy="3729939"/>
          </a:xfrm>
        </p:spPr>
        <p:txBody>
          <a:bodyPr>
            <a:noAutofit/>
          </a:bodyPr>
          <a:lstStyle/>
          <a:p>
            <a:pPr marL="0" indent="0" algn="r">
              <a:buNone/>
            </a:pPr>
            <a:r>
              <a:rPr lang="ar-AE" sz="2200" dirty="0"/>
              <a:t>المرحلة الثالثة: المعاملات الإلكترونية المتكاملةفي هذه المرحلة، بدأت الحكومات بتقديم خدمات إلكترونية متكاملة، حيث أصبح بإمكان المواطنين إجراء عمليات كاملة عبر الإنترنت، مثل دفع الرسوم وتسجيل الشركات، وإتمام المعاملات المعقدة دون الحاجة إلى الحضور الشخصي. أسهمت هذه المرحلة في تسهيل المعاملات المعقدة وتحسين تجربة المواطنين، حيث أصبحت الأنظمة مترابطة وتتيح للمستخدمين الوصول إلى العديد من الخدمات عبر بوابة موحدة</a:t>
            </a:r>
            <a:r>
              <a:rPr lang="en-US" sz="2200" dirty="0"/>
              <a:t>.</a:t>
            </a:r>
          </a:p>
          <a:p>
            <a:pPr marL="0" indent="0" algn="r">
              <a:buNone/>
            </a:pPr>
            <a:r>
              <a:rPr lang="ar-AE" sz="2200" dirty="0"/>
              <a:t>المرحلة الرابعة: الحكومة الذكيةتُعد الحكومة الذكية المرحلة الأحدث في تطور الحكومة الإلكترونية، حيث يتم فيها استخدام تقنيات متقدمة مثل الذكاء الاصطناعي، وتحليل البيانات، وإنترنت الأشياء لتقديم خدمات مبتكرة. تمكنت الحكومات الذكية من تحليل بيانات المواطنين لتقديم خدمات مخصصة بناءً على احتياجاتهم الفردية، مما أسهم في تحسين كفاءة الخدمات الحكومية وزيادة رضا المواطنين.</a:t>
            </a:r>
            <a:endParaRPr lang="en-US" sz="22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310" y="612008"/>
            <a:ext cx="9601200" cy="1142385"/>
          </a:xfrm>
        </p:spPr>
        <p:txBody>
          <a:bodyPr/>
          <a:lstStyle/>
          <a:p>
            <a:pPr algn="r"/>
            <a:r>
              <a:rPr lang="ar-AE" dirty="0"/>
              <a:t>كيف أسهمت هذه التطورات في تحسين كفاءة العمل الحكومي وجودة الخدمات</a:t>
            </a:r>
            <a:endParaRPr lang="en-US" dirty="0"/>
          </a:p>
        </p:txBody>
      </p:sp>
      <p:sp>
        <p:nvSpPr>
          <p:cNvPr id="4" name="TextBox 3">
            <a:extLst>
              <a:ext uri="{FF2B5EF4-FFF2-40B4-BE49-F238E27FC236}">
                <a16:creationId xmlns:a16="http://schemas.microsoft.com/office/drawing/2014/main" id="{ADE0F3FE-2134-6549-64E5-8E2CB074536D}"/>
              </a:ext>
            </a:extLst>
          </p:cNvPr>
          <p:cNvSpPr txBox="1"/>
          <p:nvPr/>
        </p:nvSpPr>
        <p:spPr>
          <a:xfrm>
            <a:off x="2035277" y="2140492"/>
            <a:ext cx="9687233" cy="1107996"/>
          </a:xfrm>
          <a:prstGeom prst="rect">
            <a:avLst/>
          </a:prstGeom>
          <a:noFill/>
        </p:spPr>
        <p:txBody>
          <a:bodyPr wrap="square">
            <a:spAutoFit/>
          </a:bodyPr>
          <a:lstStyle/>
          <a:p>
            <a:pPr algn="r"/>
            <a:r>
              <a:rPr lang="ar-AE" sz="2200" dirty="0"/>
              <a:t>أدى التحول الرقمي في الحكومات إلى تحسين كفاءة العمل بشكل كبير، حيث قلل من الوقت والموارد المطلوبة لإتمام المعاملات وساعد في تخفيض التكاليف التشغيلية. ونتيجة لذلك:</a:t>
            </a:r>
            <a:endParaRPr lang="en-US" sz="2200" dirty="0"/>
          </a:p>
        </p:txBody>
      </p:sp>
      <p:sp>
        <p:nvSpPr>
          <p:cNvPr id="9" name="TextBox 8">
            <a:extLst>
              <a:ext uri="{FF2B5EF4-FFF2-40B4-BE49-F238E27FC236}">
                <a16:creationId xmlns:a16="http://schemas.microsoft.com/office/drawing/2014/main" id="{6956BF62-486F-C603-D760-C2E122E35473}"/>
              </a:ext>
            </a:extLst>
          </p:cNvPr>
          <p:cNvSpPr txBox="1"/>
          <p:nvPr/>
        </p:nvSpPr>
        <p:spPr>
          <a:xfrm>
            <a:off x="2035276" y="3609513"/>
            <a:ext cx="9687233" cy="769441"/>
          </a:xfrm>
          <a:prstGeom prst="rect">
            <a:avLst/>
          </a:prstGeom>
          <a:noFill/>
        </p:spPr>
        <p:txBody>
          <a:bodyPr wrap="square">
            <a:spAutoFit/>
          </a:bodyPr>
          <a:lstStyle/>
          <a:p>
            <a:pPr algn="r"/>
            <a:r>
              <a:rPr lang="ar-AE" sz="2200" b="1" dirty="0"/>
              <a:t>زيادة الكفاءة التشغيلية</a:t>
            </a:r>
            <a:r>
              <a:rPr lang="ar-AE" sz="2200" dirty="0"/>
              <a:t>: ساعدت الأنظمة الإلكترونية في تحسين عمليات اتخاذ القرار وتقليل الأخطاء البشرية، مما عزز من كفاءة العمل الحكومي.</a:t>
            </a:r>
            <a:endParaRPr lang="en-US" sz="2200" dirty="0"/>
          </a:p>
        </p:txBody>
      </p:sp>
      <p:sp>
        <p:nvSpPr>
          <p:cNvPr id="10" name="TextBox 9">
            <a:extLst>
              <a:ext uri="{FF2B5EF4-FFF2-40B4-BE49-F238E27FC236}">
                <a16:creationId xmlns:a16="http://schemas.microsoft.com/office/drawing/2014/main" id="{2CFD8249-39ED-9146-3557-3F6AE7CBD215}"/>
              </a:ext>
            </a:extLst>
          </p:cNvPr>
          <p:cNvSpPr txBox="1"/>
          <p:nvPr/>
        </p:nvSpPr>
        <p:spPr>
          <a:xfrm>
            <a:off x="2121310" y="4607487"/>
            <a:ext cx="9687233" cy="1107996"/>
          </a:xfrm>
          <a:prstGeom prst="rect">
            <a:avLst/>
          </a:prstGeom>
          <a:noFill/>
        </p:spPr>
        <p:txBody>
          <a:bodyPr wrap="square">
            <a:spAutoFit/>
          </a:bodyPr>
          <a:lstStyle/>
          <a:p>
            <a:pPr algn="r"/>
            <a:r>
              <a:rPr lang="en-US" sz="2200" b="1" dirty="0"/>
              <a:t> </a:t>
            </a:r>
            <a:r>
              <a:rPr lang="ar-AE" sz="2200" b="1" dirty="0"/>
              <a:t>تحسين جودة الخدمات: </a:t>
            </a:r>
            <a:r>
              <a:rPr lang="ar-AE" sz="2200" dirty="0"/>
              <a:t>أتاح التحول الرقمي للمواطنين الوصول إلى الخدمات في أي وقت ومن أي مكان، مما جعل الخدمات الحكومية أكثر مرونة وملاءمة لحياة المواطنين.</a:t>
            </a:r>
            <a:endParaRPr lang="en-US" sz="2200"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01A1D-C9B0-25D4-D7E7-C45E7CDCAAB8}"/>
              </a:ext>
            </a:extLst>
          </p:cNvPr>
          <p:cNvSpPr txBox="1"/>
          <p:nvPr/>
        </p:nvSpPr>
        <p:spPr>
          <a:xfrm>
            <a:off x="2273709" y="654919"/>
            <a:ext cx="9687233" cy="769441"/>
          </a:xfrm>
          <a:prstGeom prst="rect">
            <a:avLst/>
          </a:prstGeom>
          <a:noFill/>
        </p:spPr>
        <p:txBody>
          <a:bodyPr wrap="square">
            <a:spAutoFit/>
          </a:bodyPr>
          <a:lstStyle/>
          <a:p>
            <a:pPr algn="r"/>
            <a:r>
              <a:rPr lang="ar-AE" sz="2200" b="1" dirty="0"/>
              <a:t>زيادة الشفافية: </a:t>
            </a:r>
            <a:r>
              <a:rPr lang="ar-AE" sz="2200" dirty="0"/>
              <a:t>وفرت الحكومة الإلكترونية إمكانية تتبع المعاملات، مما ساهم في تعزيز الشفافية والحد من الفساد.</a:t>
            </a:r>
            <a:endParaRPr lang="en-US" sz="2200" dirty="0"/>
          </a:p>
        </p:txBody>
      </p:sp>
      <p:sp>
        <p:nvSpPr>
          <p:cNvPr id="5" name="TextBox 4">
            <a:extLst>
              <a:ext uri="{FF2B5EF4-FFF2-40B4-BE49-F238E27FC236}">
                <a16:creationId xmlns:a16="http://schemas.microsoft.com/office/drawing/2014/main" id="{6DD6AE71-6712-E6F3-1E03-FE0A1114A48E}"/>
              </a:ext>
            </a:extLst>
          </p:cNvPr>
          <p:cNvSpPr txBox="1"/>
          <p:nvPr/>
        </p:nvSpPr>
        <p:spPr>
          <a:xfrm>
            <a:off x="2273707" y="2780899"/>
            <a:ext cx="9687233" cy="1107996"/>
          </a:xfrm>
          <a:prstGeom prst="rect">
            <a:avLst/>
          </a:prstGeom>
          <a:noFill/>
        </p:spPr>
        <p:txBody>
          <a:bodyPr wrap="square">
            <a:spAutoFit/>
          </a:bodyPr>
          <a:lstStyle/>
          <a:p>
            <a:pPr algn="r"/>
            <a:r>
              <a:rPr lang="ar-AE" sz="2200" b="1" dirty="0"/>
              <a:t>الاتجاهات الحالية في الحكومة الإلكترونيةمع استمرار تطور التكنولوجيا، تتبنى الحكومات اليوم عدة اتجاهات حديثة لتعزيز الخدمات الإلكترونية، ومنها:</a:t>
            </a:r>
            <a:endParaRPr lang="en-US" sz="2200" dirty="0"/>
          </a:p>
        </p:txBody>
      </p:sp>
      <p:sp>
        <p:nvSpPr>
          <p:cNvPr id="6" name="TextBox 5">
            <a:extLst>
              <a:ext uri="{FF2B5EF4-FFF2-40B4-BE49-F238E27FC236}">
                <a16:creationId xmlns:a16="http://schemas.microsoft.com/office/drawing/2014/main" id="{40B280CC-17D4-B3B2-431C-1C0EC0B896F0}"/>
              </a:ext>
            </a:extLst>
          </p:cNvPr>
          <p:cNvSpPr txBox="1"/>
          <p:nvPr/>
        </p:nvSpPr>
        <p:spPr>
          <a:xfrm>
            <a:off x="2273707" y="4691436"/>
            <a:ext cx="9687233" cy="1107996"/>
          </a:xfrm>
          <a:prstGeom prst="rect">
            <a:avLst/>
          </a:prstGeom>
          <a:noFill/>
        </p:spPr>
        <p:txBody>
          <a:bodyPr wrap="square">
            <a:spAutoFit/>
          </a:bodyPr>
          <a:lstStyle/>
          <a:p>
            <a:pPr algn="r"/>
            <a:r>
              <a:rPr lang="ar-AE" sz="2200" b="1" dirty="0"/>
              <a:t>الحوسبة السحابية: </a:t>
            </a:r>
            <a:r>
              <a:rPr lang="ar-AE" sz="2200" dirty="0"/>
              <a:t>تعتمد الحكومات بشكل متزايد على الحوسبة السحابية لتخزين البيانات وإدارة التطبيقات، حيث توفر السحابة مرونة أكبر وتساعد في تقليل تكاليف البنية التحتية.</a:t>
            </a:r>
            <a:endParaRPr lang="en-US" sz="2200"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AC83-4E51-C293-02B4-BFFEF1C5485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B3D1B7A-173C-FF0C-D835-E20593C2B0B2}"/>
              </a:ext>
            </a:extLst>
          </p:cNvPr>
          <p:cNvSpPr txBox="1"/>
          <p:nvPr/>
        </p:nvSpPr>
        <p:spPr>
          <a:xfrm>
            <a:off x="2372028" y="4107425"/>
            <a:ext cx="9687233" cy="1107996"/>
          </a:xfrm>
          <a:prstGeom prst="rect">
            <a:avLst/>
          </a:prstGeom>
          <a:noFill/>
        </p:spPr>
        <p:txBody>
          <a:bodyPr wrap="square">
            <a:spAutoFit/>
          </a:bodyPr>
          <a:lstStyle/>
          <a:p>
            <a:pPr algn="r"/>
            <a:r>
              <a:rPr lang="ar-AE" sz="2200" b="1" dirty="0"/>
              <a:t>الأمن السيبراني: </a:t>
            </a:r>
            <a:r>
              <a:rPr lang="ar-AE" sz="2200" dirty="0"/>
              <a:t>مع زيادة الاعتماد على التكنولوجيا، أصبح من الضروري التركيز على حماية المعلومات والبيانات الشخصية، مما دفع الحكومات لتطوير استراتيجيات قوية للأمن السيبراني.</a:t>
            </a:r>
            <a:endParaRPr lang="en-US" sz="2200" dirty="0"/>
          </a:p>
        </p:txBody>
      </p:sp>
      <p:sp>
        <p:nvSpPr>
          <p:cNvPr id="7" name="TextBox 6">
            <a:extLst>
              <a:ext uri="{FF2B5EF4-FFF2-40B4-BE49-F238E27FC236}">
                <a16:creationId xmlns:a16="http://schemas.microsoft.com/office/drawing/2014/main" id="{2A504ED7-FFB9-52D7-0AEB-C9E1A20AC3A8}"/>
              </a:ext>
            </a:extLst>
          </p:cNvPr>
          <p:cNvSpPr txBox="1"/>
          <p:nvPr/>
        </p:nvSpPr>
        <p:spPr>
          <a:xfrm>
            <a:off x="2372027" y="1437358"/>
            <a:ext cx="9687233" cy="1446550"/>
          </a:xfrm>
          <a:prstGeom prst="rect">
            <a:avLst/>
          </a:prstGeom>
          <a:noFill/>
        </p:spPr>
        <p:txBody>
          <a:bodyPr wrap="square">
            <a:spAutoFit/>
          </a:bodyPr>
          <a:lstStyle/>
          <a:p>
            <a:pPr algn="r"/>
            <a:r>
              <a:rPr lang="ar-AE" sz="2200" b="1" dirty="0"/>
              <a:t>الذكاء الاصطناعي وتحليل البيانات: </a:t>
            </a:r>
            <a:r>
              <a:rPr lang="ar-AE" sz="2200" dirty="0"/>
              <a:t>تُستخدم تقنيات الذكاء الاصطناعي في تحليل البيانات الضخمة التي تملكها الحكومات، مما يساعدها على فهم احتياجات المواطنين وتخصيص الخدمات وفقاً لذلك. كما يسهم الذكاء الاصطناعي في تحسين التنبؤات واتخاذ قرارات مستنيرة لتحسين جودة الخدمات.</a:t>
            </a:r>
            <a:endParaRPr lang="en-US" sz="2200" dirty="0"/>
          </a:p>
        </p:txBody>
      </p:sp>
    </p:spTree>
    <p:extLst>
      <p:ext uri="{BB962C8B-B14F-4D97-AF65-F5344CB8AC3E}">
        <p14:creationId xmlns:p14="http://schemas.microsoft.com/office/powerpoint/2010/main" val="3582125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19</TotalTime>
  <Words>682</Words>
  <Application>Microsoft Office PowerPoint</Application>
  <PresentationFormat>Widescreen</PresentationFormat>
  <Paragraphs>27</Paragraphs>
  <Slides>10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تطور الحكومة الإلكترونية</vt:lpstr>
      <vt:lpstr>Agenda </vt:lpstr>
      <vt:lpstr>تطور الحكومة الإلكترونية</vt:lpstr>
      <vt:lpstr>PowerPoint Presentation</vt:lpstr>
      <vt:lpstr>مراحل تطور الحكومة الإلكترونية وأهم المحطات التقنية</vt:lpstr>
      <vt:lpstr>مراحل تطور الحكومة الإلكترونية وأهم المحطات التقنية</vt:lpstr>
      <vt:lpstr>كيف أسهمت هذه التطورات في تحسين كفاءة العمل الحكومي وجودة الخدمات</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Jaber</dc:creator>
  <cp:lastModifiedBy>Mohammed Jaber</cp:lastModifiedBy>
  <cp:revision>1</cp:revision>
  <dcterms:created xsi:type="dcterms:W3CDTF">2024-11-07T12:44:53Z</dcterms:created>
  <dcterms:modified xsi:type="dcterms:W3CDTF">2024-11-07T13:03:53Z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