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embedTrueTypeFonts="1">
  <p:sldMasterIdLst>
    <p:sldMasterId id="2147483648" r:id="rId1"/>
  </p:sldMasterIdLst>
  <p:notesMasterIdLst>
    <p:notesMasterId r:id="rId19"/>
  </p:notes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270" r:id="rId18"/>
  </p:sldIdLst>
  <p:sldSz cx="12192000" cy="6858000"/>
  <p:notesSz cx="6858000" cy="9144000"/>
  <p:embeddedFontLst>
    <p:embeddedFont>
      <p:font typeface="JF Flat" panose="020B0604020202020204" charset="-78"/>
      <p:regular r:id="rId20"/>
    </p:embeddedFont>
    <p:embeddedFont>
      <p:font typeface="Calibri" panose="020F0502020204030204" pitchFamily="34" charset="0"/>
      <p:regular r:id="rId21"/>
      <p:bold r:id="rId22"/>
    </p:embeddedFont>
  </p:embeddedFontLst>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2F4A"/>
    <a:srgbClr val="EE1250"/>
    <a:srgbClr val="FFF6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نمط ذو نسُق 1 - تميي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نمط ذو نسُق 1 - تميي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نمط ذو نسُق 2 - تميي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809" autoAdjust="0"/>
    <p:restoredTop sz="94660"/>
  </p:normalViewPr>
  <p:slideViewPr>
    <p:cSldViewPr snapToGrid="0">
      <p:cViewPr varScale="1">
        <p:scale>
          <a:sx n="70" d="100"/>
          <a:sy n="70" d="100"/>
        </p:scale>
        <p:origin x="6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dirty="0"/>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FAB826E-288B-4B23-A42E-827F23073FEB}" type="datetimeFigureOut">
              <a:rPr lang="ar-SY" smtClean="0"/>
              <a:t>27/04/1447</a:t>
            </a:fld>
            <a:endParaRPr lang="ar-SY"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dirty="0"/>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dirty="0"/>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41E747D-284E-4653-A76B-63B9F6D35516}" type="slidenum">
              <a:rPr lang="ar-SY" smtClean="0"/>
              <a:t>‹#›</a:t>
            </a:fld>
            <a:endParaRPr lang="ar-SY" dirty="0"/>
          </a:p>
        </p:txBody>
      </p:sp>
    </p:spTree>
    <p:extLst>
      <p:ext uri="{BB962C8B-B14F-4D97-AF65-F5344CB8AC3E}">
        <p14:creationId xmlns:p14="http://schemas.microsoft.com/office/powerpoint/2010/main" val="223140455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شريحة عنوان">
    <p:spTree>
      <p:nvGrpSpPr>
        <p:cNvPr id="1" name=""/>
        <p:cNvGrpSpPr/>
        <p:nvPr/>
      </p:nvGrpSpPr>
      <p:grpSpPr>
        <a:xfrm>
          <a:off x="0" y="0"/>
          <a:ext cx="0" cy="0"/>
          <a:chOff x="0" y="0"/>
          <a:chExt cx="0" cy="0"/>
        </a:xfrm>
      </p:grpSpPr>
      <p:pic>
        <p:nvPicPr>
          <p:cNvPr id="25" name="صورة 24">
            <a:extLst>
              <a:ext uri="{FF2B5EF4-FFF2-40B4-BE49-F238E27FC236}">
                <a16:creationId xmlns:a16="http://schemas.microsoft.com/office/drawing/2014/main" id="{92C0ED09-A959-4F91-9264-D8EB6024A7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عنصر نائب للصورة 22">
            <a:extLst>
              <a:ext uri="{FF2B5EF4-FFF2-40B4-BE49-F238E27FC236}">
                <a16:creationId xmlns:a16="http://schemas.microsoft.com/office/drawing/2014/main" id="{694CA523-F0C7-4BCE-A084-64E5E552BC89}"/>
              </a:ext>
            </a:extLst>
          </p:cNvPr>
          <p:cNvSpPr>
            <a:spLocks noGrp="1"/>
          </p:cNvSpPr>
          <p:nvPr>
            <p:ph type="pic" sz="quarter" idx="13"/>
          </p:nvPr>
        </p:nvSpPr>
        <p:spPr>
          <a:xfrm>
            <a:off x="0" y="0"/>
            <a:ext cx="5803900" cy="6858000"/>
          </a:xfrm>
          <a:custGeom>
            <a:avLst/>
            <a:gdLst>
              <a:gd name="connsiteX0" fmla="*/ 0 w 5803900"/>
              <a:gd name="connsiteY0" fmla="*/ 0 h 6858000"/>
              <a:gd name="connsiteX1" fmla="*/ 3822700 w 5803900"/>
              <a:gd name="connsiteY1" fmla="*/ 0 h 6858000"/>
              <a:gd name="connsiteX2" fmla="*/ 5803900 w 5803900"/>
              <a:gd name="connsiteY2" fmla="*/ 3670300 h 6858000"/>
              <a:gd name="connsiteX3" fmla="*/ 4094226 w 5803900"/>
              <a:gd name="connsiteY3" fmla="*/ 6845808 h 6858000"/>
              <a:gd name="connsiteX4" fmla="*/ 0 w 58039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00" h="6858000">
                <a:moveTo>
                  <a:pt x="0" y="0"/>
                </a:moveTo>
                <a:lnTo>
                  <a:pt x="3822700" y="0"/>
                </a:lnTo>
                <a:cubicBezTo>
                  <a:pt x="4821767" y="1926167"/>
                  <a:pt x="5008033" y="2302933"/>
                  <a:pt x="5803900" y="3670300"/>
                </a:cubicBezTo>
                <a:lnTo>
                  <a:pt x="4094226" y="6845808"/>
                </a:lnTo>
                <a:lnTo>
                  <a:pt x="0" y="6858000"/>
                </a:lnTo>
                <a:close/>
              </a:path>
            </a:pathLst>
          </a:custGeom>
        </p:spPr>
        <p:txBody>
          <a:bodyPr wrap="square">
            <a:noAutofit/>
          </a:bodyPr>
          <a:lstStyle/>
          <a:p>
            <a:endParaRPr lang="ar-SY" dirty="0"/>
          </a:p>
        </p:txBody>
      </p:sp>
      <p:sp>
        <p:nvSpPr>
          <p:cNvPr id="11" name="عنصر نائب لرقم الشريحة 5">
            <a:extLst>
              <a:ext uri="{FF2B5EF4-FFF2-40B4-BE49-F238E27FC236}">
                <a16:creationId xmlns:a16="http://schemas.microsoft.com/office/drawing/2014/main" id="{5CDFA1B7-2370-454B-8AC8-89601487D227}"/>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spTree>
    <p:extLst>
      <p:ext uri="{BB962C8B-B14F-4D97-AF65-F5344CB8AC3E}">
        <p14:creationId xmlns:p14="http://schemas.microsoft.com/office/powerpoint/2010/main" val="238844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522655-FBBC-4961-8B78-A955FC4653CB}"/>
              </a:ext>
            </a:extLst>
          </p:cNvPr>
          <p:cNvSpPr>
            <a:spLocks noGrp="1"/>
          </p:cNvSpPr>
          <p:nvPr>
            <p:ph type="title"/>
          </p:nvPr>
        </p:nvSpPr>
        <p:spPr/>
        <p:txBody>
          <a:bodyPr/>
          <a:lstStyle/>
          <a:p>
            <a:r>
              <a:rPr lang="ar-SA"/>
              <a:t>انقر لتحرير نمط عنوان الشكل الرئيسي</a:t>
            </a:r>
            <a:endParaRPr lang="ar-SY"/>
          </a:p>
        </p:txBody>
      </p:sp>
      <p:sp>
        <p:nvSpPr>
          <p:cNvPr id="3" name="عنصر نائب للعنوان العمودي 2">
            <a:extLst>
              <a:ext uri="{FF2B5EF4-FFF2-40B4-BE49-F238E27FC236}">
                <a16:creationId xmlns:a16="http://schemas.microsoft.com/office/drawing/2014/main" id="{409B6C6F-4B65-46FD-AEAF-0B00449C98FE}"/>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F3A733F5-60B4-4EFC-8CEA-5FFC055F84E1}"/>
              </a:ext>
            </a:extLst>
          </p:cNvPr>
          <p:cNvSpPr>
            <a:spLocks noGrp="1"/>
          </p:cNvSpPr>
          <p:nvPr>
            <p:ph type="dt" sz="half" idx="10"/>
          </p:nvPr>
        </p:nvSpPr>
        <p:spPr/>
        <p:txBody>
          <a:bodyPr/>
          <a:lstStyle/>
          <a:p>
            <a:fld id="{2DA82C98-9CB6-4E99-B725-EB1534C97F0E}" type="datetime8">
              <a:rPr lang="ar-SY" smtClean="0"/>
              <a:t>19 تشرين الأول، 25</a:t>
            </a:fld>
            <a:endParaRPr lang="ar-SY" dirty="0"/>
          </a:p>
        </p:txBody>
      </p:sp>
      <p:sp>
        <p:nvSpPr>
          <p:cNvPr id="5" name="عنصر نائب للتذييل 4">
            <a:extLst>
              <a:ext uri="{FF2B5EF4-FFF2-40B4-BE49-F238E27FC236}">
                <a16:creationId xmlns:a16="http://schemas.microsoft.com/office/drawing/2014/main" id="{1B70000C-15D4-4AE7-A99B-356109CBBFE7}"/>
              </a:ext>
            </a:extLst>
          </p:cNvPr>
          <p:cNvSpPr>
            <a:spLocks noGrp="1"/>
          </p:cNvSpPr>
          <p:nvPr>
            <p:ph type="ftr" sz="quarter" idx="11"/>
          </p:nvPr>
        </p:nvSpPr>
        <p:spPr/>
        <p:txBody>
          <a:bodyPr/>
          <a:lstStyle/>
          <a:p>
            <a:endParaRPr lang="ar-SY" dirty="0"/>
          </a:p>
        </p:txBody>
      </p:sp>
      <p:sp>
        <p:nvSpPr>
          <p:cNvPr id="6" name="عنصر نائب لرقم الشريحة 5">
            <a:extLst>
              <a:ext uri="{FF2B5EF4-FFF2-40B4-BE49-F238E27FC236}">
                <a16:creationId xmlns:a16="http://schemas.microsoft.com/office/drawing/2014/main" id="{8B27276C-972E-45BC-9C23-43D76335D614}"/>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206970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26478026-465C-4349-8E47-9AFE630A24D9}"/>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SY"/>
          </a:p>
        </p:txBody>
      </p:sp>
      <p:sp>
        <p:nvSpPr>
          <p:cNvPr id="3" name="عنصر نائب للعنوان العمودي 2">
            <a:extLst>
              <a:ext uri="{FF2B5EF4-FFF2-40B4-BE49-F238E27FC236}">
                <a16:creationId xmlns:a16="http://schemas.microsoft.com/office/drawing/2014/main" id="{F92D3A95-90FE-4C80-8E20-75CE515DB93A}"/>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EA769784-1832-4045-838C-507412AE6895}"/>
              </a:ext>
            </a:extLst>
          </p:cNvPr>
          <p:cNvSpPr>
            <a:spLocks noGrp="1"/>
          </p:cNvSpPr>
          <p:nvPr>
            <p:ph type="dt" sz="half" idx="10"/>
          </p:nvPr>
        </p:nvSpPr>
        <p:spPr/>
        <p:txBody>
          <a:bodyPr/>
          <a:lstStyle/>
          <a:p>
            <a:fld id="{1FAC5C9C-57FF-4B8A-866B-7443EA1A2B7C}" type="datetime8">
              <a:rPr lang="ar-SY" smtClean="0"/>
              <a:t>19 تشرين الأول، 25</a:t>
            </a:fld>
            <a:endParaRPr lang="ar-SY" dirty="0"/>
          </a:p>
        </p:txBody>
      </p:sp>
      <p:sp>
        <p:nvSpPr>
          <p:cNvPr id="5" name="عنصر نائب للتذييل 4">
            <a:extLst>
              <a:ext uri="{FF2B5EF4-FFF2-40B4-BE49-F238E27FC236}">
                <a16:creationId xmlns:a16="http://schemas.microsoft.com/office/drawing/2014/main" id="{C14F26B8-FC00-43FC-BFB0-4351AD2A141B}"/>
              </a:ext>
            </a:extLst>
          </p:cNvPr>
          <p:cNvSpPr>
            <a:spLocks noGrp="1"/>
          </p:cNvSpPr>
          <p:nvPr>
            <p:ph type="ftr" sz="quarter" idx="11"/>
          </p:nvPr>
        </p:nvSpPr>
        <p:spPr/>
        <p:txBody>
          <a:bodyPr/>
          <a:lstStyle/>
          <a:p>
            <a:endParaRPr lang="ar-SY" dirty="0"/>
          </a:p>
        </p:txBody>
      </p:sp>
      <p:sp>
        <p:nvSpPr>
          <p:cNvPr id="6" name="عنصر نائب لرقم الشريحة 5">
            <a:extLst>
              <a:ext uri="{FF2B5EF4-FFF2-40B4-BE49-F238E27FC236}">
                <a16:creationId xmlns:a16="http://schemas.microsoft.com/office/drawing/2014/main" id="{87062BC6-9893-499C-8344-E19846DEF275}"/>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1498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عنوان ومحتوى">
    <p:spTree>
      <p:nvGrpSpPr>
        <p:cNvPr id="1" name=""/>
        <p:cNvGrpSpPr/>
        <p:nvPr/>
      </p:nvGrpSpPr>
      <p:grpSpPr>
        <a:xfrm>
          <a:off x="0" y="0"/>
          <a:ext cx="0" cy="0"/>
          <a:chOff x="0" y="0"/>
          <a:chExt cx="0" cy="0"/>
        </a:xfrm>
      </p:grpSpPr>
      <p:pic>
        <p:nvPicPr>
          <p:cNvPr id="18" name="صورة 17">
            <a:extLst>
              <a:ext uri="{FF2B5EF4-FFF2-40B4-BE49-F238E27FC236}">
                <a16:creationId xmlns:a16="http://schemas.microsoft.com/office/drawing/2014/main" id="{34825844-C00B-4EFB-99A8-E4CB05F6B76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411776" y="6317627"/>
            <a:ext cx="1368445" cy="540373"/>
          </a:xfrm>
          <a:prstGeom prst="rect">
            <a:avLst/>
          </a:prstGeom>
        </p:spPr>
      </p:pic>
      <p:pic>
        <p:nvPicPr>
          <p:cNvPr id="15" name="صورة 14">
            <a:extLst>
              <a:ext uri="{FF2B5EF4-FFF2-40B4-BE49-F238E27FC236}">
                <a16:creationId xmlns:a16="http://schemas.microsoft.com/office/drawing/2014/main" id="{250EBDBE-CD7F-4ACB-9B82-771EDE485D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عنصر نائب لرقم الشريحة 5">
            <a:extLst>
              <a:ext uri="{FF2B5EF4-FFF2-40B4-BE49-F238E27FC236}">
                <a16:creationId xmlns:a16="http://schemas.microsoft.com/office/drawing/2014/main" id="{EEE91BFA-F5FE-45B2-B420-5271291B3E7C}"/>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pic>
        <p:nvPicPr>
          <p:cNvPr id="20" name="صورة 19">
            <a:hlinkClick r:id="" action="ppaction://hlinkshowjump?jump=firstslide"/>
            <a:extLst>
              <a:ext uri="{FF2B5EF4-FFF2-40B4-BE49-F238E27FC236}">
                <a16:creationId xmlns:a16="http://schemas.microsoft.com/office/drawing/2014/main" id="{7AEC569B-D5DC-48A4-81FB-8BF08F4CAA0C}"/>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909453" y="6317627"/>
            <a:ext cx="534824" cy="534824"/>
          </a:xfrm>
          <a:prstGeom prst="rect">
            <a:avLst/>
          </a:prstGeom>
        </p:spPr>
      </p:pic>
    </p:spTree>
    <p:extLst>
      <p:ext uri="{BB962C8B-B14F-4D97-AF65-F5344CB8AC3E}">
        <p14:creationId xmlns:p14="http://schemas.microsoft.com/office/powerpoint/2010/main" val="242151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عنوان المقطع">
    <p:spTree>
      <p:nvGrpSpPr>
        <p:cNvPr id="1" name=""/>
        <p:cNvGrpSpPr/>
        <p:nvPr/>
      </p:nvGrpSpPr>
      <p:grpSpPr>
        <a:xfrm>
          <a:off x="0" y="0"/>
          <a:ext cx="0" cy="0"/>
          <a:chOff x="0" y="0"/>
          <a:chExt cx="0" cy="0"/>
        </a:xfrm>
      </p:grpSpPr>
      <p:pic>
        <p:nvPicPr>
          <p:cNvPr id="8" name="صورة 7">
            <a:extLst>
              <a:ext uri="{FF2B5EF4-FFF2-40B4-BE49-F238E27FC236}">
                <a16:creationId xmlns:a16="http://schemas.microsoft.com/office/drawing/2014/main" id="{BBCBC11C-9B4D-4DBB-8E6D-C4104015D9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صورة 8">
            <a:extLst>
              <a:ext uri="{FF2B5EF4-FFF2-40B4-BE49-F238E27FC236}">
                <a16:creationId xmlns:a16="http://schemas.microsoft.com/office/drawing/2014/main" id="{FE4BC2E6-622A-4670-83B5-769954093E3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411776" y="6317627"/>
            <a:ext cx="1368445" cy="540373"/>
          </a:xfrm>
          <a:prstGeom prst="rect">
            <a:avLst/>
          </a:prstGeom>
        </p:spPr>
      </p:pic>
      <p:sp>
        <p:nvSpPr>
          <p:cNvPr id="10" name="عنصر نائب لرقم الشريحة 5">
            <a:extLst>
              <a:ext uri="{FF2B5EF4-FFF2-40B4-BE49-F238E27FC236}">
                <a16:creationId xmlns:a16="http://schemas.microsoft.com/office/drawing/2014/main" id="{C956BBB2-C4B8-4BDC-B4B1-CD171721F0BB}"/>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pic>
        <p:nvPicPr>
          <p:cNvPr id="11" name="صورة 10">
            <a:hlinkClick r:id="" action="ppaction://hlinkshowjump?jump=firstslide"/>
            <a:extLst>
              <a:ext uri="{FF2B5EF4-FFF2-40B4-BE49-F238E27FC236}">
                <a16:creationId xmlns:a16="http://schemas.microsoft.com/office/drawing/2014/main" id="{09E23BC9-06B5-4266-A63E-C4D0B6EA822F}"/>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444653" y="6297669"/>
            <a:ext cx="534824" cy="534824"/>
          </a:xfrm>
          <a:prstGeom prst="rect">
            <a:avLst/>
          </a:prstGeom>
        </p:spPr>
      </p:pic>
    </p:spTree>
    <p:extLst>
      <p:ext uri="{BB962C8B-B14F-4D97-AF65-F5344CB8AC3E}">
        <p14:creationId xmlns:p14="http://schemas.microsoft.com/office/powerpoint/2010/main" val="41709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محتويان">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93BAC1FE-B9EA-4392-9A5F-849F4C0FB0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عنصر نائب للصورة 29">
            <a:extLst>
              <a:ext uri="{FF2B5EF4-FFF2-40B4-BE49-F238E27FC236}">
                <a16:creationId xmlns:a16="http://schemas.microsoft.com/office/drawing/2014/main" id="{4A025677-5A4A-460C-BD60-78059A2F44D3}"/>
              </a:ext>
            </a:extLst>
          </p:cNvPr>
          <p:cNvSpPr>
            <a:spLocks noGrp="1"/>
          </p:cNvSpPr>
          <p:nvPr>
            <p:ph type="pic" sz="quarter" idx="10"/>
          </p:nvPr>
        </p:nvSpPr>
        <p:spPr>
          <a:xfrm>
            <a:off x="0" y="0"/>
            <a:ext cx="5283200" cy="6858000"/>
          </a:xfrm>
          <a:custGeom>
            <a:avLst/>
            <a:gdLst>
              <a:gd name="connsiteX0" fmla="*/ 0 w 5283200"/>
              <a:gd name="connsiteY0" fmla="*/ 0 h 6858000"/>
              <a:gd name="connsiteX1" fmla="*/ 1587947 w 5283200"/>
              <a:gd name="connsiteY1" fmla="*/ 0 h 6858000"/>
              <a:gd name="connsiteX2" fmla="*/ 5283200 w 5283200"/>
              <a:gd name="connsiteY2" fmla="*/ 6858000 h 6858000"/>
              <a:gd name="connsiteX3" fmla="*/ 0 w 5283200"/>
              <a:gd name="connsiteY3" fmla="*/ 6858000 h 6858000"/>
              <a:gd name="connsiteX4" fmla="*/ 0 w 5283200"/>
              <a:gd name="connsiteY4" fmla="*/ 6856183 h 6858000"/>
              <a:gd name="connsiteX5" fmla="*/ 691193 w 5283200"/>
              <a:gd name="connsiteY5" fmla="*/ 6856183 h 6858000"/>
              <a:gd name="connsiteX6" fmla="*/ 0 w 5283200"/>
              <a:gd name="connsiteY6" fmla="*/ 55497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3200" h="6858000">
                <a:moveTo>
                  <a:pt x="0" y="0"/>
                </a:moveTo>
                <a:lnTo>
                  <a:pt x="1587947" y="0"/>
                </a:lnTo>
                <a:lnTo>
                  <a:pt x="5283200" y="6858000"/>
                </a:lnTo>
                <a:lnTo>
                  <a:pt x="0" y="6858000"/>
                </a:lnTo>
                <a:lnTo>
                  <a:pt x="0" y="6856183"/>
                </a:lnTo>
                <a:lnTo>
                  <a:pt x="691193" y="6856183"/>
                </a:lnTo>
                <a:lnTo>
                  <a:pt x="0" y="5549788"/>
                </a:lnTo>
                <a:close/>
              </a:path>
            </a:pathLst>
          </a:custGeom>
        </p:spPr>
        <p:txBody>
          <a:bodyPr wrap="square">
            <a:noAutofit/>
          </a:bodyPr>
          <a:lstStyle/>
          <a:p>
            <a:endParaRPr lang="ar-SY" dirty="0"/>
          </a:p>
        </p:txBody>
      </p:sp>
      <p:pic>
        <p:nvPicPr>
          <p:cNvPr id="20" name="صورة 19">
            <a:hlinkClick r:id="" action="ppaction://hlinkshowjump?jump=firstslide"/>
            <a:extLst>
              <a:ext uri="{FF2B5EF4-FFF2-40B4-BE49-F238E27FC236}">
                <a16:creationId xmlns:a16="http://schemas.microsoft.com/office/drawing/2014/main" id="{C731974A-9292-4B51-B355-F418BB673ABE}"/>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1430153" y="6323176"/>
            <a:ext cx="534824" cy="534824"/>
          </a:xfrm>
          <a:prstGeom prst="rect">
            <a:avLst/>
          </a:prstGeom>
        </p:spPr>
      </p:pic>
      <p:pic>
        <p:nvPicPr>
          <p:cNvPr id="26" name="صورة 25">
            <a:extLst>
              <a:ext uri="{FF2B5EF4-FFF2-40B4-BE49-F238E27FC236}">
                <a16:creationId xmlns:a16="http://schemas.microsoft.com/office/drawing/2014/main" id="{4532FE14-017D-48B9-8486-D3ABC76C73B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6988231" y="6317627"/>
            <a:ext cx="1368445" cy="540373"/>
          </a:xfrm>
          <a:prstGeom prst="rect">
            <a:avLst/>
          </a:prstGeom>
        </p:spPr>
      </p:pic>
      <p:sp>
        <p:nvSpPr>
          <p:cNvPr id="27" name="عنصر نائب لرقم الشريحة 5">
            <a:extLst>
              <a:ext uri="{FF2B5EF4-FFF2-40B4-BE49-F238E27FC236}">
                <a16:creationId xmlns:a16="http://schemas.microsoft.com/office/drawing/2014/main" id="{2D2A9B1E-79E0-415D-8109-E15B94DC1843}"/>
              </a:ext>
            </a:extLst>
          </p:cNvPr>
          <p:cNvSpPr>
            <a:spLocks noGrp="1"/>
          </p:cNvSpPr>
          <p:nvPr>
            <p:ph type="sldNum" sz="quarter" idx="12"/>
          </p:nvPr>
        </p:nvSpPr>
        <p:spPr>
          <a:xfrm>
            <a:off x="7309597"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spTree>
    <p:extLst>
      <p:ext uri="{BB962C8B-B14F-4D97-AF65-F5344CB8AC3E}">
        <p14:creationId xmlns:p14="http://schemas.microsoft.com/office/powerpoint/2010/main" val="39702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مقارنة">
    <p:spTree>
      <p:nvGrpSpPr>
        <p:cNvPr id="1" name=""/>
        <p:cNvGrpSpPr/>
        <p:nvPr/>
      </p:nvGrpSpPr>
      <p:grpSpPr>
        <a:xfrm>
          <a:off x="0" y="0"/>
          <a:ext cx="0" cy="0"/>
          <a:chOff x="0" y="0"/>
          <a:chExt cx="0" cy="0"/>
        </a:xfrm>
      </p:grpSpPr>
      <p:pic>
        <p:nvPicPr>
          <p:cNvPr id="11" name="صورة 10">
            <a:extLst>
              <a:ext uri="{FF2B5EF4-FFF2-40B4-BE49-F238E27FC236}">
                <a16:creationId xmlns:a16="http://schemas.microsoft.com/office/drawing/2014/main" id="{CCE5B7E3-E388-4BF8-8C68-1CF84CC719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3572256" y="5861962"/>
            <a:ext cx="5047488" cy="996038"/>
          </a:xfrm>
          <a:prstGeom prst="rect">
            <a:avLst/>
          </a:prstGeom>
        </p:spPr>
      </p:pic>
      <p:pic>
        <p:nvPicPr>
          <p:cNvPr id="12" name="صورة 11">
            <a:hlinkClick r:id="" action="ppaction://hlinkshowjump?jump=firstslide"/>
            <a:extLst>
              <a:ext uri="{FF2B5EF4-FFF2-40B4-BE49-F238E27FC236}">
                <a16:creationId xmlns:a16="http://schemas.microsoft.com/office/drawing/2014/main" id="{553B6A37-7094-4B6A-9CAE-2F35358025C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1430153" y="6323176"/>
            <a:ext cx="534824" cy="534824"/>
          </a:xfrm>
          <a:prstGeom prst="rect">
            <a:avLst/>
          </a:prstGeom>
        </p:spPr>
      </p:pic>
      <p:sp>
        <p:nvSpPr>
          <p:cNvPr id="13" name="عنصر نائب لرقم الشريحة 5">
            <a:extLst>
              <a:ext uri="{FF2B5EF4-FFF2-40B4-BE49-F238E27FC236}">
                <a16:creationId xmlns:a16="http://schemas.microsoft.com/office/drawing/2014/main" id="{D83E5E63-B1A7-4C42-8C45-3E230F2CB5D5}"/>
              </a:ext>
            </a:extLst>
          </p:cNvPr>
          <p:cNvSpPr>
            <a:spLocks noGrp="1"/>
          </p:cNvSpPr>
          <p:nvPr>
            <p:ph type="sldNum" sz="quarter" idx="12"/>
          </p:nvPr>
        </p:nvSpPr>
        <p:spPr>
          <a:xfrm>
            <a:off x="227023" y="6323176"/>
            <a:ext cx="725715" cy="457200"/>
          </a:xfrm>
        </p:spPr>
        <p:txBody>
          <a:bodyPr/>
          <a:lstStyle>
            <a:lvl1pPr algn="ctr">
              <a:defRPr sz="1800">
                <a:solidFill>
                  <a:srgbClr val="EE1250"/>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spTree>
    <p:extLst>
      <p:ext uri="{BB962C8B-B14F-4D97-AF65-F5344CB8AC3E}">
        <p14:creationId xmlns:p14="http://schemas.microsoft.com/office/powerpoint/2010/main" val="231000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عنوان فقط">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C3054B24-A0E9-4CE9-BC73-E3EF93943D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81" t="450" b="458"/>
          <a:stretch/>
        </p:blipFill>
        <p:spPr>
          <a:xfrm>
            <a:off x="0" y="4762"/>
            <a:ext cx="12238746" cy="6847689"/>
          </a:xfrm>
          <a:prstGeom prst="rect">
            <a:avLst/>
          </a:prstGeom>
        </p:spPr>
      </p:pic>
      <p:sp>
        <p:nvSpPr>
          <p:cNvPr id="20" name="عنصر نائب للصورة 19">
            <a:extLst>
              <a:ext uri="{FF2B5EF4-FFF2-40B4-BE49-F238E27FC236}">
                <a16:creationId xmlns:a16="http://schemas.microsoft.com/office/drawing/2014/main" id="{32D5C4DF-4B1B-4FF1-9B8B-63DFCDF87250}"/>
              </a:ext>
            </a:extLst>
          </p:cNvPr>
          <p:cNvSpPr>
            <a:spLocks noGrp="1"/>
          </p:cNvSpPr>
          <p:nvPr>
            <p:ph type="pic" sz="quarter" idx="13"/>
          </p:nvPr>
        </p:nvSpPr>
        <p:spPr>
          <a:xfrm>
            <a:off x="8335058" y="-787"/>
            <a:ext cx="3856939" cy="6853238"/>
          </a:xfrm>
          <a:custGeom>
            <a:avLst/>
            <a:gdLst>
              <a:gd name="connsiteX0" fmla="*/ 0 w 3856939"/>
              <a:gd name="connsiteY0" fmla="*/ 0 h 6853238"/>
              <a:gd name="connsiteX1" fmla="*/ 3379335 w 3856939"/>
              <a:gd name="connsiteY1" fmla="*/ 0 h 6853238"/>
              <a:gd name="connsiteX2" fmla="*/ 3856939 w 3856939"/>
              <a:gd name="connsiteY2" fmla="*/ 786 h 6853238"/>
              <a:gd name="connsiteX3" fmla="*/ 3856939 w 3856939"/>
              <a:gd name="connsiteY3" fmla="*/ 6851652 h 6853238"/>
              <a:gd name="connsiteX4" fmla="*/ 3671396 w 3856939"/>
              <a:gd name="connsiteY4" fmla="*/ 6853238 h 6853238"/>
              <a:gd name="connsiteX5" fmla="*/ 3671288 w 3856939"/>
              <a:gd name="connsiteY5" fmla="*/ 6853238 h 685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939" h="6853238">
                <a:moveTo>
                  <a:pt x="0" y="0"/>
                </a:moveTo>
                <a:lnTo>
                  <a:pt x="3379335" y="0"/>
                </a:lnTo>
                <a:lnTo>
                  <a:pt x="3856939" y="786"/>
                </a:lnTo>
                <a:lnTo>
                  <a:pt x="3856939" y="6851652"/>
                </a:lnTo>
                <a:lnTo>
                  <a:pt x="3671396" y="6853238"/>
                </a:lnTo>
                <a:lnTo>
                  <a:pt x="3671288" y="6853238"/>
                </a:lnTo>
                <a:close/>
              </a:path>
            </a:pathLst>
          </a:custGeom>
        </p:spPr>
        <p:txBody>
          <a:bodyPr wrap="square">
            <a:noAutofit/>
          </a:bodyPr>
          <a:lstStyle>
            <a:lvl1pPr>
              <a:defRPr lang="ar-SY" dirty="0"/>
            </a:lvl1pPr>
          </a:lstStyle>
          <a:p>
            <a:endParaRPr lang="ar-SY" dirty="0"/>
          </a:p>
        </p:txBody>
      </p:sp>
      <p:pic>
        <p:nvPicPr>
          <p:cNvPr id="8" name="صورة 7">
            <a:extLst>
              <a:ext uri="{FF2B5EF4-FFF2-40B4-BE49-F238E27FC236}">
                <a16:creationId xmlns:a16="http://schemas.microsoft.com/office/drawing/2014/main" id="{DE23DD8B-94A2-40FE-80AB-326DF21AE48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5411776" y="6317627"/>
            <a:ext cx="1368445" cy="540373"/>
          </a:xfrm>
          <a:prstGeom prst="rect">
            <a:avLst/>
          </a:prstGeom>
        </p:spPr>
      </p:pic>
      <p:sp>
        <p:nvSpPr>
          <p:cNvPr id="9" name="عنصر نائب لرقم الشريحة 5">
            <a:extLst>
              <a:ext uri="{FF2B5EF4-FFF2-40B4-BE49-F238E27FC236}">
                <a16:creationId xmlns:a16="http://schemas.microsoft.com/office/drawing/2014/main" id="{4E391CA3-F54E-40C3-9949-70B8618087E7}"/>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pic>
        <p:nvPicPr>
          <p:cNvPr id="10" name="صورة 9">
            <a:hlinkClick r:id="" action="ppaction://hlinkshowjump?jump=firstslide"/>
            <a:extLst>
              <a:ext uri="{FF2B5EF4-FFF2-40B4-BE49-F238E27FC236}">
                <a16:creationId xmlns:a16="http://schemas.microsoft.com/office/drawing/2014/main" id="{F9DDEE89-4C2B-406B-9E4E-169BABC17DCC}"/>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10675410" y="6317627"/>
            <a:ext cx="534824" cy="534824"/>
          </a:xfrm>
          <a:prstGeom prst="rect">
            <a:avLst/>
          </a:prstGeom>
        </p:spPr>
      </p:pic>
    </p:spTree>
    <p:extLst>
      <p:ext uri="{BB962C8B-B14F-4D97-AF65-F5344CB8AC3E}">
        <p14:creationId xmlns:p14="http://schemas.microsoft.com/office/powerpoint/2010/main" val="74050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A954BABE-8995-42B9-8581-00899E3927C3}"/>
              </a:ext>
            </a:extLst>
          </p:cNvPr>
          <p:cNvSpPr>
            <a:spLocks noGrp="1"/>
          </p:cNvSpPr>
          <p:nvPr>
            <p:ph type="dt" sz="half" idx="10"/>
          </p:nvPr>
        </p:nvSpPr>
        <p:spPr/>
        <p:txBody>
          <a:bodyPr/>
          <a:lstStyle/>
          <a:p>
            <a:fld id="{9E7FC345-9157-4E10-A73C-26F53CBA2F27}" type="datetime8">
              <a:rPr lang="ar-SY" smtClean="0"/>
              <a:t>19 تشرين الأول، 25</a:t>
            </a:fld>
            <a:endParaRPr lang="ar-SY" dirty="0"/>
          </a:p>
        </p:txBody>
      </p:sp>
      <p:sp>
        <p:nvSpPr>
          <p:cNvPr id="3" name="عنصر نائب للتذييل 2">
            <a:extLst>
              <a:ext uri="{FF2B5EF4-FFF2-40B4-BE49-F238E27FC236}">
                <a16:creationId xmlns:a16="http://schemas.microsoft.com/office/drawing/2014/main" id="{AD76B546-7091-4063-8FE9-0E321E5610B1}"/>
              </a:ext>
            </a:extLst>
          </p:cNvPr>
          <p:cNvSpPr>
            <a:spLocks noGrp="1"/>
          </p:cNvSpPr>
          <p:nvPr>
            <p:ph type="ftr" sz="quarter" idx="11"/>
          </p:nvPr>
        </p:nvSpPr>
        <p:spPr/>
        <p:txBody>
          <a:bodyPr/>
          <a:lstStyle/>
          <a:p>
            <a:endParaRPr lang="ar-SY" dirty="0"/>
          </a:p>
        </p:txBody>
      </p:sp>
      <p:sp>
        <p:nvSpPr>
          <p:cNvPr id="4" name="عنصر نائب لرقم الشريحة 3">
            <a:extLst>
              <a:ext uri="{FF2B5EF4-FFF2-40B4-BE49-F238E27FC236}">
                <a16:creationId xmlns:a16="http://schemas.microsoft.com/office/drawing/2014/main" id="{9EF7EDC2-9ED9-458D-8DF0-1DA6A02D1725}"/>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414716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4A751B7-EDED-4700-B88B-A536027AEF97}"/>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SY"/>
          </a:p>
        </p:txBody>
      </p:sp>
      <p:sp>
        <p:nvSpPr>
          <p:cNvPr id="3" name="عنصر نائب للمحتوى 2">
            <a:extLst>
              <a:ext uri="{FF2B5EF4-FFF2-40B4-BE49-F238E27FC236}">
                <a16:creationId xmlns:a16="http://schemas.microsoft.com/office/drawing/2014/main" id="{E9FC8838-7408-4BAD-B994-BBADCA36D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نص 3">
            <a:extLst>
              <a:ext uri="{FF2B5EF4-FFF2-40B4-BE49-F238E27FC236}">
                <a16:creationId xmlns:a16="http://schemas.microsoft.com/office/drawing/2014/main" id="{CEDEE011-1961-44ED-B749-F983DD18E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F6A68F4-3BF1-490F-BC67-98853B17E17C}"/>
              </a:ext>
            </a:extLst>
          </p:cNvPr>
          <p:cNvSpPr>
            <a:spLocks noGrp="1"/>
          </p:cNvSpPr>
          <p:nvPr>
            <p:ph type="dt" sz="half" idx="10"/>
          </p:nvPr>
        </p:nvSpPr>
        <p:spPr/>
        <p:txBody>
          <a:bodyPr/>
          <a:lstStyle/>
          <a:p>
            <a:fld id="{E68D0598-E7F5-4B7E-A972-77590294EF31}" type="datetime8">
              <a:rPr lang="ar-SY" smtClean="0"/>
              <a:t>19 تشرين الأول، 25</a:t>
            </a:fld>
            <a:endParaRPr lang="ar-SY" dirty="0"/>
          </a:p>
        </p:txBody>
      </p:sp>
      <p:sp>
        <p:nvSpPr>
          <p:cNvPr id="6" name="عنصر نائب للتذييل 5">
            <a:extLst>
              <a:ext uri="{FF2B5EF4-FFF2-40B4-BE49-F238E27FC236}">
                <a16:creationId xmlns:a16="http://schemas.microsoft.com/office/drawing/2014/main" id="{418DAA3A-4733-40E6-A012-A6378F718A9F}"/>
              </a:ext>
            </a:extLst>
          </p:cNvPr>
          <p:cNvSpPr>
            <a:spLocks noGrp="1"/>
          </p:cNvSpPr>
          <p:nvPr>
            <p:ph type="ftr" sz="quarter" idx="11"/>
          </p:nvPr>
        </p:nvSpPr>
        <p:spPr/>
        <p:txBody>
          <a:bodyPr/>
          <a:lstStyle/>
          <a:p>
            <a:endParaRPr lang="ar-SY" dirty="0"/>
          </a:p>
        </p:txBody>
      </p:sp>
      <p:sp>
        <p:nvSpPr>
          <p:cNvPr id="7" name="عنصر نائب لرقم الشريحة 6">
            <a:extLst>
              <a:ext uri="{FF2B5EF4-FFF2-40B4-BE49-F238E27FC236}">
                <a16:creationId xmlns:a16="http://schemas.microsoft.com/office/drawing/2014/main" id="{33B769CD-CA31-4BDC-AFCB-8AC0A3274D3F}"/>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39483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383175-1520-4586-853F-EDB40E334DFB}"/>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SY"/>
          </a:p>
        </p:txBody>
      </p:sp>
      <p:sp>
        <p:nvSpPr>
          <p:cNvPr id="3" name="عنصر نائب للصورة 2">
            <a:extLst>
              <a:ext uri="{FF2B5EF4-FFF2-40B4-BE49-F238E27FC236}">
                <a16:creationId xmlns:a16="http://schemas.microsoft.com/office/drawing/2014/main" id="{C74F13EA-50E2-4132-A78E-D33C205E92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Y" dirty="0"/>
          </a:p>
        </p:txBody>
      </p:sp>
      <p:sp>
        <p:nvSpPr>
          <p:cNvPr id="4" name="عنصر نائب للنص 3">
            <a:extLst>
              <a:ext uri="{FF2B5EF4-FFF2-40B4-BE49-F238E27FC236}">
                <a16:creationId xmlns:a16="http://schemas.microsoft.com/office/drawing/2014/main" id="{5D12D2C0-3C95-4B63-8C4B-22F5B47D9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DA48BA9-257A-401B-8244-5727B88987C7}"/>
              </a:ext>
            </a:extLst>
          </p:cNvPr>
          <p:cNvSpPr>
            <a:spLocks noGrp="1"/>
          </p:cNvSpPr>
          <p:nvPr>
            <p:ph type="dt" sz="half" idx="10"/>
          </p:nvPr>
        </p:nvSpPr>
        <p:spPr/>
        <p:txBody>
          <a:bodyPr/>
          <a:lstStyle/>
          <a:p>
            <a:fld id="{D2B57BBC-F053-48D9-AD8B-719FA5DF81D8}" type="datetime8">
              <a:rPr lang="ar-SY" smtClean="0"/>
              <a:t>19 تشرين الأول، 25</a:t>
            </a:fld>
            <a:endParaRPr lang="ar-SY" dirty="0"/>
          </a:p>
        </p:txBody>
      </p:sp>
      <p:sp>
        <p:nvSpPr>
          <p:cNvPr id="6" name="عنصر نائب للتذييل 5">
            <a:extLst>
              <a:ext uri="{FF2B5EF4-FFF2-40B4-BE49-F238E27FC236}">
                <a16:creationId xmlns:a16="http://schemas.microsoft.com/office/drawing/2014/main" id="{9D368BB0-E2F9-4342-A5B0-050ED3992B78}"/>
              </a:ext>
            </a:extLst>
          </p:cNvPr>
          <p:cNvSpPr>
            <a:spLocks noGrp="1"/>
          </p:cNvSpPr>
          <p:nvPr>
            <p:ph type="ftr" sz="quarter" idx="11"/>
          </p:nvPr>
        </p:nvSpPr>
        <p:spPr/>
        <p:txBody>
          <a:bodyPr/>
          <a:lstStyle/>
          <a:p>
            <a:endParaRPr lang="ar-SY" dirty="0"/>
          </a:p>
        </p:txBody>
      </p:sp>
      <p:sp>
        <p:nvSpPr>
          <p:cNvPr id="7" name="عنصر نائب لرقم الشريحة 6">
            <a:extLst>
              <a:ext uri="{FF2B5EF4-FFF2-40B4-BE49-F238E27FC236}">
                <a16:creationId xmlns:a16="http://schemas.microsoft.com/office/drawing/2014/main" id="{B5BD6D05-A78E-48BD-AFA5-EF67DDABE314}"/>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16123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D61AC285-E713-465E-AFC3-CB3E3706F7E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dirty="0"/>
              <a:t>انقر لتحرير نمط عنوان الشكل الرئيسي</a:t>
            </a:r>
            <a:endParaRPr lang="ar-SY" dirty="0"/>
          </a:p>
        </p:txBody>
      </p:sp>
      <p:sp>
        <p:nvSpPr>
          <p:cNvPr id="3" name="عنصر نائب للنص 2">
            <a:extLst>
              <a:ext uri="{FF2B5EF4-FFF2-40B4-BE49-F238E27FC236}">
                <a16:creationId xmlns:a16="http://schemas.microsoft.com/office/drawing/2014/main" id="{9729D220-D83D-4678-8A01-30E370C0123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dirty="0"/>
              <a:t>انقر لتحرير أنماط نص الشكل الرئيسي</a:t>
            </a:r>
          </a:p>
          <a:p>
            <a:pPr lvl="1"/>
            <a:r>
              <a:rPr lang="ar-SA" dirty="0"/>
              <a:t>المستوى الثاني</a:t>
            </a:r>
          </a:p>
          <a:p>
            <a:pPr lvl="2"/>
            <a:r>
              <a:rPr lang="ar-SA" dirty="0"/>
              <a:t>المستوى الثالث</a:t>
            </a:r>
          </a:p>
          <a:p>
            <a:pPr lvl="3"/>
            <a:r>
              <a:rPr lang="ar-SA" dirty="0"/>
              <a:t>المستوى الرابع</a:t>
            </a:r>
          </a:p>
          <a:p>
            <a:pPr lvl="4"/>
            <a:r>
              <a:rPr lang="ar-SA" dirty="0"/>
              <a:t>المستوى الخامس</a:t>
            </a:r>
            <a:endParaRPr lang="ar-SY" dirty="0"/>
          </a:p>
        </p:txBody>
      </p:sp>
      <p:sp>
        <p:nvSpPr>
          <p:cNvPr id="4" name="عنصر نائب للتاريخ 3">
            <a:extLst>
              <a:ext uri="{FF2B5EF4-FFF2-40B4-BE49-F238E27FC236}">
                <a16:creationId xmlns:a16="http://schemas.microsoft.com/office/drawing/2014/main" id="{6C678128-CA4A-4E12-A1A0-6C83EFBD8CE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5CC79D9-09F6-45EA-B040-C2EFA3EA11DA}" type="datetime8">
              <a:rPr lang="ar-SY" smtClean="0"/>
              <a:t>19 تشرين الأول، 25</a:t>
            </a:fld>
            <a:endParaRPr lang="ar-SY" dirty="0"/>
          </a:p>
        </p:txBody>
      </p:sp>
      <p:sp>
        <p:nvSpPr>
          <p:cNvPr id="5" name="عنصر نائب للتذييل 4">
            <a:extLst>
              <a:ext uri="{FF2B5EF4-FFF2-40B4-BE49-F238E27FC236}">
                <a16:creationId xmlns:a16="http://schemas.microsoft.com/office/drawing/2014/main" id="{5285D351-0A87-4C6F-A0F5-C9EC17A29A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Y" dirty="0"/>
          </a:p>
        </p:txBody>
      </p:sp>
      <p:sp>
        <p:nvSpPr>
          <p:cNvPr id="6" name="عنصر نائب لرقم الشريحة 5">
            <a:extLst>
              <a:ext uri="{FF2B5EF4-FFF2-40B4-BE49-F238E27FC236}">
                <a16:creationId xmlns:a16="http://schemas.microsoft.com/office/drawing/2014/main" id="{6ECEEA81-18A3-4F51-A96F-8E4E7DDDAFB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C0BBA6B-D746-4F1B-B1F9-3DE64F485878}" type="slidenum">
              <a:rPr lang="ar-SY" smtClean="0"/>
              <a:t>‹#›</a:t>
            </a:fld>
            <a:endParaRPr lang="ar-SY" dirty="0"/>
          </a:p>
        </p:txBody>
      </p:sp>
      <p:sp>
        <p:nvSpPr>
          <p:cNvPr id="7" name="مربع نص 6">
            <a:extLst>
              <a:ext uri="{FF2B5EF4-FFF2-40B4-BE49-F238E27FC236}">
                <a16:creationId xmlns:a16="http://schemas.microsoft.com/office/drawing/2014/main" id="{3DA4E7CC-12A5-4D0C-B9C3-929B7F00B107}"/>
              </a:ext>
            </a:extLst>
          </p:cNvPr>
          <p:cNvSpPr txBox="1"/>
          <p:nvPr userDrawn="1"/>
        </p:nvSpPr>
        <p:spPr>
          <a:xfrm>
            <a:off x="12370127" y="783771"/>
            <a:ext cx="184730" cy="646331"/>
          </a:xfrm>
          <a:prstGeom prst="rect">
            <a:avLst/>
          </a:prstGeom>
          <a:noFill/>
        </p:spPr>
        <p:txBody>
          <a:bodyPr wrap="none" rtlCol="1">
            <a:spAutoFit/>
          </a:bodyPr>
          <a:lstStyle/>
          <a:p>
            <a:endParaRPr lang="en-US" dirty="0"/>
          </a:p>
          <a:p>
            <a:endParaRPr lang="ar-SY" dirty="0"/>
          </a:p>
        </p:txBody>
      </p:sp>
    </p:spTree>
    <p:extLst>
      <p:ext uri="{BB962C8B-B14F-4D97-AF65-F5344CB8AC3E}">
        <p14:creationId xmlns:p14="http://schemas.microsoft.com/office/powerpoint/2010/main" val="286515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1" eaLnBrk="1" latinLnBrk="0" hangingPunct="1">
        <a:lnSpc>
          <a:spcPct val="90000"/>
        </a:lnSpc>
        <a:spcBef>
          <a:spcPct val="0"/>
        </a:spcBef>
        <a:buNone/>
        <a:defRPr sz="4000" kern="1200">
          <a:solidFill>
            <a:schemeClr val="tx1"/>
          </a:solidFill>
          <a:latin typeface="JF Flat" panose="02000500000000000000" pitchFamily="2" charset="-78"/>
          <a:ea typeface="+mj-ea"/>
          <a:cs typeface="JF Flat" panose="02000500000000000000" pitchFamily="2" charset="-78"/>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JF Flat" panose="02000500000000000000" pitchFamily="2" charset="-78"/>
          <a:ea typeface="+mn-ea"/>
          <a:cs typeface="JF Flat" panose="02000500000000000000" pitchFamily="2" charset="-78"/>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JF Flat" panose="02000500000000000000" pitchFamily="2" charset="-78"/>
          <a:ea typeface="+mn-ea"/>
          <a:cs typeface="JF Flat" panose="02000500000000000000" pitchFamily="2" charset="-78"/>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JF Flat" panose="02000500000000000000" pitchFamily="2" charset="-78"/>
          <a:ea typeface="+mn-ea"/>
          <a:cs typeface="JF Flat" panose="02000500000000000000" pitchFamily="2" charset="-78"/>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JF Flat" panose="02000500000000000000" pitchFamily="2" charset="-78"/>
          <a:ea typeface="+mn-ea"/>
          <a:cs typeface="JF Flat" panose="02000500000000000000" pitchFamily="2" charset="-78"/>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JF Flat" panose="02000500000000000000" pitchFamily="2" charset="-78"/>
          <a:ea typeface="+mn-ea"/>
          <a:cs typeface="JF Flat" panose="02000500000000000000" pitchFamily="2" charset="-78"/>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7DBA5-E4AC-4375-AB6B-3121A64FFA55}"/>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6D3B5891-562C-A15E-3AE9-3740A5635E6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4935" r="20744"/>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9210D667-8F23-E289-2DFA-8C9A4D4960F5}"/>
              </a:ext>
            </a:extLst>
          </p:cNvPr>
          <p:cNvSpPr>
            <a:spLocks noGrp="1"/>
          </p:cNvSpPr>
          <p:nvPr>
            <p:ph type="sldNum" sz="quarter" idx="12"/>
          </p:nvPr>
        </p:nvSpPr>
        <p:spPr/>
        <p:txBody>
          <a:bodyPr/>
          <a:lstStyle/>
          <a:p>
            <a:fld id="{5C0BBA6B-D746-4F1B-B1F9-3DE64F485878}" type="slidenum">
              <a:rPr lang="ar-SY" smtClean="0"/>
              <a:pPr/>
              <a:t>1</a:t>
            </a:fld>
            <a:endParaRPr lang="ar-SY" dirty="0"/>
          </a:p>
        </p:txBody>
      </p:sp>
      <p:sp>
        <p:nvSpPr>
          <p:cNvPr id="7" name="مربع نص 6">
            <a:extLst>
              <a:ext uri="{FF2B5EF4-FFF2-40B4-BE49-F238E27FC236}">
                <a16:creationId xmlns:a16="http://schemas.microsoft.com/office/drawing/2014/main" id="{3A0F4C06-6577-CAC6-2213-E415DCD28CF5}"/>
              </a:ext>
            </a:extLst>
          </p:cNvPr>
          <p:cNvSpPr txBox="1"/>
          <p:nvPr/>
        </p:nvSpPr>
        <p:spPr>
          <a:xfrm>
            <a:off x="-549796" y="148850"/>
            <a:ext cx="8073341" cy="1754326"/>
          </a:xfrm>
          <a:prstGeom prst="rect">
            <a:avLst/>
          </a:prstGeom>
          <a:noFill/>
        </p:spPr>
        <p:txBody>
          <a:bodyPr wrap="square" rtlCol="1">
            <a:spAutoFit/>
          </a:bodyPr>
          <a:lstStyle/>
          <a:p>
            <a:r>
              <a:rPr lang="ar-SY" sz="5400" b="1" dirty="0">
                <a:solidFill>
                  <a:srgbClr val="EE1250"/>
                </a:solidFill>
              </a:rPr>
              <a:t>تقنيات المعالجة في الوسائط الرقمية:</a:t>
            </a:r>
          </a:p>
        </p:txBody>
      </p:sp>
      <p:sp>
        <p:nvSpPr>
          <p:cNvPr id="8" name="مربع نص 7">
            <a:extLst>
              <a:ext uri="{FF2B5EF4-FFF2-40B4-BE49-F238E27FC236}">
                <a16:creationId xmlns:a16="http://schemas.microsoft.com/office/drawing/2014/main" id="{67E35F8B-0FC7-BF66-A646-4638ED04AA93}"/>
              </a:ext>
            </a:extLst>
          </p:cNvPr>
          <p:cNvSpPr txBox="1"/>
          <p:nvPr/>
        </p:nvSpPr>
        <p:spPr>
          <a:xfrm>
            <a:off x="381965" y="2294746"/>
            <a:ext cx="7141580" cy="3077766"/>
          </a:xfrm>
          <a:prstGeom prst="rect">
            <a:avLst/>
          </a:prstGeom>
          <a:noFill/>
        </p:spPr>
        <p:txBody>
          <a:bodyPr wrap="square" rtlCol="1">
            <a:spAutoFit/>
          </a:bodyPr>
          <a:lstStyle/>
          <a:p>
            <a:r>
              <a:rPr lang="ar-SY" sz="2000" b="1" dirty="0">
                <a:solidFill>
                  <a:srgbClr val="032F4A"/>
                </a:solidFill>
              </a:rPr>
              <a:t>تقنيات المعالجة في الوسائط الرقمية تهدف إلى تحسين جودة الصور والفيديوهات، استخراج المعلومات منها، أو تهيئتها للاستخدام في تطبيقات مختلفة مثل الذكاء الاصطناعي، التصميم، أو الطباعة.</a:t>
            </a:r>
          </a:p>
          <a:p>
            <a:r>
              <a:rPr lang="ar-SY" sz="2000" b="1" dirty="0">
                <a:solidFill>
                  <a:srgbClr val="032F4A"/>
                </a:solidFill>
              </a:rPr>
              <a:t>وتُعد هذه التقنيات حجر الأساس في تطوير المحتوى الرقمي الحديث، حيث تتيح التحكم الدقيق في خصائص الوسائط مثل الألوان، الحدة، التباين، والدقة. كما تُستخدم في إزالة التشويش، تعزيز التفاصيل، وتحسين تجربة المستخدم في التطبيقات التفاعلية.</a:t>
            </a:r>
          </a:p>
          <a:p>
            <a:pPr algn="just"/>
            <a:endParaRPr lang="ar-SY" sz="1400" dirty="0">
              <a:solidFill>
                <a:srgbClr val="032F4A"/>
              </a:solidFill>
            </a:endParaRPr>
          </a:p>
        </p:txBody>
      </p:sp>
    </p:spTree>
    <p:extLst>
      <p:ext uri="{BB962C8B-B14F-4D97-AF65-F5344CB8AC3E}">
        <p14:creationId xmlns:p14="http://schemas.microsoft.com/office/powerpoint/2010/main" val="69894875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5F297-F484-3E4F-13C2-E686893F6B30}"/>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71865B43-7C28-C7A6-8F98-72DC79839BC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327" r="28898"/>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ED9FA278-55F1-A1CF-67F7-F80DB67A9FDC}"/>
              </a:ext>
            </a:extLst>
          </p:cNvPr>
          <p:cNvSpPr>
            <a:spLocks noGrp="1"/>
          </p:cNvSpPr>
          <p:nvPr>
            <p:ph type="sldNum" sz="quarter" idx="12"/>
          </p:nvPr>
        </p:nvSpPr>
        <p:spPr/>
        <p:txBody>
          <a:bodyPr/>
          <a:lstStyle/>
          <a:p>
            <a:fld id="{5C0BBA6B-D746-4F1B-B1F9-3DE64F485878}" type="slidenum">
              <a:rPr lang="ar-SY" smtClean="0"/>
              <a:pPr/>
              <a:t>10</a:t>
            </a:fld>
            <a:endParaRPr lang="ar-SY" dirty="0"/>
          </a:p>
        </p:txBody>
      </p:sp>
      <p:sp>
        <p:nvSpPr>
          <p:cNvPr id="7" name="مربع نص 6">
            <a:extLst>
              <a:ext uri="{FF2B5EF4-FFF2-40B4-BE49-F238E27FC236}">
                <a16:creationId xmlns:a16="http://schemas.microsoft.com/office/drawing/2014/main" id="{970B2D77-CB9A-5155-4F82-2E0BFA4B4D3F}"/>
              </a:ext>
            </a:extLst>
          </p:cNvPr>
          <p:cNvSpPr txBox="1"/>
          <p:nvPr/>
        </p:nvSpPr>
        <p:spPr>
          <a:xfrm>
            <a:off x="-242596" y="148850"/>
            <a:ext cx="7766141" cy="1754326"/>
          </a:xfrm>
          <a:prstGeom prst="rect">
            <a:avLst/>
          </a:prstGeom>
          <a:noFill/>
        </p:spPr>
        <p:txBody>
          <a:bodyPr wrap="square" rtlCol="1">
            <a:spAutoFit/>
          </a:bodyPr>
          <a:lstStyle/>
          <a:p>
            <a:r>
              <a:rPr lang="ar-SY" sz="5400" dirty="0">
                <a:solidFill>
                  <a:srgbClr val="EE1250"/>
                </a:solidFill>
              </a:rPr>
              <a:t>المرشحات الترددية وتحويل فورييه:</a:t>
            </a:r>
            <a:endParaRPr lang="ar-SY" sz="5400" b="1" dirty="0">
              <a:solidFill>
                <a:srgbClr val="EE1250"/>
              </a:solidFill>
            </a:endParaRPr>
          </a:p>
        </p:txBody>
      </p:sp>
      <p:sp>
        <p:nvSpPr>
          <p:cNvPr id="8" name="مربع نص 7">
            <a:extLst>
              <a:ext uri="{FF2B5EF4-FFF2-40B4-BE49-F238E27FC236}">
                <a16:creationId xmlns:a16="http://schemas.microsoft.com/office/drawing/2014/main" id="{61C1354D-9F3C-57E4-1878-A8BF662DC003}"/>
              </a:ext>
            </a:extLst>
          </p:cNvPr>
          <p:cNvSpPr txBox="1"/>
          <p:nvPr/>
        </p:nvSpPr>
        <p:spPr>
          <a:xfrm>
            <a:off x="-571319" y="2307814"/>
            <a:ext cx="9168947" cy="523220"/>
          </a:xfrm>
          <a:prstGeom prst="rect">
            <a:avLst/>
          </a:prstGeom>
          <a:noFill/>
        </p:spPr>
        <p:txBody>
          <a:bodyPr wrap="square" rtlCol="1">
            <a:spAutoFit/>
          </a:bodyPr>
          <a:lstStyle/>
          <a:p>
            <a:r>
              <a:rPr lang="ar-SY" sz="2800" b="1" dirty="0">
                <a:solidFill>
                  <a:srgbClr val="EE1250"/>
                </a:solidFill>
              </a:rPr>
              <a:t>الفرق بين المجال المكاني والترددي:</a:t>
            </a:r>
            <a:endParaRPr lang="ar-SY" sz="1600" b="1" dirty="0">
              <a:solidFill>
                <a:srgbClr val="EE1250"/>
              </a:solidFill>
            </a:endParaRPr>
          </a:p>
        </p:txBody>
      </p:sp>
      <p:graphicFrame>
        <p:nvGraphicFramePr>
          <p:cNvPr id="3" name="جدول 2">
            <a:extLst>
              <a:ext uri="{FF2B5EF4-FFF2-40B4-BE49-F238E27FC236}">
                <a16:creationId xmlns:a16="http://schemas.microsoft.com/office/drawing/2014/main" id="{9380BABA-8794-8CA0-E276-8B8E667FC3A4}"/>
              </a:ext>
            </a:extLst>
          </p:cNvPr>
          <p:cNvGraphicFramePr>
            <a:graphicFrameLocks noGrp="1"/>
          </p:cNvGraphicFramePr>
          <p:nvPr>
            <p:extLst>
              <p:ext uri="{D42A27DB-BD31-4B8C-83A1-F6EECF244321}">
                <p14:modId xmlns:p14="http://schemas.microsoft.com/office/powerpoint/2010/main" val="721861686"/>
              </p:ext>
            </p:extLst>
          </p:nvPr>
        </p:nvGraphicFramePr>
        <p:xfrm>
          <a:off x="1091682" y="3429000"/>
          <a:ext cx="8004628" cy="1986358"/>
        </p:xfrm>
        <a:graphic>
          <a:graphicData uri="http://schemas.openxmlformats.org/drawingml/2006/table">
            <a:tbl>
              <a:tblPr firstRow="1" bandRow="1">
                <a:tableStyleId>{284E427A-3D55-4303-BF80-6455036E1DE7}</a:tableStyleId>
              </a:tblPr>
              <a:tblGrid>
                <a:gridCol w="4002314">
                  <a:extLst>
                    <a:ext uri="{9D8B030D-6E8A-4147-A177-3AD203B41FA5}">
                      <a16:colId xmlns:a16="http://schemas.microsoft.com/office/drawing/2014/main" val="2586784280"/>
                    </a:ext>
                  </a:extLst>
                </a:gridCol>
                <a:gridCol w="4002314">
                  <a:extLst>
                    <a:ext uri="{9D8B030D-6E8A-4147-A177-3AD203B41FA5}">
                      <a16:colId xmlns:a16="http://schemas.microsoft.com/office/drawing/2014/main" val="2000449136"/>
                    </a:ext>
                  </a:extLst>
                </a:gridCol>
              </a:tblGrid>
              <a:tr h="420302">
                <a:tc>
                  <a:txBody>
                    <a:bodyPr/>
                    <a:lstStyle/>
                    <a:p>
                      <a:pPr algn="ctr">
                        <a:buNone/>
                      </a:pPr>
                      <a:r>
                        <a:rPr lang="ar-SY" dirty="0"/>
                        <a:t>المجال المكاني</a:t>
                      </a:r>
                    </a:p>
                  </a:txBody>
                  <a:tcPr anchor="ctr"/>
                </a:tc>
                <a:tc>
                  <a:txBody>
                    <a:bodyPr/>
                    <a:lstStyle/>
                    <a:p>
                      <a:pPr algn="ctr">
                        <a:buNone/>
                      </a:pPr>
                      <a:r>
                        <a:rPr lang="ar-SY" dirty="0"/>
                        <a:t>المجال الترددي</a:t>
                      </a:r>
                    </a:p>
                  </a:txBody>
                  <a:tcPr anchor="ctr"/>
                </a:tc>
                <a:extLst>
                  <a:ext uri="{0D108BD9-81ED-4DB2-BD59-A6C34878D82A}">
                    <a16:rowId xmlns:a16="http://schemas.microsoft.com/office/drawing/2014/main" val="1541294771"/>
                  </a:ext>
                </a:extLst>
              </a:tr>
              <a:tr h="420302">
                <a:tc>
                  <a:txBody>
                    <a:bodyPr/>
                    <a:lstStyle/>
                    <a:p>
                      <a:pPr algn="ctr">
                        <a:buNone/>
                      </a:pPr>
                      <a:r>
                        <a:rPr lang="ar-SY" dirty="0">
                          <a:solidFill>
                            <a:srgbClr val="032F4A"/>
                          </a:solidFill>
                        </a:rPr>
                        <a:t>يُعالج البكسلات مباشرة</a:t>
                      </a:r>
                    </a:p>
                  </a:txBody>
                  <a:tcPr anchor="ctr"/>
                </a:tc>
                <a:tc>
                  <a:txBody>
                    <a:bodyPr/>
                    <a:lstStyle/>
                    <a:p>
                      <a:pPr algn="ctr">
                        <a:buNone/>
                      </a:pPr>
                      <a:r>
                        <a:rPr lang="ar-SY" dirty="0">
                          <a:solidFill>
                            <a:srgbClr val="032F4A"/>
                          </a:solidFill>
                        </a:rPr>
                        <a:t>يُعالج الترددات التي تُكوّن الصورة</a:t>
                      </a:r>
                    </a:p>
                  </a:txBody>
                  <a:tcPr anchor="ctr"/>
                </a:tc>
                <a:extLst>
                  <a:ext uri="{0D108BD9-81ED-4DB2-BD59-A6C34878D82A}">
                    <a16:rowId xmlns:a16="http://schemas.microsoft.com/office/drawing/2014/main" val="3567375278"/>
                  </a:ext>
                </a:extLst>
              </a:tr>
              <a:tr h="725452">
                <a:tc>
                  <a:txBody>
                    <a:bodyPr/>
                    <a:lstStyle/>
                    <a:p>
                      <a:pPr algn="ctr">
                        <a:buNone/>
                      </a:pPr>
                      <a:r>
                        <a:rPr lang="ar-SY" dirty="0">
                          <a:solidFill>
                            <a:srgbClr val="032F4A"/>
                          </a:solidFill>
                        </a:rPr>
                        <a:t>مناسب للعمليات البسيطة مثل التمويه أو الحدة</a:t>
                      </a:r>
                    </a:p>
                  </a:txBody>
                  <a:tcPr anchor="ctr"/>
                </a:tc>
                <a:tc>
                  <a:txBody>
                    <a:bodyPr/>
                    <a:lstStyle/>
                    <a:p>
                      <a:pPr algn="ctr">
                        <a:buNone/>
                      </a:pPr>
                      <a:r>
                        <a:rPr lang="ar-SY" dirty="0">
                          <a:solidFill>
                            <a:srgbClr val="032F4A"/>
                          </a:solidFill>
                        </a:rPr>
                        <a:t>مناسب للعمليات المعقدة مثل إزالة نمط معين أو تحسين دقة التفاصيل</a:t>
                      </a:r>
                    </a:p>
                  </a:txBody>
                  <a:tcPr anchor="ctr"/>
                </a:tc>
                <a:extLst>
                  <a:ext uri="{0D108BD9-81ED-4DB2-BD59-A6C34878D82A}">
                    <a16:rowId xmlns:a16="http://schemas.microsoft.com/office/drawing/2014/main" val="415352727"/>
                  </a:ext>
                </a:extLst>
              </a:tr>
              <a:tr h="420302">
                <a:tc>
                  <a:txBody>
                    <a:bodyPr/>
                    <a:lstStyle/>
                    <a:p>
                      <a:pPr algn="ctr">
                        <a:buNone/>
                      </a:pPr>
                      <a:r>
                        <a:rPr lang="ar-SY" dirty="0">
                          <a:solidFill>
                            <a:srgbClr val="032F4A"/>
                          </a:solidFill>
                        </a:rPr>
                        <a:t>أسرع في التنفيذ</a:t>
                      </a:r>
                    </a:p>
                  </a:txBody>
                  <a:tcPr anchor="ctr"/>
                </a:tc>
                <a:tc>
                  <a:txBody>
                    <a:bodyPr/>
                    <a:lstStyle/>
                    <a:p>
                      <a:pPr algn="ctr">
                        <a:buNone/>
                      </a:pPr>
                      <a:r>
                        <a:rPr lang="ar-SY" dirty="0">
                          <a:solidFill>
                            <a:srgbClr val="032F4A"/>
                          </a:solidFill>
                        </a:rPr>
                        <a:t>يتطلب تحويلات رياضية لكنه أكثر دقة</a:t>
                      </a:r>
                    </a:p>
                  </a:txBody>
                  <a:tcPr anchor="ctr"/>
                </a:tc>
                <a:extLst>
                  <a:ext uri="{0D108BD9-81ED-4DB2-BD59-A6C34878D82A}">
                    <a16:rowId xmlns:a16="http://schemas.microsoft.com/office/drawing/2014/main" val="2307279337"/>
                  </a:ext>
                </a:extLst>
              </a:tr>
            </a:tbl>
          </a:graphicData>
        </a:graphic>
      </p:graphicFrame>
    </p:spTree>
    <p:extLst>
      <p:ext uri="{BB962C8B-B14F-4D97-AF65-F5344CB8AC3E}">
        <p14:creationId xmlns:p14="http://schemas.microsoft.com/office/powerpoint/2010/main" val="6242841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48BE5-23B5-7DDE-C7E5-A8448919952D}"/>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B176EE4F-0FD1-9D40-1EAD-03925AD6219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054" r="30644"/>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65C14B34-33F2-4095-7C2D-6A3BAD32F69D}"/>
              </a:ext>
            </a:extLst>
          </p:cNvPr>
          <p:cNvSpPr>
            <a:spLocks noGrp="1"/>
          </p:cNvSpPr>
          <p:nvPr>
            <p:ph type="sldNum" sz="quarter" idx="12"/>
          </p:nvPr>
        </p:nvSpPr>
        <p:spPr/>
        <p:txBody>
          <a:bodyPr/>
          <a:lstStyle/>
          <a:p>
            <a:fld id="{5C0BBA6B-D746-4F1B-B1F9-3DE64F485878}" type="slidenum">
              <a:rPr lang="ar-SY" smtClean="0"/>
              <a:pPr/>
              <a:t>11</a:t>
            </a:fld>
            <a:endParaRPr lang="ar-SY" dirty="0"/>
          </a:p>
        </p:txBody>
      </p:sp>
      <p:sp>
        <p:nvSpPr>
          <p:cNvPr id="7" name="مربع نص 6">
            <a:extLst>
              <a:ext uri="{FF2B5EF4-FFF2-40B4-BE49-F238E27FC236}">
                <a16:creationId xmlns:a16="http://schemas.microsoft.com/office/drawing/2014/main" id="{213AA692-9BB4-0052-07A6-55588385B294}"/>
              </a:ext>
            </a:extLst>
          </p:cNvPr>
          <p:cNvSpPr txBox="1"/>
          <p:nvPr/>
        </p:nvSpPr>
        <p:spPr>
          <a:xfrm>
            <a:off x="0" y="148850"/>
            <a:ext cx="7523545" cy="1754326"/>
          </a:xfrm>
          <a:prstGeom prst="rect">
            <a:avLst/>
          </a:prstGeom>
          <a:noFill/>
        </p:spPr>
        <p:txBody>
          <a:bodyPr wrap="square" rtlCol="1">
            <a:spAutoFit/>
          </a:bodyPr>
          <a:lstStyle/>
          <a:p>
            <a:r>
              <a:rPr lang="ar-SY" sz="5400" b="1" dirty="0">
                <a:solidFill>
                  <a:srgbClr val="EE1250"/>
                </a:solidFill>
              </a:rPr>
              <a:t>تقنيات تحجيم الصور وتحسين الجودة:</a:t>
            </a:r>
          </a:p>
        </p:txBody>
      </p:sp>
      <p:sp>
        <p:nvSpPr>
          <p:cNvPr id="8" name="مربع نص 7">
            <a:extLst>
              <a:ext uri="{FF2B5EF4-FFF2-40B4-BE49-F238E27FC236}">
                <a16:creationId xmlns:a16="http://schemas.microsoft.com/office/drawing/2014/main" id="{7BB44A57-1270-F75A-5A10-2E2FEA71F700}"/>
              </a:ext>
            </a:extLst>
          </p:cNvPr>
          <p:cNvSpPr txBox="1"/>
          <p:nvPr/>
        </p:nvSpPr>
        <p:spPr>
          <a:xfrm>
            <a:off x="417726" y="2590656"/>
            <a:ext cx="8248851" cy="2523768"/>
          </a:xfrm>
          <a:prstGeom prst="rect">
            <a:avLst/>
          </a:prstGeom>
          <a:noFill/>
        </p:spPr>
        <p:txBody>
          <a:bodyPr wrap="square" rtlCol="1">
            <a:spAutoFit/>
          </a:bodyPr>
          <a:lstStyle/>
          <a:p>
            <a:pPr>
              <a:lnSpc>
                <a:spcPct val="150000"/>
              </a:lnSpc>
            </a:pPr>
            <a:r>
              <a:rPr lang="ar-SY" sz="2400" dirty="0">
                <a:solidFill>
                  <a:srgbClr val="032F4A"/>
                </a:solidFill>
              </a:rPr>
              <a:t>تحجيم الصور وتحسين الجودة هما من أهم مراحل المعالجة الرقمية، ويُستخدمان لتحسين تجربة العرض، تقليل حجم الملفات، أو تجهيز الصور لأغراض الطباعة، العرض على الشاشات، أو التحليل الآلي.</a:t>
            </a:r>
          </a:p>
          <a:p>
            <a:endParaRPr lang="ar-SY" sz="1400" dirty="0">
              <a:solidFill>
                <a:srgbClr val="032F4A"/>
              </a:solidFill>
            </a:endParaRPr>
          </a:p>
        </p:txBody>
      </p:sp>
    </p:spTree>
    <p:extLst>
      <p:ext uri="{BB962C8B-B14F-4D97-AF65-F5344CB8AC3E}">
        <p14:creationId xmlns:p14="http://schemas.microsoft.com/office/powerpoint/2010/main" val="58312379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3EF9E-AE37-7FED-7C22-0D1FEE82BA76}"/>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8269B890-29FD-7500-CB66-297C3C2F4C8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820" r="40040"/>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1B04AAC4-70DD-999A-ACBC-51E02651282F}"/>
              </a:ext>
            </a:extLst>
          </p:cNvPr>
          <p:cNvSpPr>
            <a:spLocks noGrp="1"/>
          </p:cNvSpPr>
          <p:nvPr>
            <p:ph type="sldNum" sz="quarter" idx="12"/>
          </p:nvPr>
        </p:nvSpPr>
        <p:spPr/>
        <p:txBody>
          <a:bodyPr/>
          <a:lstStyle/>
          <a:p>
            <a:fld id="{5C0BBA6B-D746-4F1B-B1F9-3DE64F485878}" type="slidenum">
              <a:rPr lang="ar-SY" smtClean="0"/>
              <a:pPr/>
              <a:t>12</a:t>
            </a:fld>
            <a:endParaRPr lang="ar-SY" dirty="0"/>
          </a:p>
        </p:txBody>
      </p:sp>
      <p:sp>
        <p:nvSpPr>
          <p:cNvPr id="7" name="مربع نص 6">
            <a:extLst>
              <a:ext uri="{FF2B5EF4-FFF2-40B4-BE49-F238E27FC236}">
                <a16:creationId xmlns:a16="http://schemas.microsoft.com/office/drawing/2014/main" id="{7049E865-CA17-CCBC-B4A6-D484F9BCA23A}"/>
              </a:ext>
            </a:extLst>
          </p:cNvPr>
          <p:cNvSpPr txBox="1"/>
          <p:nvPr/>
        </p:nvSpPr>
        <p:spPr>
          <a:xfrm>
            <a:off x="0" y="148850"/>
            <a:ext cx="7523545" cy="1754326"/>
          </a:xfrm>
          <a:prstGeom prst="rect">
            <a:avLst/>
          </a:prstGeom>
          <a:noFill/>
        </p:spPr>
        <p:txBody>
          <a:bodyPr wrap="square" rtlCol="1">
            <a:spAutoFit/>
          </a:bodyPr>
          <a:lstStyle/>
          <a:p>
            <a:r>
              <a:rPr lang="ar-SY" sz="5400" b="1" dirty="0">
                <a:solidFill>
                  <a:srgbClr val="EE1250"/>
                </a:solidFill>
              </a:rPr>
              <a:t>تقنيات تحجيم الصور وتحسين الجودة:</a:t>
            </a:r>
          </a:p>
        </p:txBody>
      </p:sp>
      <p:sp>
        <p:nvSpPr>
          <p:cNvPr id="8" name="مربع نص 7">
            <a:extLst>
              <a:ext uri="{FF2B5EF4-FFF2-40B4-BE49-F238E27FC236}">
                <a16:creationId xmlns:a16="http://schemas.microsoft.com/office/drawing/2014/main" id="{83A68B97-4F06-6867-C1A4-A02C8ECAC955}"/>
              </a:ext>
            </a:extLst>
          </p:cNvPr>
          <p:cNvSpPr txBox="1"/>
          <p:nvPr/>
        </p:nvSpPr>
        <p:spPr>
          <a:xfrm>
            <a:off x="240445" y="2071418"/>
            <a:ext cx="8248851" cy="2277547"/>
          </a:xfrm>
          <a:prstGeom prst="rect">
            <a:avLst/>
          </a:prstGeom>
          <a:noFill/>
        </p:spPr>
        <p:txBody>
          <a:bodyPr wrap="square" rtlCol="1">
            <a:spAutoFit/>
          </a:bodyPr>
          <a:lstStyle/>
          <a:p>
            <a:pPr>
              <a:lnSpc>
                <a:spcPct val="150000"/>
              </a:lnSpc>
            </a:pPr>
            <a:r>
              <a:rPr lang="ar-SY" sz="2400" b="1" dirty="0">
                <a:solidFill>
                  <a:srgbClr val="EE1250"/>
                </a:solidFill>
              </a:rPr>
              <a:t>تحجيم الصور:</a:t>
            </a:r>
          </a:p>
          <a:p>
            <a:pPr>
              <a:lnSpc>
                <a:spcPct val="150000"/>
              </a:lnSpc>
            </a:pPr>
            <a:r>
              <a:rPr lang="ar-SY" b="1" dirty="0">
                <a:solidFill>
                  <a:srgbClr val="032F4A"/>
                </a:solidFill>
              </a:rPr>
              <a:t>تحجيم الصور يعني تغيير أبعاد الصورة الأصلية، إما بالتكبير لعرضها بحجم أكبر، أو بالتصغير لتقليل حجمها أو ضغطها.</a:t>
            </a:r>
          </a:p>
          <a:p>
            <a:pPr>
              <a:lnSpc>
                <a:spcPct val="150000"/>
              </a:lnSpc>
            </a:pPr>
            <a:r>
              <a:rPr lang="ar-SY" sz="2000" b="1" dirty="0">
                <a:solidFill>
                  <a:srgbClr val="EE1250"/>
                </a:solidFill>
              </a:rPr>
              <a:t>طرق التحجيم:</a:t>
            </a:r>
          </a:p>
          <a:p>
            <a:pPr>
              <a:lnSpc>
                <a:spcPct val="150000"/>
              </a:lnSpc>
            </a:pPr>
            <a:endParaRPr lang="ar-SY" sz="1600" b="1" dirty="0">
              <a:solidFill>
                <a:srgbClr val="EE1250"/>
              </a:solidFill>
            </a:endParaRPr>
          </a:p>
        </p:txBody>
      </p:sp>
      <p:graphicFrame>
        <p:nvGraphicFramePr>
          <p:cNvPr id="3" name="جدول 2">
            <a:extLst>
              <a:ext uri="{FF2B5EF4-FFF2-40B4-BE49-F238E27FC236}">
                <a16:creationId xmlns:a16="http://schemas.microsoft.com/office/drawing/2014/main" id="{3F8907E7-D205-E402-236A-A0BD90830EC1}"/>
              </a:ext>
            </a:extLst>
          </p:cNvPr>
          <p:cNvGraphicFramePr>
            <a:graphicFrameLocks noGrp="1"/>
          </p:cNvGraphicFramePr>
          <p:nvPr>
            <p:extLst>
              <p:ext uri="{D42A27DB-BD31-4B8C-83A1-F6EECF244321}">
                <p14:modId xmlns:p14="http://schemas.microsoft.com/office/powerpoint/2010/main" val="1507710964"/>
              </p:ext>
            </p:extLst>
          </p:nvPr>
        </p:nvGraphicFramePr>
        <p:xfrm>
          <a:off x="1716564" y="4279391"/>
          <a:ext cx="6894822" cy="1920240"/>
        </p:xfrm>
        <a:graphic>
          <a:graphicData uri="http://schemas.openxmlformats.org/drawingml/2006/table">
            <a:tbl>
              <a:tblPr firstRow="1" bandRow="1">
                <a:tableStyleId>{5C22544A-7EE6-4342-B048-85BDC9FD1C3A}</a:tableStyleId>
              </a:tblPr>
              <a:tblGrid>
                <a:gridCol w="2298274">
                  <a:extLst>
                    <a:ext uri="{9D8B030D-6E8A-4147-A177-3AD203B41FA5}">
                      <a16:colId xmlns:a16="http://schemas.microsoft.com/office/drawing/2014/main" val="1814376143"/>
                    </a:ext>
                  </a:extLst>
                </a:gridCol>
                <a:gridCol w="2298274">
                  <a:extLst>
                    <a:ext uri="{9D8B030D-6E8A-4147-A177-3AD203B41FA5}">
                      <a16:colId xmlns:a16="http://schemas.microsoft.com/office/drawing/2014/main" val="2038862116"/>
                    </a:ext>
                  </a:extLst>
                </a:gridCol>
                <a:gridCol w="2298274">
                  <a:extLst>
                    <a:ext uri="{9D8B030D-6E8A-4147-A177-3AD203B41FA5}">
                      <a16:colId xmlns:a16="http://schemas.microsoft.com/office/drawing/2014/main" val="3408960370"/>
                    </a:ext>
                  </a:extLst>
                </a:gridCol>
              </a:tblGrid>
              <a:tr h="358441">
                <a:tc>
                  <a:txBody>
                    <a:bodyPr/>
                    <a:lstStyle/>
                    <a:p>
                      <a:pPr algn="ctr">
                        <a:buNone/>
                      </a:pPr>
                      <a:r>
                        <a:rPr lang="ar-SY" dirty="0"/>
                        <a:t>الطريقة</a:t>
                      </a:r>
                    </a:p>
                  </a:txBody>
                  <a:tcPr anchor="ctr"/>
                </a:tc>
                <a:tc>
                  <a:txBody>
                    <a:bodyPr/>
                    <a:lstStyle/>
                    <a:p>
                      <a:pPr algn="ctr">
                        <a:buNone/>
                      </a:pPr>
                      <a:r>
                        <a:rPr lang="ar-SY" dirty="0"/>
                        <a:t>الاستخدام</a:t>
                      </a:r>
                    </a:p>
                  </a:txBody>
                  <a:tcPr anchor="ctr"/>
                </a:tc>
                <a:tc>
                  <a:txBody>
                    <a:bodyPr/>
                    <a:lstStyle/>
                    <a:p>
                      <a:pPr algn="ctr">
                        <a:buNone/>
                      </a:pPr>
                      <a:r>
                        <a:rPr lang="ar-SY" dirty="0"/>
                        <a:t>المزايا</a:t>
                      </a:r>
                    </a:p>
                  </a:txBody>
                  <a:tcPr anchor="ctr"/>
                </a:tc>
                <a:extLst>
                  <a:ext uri="{0D108BD9-81ED-4DB2-BD59-A6C34878D82A}">
                    <a16:rowId xmlns:a16="http://schemas.microsoft.com/office/drawing/2014/main" val="2326940103"/>
                  </a:ext>
                </a:extLst>
              </a:tr>
              <a:tr h="358441">
                <a:tc>
                  <a:txBody>
                    <a:bodyPr/>
                    <a:lstStyle/>
                    <a:p>
                      <a:pPr algn="ctr">
                        <a:buNone/>
                      </a:pPr>
                      <a:r>
                        <a:rPr lang="ar-SY" dirty="0">
                          <a:solidFill>
                            <a:srgbClr val="032F4A"/>
                          </a:solidFill>
                        </a:rPr>
                        <a:t>التصغير</a:t>
                      </a:r>
                      <a:endParaRPr lang="en-US" dirty="0">
                        <a:solidFill>
                          <a:srgbClr val="032F4A"/>
                        </a:solidFill>
                      </a:endParaRPr>
                    </a:p>
                  </a:txBody>
                  <a:tcPr anchor="ctr"/>
                </a:tc>
                <a:tc>
                  <a:txBody>
                    <a:bodyPr/>
                    <a:lstStyle/>
                    <a:p>
                      <a:pPr algn="ctr">
                        <a:buNone/>
                      </a:pPr>
                      <a:r>
                        <a:rPr lang="ar-SY" dirty="0">
                          <a:solidFill>
                            <a:srgbClr val="032F4A"/>
                          </a:solidFill>
                        </a:rPr>
                        <a:t>تقليل عدد البكسلات</a:t>
                      </a:r>
                    </a:p>
                  </a:txBody>
                  <a:tcPr anchor="ctr"/>
                </a:tc>
                <a:tc>
                  <a:txBody>
                    <a:bodyPr/>
                    <a:lstStyle/>
                    <a:p>
                      <a:pPr algn="ctr">
                        <a:buNone/>
                      </a:pPr>
                      <a:r>
                        <a:rPr lang="ar-SY" dirty="0">
                          <a:solidFill>
                            <a:srgbClr val="032F4A"/>
                          </a:solidFill>
                        </a:rPr>
                        <a:t>يُستخدم لتقليل حجم الصورة أو ضغطها</a:t>
                      </a:r>
                    </a:p>
                  </a:txBody>
                  <a:tcPr anchor="ctr"/>
                </a:tc>
                <a:extLst>
                  <a:ext uri="{0D108BD9-81ED-4DB2-BD59-A6C34878D82A}">
                    <a16:rowId xmlns:a16="http://schemas.microsoft.com/office/drawing/2014/main" val="4292322323"/>
                  </a:ext>
                </a:extLst>
              </a:tr>
              <a:tr h="358441">
                <a:tc>
                  <a:txBody>
                    <a:bodyPr/>
                    <a:lstStyle/>
                    <a:p>
                      <a:pPr algn="ctr">
                        <a:buNone/>
                      </a:pPr>
                      <a:r>
                        <a:rPr lang="ar-SY" dirty="0">
                          <a:solidFill>
                            <a:srgbClr val="032F4A"/>
                          </a:solidFill>
                        </a:rPr>
                        <a:t>التكبير</a:t>
                      </a:r>
                      <a:endParaRPr lang="en-US" dirty="0">
                        <a:solidFill>
                          <a:srgbClr val="032F4A"/>
                        </a:solidFill>
                      </a:endParaRPr>
                    </a:p>
                  </a:txBody>
                  <a:tcPr anchor="ctr"/>
                </a:tc>
                <a:tc>
                  <a:txBody>
                    <a:bodyPr/>
                    <a:lstStyle/>
                    <a:p>
                      <a:pPr algn="ctr">
                        <a:buNone/>
                      </a:pPr>
                      <a:r>
                        <a:rPr lang="ar-SY" dirty="0">
                          <a:solidFill>
                            <a:srgbClr val="032F4A"/>
                          </a:solidFill>
                        </a:rPr>
                        <a:t>زيادة عدد البكسلات</a:t>
                      </a:r>
                    </a:p>
                  </a:txBody>
                  <a:tcPr anchor="ctr"/>
                </a:tc>
                <a:tc>
                  <a:txBody>
                    <a:bodyPr/>
                    <a:lstStyle/>
                    <a:p>
                      <a:pPr algn="ctr">
                        <a:buNone/>
                      </a:pPr>
                      <a:r>
                        <a:rPr lang="ar-SY" dirty="0">
                          <a:solidFill>
                            <a:srgbClr val="032F4A"/>
                          </a:solidFill>
                        </a:rPr>
                        <a:t>يُستخدم لعرض الصورة بدقة أعلى أو على شاشات كبيرة</a:t>
                      </a:r>
                    </a:p>
                  </a:txBody>
                  <a:tcPr anchor="ctr"/>
                </a:tc>
                <a:extLst>
                  <a:ext uri="{0D108BD9-81ED-4DB2-BD59-A6C34878D82A}">
                    <a16:rowId xmlns:a16="http://schemas.microsoft.com/office/drawing/2014/main" val="1772422853"/>
                  </a:ext>
                </a:extLst>
              </a:tr>
            </a:tbl>
          </a:graphicData>
        </a:graphic>
      </p:graphicFrame>
    </p:spTree>
    <p:extLst>
      <p:ext uri="{BB962C8B-B14F-4D97-AF65-F5344CB8AC3E}">
        <p14:creationId xmlns:p14="http://schemas.microsoft.com/office/powerpoint/2010/main" val="2021478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86EAD-AEDB-D239-1314-6B496F908A3B}"/>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144E09B6-30E9-E7F3-DAD7-55ED236E4DB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8616" r="3810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C09FFFD5-948C-5E1B-5F80-A661641169DE}"/>
              </a:ext>
            </a:extLst>
          </p:cNvPr>
          <p:cNvSpPr>
            <a:spLocks noGrp="1"/>
          </p:cNvSpPr>
          <p:nvPr>
            <p:ph type="sldNum" sz="quarter" idx="12"/>
          </p:nvPr>
        </p:nvSpPr>
        <p:spPr/>
        <p:txBody>
          <a:bodyPr/>
          <a:lstStyle/>
          <a:p>
            <a:fld id="{5C0BBA6B-D746-4F1B-B1F9-3DE64F485878}" type="slidenum">
              <a:rPr lang="ar-SY" smtClean="0"/>
              <a:pPr/>
              <a:t>13</a:t>
            </a:fld>
            <a:endParaRPr lang="ar-SY" dirty="0"/>
          </a:p>
        </p:txBody>
      </p:sp>
      <p:sp>
        <p:nvSpPr>
          <p:cNvPr id="7" name="مربع نص 6">
            <a:extLst>
              <a:ext uri="{FF2B5EF4-FFF2-40B4-BE49-F238E27FC236}">
                <a16:creationId xmlns:a16="http://schemas.microsoft.com/office/drawing/2014/main" id="{D427DBAD-4C07-2926-24C1-9BA765E0FFCF}"/>
              </a:ext>
            </a:extLst>
          </p:cNvPr>
          <p:cNvSpPr txBox="1"/>
          <p:nvPr/>
        </p:nvSpPr>
        <p:spPr>
          <a:xfrm>
            <a:off x="0" y="148850"/>
            <a:ext cx="7523545" cy="1754326"/>
          </a:xfrm>
          <a:prstGeom prst="rect">
            <a:avLst/>
          </a:prstGeom>
          <a:noFill/>
        </p:spPr>
        <p:txBody>
          <a:bodyPr wrap="square" rtlCol="1">
            <a:spAutoFit/>
          </a:bodyPr>
          <a:lstStyle/>
          <a:p>
            <a:r>
              <a:rPr lang="ar-SY" sz="5400" b="1" dirty="0">
                <a:solidFill>
                  <a:srgbClr val="EE1250"/>
                </a:solidFill>
              </a:rPr>
              <a:t>تقنيات تحجيم الصور وتحسين الجودة:</a:t>
            </a:r>
          </a:p>
        </p:txBody>
      </p:sp>
      <p:sp>
        <p:nvSpPr>
          <p:cNvPr id="8" name="مربع نص 7">
            <a:extLst>
              <a:ext uri="{FF2B5EF4-FFF2-40B4-BE49-F238E27FC236}">
                <a16:creationId xmlns:a16="http://schemas.microsoft.com/office/drawing/2014/main" id="{60F6C592-E59C-89B6-95D3-80CAF38684B9}"/>
              </a:ext>
            </a:extLst>
          </p:cNvPr>
          <p:cNvSpPr txBox="1"/>
          <p:nvPr/>
        </p:nvSpPr>
        <p:spPr>
          <a:xfrm>
            <a:off x="108254" y="2080749"/>
            <a:ext cx="8248851" cy="3754874"/>
          </a:xfrm>
          <a:prstGeom prst="rect">
            <a:avLst/>
          </a:prstGeom>
          <a:noFill/>
        </p:spPr>
        <p:txBody>
          <a:bodyPr wrap="square" rtlCol="1">
            <a:spAutoFit/>
          </a:bodyPr>
          <a:lstStyle/>
          <a:p>
            <a:pPr>
              <a:lnSpc>
                <a:spcPct val="150000"/>
              </a:lnSpc>
            </a:pPr>
            <a:r>
              <a:rPr lang="ar-SY" sz="2400" b="1" dirty="0">
                <a:solidFill>
                  <a:srgbClr val="EE1250"/>
                </a:solidFill>
              </a:rPr>
              <a:t>خوارزميات التحجيم:</a:t>
            </a:r>
          </a:p>
          <a:p>
            <a:pPr marL="285750" lvl="0" indent="-285750" algn="r" eaLnBrk="0" fontAlgn="base" hangingPunct="0">
              <a:lnSpc>
                <a:spcPct val="150000"/>
              </a:lnSpc>
              <a:spcBef>
                <a:spcPct val="0"/>
              </a:spcBef>
              <a:spcAft>
                <a:spcPct val="0"/>
              </a:spcAft>
              <a:buFont typeface="Courier New" panose="02070309020205020404" pitchFamily="49" charset="0"/>
              <a:buChar char="o"/>
            </a:pPr>
            <a:r>
              <a:rPr lang="ar-SA" altLang="en-US" sz="2000" b="1" dirty="0">
                <a:solidFill>
                  <a:srgbClr val="032F4A"/>
                </a:solidFill>
                <a:latin typeface="Arial" panose="020B0604020202020204" pitchFamily="34" charset="0"/>
                <a:cs typeface="Arial" panose="020B0604020202020204" pitchFamily="34" charset="0"/>
              </a:rPr>
              <a:t>الاستيفاء البيلياني</a:t>
            </a:r>
            <a:r>
              <a:rPr lang="en-US" altLang="en-US" sz="2000" b="1" dirty="0">
                <a:solidFill>
                  <a:srgbClr val="032F4A"/>
                </a:solidFill>
                <a:latin typeface="Arial" panose="020B0604020202020204" pitchFamily="34" charset="0"/>
                <a:cs typeface="Arial" panose="020B0604020202020204" pitchFamily="34" charset="0"/>
              </a:rPr>
              <a:t> (Bilinear Interpolation)</a:t>
            </a:r>
            <a:r>
              <a:rPr lang="en-US" altLang="en-US" sz="2000" b="1" dirty="0">
                <a:solidFill>
                  <a:srgbClr val="032F4A"/>
                </a:solidFill>
                <a:latin typeface="Arial" panose="020B0604020202020204" pitchFamily="34" charset="0"/>
              </a:rPr>
              <a:t>: </a:t>
            </a:r>
            <a:r>
              <a:rPr lang="ar-SA" altLang="en-US" sz="2000" b="1" dirty="0">
                <a:solidFill>
                  <a:srgbClr val="032F4A"/>
                </a:solidFill>
                <a:latin typeface="Arial" panose="020B0604020202020204" pitchFamily="34" charset="0"/>
                <a:cs typeface="Arial" panose="020B0604020202020204" pitchFamily="34" charset="0"/>
              </a:rPr>
              <a:t>يحسب متوسط القيم بين البكسلات المجاورة</a:t>
            </a:r>
            <a:r>
              <a:rPr lang="en-US" altLang="en-US" sz="2000" b="1" dirty="0">
                <a:solidFill>
                  <a:srgbClr val="032F4A"/>
                </a:solidFill>
                <a:latin typeface="Arial" panose="020B0604020202020204" pitchFamily="34" charset="0"/>
              </a:rPr>
              <a:t>.</a:t>
            </a:r>
          </a:p>
          <a:p>
            <a:pPr marL="285750" lvl="0" indent="-285750" algn="r" eaLnBrk="0" fontAlgn="base" hangingPunct="0">
              <a:lnSpc>
                <a:spcPct val="150000"/>
              </a:lnSpc>
              <a:spcBef>
                <a:spcPct val="0"/>
              </a:spcBef>
              <a:spcAft>
                <a:spcPct val="0"/>
              </a:spcAft>
              <a:buFont typeface="Courier New" panose="02070309020205020404" pitchFamily="49" charset="0"/>
              <a:buChar char="o"/>
            </a:pPr>
            <a:r>
              <a:rPr lang="ar-SA" altLang="en-US" sz="2000" b="1" dirty="0">
                <a:solidFill>
                  <a:srgbClr val="032F4A"/>
                </a:solidFill>
                <a:latin typeface="Arial" panose="020B0604020202020204" pitchFamily="34" charset="0"/>
                <a:cs typeface="Arial" panose="020B0604020202020204" pitchFamily="34" charset="0"/>
              </a:rPr>
              <a:t>الاستيفاء التكعيبي</a:t>
            </a:r>
            <a:r>
              <a:rPr lang="en-US" altLang="en-US" sz="2000" b="1" dirty="0">
                <a:solidFill>
                  <a:srgbClr val="032F4A"/>
                </a:solidFill>
                <a:latin typeface="Arial" panose="020B0604020202020204" pitchFamily="34" charset="0"/>
                <a:cs typeface="Arial" panose="020B0604020202020204" pitchFamily="34" charset="0"/>
              </a:rPr>
              <a:t> (Bicubic Interpolation)</a:t>
            </a:r>
            <a:r>
              <a:rPr lang="en-US" altLang="en-US" sz="2000" b="1" dirty="0">
                <a:solidFill>
                  <a:srgbClr val="032F4A"/>
                </a:solidFill>
                <a:latin typeface="Arial" panose="020B0604020202020204" pitchFamily="34" charset="0"/>
              </a:rPr>
              <a:t>: </a:t>
            </a:r>
            <a:r>
              <a:rPr lang="ar-SA" altLang="en-US" sz="2000" b="1" dirty="0">
                <a:solidFill>
                  <a:srgbClr val="032F4A"/>
                </a:solidFill>
                <a:latin typeface="Arial" panose="020B0604020202020204" pitchFamily="34" charset="0"/>
                <a:cs typeface="Arial" panose="020B0604020202020204" pitchFamily="34" charset="0"/>
              </a:rPr>
              <a:t>يعطي نتائج أكثر نعومة ودقة، خاصة في التكبير</a:t>
            </a:r>
            <a:r>
              <a:rPr lang="en-US" altLang="en-US" sz="2000" b="1" dirty="0">
                <a:solidFill>
                  <a:srgbClr val="032F4A"/>
                </a:solidFill>
                <a:latin typeface="Arial" panose="020B0604020202020204" pitchFamily="34" charset="0"/>
              </a:rPr>
              <a:t>.</a:t>
            </a:r>
          </a:p>
          <a:p>
            <a:pPr marL="285750" lvl="0" indent="-285750" algn="r" eaLnBrk="0" fontAlgn="base" hangingPunct="0">
              <a:lnSpc>
                <a:spcPct val="150000"/>
              </a:lnSpc>
              <a:spcBef>
                <a:spcPct val="0"/>
              </a:spcBef>
              <a:spcAft>
                <a:spcPct val="0"/>
              </a:spcAft>
              <a:buFont typeface="Courier New" panose="02070309020205020404" pitchFamily="49" charset="0"/>
              <a:buChar char="o"/>
            </a:pPr>
            <a:r>
              <a:rPr lang="ar-SA" altLang="en-US" sz="2000" b="1" dirty="0">
                <a:solidFill>
                  <a:srgbClr val="032F4A"/>
                </a:solidFill>
                <a:latin typeface="Arial" panose="020B0604020202020204" pitchFamily="34" charset="0"/>
                <a:cs typeface="Arial" panose="020B0604020202020204" pitchFamily="34" charset="0"/>
              </a:rPr>
              <a:t>أخذ العينات</a:t>
            </a:r>
            <a:r>
              <a:rPr lang="en-US" altLang="en-US" sz="2000" b="1" dirty="0">
                <a:solidFill>
                  <a:srgbClr val="032F4A"/>
                </a:solidFill>
                <a:latin typeface="Arial" panose="020B0604020202020204" pitchFamily="34" charset="0"/>
                <a:cs typeface="Arial" panose="020B0604020202020204" pitchFamily="34" charset="0"/>
              </a:rPr>
              <a:t> (Sampling)</a:t>
            </a:r>
            <a:r>
              <a:rPr lang="en-US" altLang="en-US" sz="2000" b="1" dirty="0">
                <a:solidFill>
                  <a:srgbClr val="032F4A"/>
                </a:solidFill>
                <a:latin typeface="Arial" panose="020B0604020202020204" pitchFamily="34" charset="0"/>
              </a:rPr>
              <a:t>: </a:t>
            </a:r>
            <a:r>
              <a:rPr lang="ar-SA" altLang="en-US" sz="2000" b="1" dirty="0">
                <a:solidFill>
                  <a:srgbClr val="032F4A"/>
                </a:solidFill>
                <a:latin typeface="Arial" panose="020B0604020202020204" pitchFamily="34" charset="0"/>
                <a:cs typeface="Arial" panose="020B0604020202020204" pitchFamily="34" charset="0"/>
              </a:rPr>
              <a:t>يُستخدم في التصغير، إما بشكل بسيط أو متقدم للحفاظ على التفاصيل</a:t>
            </a:r>
            <a:r>
              <a:rPr lang="en-US" altLang="en-US" sz="2000" b="1" dirty="0">
                <a:solidFill>
                  <a:srgbClr val="032F4A"/>
                </a:solidFill>
                <a:latin typeface="Arial" panose="020B0604020202020204" pitchFamily="34" charset="0"/>
              </a:rPr>
              <a:t>.</a:t>
            </a:r>
          </a:p>
          <a:p>
            <a:pPr>
              <a:lnSpc>
                <a:spcPct val="150000"/>
              </a:lnSpc>
            </a:pPr>
            <a:endParaRPr lang="ar-SY" sz="1600" b="1" dirty="0">
              <a:solidFill>
                <a:srgbClr val="EE1250"/>
              </a:solidFill>
            </a:endParaRPr>
          </a:p>
        </p:txBody>
      </p:sp>
    </p:spTree>
    <p:extLst>
      <p:ext uri="{BB962C8B-B14F-4D97-AF65-F5344CB8AC3E}">
        <p14:creationId xmlns:p14="http://schemas.microsoft.com/office/powerpoint/2010/main" val="35368265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63501-2732-BCFE-28EB-14185BD2CEAB}"/>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9482FDDA-9EDD-2F81-F5B4-0B31015FA5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39" r="32584"/>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954DBAC6-923F-349D-13BB-076732FB34C9}"/>
              </a:ext>
            </a:extLst>
          </p:cNvPr>
          <p:cNvSpPr>
            <a:spLocks noGrp="1"/>
          </p:cNvSpPr>
          <p:nvPr>
            <p:ph type="sldNum" sz="quarter" idx="12"/>
          </p:nvPr>
        </p:nvSpPr>
        <p:spPr/>
        <p:txBody>
          <a:bodyPr/>
          <a:lstStyle/>
          <a:p>
            <a:fld id="{5C0BBA6B-D746-4F1B-B1F9-3DE64F485878}" type="slidenum">
              <a:rPr lang="ar-SY" smtClean="0"/>
              <a:pPr/>
              <a:t>14</a:t>
            </a:fld>
            <a:endParaRPr lang="ar-SY" dirty="0"/>
          </a:p>
        </p:txBody>
      </p:sp>
      <p:sp>
        <p:nvSpPr>
          <p:cNvPr id="7" name="مربع نص 6">
            <a:extLst>
              <a:ext uri="{FF2B5EF4-FFF2-40B4-BE49-F238E27FC236}">
                <a16:creationId xmlns:a16="http://schemas.microsoft.com/office/drawing/2014/main" id="{C718CF78-3290-A8BC-7CAA-F41D6DD8D65B}"/>
              </a:ext>
            </a:extLst>
          </p:cNvPr>
          <p:cNvSpPr txBox="1"/>
          <p:nvPr/>
        </p:nvSpPr>
        <p:spPr>
          <a:xfrm>
            <a:off x="0" y="148850"/>
            <a:ext cx="7523545" cy="1754326"/>
          </a:xfrm>
          <a:prstGeom prst="rect">
            <a:avLst/>
          </a:prstGeom>
          <a:noFill/>
        </p:spPr>
        <p:txBody>
          <a:bodyPr wrap="square" rtlCol="1">
            <a:spAutoFit/>
          </a:bodyPr>
          <a:lstStyle/>
          <a:p>
            <a:r>
              <a:rPr lang="ar-SY" sz="5400" b="1" dirty="0">
                <a:solidFill>
                  <a:srgbClr val="EE1250"/>
                </a:solidFill>
              </a:rPr>
              <a:t>تقنيات تحجيم الصور وتحسين الجودة:</a:t>
            </a:r>
          </a:p>
        </p:txBody>
      </p:sp>
      <p:sp>
        <p:nvSpPr>
          <p:cNvPr id="8" name="مربع نص 7">
            <a:extLst>
              <a:ext uri="{FF2B5EF4-FFF2-40B4-BE49-F238E27FC236}">
                <a16:creationId xmlns:a16="http://schemas.microsoft.com/office/drawing/2014/main" id="{0A7A9242-95A4-7F64-3B8C-8B63EA6A1F6E}"/>
              </a:ext>
            </a:extLst>
          </p:cNvPr>
          <p:cNvSpPr txBox="1"/>
          <p:nvPr/>
        </p:nvSpPr>
        <p:spPr>
          <a:xfrm>
            <a:off x="108254" y="2080749"/>
            <a:ext cx="8248851" cy="4393510"/>
          </a:xfrm>
          <a:prstGeom prst="rect">
            <a:avLst/>
          </a:prstGeom>
          <a:noFill/>
        </p:spPr>
        <p:txBody>
          <a:bodyPr wrap="square" rtlCol="1">
            <a:spAutoFit/>
          </a:bodyPr>
          <a:lstStyle/>
          <a:p>
            <a:pPr>
              <a:lnSpc>
                <a:spcPct val="150000"/>
              </a:lnSpc>
            </a:pPr>
            <a:r>
              <a:rPr lang="ar-SY" sz="2000" b="1" dirty="0">
                <a:solidFill>
                  <a:srgbClr val="EE1250"/>
                </a:solidFill>
              </a:rPr>
              <a:t>تحسين الجودة:</a:t>
            </a:r>
          </a:p>
          <a:p>
            <a:pPr>
              <a:lnSpc>
                <a:spcPct val="150000"/>
              </a:lnSpc>
            </a:pPr>
            <a:r>
              <a:rPr lang="ar-SY" b="1" dirty="0">
                <a:solidFill>
                  <a:srgbClr val="032F4A"/>
                </a:solidFill>
              </a:rPr>
              <a:t>تحسين الجودة يشمل تعديل خصائص الصورة لتبدو أكثر وضوحًا، توازنًا، وجاذبية، سواء للعرض البشري أو التحليل الآلي.</a:t>
            </a:r>
          </a:p>
          <a:p>
            <a:pPr>
              <a:lnSpc>
                <a:spcPct val="150000"/>
              </a:lnSpc>
            </a:pPr>
            <a:r>
              <a:rPr lang="ar-SY" sz="2000" b="1" dirty="0">
                <a:solidFill>
                  <a:srgbClr val="EE1250"/>
                </a:solidFill>
              </a:rPr>
              <a:t>تطبيقات عملية:</a:t>
            </a:r>
          </a:p>
          <a:p>
            <a:pPr marL="342900" lvl="0" indent="-342900" eaLnBrk="0" fontAlgn="base" hangingPunct="0">
              <a:lnSpc>
                <a:spcPct val="150000"/>
              </a:lnSpc>
              <a:spcBef>
                <a:spcPct val="0"/>
              </a:spcBef>
              <a:spcAft>
                <a:spcPct val="0"/>
              </a:spcAft>
              <a:buFont typeface="Courier New" panose="02070309020205020404" pitchFamily="49" charset="0"/>
              <a:buChar char="o"/>
            </a:pPr>
            <a:r>
              <a:rPr lang="ar-SA" altLang="en-US" b="1" dirty="0">
                <a:solidFill>
                  <a:srgbClr val="032F4A"/>
                </a:solidFill>
                <a:latin typeface="Arial" panose="020B0604020202020204" pitchFamily="34" charset="0"/>
                <a:cs typeface="Arial" panose="020B0604020202020204" pitchFamily="34" charset="0"/>
              </a:rPr>
              <a:t>تحسين الصور القديمة أو منخفضة الجودة</a:t>
            </a:r>
            <a:r>
              <a:rPr lang="en-US" altLang="en-US" b="1" dirty="0">
                <a:solidFill>
                  <a:srgbClr val="032F4A"/>
                </a:solidFill>
                <a:latin typeface="Arial" panose="020B0604020202020204" pitchFamily="34" charset="0"/>
                <a:cs typeface="Arial" panose="020B0604020202020204" pitchFamily="34" charset="0"/>
              </a:rPr>
              <a:t>.</a:t>
            </a:r>
            <a:endParaRPr lang="en-US" altLang="en-US" b="1" dirty="0">
              <a:solidFill>
                <a:srgbClr val="032F4A"/>
              </a:solidFill>
              <a:latin typeface="Arial" panose="020B0604020202020204" pitchFamily="34" charset="0"/>
            </a:endParaRPr>
          </a:p>
          <a:p>
            <a:pPr marL="342900" lvl="0" indent="-342900" eaLnBrk="0" fontAlgn="base" hangingPunct="0">
              <a:lnSpc>
                <a:spcPct val="150000"/>
              </a:lnSpc>
              <a:spcBef>
                <a:spcPct val="0"/>
              </a:spcBef>
              <a:spcAft>
                <a:spcPct val="0"/>
              </a:spcAft>
              <a:buFont typeface="Courier New" panose="02070309020205020404" pitchFamily="49" charset="0"/>
              <a:buChar char="o"/>
            </a:pPr>
            <a:r>
              <a:rPr lang="ar-SA" altLang="en-US" b="1" dirty="0">
                <a:solidFill>
                  <a:srgbClr val="032F4A"/>
                </a:solidFill>
                <a:latin typeface="Arial" panose="020B0604020202020204" pitchFamily="34" charset="0"/>
                <a:cs typeface="Arial" panose="020B0604020202020204" pitchFamily="34" charset="0"/>
              </a:rPr>
              <a:t>تجهيز الصور للطباعة أو العرض على شاشات عالية الدقة</a:t>
            </a:r>
            <a:r>
              <a:rPr lang="en-US" altLang="en-US" b="1" dirty="0">
                <a:solidFill>
                  <a:srgbClr val="032F4A"/>
                </a:solidFill>
                <a:latin typeface="Arial" panose="020B0604020202020204" pitchFamily="34" charset="0"/>
                <a:cs typeface="Arial" panose="020B0604020202020204" pitchFamily="34" charset="0"/>
              </a:rPr>
              <a:t>.</a:t>
            </a:r>
            <a:endParaRPr lang="en-US" altLang="en-US" b="1" dirty="0">
              <a:solidFill>
                <a:srgbClr val="032F4A"/>
              </a:solidFill>
              <a:latin typeface="Arial" panose="020B0604020202020204" pitchFamily="34" charset="0"/>
            </a:endParaRPr>
          </a:p>
          <a:p>
            <a:pPr marL="342900" lvl="0" indent="-342900" eaLnBrk="0" fontAlgn="base" hangingPunct="0">
              <a:lnSpc>
                <a:spcPct val="150000"/>
              </a:lnSpc>
              <a:spcBef>
                <a:spcPct val="0"/>
              </a:spcBef>
              <a:spcAft>
                <a:spcPct val="0"/>
              </a:spcAft>
              <a:buFont typeface="Courier New" panose="02070309020205020404" pitchFamily="49" charset="0"/>
              <a:buChar char="o"/>
            </a:pPr>
            <a:r>
              <a:rPr lang="ar-SA" altLang="en-US" b="1" dirty="0">
                <a:solidFill>
                  <a:srgbClr val="032F4A"/>
                </a:solidFill>
                <a:latin typeface="Arial" panose="020B0604020202020204" pitchFamily="34" charset="0"/>
                <a:cs typeface="Arial" panose="020B0604020202020204" pitchFamily="34" charset="0"/>
              </a:rPr>
              <a:t>تحسين صور المنتجات في المتاجر الإلكترونية</a:t>
            </a:r>
            <a:r>
              <a:rPr lang="en-US" altLang="en-US" b="1" dirty="0">
                <a:solidFill>
                  <a:srgbClr val="032F4A"/>
                </a:solidFill>
                <a:latin typeface="Arial" panose="020B0604020202020204" pitchFamily="34" charset="0"/>
                <a:cs typeface="Arial" panose="020B0604020202020204" pitchFamily="34" charset="0"/>
              </a:rPr>
              <a:t>.</a:t>
            </a:r>
            <a:endParaRPr lang="en-US" altLang="en-US" b="1" dirty="0">
              <a:solidFill>
                <a:srgbClr val="032F4A"/>
              </a:solidFill>
              <a:latin typeface="Arial" panose="020B0604020202020204" pitchFamily="34" charset="0"/>
            </a:endParaRPr>
          </a:p>
          <a:p>
            <a:pPr marL="342900" lvl="0" indent="-342900" eaLnBrk="0" fontAlgn="base" hangingPunct="0">
              <a:lnSpc>
                <a:spcPct val="150000"/>
              </a:lnSpc>
              <a:spcBef>
                <a:spcPct val="0"/>
              </a:spcBef>
              <a:spcAft>
                <a:spcPct val="0"/>
              </a:spcAft>
              <a:buFont typeface="Courier New" panose="02070309020205020404" pitchFamily="49" charset="0"/>
              <a:buChar char="o"/>
            </a:pPr>
            <a:r>
              <a:rPr lang="ar-SA" altLang="en-US" b="1" dirty="0">
                <a:solidFill>
                  <a:srgbClr val="032F4A"/>
                </a:solidFill>
                <a:latin typeface="Arial" panose="020B0604020202020204" pitchFamily="34" charset="0"/>
                <a:cs typeface="Arial" panose="020B0604020202020204" pitchFamily="34" charset="0"/>
              </a:rPr>
              <a:t>دعم تطبيقات الذكاء الاصطناعي في التعرف على الصور أو النصوص</a:t>
            </a:r>
            <a:r>
              <a:rPr lang="en-US" altLang="en-US" b="1" dirty="0">
                <a:solidFill>
                  <a:srgbClr val="032F4A"/>
                </a:solidFill>
                <a:latin typeface="Arial" panose="020B0604020202020204" pitchFamily="34" charset="0"/>
                <a:cs typeface="Arial" panose="020B0604020202020204" pitchFamily="34" charset="0"/>
              </a:rPr>
              <a:t>.</a:t>
            </a:r>
            <a:endParaRPr lang="en-US" altLang="en-US" b="1" dirty="0">
              <a:solidFill>
                <a:srgbClr val="032F4A"/>
              </a:solidFill>
              <a:latin typeface="Arial" panose="020B0604020202020204" pitchFamily="34" charset="0"/>
            </a:endParaRPr>
          </a:p>
          <a:p>
            <a:pPr>
              <a:lnSpc>
                <a:spcPct val="150000"/>
              </a:lnSpc>
            </a:pPr>
            <a:endParaRPr lang="en-US" sz="2000" b="1" dirty="0">
              <a:solidFill>
                <a:srgbClr val="EE1250"/>
              </a:solidFill>
            </a:endParaRPr>
          </a:p>
          <a:p>
            <a:pPr>
              <a:lnSpc>
                <a:spcPct val="150000"/>
              </a:lnSpc>
            </a:pPr>
            <a:endParaRPr lang="ar-SY" sz="2000" b="1" dirty="0">
              <a:solidFill>
                <a:srgbClr val="EE1250"/>
              </a:solidFill>
            </a:endParaRPr>
          </a:p>
        </p:txBody>
      </p:sp>
    </p:spTree>
    <p:extLst>
      <p:ext uri="{BB962C8B-B14F-4D97-AF65-F5344CB8AC3E}">
        <p14:creationId xmlns:p14="http://schemas.microsoft.com/office/powerpoint/2010/main" val="105415409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C2069-5772-169E-D5B3-550FCD6292EE}"/>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9293145B-B28C-0746-52AC-C877D657992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40" r="16706" b="-496"/>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6A514ED3-D6A8-6A13-1FFB-4BC538C41669}"/>
              </a:ext>
            </a:extLst>
          </p:cNvPr>
          <p:cNvSpPr>
            <a:spLocks noGrp="1"/>
          </p:cNvSpPr>
          <p:nvPr>
            <p:ph type="sldNum" sz="quarter" idx="12"/>
          </p:nvPr>
        </p:nvSpPr>
        <p:spPr/>
        <p:txBody>
          <a:bodyPr/>
          <a:lstStyle/>
          <a:p>
            <a:fld id="{5C0BBA6B-D746-4F1B-B1F9-3DE64F485878}" type="slidenum">
              <a:rPr lang="ar-SY" smtClean="0"/>
              <a:pPr/>
              <a:t>15</a:t>
            </a:fld>
            <a:endParaRPr lang="ar-SY" dirty="0"/>
          </a:p>
        </p:txBody>
      </p:sp>
      <p:sp>
        <p:nvSpPr>
          <p:cNvPr id="7" name="مربع نص 6">
            <a:extLst>
              <a:ext uri="{FF2B5EF4-FFF2-40B4-BE49-F238E27FC236}">
                <a16:creationId xmlns:a16="http://schemas.microsoft.com/office/drawing/2014/main" id="{2A615702-5F22-2611-C04C-49E80A42756E}"/>
              </a:ext>
            </a:extLst>
          </p:cNvPr>
          <p:cNvSpPr txBox="1"/>
          <p:nvPr/>
        </p:nvSpPr>
        <p:spPr>
          <a:xfrm>
            <a:off x="0" y="148850"/>
            <a:ext cx="7523545" cy="1754326"/>
          </a:xfrm>
          <a:prstGeom prst="rect">
            <a:avLst/>
          </a:prstGeom>
          <a:noFill/>
        </p:spPr>
        <p:txBody>
          <a:bodyPr wrap="square" rtlCol="1">
            <a:spAutoFit/>
          </a:bodyPr>
          <a:lstStyle/>
          <a:p>
            <a:r>
              <a:rPr lang="ar-SY" sz="5400" b="1" dirty="0">
                <a:solidFill>
                  <a:srgbClr val="EE1250"/>
                </a:solidFill>
              </a:rPr>
              <a:t>تقنيات تحجيم الصور وتحسين الجودة:</a:t>
            </a:r>
          </a:p>
        </p:txBody>
      </p:sp>
      <p:sp>
        <p:nvSpPr>
          <p:cNvPr id="8" name="مربع نص 7">
            <a:extLst>
              <a:ext uri="{FF2B5EF4-FFF2-40B4-BE49-F238E27FC236}">
                <a16:creationId xmlns:a16="http://schemas.microsoft.com/office/drawing/2014/main" id="{2F22A2BF-97FF-4BDB-2A70-9882C5CBD31C}"/>
              </a:ext>
            </a:extLst>
          </p:cNvPr>
          <p:cNvSpPr txBox="1"/>
          <p:nvPr/>
        </p:nvSpPr>
        <p:spPr>
          <a:xfrm>
            <a:off x="201560" y="2080749"/>
            <a:ext cx="8248851" cy="1069524"/>
          </a:xfrm>
          <a:prstGeom prst="rect">
            <a:avLst/>
          </a:prstGeom>
          <a:noFill/>
        </p:spPr>
        <p:txBody>
          <a:bodyPr wrap="square" rtlCol="1">
            <a:spAutoFit/>
          </a:bodyPr>
          <a:lstStyle/>
          <a:p>
            <a:pPr>
              <a:lnSpc>
                <a:spcPct val="150000"/>
              </a:lnSpc>
            </a:pPr>
            <a:r>
              <a:rPr lang="ar-SY" sz="2400" b="1" dirty="0">
                <a:solidFill>
                  <a:srgbClr val="EE1250"/>
                </a:solidFill>
              </a:rPr>
              <a:t>تقنيات التحسين:</a:t>
            </a:r>
            <a:endParaRPr lang="en-US" sz="2400" b="1" dirty="0">
              <a:solidFill>
                <a:srgbClr val="EE1250"/>
              </a:solidFill>
            </a:endParaRPr>
          </a:p>
          <a:p>
            <a:pPr>
              <a:lnSpc>
                <a:spcPct val="150000"/>
              </a:lnSpc>
            </a:pPr>
            <a:endParaRPr lang="ar-SY" sz="2000" b="1" dirty="0">
              <a:solidFill>
                <a:srgbClr val="EE1250"/>
              </a:solidFill>
            </a:endParaRPr>
          </a:p>
        </p:txBody>
      </p:sp>
      <p:graphicFrame>
        <p:nvGraphicFramePr>
          <p:cNvPr id="3" name="جدول 2">
            <a:extLst>
              <a:ext uri="{FF2B5EF4-FFF2-40B4-BE49-F238E27FC236}">
                <a16:creationId xmlns:a16="http://schemas.microsoft.com/office/drawing/2014/main" id="{F5CE678D-1021-E13E-DAF1-8BAABEEAD236}"/>
              </a:ext>
            </a:extLst>
          </p:cNvPr>
          <p:cNvGraphicFramePr>
            <a:graphicFrameLocks noGrp="1"/>
          </p:cNvGraphicFramePr>
          <p:nvPr>
            <p:extLst>
              <p:ext uri="{D42A27DB-BD31-4B8C-83A1-F6EECF244321}">
                <p14:modId xmlns:p14="http://schemas.microsoft.com/office/powerpoint/2010/main" val="1031625198"/>
              </p:ext>
            </p:extLst>
          </p:nvPr>
        </p:nvGraphicFramePr>
        <p:xfrm>
          <a:off x="867747" y="3150273"/>
          <a:ext cx="7696718" cy="2754476"/>
        </p:xfrm>
        <a:graphic>
          <a:graphicData uri="http://schemas.openxmlformats.org/drawingml/2006/table">
            <a:tbl>
              <a:tblPr firstRow="1" bandRow="1">
                <a:tableStyleId>{284E427A-3D55-4303-BF80-6455036E1DE7}</a:tableStyleId>
              </a:tblPr>
              <a:tblGrid>
                <a:gridCol w="3848359">
                  <a:extLst>
                    <a:ext uri="{9D8B030D-6E8A-4147-A177-3AD203B41FA5}">
                      <a16:colId xmlns:a16="http://schemas.microsoft.com/office/drawing/2014/main" val="2289722458"/>
                    </a:ext>
                  </a:extLst>
                </a:gridCol>
                <a:gridCol w="3848359">
                  <a:extLst>
                    <a:ext uri="{9D8B030D-6E8A-4147-A177-3AD203B41FA5}">
                      <a16:colId xmlns:a16="http://schemas.microsoft.com/office/drawing/2014/main" val="535500162"/>
                    </a:ext>
                  </a:extLst>
                </a:gridCol>
              </a:tblGrid>
              <a:tr h="368579">
                <a:tc>
                  <a:txBody>
                    <a:bodyPr/>
                    <a:lstStyle/>
                    <a:p>
                      <a:pPr algn="ctr">
                        <a:buNone/>
                      </a:pPr>
                      <a:r>
                        <a:rPr lang="ar-SY" dirty="0"/>
                        <a:t>التقنية</a:t>
                      </a:r>
                    </a:p>
                  </a:txBody>
                  <a:tcPr anchor="ctr"/>
                </a:tc>
                <a:tc>
                  <a:txBody>
                    <a:bodyPr/>
                    <a:lstStyle/>
                    <a:p>
                      <a:pPr algn="ctr">
                        <a:buNone/>
                      </a:pPr>
                      <a:r>
                        <a:rPr lang="ar-SY" dirty="0"/>
                        <a:t>الوظيفة</a:t>
                      </a:r>
                    </a:p>
                  </a:txBody>
                  <a:tcPr anchor="ctr"/>
                </a:tc>
                <a:extLst>
                  <a:ext uri="{0D108BD9-81ED-4DB2-BD59-A6C34878D82A}">
                    <a16:rowId xmlns:a16="http://schemas.microsoft.com/office/drawing/2014/main" val="2615345932"/>
                  </a:ext>
                </a:extLst>
              </a:tr>
              <a:tr h="368579">
                <a:tc>
                  <a:txBody>
                    <a:bodyPr/>
                    <a:lstStyle/>
                    <a:p>
                      <a:pPr algn="ctr">
                        <a:buNone/>
                      </a:pPr>
                      <a:r>
                        <a:rPr lang="ar-SY" dirty="0">
                          <a:solidFill>
                            <a:srgbClr val="032F4A"/>
                          </a:solidFill>
                        </a:rPr>
                        <a:t>تعديل السطوع والتباين</a:t>
                      </a:r>
                    </a:p>
                  </a:txBody>
                  <a:tcPr anchor="ctr"/>
                </a:tc>
                <a:tc>
                  <a:txBody>
                    <a:bodyPr/>
                    <a:lstStyle/>
                    <a:p>
                      <a:pPr algn="ctr">
                        <a:buNone/>
                      </a:pPr>
                      <a:r>
                        <a:rPr lang="ar-SY" dirty="0">
                          <a:solidFill>
                            <a:srgbClr val="032F4A"/>
                          </a:solidFill>
                        </a:rPr>
                        <a:t>تحسين الإضاءة وتوضيح التفاصيل</a:t>
                      </a:r>
                    </a:p>
                  </a:txBody>
                  <a:tcPr anchor="ctr"/>
                </a:tc>
                <a:extLst>
                  <a:ext uri="{0D108BD9-81ED-4DB2-BD59-A6C34878D82A}">
                    <a16:rowId xmlns:a16="http://schemas.microsoft.com/office/drawing/2014/main" val="4242552262"/>
                  </a:ext>
                </a:extLst>
              </a:tr>
              <a:tr h="368579">
                <a:tc>
                  <a:txBody>
                    <a:bodyPr/>
                    <a:lstStyle/>
                    <a:p>
                      <a:pPr algn="ctr">
                        <a:buNone/>
                      </a:pPr>
                      <a:r>
                        <a:rPr lang="ar-SY" dirty="0">
                          <a:solidFill>
                            <a:srgbClr val="032F4A"/>
                          </a:solidFill>
                        </a:rPr>
                        <a:t>موازنة الألوان</a:t>
                      </a:r>
                    </a:p>
                  </a:txBody>
                  <a:tcPr anchor="ctr"/>
                </a:tc>
                <a:tc>
                  <a:txBody>
                    <a:bodyPr/>
                    <a:lstStyle/>
                    <a:p>
                      <a:pPr algn="ctr">
                        <a:buNone/>
                      </a:pPr>
                      <a:r>
                        <a:rPr lang="ar-SY" dirty="0">
                          <a:solidFill>
                            <a:srgbClr val="032F4A"/>
                          </a:solidFill>
                        </a:rPr>
                        <a:t>تصحيح الألوان غير الطبيعية أو الباهتة</a:t>
                      </a:r>
                    </a:p>
                  </a:txBody>
                  <a:tcPr anchor="ctr"/>
                </a:tc>
                <a:extLst>
                  <a:ext uri="{0D108BD9-81ED-4DB2-BD59-A6C34878D82A}">
                    <a16:rowId xmlns:a16="http://schemas.microsoft.com/office/drawing/2014/main" val="1152606335"/>
                  </a:ext>
                </a:extLst>
              </a:tr>
              <a:tr h="636178">
                <a:tc>
                  <a:txBody>
                    <a:bodyPr/>
                    <a:lstStyle/>
                    <a:p>
                      <a:pPr algn="ctr">
                        <a:buNone/>
                      </a:pPr>
                      <a:r>
                        <a:rPr lang="ar-SY" dirty="0">
                          <a:solidFill>
                            <a:srgbClr val="032F4A"/>
                          </a:solidFill>
                        </a:rPr>
                        <a:t>إزالة الضوضاء</a:t>
                      </a:r>
                    </a:p>
                  </a:txBody>
                  <a:tcPr anchor="ctr"/>
                </a:tc>
                <a:tc>
                  <a:txBody>
                    <a:bodyPr/>
                    <a:lstStyle/>
                    <a:p>
                      <a:pPr algn="ctr">
                        <a:buNone/>
                      </a:pPr>
                      <a:r>
                        <a:rPr lang="ar-SY" dirty="0">
                          <a:solidFill>
                            <a:srgbClr val="032F4A"/>
                          </a:solidFill>
                        </a:rPr>
                        <a:t>تقليل التشويش الناتج عن الإضاءة أو الحركة</a:t>
                      </a:r>
                    </a:p>
                  </a:txBody>
                  <a:tcPr anchor="ctr"/>
                </a:tc>
                <a:extLst>
                  <a:ext uri="{0D108BD9-81ED-4DB2-BD59-A6C34878D82A}">
                    <a16:rowId xmlns:a16="http://schemas.microsoft.com/office/drawing/2014/main" val="200393243"/>
                  </a:ext>
                </a:extLst>
              </a:tr>
              <a:tr h="368579">
                <a:tc>
                  <a:txBody>
                    <a:bodyPr/>
                    <a:lstStyle/>
                    <a:p>
                      <a:pPr algn="ctr">
                        <a:buNone/>
                      </a:pPr>
                      <a:r>
                        <a:rPr lang="ar-SY" dirty="0">
                          <a:solidFill>
                            <a:srgbClr val="032F4A"/>
                          </a:solidFill>
                        </a:rPr>
                        <a:t>تعزيز الحدة</a:t>
                      </a:r>
                    </a:p>
                  </a:txBody>
                  <a:tcPr anchor="ctr"/>
                </a:tc>
                <a:tc>
                  <a:txBody>
                    <a:bodyPr/>
                    <a:lstStyle/>
                    <a:p>
                      <a:pPr algn="ctr">
                        <a:buNone/>
                      </a:pPr>
                      <a:r>
                        <a:rPr lang="ar-SY" dirty="0">
                          <a:solidFill>
                            <a:srgbClr val="032F4A"/>
                          </a:solidFill>
                        </a:rPr>
                        <a:t>إبراز الحواف والتفاصيل الدقيقة</a:t>
                      </a:r>
                    </a:p>
                  </a:txBody>
                  <a:tcPr anchor="ctr"/>
                </a:tc>
                <a:extLst>
                  <a:ext uri="{0D108BD9-81ED-4DB2-BD59-A6C34878D82A}">
                    <a16:rowId xmlns:a16="http://schemas.microsoft.com/office/drawing/2014/main" val="702986303"/>
                  </a:ext>
                </a:extLst>
              </a:tr>
              <a:tr h="636178">
                <a:tc>
                  <a:txBody>
                    <a:bodyPr/>
                    <a:lstStyle/>
                    <a:p>
                      <a:pPr algn="ctr">
                        <a:buNone/>
                      </a:pPr>
                      <a:r>
                        <a:rPr lang="ar-SY" dirty="0">
                          <a:solidFill>
                            <a:srgbClr val="032F4A"/>
                          </a:solidFill>
                        </a:rPr>
                        <a:t>تحسين التفاصيل بالذكاء الاصطناعي</a:t>
                      </a:r>
                    </a:p>
                  </a:txBody>
                  <a:tcPr anchor="ctr"/>
                </a:tc>
                <a:tc>
                  <a:txBody>
                    <a:bodyPr/>
                    <a:lstStyle/>
                    <a:p>
                      <a:pPr algn="ctr">
                        <a:buNone/>
                      </a:pPr>
                      <a:r>
                        <a:rPr lang="ar-SY" dirty="0">
                          <a:solidFill>
                            <a:srgbClr val="032F4A"/>
                          </a:solidFill>
                        </a:rPr>
                        <a:t>إعادة بناء التفاصيل المفقودة باستخدام نماذج تعلم عميق</a:t>
                      </a:r>
                    </a:p>
                  </a:txBody>
                  <a:tcPr anchor="ctr"/>
                </a:tc>
                <a:extLst>
                  <a:ext uri="{0D108BD9-81ED-4DB2-BD59-A6C34878D82A}">
                    <a16:rowId xmlns:a16="http://schemas.microsoft.com/office/drawing/2014/main" val="3312613554"/>
                  </a:ext>
                </a:extLst>
              </a:tr>
            </a:tbl>
          </a:graphicData>
        </a:graphic>
      </p:graphicFrame>
    </p:spTree>
    <p:extLst>
      <p:ext uri="{BB962C8B-B14F-4D97-AF65-F5344CB8AC3E}">
        <p14:creationId xmlns:p14="http://schemas.microsoft.com/office/powerpoint/2010/main" val="4304388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B9639-93C2-FA0B-E365-EC7CB1EBA060}"/>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08A69022-2A0D-53FB-3CAA-B9916FCDB7F9}"/>
              </a:ext>
            </a:extLst>
          </p:cNvPr>
          <p:cNvSpPr>
            <a:spLocks noGrp="1"/>
          </p:cNvSpPr>
          <p:nvPr>
            <p:ph type="sldNum" sz="quarter" idx="12"/>
          </p:nvPr>
        </p:nvSpPr>
        <p:spPr/>
        <p:txBody>
          <a:bodyPr/>
          <a:lstStyle/>
          <a:p>
            <a:fld id="{5C0BBA6B-D746-4F1B-B1F9-3DE64F485878}" type="slidenum">
              <a:rPr lang="ar-SY" smtClean="0"/>
              <a:pPr/>
              <a:t>16</a:t>
            </a:fld>
            <a:endParaRPr lang="ar-SY" dirty="0"/>
          </a:p>
        </p:txBody>
      </p:sp>
      <p:sp>
        <p:nvSpPr>
          <p:cNvPr id="14" name="مربع نص 13">
            <a:extLst>
              <a:ext uri="{FF2B5EF4-FFF2-40B4-BE49-F238E27FC236}">
                <a16:creationId xmlns:a16="http://schemas.microsoft.com/office/drawing/2014/main" id="{AC7496DF-C1DC-937F-279E-BC0E57D6EDC8}"/>
              </a:ext>
            </a:extLst>
          </p:cNvPr>
          <p:cNvSpPr txBox="1"/>
          <p:nvPr/>
        </p:nvSpPr>
        <p:spPr>
          <a:xfrm>
            <a:off x="4948845" y="3262849"/>
            <a:ext cx="2374309" cy="1384995"/>
          </a:xfrm>
          <a:prstGeom prst="rect">
            <a:avLst/>
          </a:prstGeom>
          <a:noFill/>
        </p:spPr>
        <p:txBody>
          <a:bodyPr wrap="square" rtlCol="1">
            <a:spAutoFit/>
          </a:bodyPr>
          <a:lstStyle/>
          <a:p>
            <a:pPr algn="ctr"/>
            <a:r>
              <a:rPr lang="ar-SY" sz="1400" dirty="0">
                <a:solidFill>
                  <a:schemeClr val="bg1"/>
                </a:solidFill>
              </a:rPr>
              <a:t>إذا كنت تحتاج إلى عدد أكبر من الفقرات يـتـيـح لـك مـولـد النـص الـعــربـــي زيـــادة عـــدد الفقرات كما تريــد. ومـن هـنـا وجب على المصمـم أن يـضــع نصوصا مؤقتة على التصميـم</a:t>
            </a:r>
          </a:p>
        </p:txBody>
      </p:sp>
      <p:sp>
        <p:nvSpPr>
          <p:cNvPr id="16" name="مربع نص 15">
            <a:extLst>
              <a:ext uri="{FF2B5EF4-FFF2-40B4-BE49-F238E27FC236}">
                <a16:creationId xmlns:a16="http://schemas.microsoft.com/office/drawing/2014/main" id="{243BD3F0-0F6A-F511-DFC6-DBA56860C451}"/>
              </a:ext>
            </a:extLst>
          </p:cNvPr>
          <p:cNvSpPr txBox="1"/>
          <p:nvPr/>
        </p:nvSpPr>
        <p:spPr>
          <a:xfrm>
            <a:off x="5559108" y="240278"/>
            <a:ext cx="1792478" cy="707886"/>
          </a:xfrm>
          <a:prstGeom prst="rect">
            <a:avLst/>
          </a:prstGeom>
          <a:noFill/>
        </p:spPr>
        <p:txBody>
          <a:bodyPr wrap="none" rtlCol="1">
            <a:spAutoFit/>
          </a:bodyPr>
          <a:lstStyle/>
          <a:p>
            <a:r>
              <a:rPr lang="ar-SY" sz="4000" dirty="0">
                <a:solidFill>
                  <a:srgbClr val="EE1250"/>
                </a:solidFill>
              </a:rPr>
              <a:t>الخاتمة</a:t>
            </a:r>
          </a:p>
        </p:txBody>
      </p:sp>
      <p:sp>
        <p:nvSpPr>
          <p:cNvPr id="17" name="مربع نص 16">
            <a:extLst>
              <a:ext uri="{FF2B5EF4-FFF2-40B4-BE49-F238E27FC236}">
                <a16:creationId xmlns:a16="http://schemas.microsoft.com/office/drawing/2014/main" id="{9001D8EC-F431-3F3A-9A1B-496A2AD0B964}"/>
              </a:ext>
            </a:extLst>
          </p:cNvPr>
          <p:cNvSpPr txBox="1"/>
          <p:nvPr/>
        </p:nvSpPr>
        <p:spPr>
          <a:xfrm>
            <a:off x="1531464" y="1273215"/>
            <a:ext cx="9290865" cy="2362185"/>
          </a:xfrm>
          <a:prstGeom prst="rect">
            <a:avLst/>
          </a:prstGeom>
          <a:noFill/>
        </p:spPr>
        <p:txBody>
          <a:bodyPr wrap="square" rtlCol="1">
            <a:spAutoFit/>
          </a:bodyPr>
          <a:lstStyle/>
          <a:p>
            <a:pPr algn="ctr">
              <a:lnSpc>
                <a:spcPct val="150000"/>
              </a:lnSpc>
            </a:pPr>
            <a:r>
              <a:rPr lang="ar-SY" sz="2000" b="1" dirty="0">
                <a:solidFill>
                  <a:srgbClr val="032F4A"/>
                </a:solidFill>
              </a:rPr>
              <a:t> من الواضح أن الوسائط الرقمية ليست مجرد أدوات تقنية، بل هي عناصر أساسية في حياتنا اليومية، تؤثر في طريقة تواصلنا، تعبيرنا، وتفاعلنا مع العالم من حولنا. من الصور والفيديوهات إلى تقنيات المعالجة، كل جانب منها يحمل إمكانيات واسعة للتطوير والإبداع. ومع فهمنا لخصائصها وأنواعها، نكون أكثر قدرة على استخدامها بذكاء وفعالية في مختلف المجالات.</a:t>
            </a:r>
          </a:p>
        </p:txBody>
      </p:sp>
    </p:spTree>
    <p:extLst>
      <p:ext uri="{BB962C8B-B14F-4D97-AF65-F5344CB8AC3E}">
        <p14:creationId xmlns:p14="http://schemas.microsoft.com/office/powerpoint/2010/main" val="268689300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084DE83D-8670-4F0C-8E6C-8EDAE56831A9}"/>
              </a:ext>
            </a:extLst>
          </p:cNvPr>
          <p:cNvSpPr>
            <a:spLocks noGrp="1"/>
          </p:cNvSpPr>
          <p:nvPr>
            <p:ph type="sldNum" sz="quarter" idx="12"/>
          </p:nvPr>
        </p:nvSpPr>
        <p:spPr/>
        <p:txBody>
          <a:bodyPr/>
          <a:lstStyle/>
          <a:p>
            <a:fld id="{5C0BBA6B-D746-4F1B-B1F9-3DE64F485878}" type="slidenum">
              <a:rPr lang="ar-SY" smtClean="0"/>
              <a:pPr/>
              <a:t>17</a:t>
            </a:fld>
            <a:endParaRPr lang="ar-SY" dirty="0"/>
          </a:p>
        </p:txBody>
      </p:sp>
      <p:pic>
        <p:nvPicPr>
          <p:cNvPr id="9" name="عنصر نائب للصورة 8">
            <a:extLst>
              <a:ext uri="{FF2B5EF4-FFF2-40B4-BE49-F238E27FC236}">
                <a16:creationId xmlns:a16="http://schemas.microsoft.com/office/drawing/2014/main" id="{EA0EB276-C998-47AA-861C-8261ECEA515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90" r="21790"/>
          <a:stretch>
            <a:fillRect/>
          </a:stretch>
        </p:blipFill>
        <p:spPr/>
      </p:pic>
      <p:pic>
        <p:nvPicPr>
          <p:cNvPr id="11" name="صورة 10">
            <a:hlinkClick r:id="" action="ppaction://hlinkshowjump?jump=firstslide"/>
            <a:extLst>
              <a:ext uri="{FF2B5EF4-FFF2-40B4-BE49-F238E27FC236}">
                <a16:creationId xmlns:a16="http://schemas.microsoft.com/office/drawing/2014/main" id="{508745DA-6E1E-4BC8-837A-242B7F844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628" y="6081484"/>
            <a:ext cx="725715" cy="725715"/>
          </a:xfrm>
          <a:prstGeom prst="rect">
            <a:avLst/>
          </a:prstGeom>
        </p:spPr>
      </p:pic>
      <p:sp>
        <p:nvSpPr>
          <p:cNvPr id="3" name="مربع نص 2">
            <a:extLst>
              <a:ext uri="{FF2B5EF4-FFF2-40B4-BE49-F238E27FC236}">
                <a16:creationId xmlns:a16="http://schemas.microsoft.com/office/drawing/2014/main" id="{18A627B8-CA1A-0400-51F3-894D6A93ABE5}"/>
              </a:ext>
            </a:extLst>
          </p:cNvPr>
          <p:cNvSpPr txBox="1"/>
          <p:nvPr/>
        </p:nvSpPr>
        <p:spPr>
          <a:xfrm>
            <a:off x="5653314" y="3105834"/>
            <a:ext cx="5803900" cy="646331"/>
          </a:xfrm>
          <a:prstGeom prst="rect">
            <a:avLst/>
          </a:prstGeom>
          <a:noFill/>
        </p:spPr>
        <p:txBody>
          <a:bodyPr wrap="square" rtlCol="0">
            <a:spAutoFit/>
          </a:bodyPr>
          <a:lstStyle/>
          <a:p>
            <a:r>
              <a:rPr lang="ar-SY" sz="3600" b="1" dirty="0">
                <a:solidFill>
                  <a:schemeClr val="bg1"/>
                </a:solidFill>
              </a:rPr>
              <a:t>شكرا لحسن استماعكم</a:t>
            </a:r>
            <a:endParaRPr lang="en-US" sz="3600" b="1" dirty="0">
              <a:solidFill>
                <a:schemeClr val="bg1"/>
              </a:solidFill>
            </a:endParaRPr>
          </a:p>
        </p:txBody>
      </p:sp>
    </p:spTree>
    <p:extLst>
      <p:ext uri="{BB962C8B-B14F-4D97-AF65-F5344CB8AC3E}">
        <p14:creationId xmlns:p14="http://schemas.microsoft.com/office/powerpoint/2010/main" val="7258525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CFF70-1ACF-F8FD-127E-0951B7172E8A}"/>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229EA905-E4CC-6F42-5FED-726B7314BE4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924" r="35058"/>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602B5F48-0937-A183-19D8-DD764B06F1E2}"/>
              </a:ext>
            </a:extLst>
          </p:cNvPr>
          <p:cNvSpPr>
            <a:spLocks noGrp="1"/>
          </p:cNvSpPr>
          <p:nvPr>
            <p:ph type="sldNum" sz="quarter" idx="12"/>
          </p:nvPr>
        </p:nvSpPr>
        <p:spPr/>
        <p:txBody>
          <a:bodyPr/>
          <a:lstStyle/>
          <a:p>
            <a:fld id="{5C0BBA6B-D746-4F1B-B1F9-3DE64F485878}" type="slidenum">
              <a:rPr lang="ar-SY" smtClean="0"/>
              <a:pPr/>
              <a:t>2</a:t>
            </a:fld>
            <a:endParaRPr lang="ar-SY" dirty="0"/>
          </a:p>
        </p:txBody>
      </p:sp>
      <p:sp>
        <p:nvSpPr>
          <p:cNvPr id="7" name="مربع نص 6">
            <a:extLst>
              <a:ext uri="{FF2B5EF4-FFF2-40B4-BE49-F238E27FC236}">
                <a16:creationId xmlns:a16="http://schemas.microsoft.com/office/drawing/2014/main" id="{9B71B813-D8D7-C48F-2D4E-78CFA4E12BC7}"/>
              </a:ext>
            </a:extLst>
          </p:cNvPr>
          <p:cNvSpPr txBox="1"/>
          <p:nvPr/>
        </p:nvSpPr>
        <p:spPr>
          <a:xfrm>
            <a:off x="-549796" y="148850"/>
            <a:ext cx="8073341" cy="1754326"/>
          </a:xfrm>
          <a:prstGeom prst="rect">
            <a:avLst/>
          </a:prstGeom>
          <a:noFill/>
        </p:spPr>
        <p:txBody>
          <a:bodyPr wrap="square" rtlCol="1">
            <a:spAutoFit/>
          </a:bodyPr>
          <a:lstStyle/>
          <a:p>
            <a:r>
              <a:rPr lang="ar-SY" sz="5400" b="1" dirty="0">
                <a:solidFill>
                  <a:srgbClr val="EE1250"/>
                </a:solidFill>
              </a:rPr>
              <a:t>تقنيات المعالجة في الوسائط الرقمية:</a:t>
            </a:r>
          </a:p>
        </p:txBody>
      </p:sp>
      <p:sp>
        <p:nvSpPr>
          <p:cNvPr id="8" name="مربع نص 7">
            <a:extLst>
              <a:ext uri="{FF2B5EF4-FFF2-40B4-BE49-F238E27FC236}">
                <a16:creationId xmlns:a16="http://schemas.microsoft.com/office/drawing/2014/main" id="{1B525701-D3D1-192E-B509-60A773FDA9D9}"/>
              </a:ext>
            </a:extLst>
          </p:cNvPr>
          <p:cNvSpPr txBox="1"/>
          <p:nvPr/>
        </p:nvSpPr>
        <p:spPr>
          <a:xfrm>
            <a:off x="391294" y="2511765"/>
            <a:ext cx="8248851" cy="3323987"/>
          </a:xfrm>
          <a:prstGeom prst="rect">
            <a:avLst/>
          </a:prstGeom>
          <a:noFill/>
        </p:spPr>
        <p:txBody>
          <a:bodyPr wrap="square" rtlCol="1">
            <a:spAutoFit/>
          </a:bodyPr>
          <a:lstStyle/>
          <a:p>
            <a:r>
              <a:rPr lang="ar-SY" sz="2800" b="1" dirty="0">
                <a:solidFill>
                  <a:srgbClr val="EE1250"/>
                </a:solidFill>
              </a:rPr>
              <a:t>الخصائص الأساسية:</a:t>
            </a:r>
          </a:p>
          <a:p>
            <a:pPr marL="342900" indent="-342900">
              <a:buFont typeface="Courier New" panose="02070309020205020404" pitchFamily="49" charset="0"/>
              <a:buChar char="o"/>
            </a:pPr>
            <a:r>
              <a:rPr lang="ar-SY" sz="2400" b="1" dirty="0">
                <a:solidFill>
                  <a:srgbClr val="032F4A"/>
                </a:solidFill>
              </a:rPr>
              <a:t>التمثيل الرقمي</a:t>
            </a:r>
            <a:r>
              <a:rPr lang="ar-SY" sz="2400" dirty="0">
                <a:solidFill>
                  <a:srgbClr val="032F4A"/>
                </a:solidFill>
              </a:rPr>
              <a:t>: تعتمد على تحويل الإشارات التماثلية إلى بيانات رقمية قابلة للمعالجة.</a:t>
            </a:r>
          </a:p>
          <a:p>
            <a:pPr marL="342900" indent="-342900">
              <a:buFont typeface="Courier New" panose="02070309020205020404" pitchFamily="49" charset="0"/>
              <a:buChar char="o"/>
            </a:pPr>
            <a:r>
              <a:rPr lang="ar-SY" sz="2400" b="1" dirty="0">
                <a:solidFill>
                  <a:srgbClr val="032F4A"/>
                </a:solidFill>
              </a:rPr>
              <a:t>الدقة والتحكم</a:t>
            </a:r>
            <a:r>
              <a:rPr lang="ar-SY" sz="2400" dirty="0">
                <a:solidFill>
                  <a:srgbClr val="032F4A"/>
                </a:solidFill>
              </a:rPr>
              <a:t>: تسمح بتعديل دقيق لكل بكسل أو إطار.</a:t>
            </a:r>
          </a:p>
          <a:p>
            <a:pPr marL="342900" indent="-342900">
              <a:buFont typeface="Courier New" panose="02070309020205020404" pitchFamily="49" charset="0"/>
              <a:buChar char="o"/>
            </a:pPr>
            <a:r>
              <a:rPr lang="ar-SY" sz="2400" b="1" dirty="0">
                <a:solidFill>
                  <a:srgbClr val="032F4A"/>
                </a:solidFill>
              </a:rPr>
              <a:t>القابلية للتخزين والنقل</a:t>
            </a:r>
            <a:r>
              <a:rPr lang="ar-SY" sz="2400" dirty="0">
                <a:solidFill>
                  <a:srgbClr val="032F4A"/>
                </a:solidFill>
              </a:rPr>
              <a:t>: يمكن ضغط الوسائط لتقليل الحجم دون فقد كبير في الجودة.</a:t>
            </a:r>
          </a:p>
          <a:p>
            <a:pPr marL="342900" indent="-342900">
              <a:buFont typeface="Courier New" panose="02070309020205020404" pitchFamily="49" charset="0"/>
              <a:buChar char="o"/>
            </a:pPr>
            <a:r>
              <a:rPr lang="ar-SY" sz="2400" b="1" dirty="0">
                <a:solidFill>
                  <a:srgbClr val="032F4A"/>
                </a:solidFill>
              </a:rPr>
              <a:t>التكامل مع الذكاء الاصطناعي</a:t>
            </a:r>
            <a:r>
              <a:rPr lang="ar-SY" sz="2400" dirty="0">
                <a:solidFill>
                  <a:srgbClr val="032F4A"/>
                </a:solidFill>
              </a:rPr>
              <a:t>: تُستخدم في التعرف على الصور، تحسين الجودة، أو حتى الترجمة الفورية من الفيديو.</a:t>
            </a:r>
          </a:p>
          <a:p>
            <a:pPr algn="just"/>
            <a:endParaRPr lang="ar-SY" sz="1400" dirty="0">
              <a:solidFill>
                <a:srgbClr val="032F4A"/>
              </a:solidFill>
            </a:endParaRPr>
          </a:p>
        </p:txBody>
      </p:sp>
    </p:spTree>
    <p:extLst>
      <p:ext uri="{BB962C8B-B14F-4D97-AF65-F5344CB8AC3E}">
        <p14:creationId xmlns:p14="http://schemas.microsoft.com/office/powerpoint/2010/main" val="94500748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44170-F147-9520-2414-5B22E6C98802}"/>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C84F2AF9-460F-0012-8D8E-33203B2CD64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810" r="31124"/>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DDFB9AF2-8C66-08E3-F74A-B4C6E0560608}"/>
              </a:ext>
            </a:extLst>
          </p:cNvPr>
          <p:cNvSpPr>
            <a:spLocks noGrp="1"/>
          </p:cNvSpPr>
          <p:nvPr>
            <p:ph type="sldNum" sz="quarter" idx="12"/>
          </p:nvPr>
        </p:nvSpPr>
        <p:spPr/>
        <p:txBody>
          <a:bodyPr/>
          <a:lstStyle/>
          <a:p>
            <a:fld id="{5C0BBA6B-D746-4F1B-B1F9-3DE64F485878}" type="slidenum">
              <a:rPr lang="ar-SY" smtClean="0"/>
              <a:pPr/>
              <a:t>3</a:t>
            </a:fld>
            <a:endParaRPr lang="ar-SY" dirty="0"/>
          </a:p>
        </p:txBody>
      </p:sp>
      <p:sp>
        <p:nvSpPr>
          <p:cNvPr id="7" name="مربع نص 6">
            <a:extLst>
              <a:ext uri="{FF2B5EF4-FFF2-40B4-BE49-F238E27FC236}">
                <a16:creationId xmlns:a16="http://schemas.microsoft.com/office/drawing/2014/main" id="{299612DC-503E-45CD-C544-427F2E23173A}"/>
              </a:ext>
            </a:extLst>
          </p:cNvPr>
          <p:cNvSpPr txBox="1"/>
          <p:nvPr/>
        </p:nvSpPr>
        <p:spPr>
          <a:xfrm>
            <a:off x="-549796" y="148850"/>
            <a:ext cx="8073341" cy="1754326"/>
          </a:xfrm>
          <a:prstGeom prst="rect">
            <a:avLst/>
          </a:prstGeom>
          <a:noFill/>
        </p:spPr>
        <p:txBody>
          <a:bodyPr wrap="square" rtlCol="1">
            <a:spAutoFit/>
          </a:bodyPr>
          <a:lstStyle/>
          <a:p>
            <a:r>
              <a:rPr lang="ar-SY" sz="5400" b="1" dirty="0">
                <a:solidFill>
                  <a:srgbClr val="EE1250"/>
                </a:solidFill>
              </a:rPr>
              <a:t>المرشحات المكانية في معالجة الصور:</a:t>
            </a:r>
          </a:p>
        </p:txBody>
      </p:sp>
      <p:sp>
        <p:nvSpPr>
          <p:cNvPr id="8" name="مربع نص 7">
            <a:extLst>
              <a:ext uri="{FF2B5EF4-FFF2-40B4-BE49-F238E27FC236}">
                <a16:creationId xmlns:a16="http://schemas.microsoft.com/office/drawing/2014/main" id="{EEBD6266-0A4D-8F16-E7EB-E45831D702CB}"/>
              </a:ext>
            </a:extLst>
          </p:cNvPr>
          <p:cNvSpPr txBox="1"/>
          <p:nvPr/>
        </p:nvSpPr>
        <p:spPr>
          <a:xfrm>
            <a:off x="512592" y="2404044"/>
            <a:ext cx="8248851" cy="3539430"/>
          </a:xfrm>
          <a:prstGeom prst="rect">
            <a:avLst/>
          </a:prstGeom>
          <a:noFill/>
        </p:spPr>
        <p:txBody>
          <a:bodyPr wrap="square" rtlCol="1">
            <a:spAutoFit/>
          </a:bodyPr>
          <a:lstStyle/>
          <a:p>
            <a:pPr>
              <a:lnSpc>
                <a:spcPct val="150000"/>
              </a:lnSpc>
            </a:pPr>
            <a:r>
              <a:rPr lang="ar-SY" sz="2800" b="1" dirty="0">
                <a:solidFill>
                  <a:srgbClr val="032F4A"/>
                </a:solidFill>
              </a:rPr>
              <a:t>هي أدوات رياضية تُطبّق مباشرة على الصورة في شكلها الأصلي، أي على مصفوفة البكسلات التي تمثل الصورة كما نراها. الهدف منها هو تعديل خصائص الصورة مثل الحدة، التباين، أو إزالة الضوضاء، وذلك من خلال تحليل البكسلات المجاورة لكل نقطة في الصورة.</a:t>
            </a:r>
          </a:p>
          <a:p>
            <a:pPr algn="just"/>
            <a:endParaRPr lang="ar-SY" sz="1400" dirty="0">
              <a:solidFill>
                <a:srgbClr val="032F4A"/>
              </a:solidFill>
            </a:endParaRPr>
          </a:p>
        </p:txBody>
      </p:sp>
    </p:spTree>
    <p:extLst>
      <p:ext uri="{BB962C8B-B14F-4D97-AF65-F5344CB8AC3E}">
        <p14:creationId xmlns:p14="http://schemas.microsoft.com/office/powerpoint/2010/main" val="247487665"/>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D79EA-D7FC-BD02-1EF2-14E87B1FDB96}"/>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27731833-006E-57C5-7E7F-CEE81725485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07" r="44274"/>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6A66E870-E2E0-581B-1F6E-F84EE55B10EB}"/>
              </a:ext>
            </a:extLst>
          </p:cNvPr>
          <p:cNvSpPr>
            <a:spLocks noGrp="1"/>
          </p:cNvSpPr>
          <p:nvPr>
            <p:ph type="sldNum" sz="quarter" idx="12"/>
          </p:nvPr>
        </p:nvSpPr>
        <p:spPr/>
        <p:txBody>
          <a:bodyPr/>
          <a:lstStyle/>
          <a:p>
            <a:fld id="{5C0BBA6B-D746-4F1B-B1F9-3DE64F485878}" type="slidenum">
              <a:rPr lang="ar-SY" smtClean="0"/>
              <a:pPr/>
              <a:t>4</a:t>
            </a:fld>
            <a:endParaRPr lang="ar-SY" dirty="0"/>
          </a:p>
        </p:txBody>
      </p:sp>
      <p:sp>
        <p:nvSpPr>
          <p:cNvPr id="7" name="مربع نص 6">
            <a:extLst>
              <a:ext uri="{FF2B5EF4-FFF2-40B4-BE49-F238E27FC236}">
                <a16:creationId xmlns:a16="http://schemas.microsoft.com/office/drawing/2014/main" id="{0F28092D-3011-8F0F-0A53-1D263E9D63E9}"/>
              </a:ext>
            </a:extLst>
          </p:cNvPr>
          <p:cNvSpPr txBox="1"/>
          <p:nvPr/>
        </p:nvSpPr>
        <p:spPr>
          <a:xfrm>
            <a:off x="-549796" y="148850"/>
            <a:ext cx="8073341" cy="1754326"/>
          </a:xfrm>
          <a:prstGeom prst="rect">
            <a:avLst/>
          </a:prstGeom>
          <a:noFill/>
        </p:spPr>
        <p:txBody>
          <a:bodyPr wrap="square" rtlCol="1">
            <a:spAutoFit/>
          </a:bodyPr>
          <a:lstStyle/>
          <a:p>
            <a:r>
              <a:rPr lang="ar-SY" sz="5400" b="1" dirty="0">
                <a:solidFill>
                  <a:srgbClr val="EE1250"/>
                </a:solidFill>
              </a:rPr>
              <a:t>المرشحات المكانية في معالجة الصور:</a:t>
            </a:r>
          </a:p>
        </p:txBody>
      </p:sp>
      <p:sp>
        <p:nvSpPr>
          <p:cNvPr id="8" name="مربع نص 7">
            <a:extLst>
              <a:ext uri="{FF2B5EF4-FFF2-40B4-BE49-F238E27FC236}">
                <a16:creationId xmlns:a16="http://schemas.microsoft.com/office/drawing/2014/main" id="{620ECB95-CCCB-514E-EF58-DD336CCF254C}"/>
              </a:ext>
            </a:extLst>
          </p:cNvPr>
          <p:cNvSpPr txBox="1"/>
          <p:nvPr/>
        </p:nvSpPr>
        <p:spPr>
          <a:xfrm>
            <a:off x="512592" y="2404044"/>
            <a:ext cx="8248851" cy="3447098"/>
          </a:xfrm>
          <a:prstGeom prst="rect">
            <a:avLst/>
          </a:prstGeom>
          <a:noFill/>
        </p:spPr>
        <p:txBody>
          <a:bodyPr wrap="square" rtlCol="1">
            <a:spAutoFit/>
          </a:bodyPr>
          <a:lstStyle/>
          <a:p>
            <a:r>
              <a:rPr lang="ar-SY" sz="2400" b="1" dirty="0">
                <a:solidFill>
                  <a:srgbClr val="EE1250"/>
                </a:solidFill>
              </a:rPr>
              <a:t>آلية العمل:</a:t>
            </a:r>
          </a:p>
          <a:p>
            <a:r>
              <a:rPr lang="ar-SY" sz="2000" dirty="0">
                <a:solidFill>
                  <a:srgbClr val="032F4A"/>
                </a:solidFill>
              </a:rPr>
              <a:t>كل بكسل في الصورة يتم فحصه مع مجموعة من البكسلات المحيطة به تُسمى "النافذة" أو</a:t>
            </a:r>
            <a:r>
              <a:rPr lang="en-US" sz="2000" dirty="0">
                <a:solidFill>
                  <a:srgbClr val="032F4A"/>
                </a:solidFill>
              </a:rPr>
              <a:t>kernel</a:t>
            </a:r>
            <a:r>
              <a:rPr lang="ar-SY" sz="2000" dirty="0">
                <a:solidFill>
                  <a:srgbClr val="032F4A"/>
                </a:solidFill>
              </a:rPr>
              <a:t> </a:t>
            </a:r>
            <a:endParaRPr lang="en-US" sz="2000" dirty="0">
              <a:solidFill>
                <a:srgbClr val="032F4A"/>
              </a:solidFill>
            </a:endParaRPr>
          </a:p>
          <a:p>
            <a:r>
              <a:rPr lang="ar-SY" sz="2000" dirty="0">
                <a:solidFill>
                  <a:srgbClr val="032F4A"/>
                </a:solidFill>
              </a:rPr>
              <a:t>يتم تطبيق عملية رياضية (مثل المتوسط أو الفرق أو الضرب بمصفوفة) على هذه المجموعة لإنتاج قيمة جديدة للبكسل المركزي.</a:t>
            </a:r>
          </a:p>
          <a:p>
            <a:r>
              <a:rPr lang="ar-SY" sz="2000" dirty="0">
                <a:solidFill>
                  <a:srgbClr val="032F4A"/>
                </a:solidFill>
              </a:rPr>
              <a:t>تُكرر هذه العملية على كامل الصورة، مما يؤدي إلى تأثير شامل مثل التمويه أو تعزيز الحواف.</a:t>
            </a:r>
          </a:p>
          <a:p>
            <a:r>
              <a:rPr lang="ar-SY" sz="2000" dirty="0">
                <a:solidFill>
                  <a:srgbClr val="032F4A"/>
                </a:solidFill>
              </a:rPr>
              <a:t>تسمى مكانية لأنها تعتمد على الموقع المكاني للبكسلات، أي أن التأثير يتغير حسب موقع البكسل في الصورة وعلاقته بجيرانه. وهي تختلف عن المرشحات الترددية التي تعمل في المجال الترددي بعد تحويل الصورة</a:t>
            </a:r>
          </a:p>
          <a:p>
            <a:pPr algn="just"/>
            <a:endParaRPr lang="ar-SY" sz="1400" dirty="0">
              <a:solidFill>
                <a:srgbClr val="032F4A"/>
              </a:solidFill>
            </a:endParaRPr>
          </a:p>
        </p:txBody>
      </p:sp>
    </p:spTree>
    <p:extLst>
      <p:ext uri="{BB962C8B-B14F-4D97-AF65-F5344CB8AC3E}">
        <p14:creationId xmlns:p14="http://schemas.microsoft.com/office/powerpoint/2010/main" val="948699461"/>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A2608-6AE0-1AEE-282A-AF71DDE83025}"/>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4A1BC744-763D-158F-CDEA-D95B2D0DAAE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919" r="37081"/>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24BB9EE6-C4B2-E11F-135A-9943B2EB31A6}"/>
              </a:ext>
            </a:extLst>
          </p:cNvPr>
          <p:cNvSpPr>
            <a:spLocks noGrp="1"/>
          </p:cNvSpPr>
          <p:nvPr>
            <p:ph type="sldNum" sz="quarter" idx="12"/>
          </p:nvPr>
        </p:nvSpPr>
        <p:spPr/>
        <p:txBody>
          <a:bodyPr/>
          <a:lstStyle/>
          <a:p>
            <a:fld id="{5C0BBA6B-D746-4F1B-B1F9-3DE64F485878}" type="slidenum">
              <a:rPr lang="ar-SY" smtClean="0"/>
              <a:pPr/>
              <a:t>5</a:t>
            </a:fld>
            <a:endParaRPr lang="ar-SY" dirty="0"/>
          </a:p>
        </p:txBody>
      </p:sp>
      <p:sp>
        <p:nvSpPr>
          <p:cNvPr id="7" name="مربع نص 6">
            <a:extLst>
              <a:ext uri="{FF2B5EF4-FFF2-40B4-BE49-F238E27FC236}">
                <a16:creationId xmlns:a16="http://schemas.microsoft.com/office/drawing/2014/main" id="{81794DE4-3CE6-0F8F-6D20-B5FF4CAD5E6A}"/>
              </a:ext>
            </a:extLst>
          </p:cNvPr>
          <p:cNvSpPr txBox="1"/>
          <p:nvPr/>
        </p:nvSpPr>
        <p:spPr>
          <a:xfrm>
            <a:off x="-549796" y="148850"/>
            <a:ext cx="8073341" cy="1754326"/>
          </a:xfrm>
          <a:prstGeom prst="rect">
            <a:avLst/>
          </a:prstGeom>
          <a:noFill/>
        </p:spPr>
        <p:txBody>
          <a:bodyPr wrap="square" rtlCol="1">
            <a:spAutoFit/>
          </a:bodyPr>
          <a:lstStyle/>
          <a:p>
            <a:r>
              <a:rPr lang="ar-SY" sz="5400" b="1" dirty="0">
                <a:solidFill>
                  <a:srgbClr val="EE1250"/>
                </a:solidFill>
              </a:rPr>
              <a:t>المرشحات المكانية في معالجة الصور:</a:t>
            </a:r>
          </a:p>
        </p:txBody>
      </p:sp>
      <p:sp>
        <p:nvSpPr>
          <p:cNvPr id="8" name="مربع نص 7">
            <a:extLst>
              <a:ext uri="{FF2B5EF4-FFF2-40B4-BE49-F238E27FC236}">
                <a16:creationId xmlns:a16="http://schemas.microsoft.com/office/drawing/2014/main" id="{2AFF1FA4-F23C-E872-2F53-E100985791DF}"/>
              </a:ext>
            </a:extLst>
          </p:cNvPr>
          <p:cNvSpPr txBox="1"/>
          <p:nvPr/>
        </p:nvSpPr>
        <p:spPr>
          <a:xfrm>
            <a:off x="-869899" y="2385382"/>
            <a:ext cx="9168947" cy="1200329"/>
          </a:xfrm>
          <a:prstGeom prst="rect">
            <a:avLst/>
          </a:prstGeom>
          <a:noFill/>
        </p:spPr>
        <p:txBody>
          <a:bodyPr wrap="square" rtlCol="1">
            <a:spAutoFit/>
          </a:bodyPr>
          <a:lstStyle/>
          <a:p>
            <a:r>
              <a:rPr lang="ar-SY" sz="2800" b="1" dirty="0">
                <a:solidFill>
                  <a:srgbClr val="EE1250"/>
                </a:solidFill>
              </a:rPr>
              <a:t>أنواع المرشحات المكانية:</a:t>
            </a:r>
          </a:p>
          <a:p>
            <a:endParaRPr lang="ar-SY" sz="2800" b="1" dirty="0">
              <a:solidFill>
                <a:srgbClr val="EE1250"/>
              </a:solidFill>
            </a:endParaRPr>
          </a:p>
          <a:p>
            <a:endParaRPr lang="ar-SY" sz="1600" b="1" dirty="0">
              <a:solidFill>
                <a:srgbClr val="032F4A"/>
              </a:solidFill>
            </a:endParaRPr>
          </a:p>
        </p:txBody>
      </p:sp>
      <p:graphicFrame>
        <p:nvGraphicFramePr>
          <p:cNvPr id="3" name="جدول 2">
            <a:extLst>
              <a:ext uri="{FF2B5EF4-FFF2-40B4-BE49-F238E27FC236}">
                <a16:creationId xmlns:a16="http://schemas.microsoft.com/office/drawing/2014/main" id="{06F317F6-D804-1BD8-95C1-CCD2CD522C5E}"/>
              </a:ext>
            </a:extLst>
          </p:cNvPr>
          <p:cNvGraphicFramePr>
            <a:graphicFrameLocks noGrp="1"/>
          </p:cNvGraphicFramePr>
          <p:nvPr>
            <p:extLst>
              <p:ext uri="{D42A27DB-BD31-4B8C-83A1-F6EECF244321}">
                <p14:modId xmlns:p14="http://schemas.microsoft.com/office/powerpoint/2010/main" val="3489571418"/>
              </p:ext>
            </p:extLst>
          </p:nvPr>
        </p:nvGraphicFramePr>
        <p:xfrm>
          <a:off x="946552" y="3039933"/>
          <a:ext cx="8127999" cy="2931160"/>
        </p:xfrm>
        <a:graphic>
          <a:graphicData uri="http://schemas.openxmlformats.org/drawingml/2006/table">
            <a:tbl>
              <a:tblPr firstRow="1" bandRow="1">
                <a:tableStyleId>{284E427A-3D55-4303-BF80-6455036E1DE7}</a:tableStyleId>
              </a:tblPr>
              <a:tblGrid>
                <a:gridCol w="2709333">
                  <a:extLst>
                    <a:ext uri="{9D8B030D-6E8A-4147-A177-3AD203B41FA5}">
                      <a16:colId xmlns:a16="http://schemas.microsoft.com/office/drawing/2014/main" val="1548049124"/>
                    </a:ext>
                  </a:extLst>
                </a:gridCol>
                <a:gridCol w="2709333">
                  <a:extLst>
                    <a:ext uri="{9D8B030D-6E8A-4147-A177-3AD203B41FA5}">
                      <a16:colId xmlns:a16="http://schemas.microsoft.com/office/drawing/2014/main" val="821630759"/>
                    </a:ext>
                  </a:extLst>
                </a:gridCol>
                <a:gridCol w="2709333">
                  <a:extLst>
                    <a:ext uri="{9D8B030D-6E8A-4147-A177-3AD203B41FA5}">
                      <a16:colId xmlns:a16="http://schemas.microsoft.com/office/drawing/2014/main" val="2307370719"/>
                    </a:ext>
                  </a:extLst>
                </a:gridCol>
              </a:tblGrid>
              <a:tr h="370840">
                <a:tc>
                  <a:txBody>
                    <a:bodyPr/>
                    <a:lstStyle/>
                    <a:p>
                      <a:pPr algn="ctr" fontAlgn="ctr">
                        <a:buNone/>
                      </a:pPr>
                      <a:r>
                        <a:rPr lang="ar-SY" sz="1800" b="0" u="none" strike="noStrike" dirty="0">
                          <a:effectLst/>
                        </a:rPr>
                        <a:t>نوع المرشح</a:t>
                      </a:r>
                      <a:endParaRPr lang="ar-SY" sz="1800" b="0" i="0" u="none" strike="noStrike" dirty="0">
                        <a:effectLst/>
                        <a:latin typeface="Arial" panose="020B0604020202020204" pitchFamily="34" charset="0"/>
                      </a:endParaRPr>
                    </a:p>
                  </a:txBody>
                  <a:tcPr anchor="ctr"/>
                </a:tc>
                <a:tc>
                  <a:txBody>
                    <a:bodyPr/>
                    <a:lstStyle/>
                    <a:p>
                      <a:pPr algn="ctr" fontAlgn="ctr">
                        <a:buNone/>
                      </a:pPr>
                      <a:r>
                        <a:rPr lang="ar-SY" sz="1800" b="0" u="none" strike="noStrike" dirty="0">
                          <a:effectLst/>
                        </a:rPr>
                        <a:t>طريقة العمل</a:t>
                      </a:r>
                      <a:endParaRPr lang="ar-SY" sz="1800" b="0" i="0" u="none" strike="noStrike" dirty="0">
                        <a:effectLst/>
                        <a:latin typeface="Arial" panose="020B0604020202020204" pitchFamily="34" charset="0"/>
                      </a:endParaRPr>
                    </a:p>
                  </a:txBody>
                  <a:tcPr anchor="ctr"/>
                </a:tc>
                <a:tc>
                  <a:txBody>
                    <a:bodyPr/>
                    <a:lstStyle/>
                    <a:p>
                      <a:pPr algn="ctr" fontAlgn="ctr">
                        <a:buNone/>
                      </a:pPr>
                      <a:r>
                        <a:rPr lang="ar-SY" sz="1800" b="0" u="none" strike="noStrike" dirty="0">
                          <a:effectLst/>
                        </a:rPr>
                        <a:t>التأثير الناتج</a:t>
                      </a:r>
                      <a:endParaRPr lang="ar-SY" sz="1800" b="0" i="0" u="none" strike="noStrike" dirty="0">
                        <a:effectLst/>
                        <a:latin typeface="Arial" panose="020B0604020202020204" pitchFamily="34" charset="0"/>
                      </a:endParaRPr>
                    </a:p>
                  </a:txBody>
                  <a:tcPr anchor="ctr"/>
                </a:tc>
                <a:extLst>
                  <a:ext uri="{0D108BD9-81ED-4DB2-BD59-A6C34878D82A}">
                    <a16:rowId xmlns:a16="http://schemas.microsoft.com/office/drawing/2014/main" val="1002699632"/>
                  </a:ext>
                </a:extLst>
              </a:tr>
              <a:tr h="370840">
                <a:tc>
                  <a:txBody>
                    <a:bodyPr/>
                    <a:lstStyle/>
                    <a:p>
                      <a:pPr algn="ctr" fontAlgn="ctr">
                        <a:buNone/>
                      </a:pPr>
                      <a:r>
                        <a:rPr lang="ar-SY" sz="1800" b="0" u="none" strike="noStrike" dirty="0">
                          <a:solidFill>
                            <a:srgbClr val="032F4A"/>
                          </a:solidFill>
                          <a:effectLst/>
                        </a:rPr>
                        <a:t>مرشح المتوسط </a:t>
                      </a:r>
                      <a:r>
                        <a:rPr lang="en-US" sz="1800" b="0" u="none" strike="noStrike" dirty="0">
                          <a:solidFill>
                            <a:srgbClr val="032F4A"/>
                          </a:solidFill>
                          <a:effectLst/>
                        </a:rPr>
                        <a:t>Mean Filter</a:t>
                      </a:r>
                      <a:endParaRPr lang="en-US" sz="1800" b="0" i="0" u="none" strike="noStrike" dirty="0">
                        <a:solidFill>
                          <a:srgbClr val="032F4A"/>
                        </a:solidFill>
                        <a:effectLst/>
                        <a:latin typeface="Arial" panose="020B0604020202020204" pitchFamily="34" charset="0"/>
                      </a:endParaRPr>
                    </a:p>
                  </a:txBody>
                  <a:tcPr anchor="ctr"/>
                </a:tc>
                <a:tc>
                  <a:txBody>
                    <a:bodyPr/>
                    <a:lstStyle/>
                    <a:p>
                      <a:pPr algn="ctr" fontAlgn="ctr">
                        <a:buNone/>
                      </a:pPr>
                      <a:r>
                        <a:rPr lang="ar-SY" sz="1800" b="0" u="none" strike="noStrike" dirty="0">
                          <a:solidFill>
                            <a:srgbClr val="032F4A"/>
                          </a:solidFill>
                          <a:effectLst/>
                        </a:rPr>
                        <a:t>يأخذ متوسط قيم البكسلات المجاورة</a:t>
                      </a:r>
                      <a:endParaRPr lang="ar-SY" sz="1800" b="0" i="0" u="none" strike="noStrike" dirty="0">
                        <a:solidFill>
                          <a:srgbClr val="032F4A"/>
                        </a:solidFill>
                        <a:effectLst/>
                        <a:latin typeface="Arial" panose="020B0604020202020204" pitchFamily="34" charset="0"/>
                      </a:endParaRPr>
                    </a:p>
                  </a:txBody>
                  <a:tcPr anchor="ctr"/>
                </a:tc>
                <a:tc>
                  <a:txBody>
                    <a:bodyPr/>
                    <a:lstStyle/>
                    <a:p>
                      <a:pPr algn="ctr" fontAlgn="ctr">
                        <a:buNone/>
                      </a:pPr>
                      <a:r>
                        <a:rPr lang="ar-SY" sz="1800" b="0" u="none" strike="noStrike" dirty="0">
                          <a:solidFill>
                            <a:srgbClr val="032F4A"/>
                          </a:solidFill>
                          <a:effectLst/>
                        </a:rPr>
                        <a:t>يزيل الضوضاء ويُنعّم الصورة</a:t>
                      </a:r>
                      <a:endParaRPr lang="ar-SY" sz="1800" b="0" i="0" u="none" strike="noStrike" dirty="0">
                        <a:solidFill>
                          <a:srgbClr val="032F4A"/>
                        </a:solidFill>
                        <a:effectLst/>
                        <a:latin typeface="Arial" panose="020B0604020202020204" pitchFamily="34" charset="0"/>
                      </a:endParaRPr>
                    </a:p>
                  </a:txBody>
                  <a:tcPr anchor="ctr"/>
                </a:tc>
                <a:extLst>
                  <a:ext uri="{0D108BD9-81ED-4DB2-BD59-A6C34878D82A}">
                    <a16:rowId xmlns:a16="http://schemas.microsoft.com/office/drawing/2014/main" val="61988197"/>
                  </a:ext>
                </a:extLst>
              </a:tr>
              <a:tr h="370840">
                <a:tc>
                  <a:txBody>
                    <a:bodyPr/>
                    <a:lstStyle/>
                    <a:p>
                      <a:pPr algn="ctr" fontAlgn="ctr">
                        <a:buNone/>
                      </a:pPr>
                      <a:r>
                        <a:rPr lang="ar-SY" sz="1800" b="0" u="none" strike="noStrike" dirty="0">
                          <a:solidFill>
                            <a:srgbClr val="032F4A"/>
                          </a:solidFill>
                          <a:effectLst/>
                        </a:rPr>
                        <a:t>مرشح غاوسي </a:t>
                      </a:r>
                      <a:r>
                        <a:rPr lang="en-US" sz="1800" b="0" u="none" strike="noStrike" dirty="0">
                          <a:solidFill>
                            <a:srgbClr val="032F4A"/>
                          </a:solidFill>
                          <a:effectLst/>
                        </a:rPr>
                        <a:t>Gaussian Blur</a:t>
                      </a:r>
                      <a:endParaRPr lang="en-US" sz="1800" b="0" i="0" u="none" strike="noStrike" dirty="0">
                        <a:solidFill>
                          <a:srgbClr val="032F4A"/>
                        </a:solidFill>
                        <a:effectLst/>
                        <a:latin typeface="Arial" panose="020B0604020202020204" pitchFamily="34" charset="0"/>
                      </a:endParaRPr>
                    </a:p>
                  </a:txBody>
                  <a:tcPr anchor="ctr"/>
                </a:tc>
                <a:tc>
                  <a:txBody>
                    <a:bodyPr/>
                    <a:lstStyle/>
                    <a:p>
                      <a:pPr algn="ctr" fontAlgn="ctr">
                        <a:buNone/>
                      </a:pPr>
                      <a:r>
                        <a:rPr lang="ar-SY" sz="1800" b="0" u="none" strike="noStrike" dirty="0">
                          <a:solidFill>
                            <a:srgbClr val="032F4A"/>
                          </a:solidFill>
                          <a:effectLst/>
                        </a:rPr>
                        <a:t>يعطي وزن أكبر للبكسلات الأقرب</a:t>
                      </a:r>
                      <a:endParaRPr lang="ar-SY" sz="1800" b="0" i="0" u="none" strike="noStrike" dirty="0">
                        <a:solidFill>
                          <a:srgbClr val="032F4A"/>
                        </a:solidFill>
                        <a:effectLst/>
                        <a:latin typeface="Arial" panose="020B0604020202020204" pitchFamily="34" charset="0"/>
                      </a:endParaRPr>
                    </a:p>
                  </a:txBody>
                  <a:tcPr anchor="ctr"/>
                </a:tc>
                <a:tc>
                  <a:txBody>
                    <a:bodyPr/>
                    <a:lstStyle/>
                    <a:p>
                      <a:pPr algn="ctr" fontAlgn="ctr">
                        <a:buNone/>
                      </a:pPr>
                      <a:r>
                        <a:rPr lang="ar-SY" sz="1800" b="0" u="none" strike="noStrike" dirty="0">
                          <a:solidFill>
                            <a:srgbClr val="032F4A"/>
                          </a:solidFill>
                          <a:effectLst/>
                        </a:rPr>
                        <a:t>تمويه ناعم مع الحفاظ على بعض التفاصيل</a:t>
                      </a:r>
                      <a:endParaRPr lang="ar-SY" sz="1800" b="0" i="0" u="none" strike="noStrike" dirty="0">
                        <a:solidFill>
                          <a:srgbClr val="032F4A"/>
                        </a:solidFill>
                        <a:effectLst/>
                        <a:latin typeface="Arial" panose="020B0604020202020204" pitchFamily="34" charset="0"/>
                      </a:endParaRPr>
                    </a:p>
                  </a:txBody>
                  <a:tcPr anchor="ctr"/>
                </a:tc>
                <a:extLst>
                  <a:ext uri="{0D108BD9-81ED-4DB2-BD59-A6C34878D82A}">
                    <a16:rowId xmlns:a16="http://schemas.microsoft.com/office/drawing/2014/main" val="2283884903"/>
                  </a:ext>
                </a:extLst>
              </a:tr>
              <a:tr h="370840">
                <a:tc>
                  <a:txBody>
                    <a:bodyPr/>
                    <a:lstStyle/>
                    <a:p>
                      <a:pPr algn="ctr" fontAlgn="ctr">
                        <a:buNone/>
                      </a:pPr>
                      <a:r>
                        <a:rPr lang="ar-SY" sz="1800" b="0" u="none" strike="noStrike" dirty="0">
                          <a:solidFill>
                            <a:srgbClr val="032F4A"/>
                          </a:solidFill>
                          <a:effectLst/>
                        </a:rPr>
                        <a:t>مرشح الحدة </a:t>
                      </a:r>
                      <a:r>
                        <a:rPr lang="en-US" sz="1800" b="0" u="none" strike="noStrike" dirty="0">
                          <a:solidFill>
                            <a:srgbClr val="032F4A"/>
                          </a:solidFill>
                          <a:effectLst/>
                        </a:rPr>
                        <a:t>Sharpen</a:t>
                      </a:r>
                      <a:endParaRPr lang="en-US" sz="1800" b="0" i="0" u="none" strike="noStrike" dirty="0">
                        <a:solidFill>
                          <a:srgbClr val="032F4A"/>
                        </a:solidFill>
                        <a:effectLst/>
                        <a:latin typeface="Arial" panose="020B0604020202020204" pitchFamily="34" charset="0"/>
                      </a:endParaRPr>
                    </a:p>
                  </a:txBody>
                  <a:tcPr anchor="ctr"/>
                </a:tc>
                <a:tc>
                  <a:txBody>
                    <a:bodyPr/>
                    <a:lstStyle/>
                    <a:p>
                      <a:pPr algn="ctr" fontAlgn="ctr">
                        <a:buNone/>
                      </a:pPr>
                      <a:r>
                        <a:rPr lang="ar-SY" sz="1800" b="0" u="none" strike="noStrike" dirty="0">
                          <a:solidFill>
                            <a:srgbClr val="032F4A"/>
                          </a:solidFill>
                          <a:effectLst/>
                        </a:rPr>
                        <a:t>يُبرز الفرق بين البكسل وجيرانه</a:t>
                      </a:r>
                      <a:endParaRPr lang="ar-SY" sz="1800" b="0" i="0" u="none" strike="noStrike" dirty="0">
                        <a:solidFill>
                          <a:srgbClr val="032F4A"/>
                        </a:solidFill>
                        <a:effectLst/>
                        <a:latin typeface="Arial" panose="020B0604020202020204" pitchFamily="34" charset="0"/>
                      </a:endParaRPr>
                    </a:p>
                  </a:txBody>
                  <a:tcPr anchor="ctr"/>
                </a:tc>
                <a:tc>
                  <a:txBody>
                    <a:bodyPr/>
                    <a:lstStyle/>
                    <a:p>
                      <a:pPr algn="ctr" fontAlgn="ctr">
                        <a:buNone/>
                      </a:pPr>
                      <a:r>
                        <a:rPr lang="ar-SY" sz="1800" b="0" u="none" strike="noStrike" dirty="0">
                          <a:solidFill>
                            <a:srgbClr val="032F4A"/>
                          </a:solidFill>
                          <a:effectLst/>
                        </a:rPr>
                        <a:t>يزيد وضوح الحواف والتفاصيل</a:t>
                      </a:r>
                      <a:endParaRPr lang="ar-SY" sz="1800" b="0" i="0" u="none" strike="noStrike" dirty="0">
                        <a:solidFill>
                          <a:srgbClr val="032F4A"/>
                        </a:solidFill>
                        <a:effectLst/>
                        <a:latin typeface="Arial" panose="020B0604020202020204" pitchFamily="34" charset="0"/>
                      </a:endParaRPr>
                    </a:p>
                  </a:txBody>
                  <a:tcPr anchor="ctr"/>
                </a:tc>
                <a:extLst>
                  <a:ext uri="{0D108BD9-81ED-4DB2-BD59-A6C34878D82A}">
                    <a16:rowId xmlns:a16="http://schemas.microsoft.com/office/drawing/2014/main" val="481798973"/>
                  </a:ext>
                </a:extLst>
              </a:tr>
              <a:tr h="370840">
                <a:tc>
                  <a:txBody>
                    <a:bodyPr/>
                    <a:lstStyle/>
                    <a:p>
                      <a:pPr algn="ctr" fontAlgn="ctr">
                        <a:buNone/>
                      </a:pPr>
                      <a:r>
                        <a:rPr lang="ar-SY" sz="1800" b="0" u="none" strike="noStrike" dirty="0">
                          <a:solidFill>
                            <a:srgbClr val="032F4A"/>
                          </a:solidFill>
                          <a:effectLst/>
                        </a:rPr>
                        <a:t>مرشح الكشف عن الحواف </a:t>
                      </a:r>
                      <a:r>
                        <a:rPr lang="en-US" sz="1800" b="0" u="none" strike="noStrike" dirty="0">
                          <a:solidFill>
                            <a:srgbClr val="032F4A"/>
                          </a:solidFill>
                          <a:effectLst/>
                        </a:rPr>
                        <a:t>Edge Detection</a:t>
                      </a:r>
                      <a:endParaRPr lang="en-US" sz="1800" b="0" i="0" u="none" strike="noStrike" dirty="0">
                        <a:solidFill>
                          <a:srgbClr val="032F4A"/>
                        </a:solidFill>
                        <a:effectLst/>
                        <a:latin typeface="Arial" panose="020B0604020202020204" pitchFamily="34" charset="0"/>
                      </a:endParaRPr>
                    </a:p>
                  </a:txBody>
                  <a:tcPr anchor="ctr"/>
                </a:tc>
                <a:tc>
                  <a:txBody>
                    <a:bodyPr/>
                    <a:lstStyle/>
                    <a:p>
                      <a:pPr algn="ctr" fontAlgn="ctr">
                        <a:buNone/>
                      </a:pPr>
                      <a:r>
                        <a:rPr lang="ar-SY" sz="1800" b="0" u="none" strike="noStrike" dirty="0">
                          <a:solidFill>
                            <a:srgbClr val="032F4A"/>
                          </a:solidFill>
                          <a:effectLst/>
                        </a:rPr>
                        <a:t>يحسب الفرق بين البكسلات المتجاورة</a:t>
                      </a:r>
                      <a:endParaRPr lang="ar-SY" sz="1800" b="0" i="0" u="none" strike="noStrike" dirty="0">
                        <a:solidFill>
                          <a:srgbClr val="032F4A"/>
                        </a:solidFill>
                        <a:effectLst/>
                        <a:latin typeface="Arial" panose="020B0604020202020204" pitchFamily="34" charset="0"/>
                      </a:endParaRPr>
                    </a:p>
                  </a:txBody>
                  <a:tcPr anchor="ctr"/>
                </a:tc>
                <a:tc>
                  <a:txBody>
                    <a:bodyPr/>
                    <a:lstStyle/>
                    <a:p>
                      <a:pPr algn="ctr" fontAlgn="ctr">
                        <a:buNone/>
                      </a:pPr>
                      <a:r>
                        <a:rPr lang="ar-SY" sz="1800" b="0" u="none" strike="noStrike" dirty="0">
                          <a:solidFill>
                            <a:srgbClr val="032F4A"/>
                          </a:solidFill>
                          <a:effectLst/>
                        </a:rPr>
                        <a:t>يُظهر حدود العناصر في الصورة</a:t>
                      </a:r>
                      <a:endParaRPr lang="ar-SY" sz="1800" b="0" i="0" u="none" strike="noStrike" dirty="0">
                        <a:solidFill>
                          <a:srgbClr val="032F4A"/>
                        </a:solidFill>
                        <a:effectLst/>
                        <a:latin typeface="Arial" panose="020B0604020202020204" pitchFamily="34" charset="0"/>
                      </a:endParaRPr>
                    </a:p>
                  </a:txBody>
                  <a:tcPr anchor="ctr"/>
                </a:tc>
                <a:extLst>
                  <a:ext uri="{0D108BD9-81ED-4DB2-BD59-A6C34878D82A}">
                    <a16:rowId xmlns:a16="http://schemas.microsoft.com/office/drawing/2014/main" val="3561068124"/>
                  </a:ext>
                </a:extLst>
              </a:tr>
            </a:tbl>
          </a:graphicData>
        </a:graphic>
      </p:graphicFrame>
    </p:spTree>
    <p:extLst>
      <p:ext uri="{BB962C8B-B14F-4D97-AF65-F5344CB8AC3E}">
        <p14:creationId xmlns:p14="http://schemas.microsoft.com/office/powerpoint/2010/main" val="32960507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2EE3B-39B0-79CB-D7A8-95B438228482}"/>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F223450A-2113-69D4-66FC-73399843833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5197" r="40262"/>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7C070D5E-F450-0EFC-4FA2-EA28ECAAE848}"/>
              </a:ext>
            </a:extLst>
          </p:cNvPr>
          <p:cNvSpPr>
            <a:spLocks noGrp="1"/>
          </p:cNvSpPr>
          <p:nvPr>
            <p:ph type="sldNum" sz="quarter" idx="12"/>
          </p:nvPr>
        </p:nvSpPr>
        <p:spPr/>
        <p:txBody>
          <a:bodyPr/>
          <a:lstStyle/>
          <a:p>
            <a:fld id="{5C0BBA6B-D746-4F1B-B1F9-3DE64F485878}" type="slidenum">
              <a:rPr lang="ar-SY" smtClean="0"/>
              <a:pPr/>
              <a:t>6</a:t>
            </a:fld>
            <a:endParaRPr lang="ar-SY" dirty="0"/>
          </a:p>
        </p:txBody>
      </p:sp>
      <p:sp>
        <p:nvSpPr>
          <p:cNvPr id="7" name="مربع نص 6">
            <a:extLst>
              <a:ext uri="{FF2B5EF4-FFF2-40B4-BE49-F238E27FC236}">
                <a16:creationId xmlns:a16="http://schemas.microsoft.com/office/drawing/2014/main" id="{773BD3AF-9191-2089-0791-8A56CFD6CC0C}"/>
              </a:ext>
            </a:extLst>
          </p:cNvPr>
          <p:cNvSpPr txBox="1"/>
          <p:nvPr/>
        </p:nvSpPr>
        <p:spPr>
          <a:xfrm>
            <a:off x="-549796" y="148850"/>
            <a:ext cx="8073341" cy="1754326"/>
          </a:xfrm>
          <a:prstGeom prst="rect">
            <a:avLst/>
          </a:prstGeom>
          <a:noFill/>
        </p:spPr>
        <p:txBody>
          <a:bodyPr wrap="square" rtlCol="1">
            <a:spAutoFit/>
          </a:bodyPr>
          <a:lstStyle/>
          <a:p>
            <a:r>
              <a:rPr lang="ar-SY" sz="5400" b="1" dirty="0">
                <a:solidFill>
                  <a:srgbClr val="EE1250"/>
                </a:solidFill>
              </a:rPr>
              <a:t>المرشحات المكانية في معالجة الصور:</a:t>
            </a:r>
          </a:p>
        </p:txBody>
      </p:sp>
      <p:sp>
        <p:nvSpPr>
          <p:cNvPr id="8" name="مربع نص 7">
            <a:extLst>
              <a:ext uri="{FF2B5EF4-FFF2-40B4-BE49-F238E27FC236}">
                <a16:creationId xmlns:a16="http://schemas.microsoft.com/office/drawing/2014/main" id="{F76E32A6-7E7F-3262-2328-1D8276B60936}"/>
              </a:ext>
            </a:extLst>
          </p:cNvPr>
          <p:cNvSpPr txBox="1"/>
          <p:nvPr/>
        </p:nvSpPr>
        <p:spPr>
          <a:xfrm>
            <a:off x="108254" y="1993496"/>
            <a:ext cx="8248851" cy="4524315"/>
          </a:xfrm>
          <a:prstGeom prst="rect">
            <a:avLst/>
          </a:prstGeom>
          <a:noFill/>
        </p:spPr>
        <p:txBody>
          <a:bodyPr wrap="square" rtlCol="1">
            <a:spAutoFit/>
          </a:bodyPr>
          <a:lstStyle/>
          <a:p>
            <a:pPr>
              <a:lnSpc>
                <a:spcPct val="150000"/>
              </a:lnSpc>
            </a:pPr>
            <a:r>
              <a:rPr lang="ar-SY" sz="2800" b="1" dirty="0">
                <a:solidFill>
                  <a:srgbClr val="EE1250"/>
                </a:solidFill>
              </a:rPr>
              <a:t>التأثيرات:</a:t>
            </a:r>
          </a:p>
          <a:p>
            <a:pPr lvl="0" eaLnBrk="0" fontAlgn="base" hangingPunct="0">
              <a:lnSpc>
                <a:spcPct val="150000"/>
              </a:lnSpc>
              <a:spcBef>
                <a:spcPct val="0"/>
              </a:spcBef>
              <a:spcAft>
                <a:spcPct val="0"/>
              </a:spcAft>
              <a:buFontTx/>
              <a:buChar char="•"/>
            </a:pPr>
            <a:r>
              <a:rPr lang="ar-SA" altLang="en-US" sz="1600" b="1" dirty="0">
                <a:solidFill>
                  <a:srgbClr val="032F4A"/>
                </a:solidFill>
                <a:latin typeface="Arial" panose="020B0604020202020204" pitchFamily="34" charset="0"/>
                <a:cs typeface="Arial" panose="020B0604020202020204" pitchFamily="34" charset="0"/>
              </a:rPr>
              <a:t>تحسين جودة الصور قبل الطباعة أو العرض</a:t>
            </a:r>
            <a:r>
              <a:rPr lang="en-US" altLang="en-US" sz="1600" b="1" dirty="0">
                <a:solidFill>
                  <a:srgbClr val="032F4A"/>
                </a:solidFill>
                <a:latin typeface="Arial" panose="020B0604020202020204" pitchFamily="34" charset="0"/>
                <a:cs typeface="Arial" panose="020B0604020202020204" pitchFamily="34" charset="0"/>
              </a:rPr>
              <a:t>.</a:t>
            </a:r>
            <a:endParaRPr lang="en-US" altLang="en-US" sz="1600" b="1" dirty="0">
              <a:solidFill>
                <a:srgbClr val="032F4A"/>
              </a:solidFill>
              <a:latin typeface="Arial" panose="020B0604020202020204" pitchFamily="34" charset="0"/>
            </a:endParaRPr>
          </a:p>
          <a:p>
            <a:pPr lvl="0" eaLnBrk="0" fontAlgn="base" hangingPunct="0">
              <a:lnSpc>
                <a:spcPct val="150000"/>
              </a:lnSpc>
              <a:spcBef>
                <a:spcPct val="0"/>
              </a:spcBef>
              <a:spcAft>
                <a:spcPct val="0"/>
              </a:spcAft>
              <a:buFontTx/>
              <a:buChar char="•"/>
            </a:pPr>
            <a:r>
              <a:rPr lang="ar-SA" altLang="en-US" sz="1600" b="1" dirty="0">
                <a:solidFill>
                  <a:srgbClr val="032F4A"/>
                </a:solidFill>
                <a:latin typeface="Arial" panose="020B0604020202020204" pitchFamily="34" charset="0"/>
                <a:cs typeface="Arial" panose="020B0604020202020204" pitchFamily="34" charset="0"/>
              </a:rPr>
              <a:t>تسهيل التعرف على العناصر في الصور (مثل الوجوه أو النصوص)</a:t>
            </a:r>
            <a:r>
              <a:rPr lang="en-US" altLang="en-US" sz="1600" b="1" dirty="0">
                <a:solidFill>
                  <a:srgbClr val="032F4A"/>
                </a:solidFill>
                <a:latin typeface="Arial" panose="020B0604020202020204" pitchFamily="34" charset="0"/>
                <a:cs typeface="Arial" panose="020B0604020202020204" pitchFamily="34" charset="0"/>
              </a:rPr>
              <a:t>.</a:t>
            </a:r>
            <a:endParaRPr lang="en-US" altLang="en-US" sz="1600" b="1" dirty="0">
              <a:solidFill>
                <a:srgbClr val="032F4A"/>
              </a:solidFill>
              <a:latin typeface="Arial" panose="020B0604020202020204" pitchFamily="34" charset="0"/>
            </a:endParaRPr>
          </a:p>
          <a:p>
            <a:pPr lvl="0" eaLnBrk="0" fontAlgn="base" hangingPunct="0">
              <a:lnSpc>
                <a:spcPct val="150000"/>
              </a:lnSpc>
              <a:spcBef>
                <a:spcPct val="0"/>
              </a:spcBef>
              <a:spcAft>
                <a:spcPct val="0"/>
              </a:spcAft>
              <a:buFontTx/>
              <a:buChar char="•"/>
            </a:pPr>
            <a:r>
              <a:rPr lang="ar-SA" altLang="en-US" sz="1600" b="1" dirty="0">
                <a:solidFill>
                  <a:srgbClr val="032F4A"/>
                </a:solidFill>
                <a:latin typeface="Arial" panose="020B0604020202020204" pitchFamily="34" charset="0"/>
                <a:cs typeface="Arial" panose="020B0604020202020204" pitchFamily="34" charset="0"/>
              </a:rPr>
              <a:t>تقليل التشويش الناتج عن الإضاءة أو الحركة</a:t>
            </a:r>
            <a:r>
              <a:rPr lang="en-US" altLang="en-US" sz="1600" b="1" dirty="0">
                <a:solidFill>
                  <a:srgbClr val="032F4A"/>
                </a:solidFill>
                <a:latin typeface="Arial" panose="020B0604020202020204" pitchFamily="34" charset="0"/>
                <a:cs typeface="Arial" panose="020B0604020202020204" pitchFamily="34" charset="0"/>
              </a:rPr>
              <a:t>.</a:t>
            </a:r>
            <a:endParaRPr lang="ar-SY" altLang="en-US" sz="1600" b="1" dirty="0">
              <a:solidFill>
                <a:srgbClr val="032F4A"/>
              </a:solidFill>
              <a:latin typeface="Arial" panose="020B0604020202020204" pitchFamily="34" charset="0"/>
              <a:cs typeface="Arial" panose="020B0604020202020204" pitchFamily="34" charset="0"/>
            </a:endParaRPr>
          </a:p>
          <a:p>
            <a:pPr eaLnBrk="0" fontAlgn="base" hangingPunct="0">
              <a:lnSpc>
                <a:spcPct val="150000"/>
              </a:lnSpc>
              <a:spcBef>
                <a:spcPct val="0"/>
              </a:spcBef>
              <a:spcAft>
                <a:spcPct val="0"/>
              </a:spcAft>
            </a:pPr>
            <a:r>
              <a:rPr lang="ar-SY" sz="2000" b="1" dirty="0">
                <a:solidFill>
                  <a:srgbClr val="EE1250"/>
                </a:solidFill>
              </a:rPr>
              <a:t>استخدامات المرشحات المكانية:</a:t>
            </a:r>
          </a:p>
          <a:p>
            <a:pPr>
              <a:lnSpc>
                <a:spcPct val="150000"/>
              </a:lnSpc>
            </a:pPr>
            <a:r>
              <a:rPr lang="ar-SY" b="1" dirty="0">
                <a:solidFill>
                  <a:srgbClr val="032F4A"/>
                </a:solidFill>
              </a:rPr>
              <a:t>تحسين الصور قبل الطباعة أو العرض.</a:t>
            </a:r>
          </a:p>
          <a:p>
            <a:pPr>
              <a:lnSpc>
                <a:spcPct val="150000"/>
              </a:lnSpc>
            </a:pPr>
            <a:r>
              <a:rPr lang="ar-SY" b="1" dirty="0">
                <a:solidFill>
                  <a:srgbClr val="032F4A"/>
                </a:solidFill>
              </a:rPr>
              <a:t>تجهيز الصور لتحليلها في تطبيقات الذكاء الاصطناعي.</a:t>
            </a:r>
          </a:p>
          <a:p>
            <a:pPr>
              <a:lnSpc>
                <a:spcPct val="150000"/>
              </a:lnSpc>
            </a:pPr>
            <a:r>
              <a:rPr lang="ar-SY" b="1" dirty="0">
                <a:solidFill>
                  <a:srgbClr val="032F4A"/>
                </a:solidFill>
              </a:rPr>
              <a:t>إزالة التشويش الناتج عن الإضاءة أو الحركة.</a:t>
            </a:r>
          </a:p>
          <a:p>
            <a:pPr>
              <a:lnSpc>
                <a:spcPct val="150000"/>
              </a:lnSpc>
            </a:pPr>
            <a:r>
              <a:rPr lang="ar-SY" b="1" dirty="0">
                <a:solidFill>
                  <a:srgbClr val="032F4A"/>
                </a:solidFill>
              </a:rPr>
              <a:t>تسهيل التعرف على العناصر مثل النصوص أو الوجوه.</a:t>
            </a:r>
          </a:p>
          <a:p>
            <a:pPr lvl="0" eaLnBrk="0" fontAlgn="base" hangingPunct="0">
              <a:spcBef>
                <a:spcPct val="0"/>
              </a:spcBef>
              <a:spcAft>
                <a:spcPct val="0"/>
              </a:spcAft>
            </a:pPr>
            <a:endParaRPr lang="ar-SY" altLang="en-US" sz="1600" dirty="0">
              <a:latin typeface="Arial" panose="020B0604020202020204" pitchFamily="34" charset="0"/>
              <a:cs typeface="Arial" panose="020B0604020202020204" pitchFamily="34" charset="0"/>
            </a:endParaRPr>
          </a:p>
          <a:p>
            <a:endParaRPr lang="ar-SY" sz="1400" dirty="0">
              <a:solidFill>
                <a:srgbClr val="032F4A"/>
              </a:solidFill>
            </a:endParaRPr>
          </a:p>
        </p:txBody>
      </p:sp>
    </p:spTree>
    <p:extLst>
      <p:ext uri="{BB962C8B-B14F-4D97-AF65-F5344CB8AC3E}">
        <p14:creationId xmlns:p14="http://schemas.microsoft.com/office/powerpoint/2010/main" val="1852858806"/>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80CCB-236C-816F-7281-5380B9E55FED}"/>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5EEA20BD-0100-410B-CBE8-6CA09F33C78A}"/>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48" r="36839"/>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E86D3187-890B-20DC-B117-A0E6F9838916}"/>
              </a:ext>
            </a:extLst>
          </p:cNvPr>
          <p:cNvSpPr>
            <a:spLocks noGrp="1"/>
          </p:cNvSpPr>
          <p:nvPr>
            <p:ph type="sldNum" sz="quarter" idx="12"/>
          </p:nvPr>
        </p:nvSpPr>
        <p:spPr/>
        <p:txBody>
          <a:bodyPr/>
          <a:lstStyle/>
          <a:p>
            <a:fld id="{5C0BBA6B-D746-4F1B-B1F9-3DE64F485878}" type="slidenum">
              <a:rPr lang="ar-SY" smtClean="0"/>
              <a:pPr/>
              <a:t>7</a:t>
            </a:fld>
            <a:endParaRPr lang="ar-SY" dirty="0"/>
          </a:p>
        </p:txBody>
      </p:sp>
      <p:sp>
        <p:nvSpPr>
          <p:cNvPr id="7" name="مربع نص 6">
            <a:extLst>
              <a:ext uri="{FF2B5EF4-FFF2-40B4-BE49-F238E27FC236}">
                <a16:creationId xmlns:a16="http://schemas.microsoft.com/office/drawing/2014/main" id="{07C704BB-024B-17D5-F9B4-DFE8D28A7215}"/>
              </a:ext>
            </a:extLst>
          </p:cNvPr>
          <p:cNvSpPr txBox="1"/>
          <p:nvPr/>
        </p:nvSpPr>
        <p:spPr>
          <a:xfrm>
            <a:off x="0" y="148850"/>
            <a:ext cx="7523545" cy="1754326"/>
          </a:xfrm>
          <a:prstGeom prst="rect">
            <a:avLst/>
          </a:prstGeom>
          <a:noFill/>
        </p:spPr>
        <p:txBody>
          <a:bodyPr wrap="square" rtlCol="1">
            <a:spAutoFit/>
          </a:bodyPr>
          <a:lstStyle/>
          <a:p>
            <a:r>
              <a:rPr lang="ar-SY" sz="5400" dirty="0">
                <a:solidFill>
                  <a:srgbClr val="EE1250"/>
                </a:solidFill>
              </a:rPr>
              <a:t>المرشحات الترددية وتحويل فورييه:</a:t>
            </a:r>
            <a:endParaRPr lang="ar-SY" sz="5400" b="1" dirty="0">
              <a:solidFill>
                <a:srgbClr val="EE1250"/>
              </a:solidFill>
            </a:endParaRPr>
          </a:p>
        </p:txBody>
      </p:sp>
      <p:sp>
        <p:nvSpPr>
          <p:cNvPr id="8" name="مربع نص 7">
            <a:extLst>
              <a:ext uri="{FF2B5EF4-FFF2-40B4-BE49-F238E27FC236}">
                <a16:creationId xmlns:a16="http://schemas.microsoft.com/office/drawing/2014/main" id="{AFE33032-7DB9-A2F2-4882-D737D33FD9C7}"/>
              </a:ext>
            </a:extLst>
          </p:cNvPr>
          <p:cNvSpPr txBox="1"/>
          <p:nvPr/>
        </p:nvSpPr>
        <p:spPr>
          <a:xfrm>
            <a:off x="259105" y="2058811"/>
            <a:ext cx="8248851" cy="3816429"/>
          </a:xfrm>
          <a:prstGeom prst="rect">
            <a:avLst/>
          </a:prstGeom>
          <a:noFill/>
        </p:spPr>
        <p:txBody>
          <a:bodyPr wrap="square" rtlCol="1">
            <a:spAutoFit/>
          </a:bodyPr>
          <a:lstStyle/>
          <a:p>
            <a:r>
              <a:rPr lang="ar-SY" sz="2400" b="1" dirty="0">
                <a:solidFill>
                  <a:srgbClr val="EE1250"/>
                </a:solidFill>
              </a:rPr>
              <a:t>المرشحات الترددية: </a:t>
            </a:r>
            <a:r>
              <a:rPr lang="ar-SY" sz="2000" dirty="0">
                <a:solidFill>
                  <a:srgbClr val="032F4A"/>
                </a:solidFill>
              </a:rPr>
              <a:t>تعتمد على تحويل الصورة من المجال المكاني إلى المجال الترددي باستخدام تحويل فورييه، مما يسمح بمعالجة الترددات المختلفة بشكل منفصل.</a:t>
            </a:r>
          </a:p>
          <a:p>
            <a:r>
              <a:rPr lang="ar-SY" sz="2400" b="1" dirty="0">
                <a:solidFill>
                  <a:srgbClr val="EE1250"/>
                </a:solidFill>
              </a:rPr>
              <a:t>تحويل فورييه:</a:t>
            </a:r>
          </a:p>
          <a:p>
            <a:r>
              <a:rPr lang="ar-SY" sz="2000" dirty="0">
                <a:solidFill>
                  <a:srgbClr val="032F4A"/>
                </a:solidFill>
              </a:rPr>
              <a:t>تحويل فورييه</a:t>
            </a:r>
            <a:r>
              <a:rPr lang="en-US" sz="2000" dirty="0">
                <a:solidFill>
                  <a:srgbClr val="032F4A"/>
                </a:solidFill>
              </a:rPr>
              <a:t> </a:t>
            </a:r>
            <a:r>
              <a:rPr lang="ar-SY" sz="2000" dirty="0">
                <a:solidFill>
                  <a:srgbClr val="032F4A"/>
                </a:solidFill>
              </a:rPr>
              <a:t>هو عملية رياضية تُحوّل الصورة من تمثيلها المكاني (أي البكسلات) إلى تمثيل ترددي، حيث تُعبّر كل نقطة عن تردد معين في الصورة:</a:t>
            </a:r>
          </a:p>
          <a:p>
            <a:r>
              <a:rPr lang="ar-SY" sz="2000" dirty="0">
                <a:solidFill>
                  <a:srgbClr val="032F4A"/>
                </a:solidFill>
              </a:rPr>
              <a:t>الترددات المنخفضة: تمثل المناطق المسطحة أو المتجانسة (مثل الخلفيات).</a:t>
            </a:r>
          </a:p>
          <a:p>
            <a:r>
              <a:rPr lang="ar-SY" sz="2000" dirty="0">
                <a:solidFill>
                  <a:srgbClr val="032F4A"/>
                </a:solidFill>
              </a:rPr>
              <a:t>الترددات العالية: تمثل التفاصيل الدقيقة والحواف.</a:t>
            </a:r>
          </a:p>
          <a:p>
            <a:r>
              <a:rPr lang="ar-SY" sz="2000" dirty="0">
                <a:solidFill>
                  <a:srgbClr val="032F4A"/>
                </a:solidFill>
              </a:rPr>
              <a:t>بمجرد تحويل الصورة إلى المجال الترددي، يمكننا تطبيق مرشحات تستهدف ترددات معينة، ثم نعيد الصورة إلى المجال المكاني باستخدام التحويل العكسي لفورييه</a:t>
            </a:r>
            <a:endParaRPr lang="en-US" sz="2000" dirty="0">
              <a:solidFill>
                <a:srgbClr val="032F4A"/>
              </a:solidFill>
            </a:endParaRPr>
          </a:p>
          <a:p>
            <a:endParaRPr lang="ar-SY" sz="1400" dirty="0">
              <a:solidFill>
                <a:srgbClr val="032F4A"/>
              </a:solidFill>
            </a:endParaRPr>
          </a:p>
        </p:txBody>
      </p:sp>
    </p:spTree>
    <p:extLst>
      <p:ext uri="{BB962C8B-B14F-4D97-AF65-F5344CB8AC3E}">
        <p14:creationId xmlns:p14="http://schemas.microsoft.com/office/powerpoint/2010/main" val="3450374180"/>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3F8EB-D827-598D-61D2-187461A8DCA3}"/>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8B10BD44-FA01-C03D-DAA4-0CD82BD60E8E}"/>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0276" r="36606"/>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8117FE7A-1145-DB61-420F-66F0FB0E97A0}"/>
              </a:ext>
            </a:extLst>
          </p:cNvPr>
          <p:cNvSpPr>
            <a:spLocks noGrp="1"/>
          </p:cNvSpPr>
          <p:nvPr>
            <p:ph type="sldNum" sz="quarter" idx="12"/>
          </p:nvPr>
        </p:nvSpPr>
        <p:spPr/>
        <p:txBody>
          <a:bodyPr/>
          <a:lstStyle/>
          <a:p>
            <a:fld id="{5C0BBA6B-D746-4F1B-B1F9-3DE64F485878}" type="slidenum">
              <a:rPr lang="ar-SY" smtClean="0"/>
              <a:pPr/>
              <a:t>8</a:t>
            </a:fld>
            <a:endParaRPr lang="ar-SY" dirty="0"/>
          </a:p>
        </p:txBody>
      </p:sp>
      <p:sp>
        <p:nvSpPr>
          <p:cNvPr id="7" name="مربع نص 6">
            <a:extLst>
              <a:ext uri="{FF2B5EF4-FFF2-40B4-BE49-F238E27FC236}">
                <a16:creationId xmlns:a16="http://schemas.microsoft.com/office/drawing/2014/main" id="{45B65EFD-0CB1-B284-1242-4F498B0AE984}"/>
              </a:ext>
            </a:extLst>
          </p:cNvPr>
          <p:cNvSpPr txBox="1"/>
          <p:nvPr/>
        </p:nvSpPr>
        <p:spPr>
          <a:xfrm>
            <a:off x="-242596" y="148850"/>
            <a:ext cx="7766141" cy="1754326"/>
          </a:xfrm>
          <a:prstGeom prst="rect">
            <a:avLst/>
          </a:prstGeom>
          <a:noFill/>
        </p:spPr>
        <p:txBody>
          <a:bodyPr wrap="square" rtlCol="1">
            <a:spAutoFit/>
          </a:bodyPr>
          <a:lstStyle/>
          <a:p>
            <a:r>
              <a:rPr lang="ar-SY" sz="5400" dirty="0">
                <a:solidFill>
                  <a:srgbClr val="EE1250"/>
                </a:solidFill>
              </a:rPr>
              <a:t>المرشحات الترددية وتحويل فورييه:</a:t>
            </a:r>
            <a:endParaRPr lang="ar-SY" sz="5400" b="1" dirty="0">
              <a:solidFill>
                <a:srgbClr val="EE1250"/>
              </a:solidFill>
            </a:endParaRPr>
          </a:p>
        </p:txBody>
      </p:sp>
      <p:sp>
        <p:nvSpPr>
          <p:cNvPr id="8" name="مربع نص 7">
            <a:extLst>
              <a:ext uri="{FF2B5EF4-FFF2-40B4-BE49-F238E27FC236}">
                <a16:creationId xmlns:a16="http://schemas.microsoft.com/office/drawing/2014/main" id="{BA1E6B19-E1B7-DBCF-B77F-7CFDB9A87D77}"/>
              </a:ext>
            </a:extLst>
          </p:cNvPr>
          <p:cNvSpPr txBox="1"/>
          <p:nvPr/>
        </p:nvSpPr>
        <p:spPr>
          <a:xfrm>
            <a:off x="-571319" y="2307814"/>
            <a:ext cx="9168947" cy="769441"/>
          </a:xfrm>
          <a:prstGeom prst="rect">
            <a:avLst/>
          </a:prstGeom>
          <a:noFill/>
        </p:spPr>
        <p:txBody>
          <a:bodyPr wrap="square" rtlCol="1">
            <a:spAutoFit/>
          </a:bodyPr>
          <a:lstStyle/>
          <a:p>
            <a:r>
              <a:rPr lang="ar-SY" sz="2800" b="1" dirty="0">
                <a:solidFill>
                  <a:srgbClr val="EE1250"/>
                </a:solidFill>
              </a:rPr>
              <a:t>أنواع المعالجة الترددية:</a:t>
            </a:r>
          </a:p>
          <a:p>
            <a:endParaRPr lang="ar-SY" sz="1600" b="1" dirty="0">
              <a:solidFill>
                <a:srgbClr val="032F4A"/>
              </a:solidFill>
            </a:endParaRPr>
          </a:p>
        </p:txBody>
      </p:sp>
      <p:graphicFrame>
        <p:nvGraphicFramePr>
          <p:cNvPr id="4" name="جدول 3">
            <a:extLst>
              <a:ext uri="{FF2B5EF4-FFF2-40B4-BE49-F238E27FC236}">
                <a16:creationId xmlns:a16="http://schemas.microsoft.com/office/drawing/2014/main" id="{137378E9-5931-38FF-D5F5-9D194BD2B8C4}"/>
              </a:ext>
            </a:extLst>
          </p:cNvPr>
          <p:cNvGraphicFramePr>
            <a:graphicFrameLocks noGrp="1"/>
          </p:cNvGraphicFramePr>
          <p:nvPr>
            <p:extLst>
              <p:ext uri="{D42A27DB-BD31-4B8C-83A1-F6EECF244321}">
                <p14:modId xmlns:p14="http://schemas.microsoft.com/office/powerpoint/2010/main" val="4144358779"/>
              </p:ext>
            </p:extLst>
          </p:nvPr>
        </p:nvGraphicFramePr>
        <p:xfrm>
          <a:off x="1126931" y="3415004"/>
          <a:ext cx="8127999" cy="230507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17951949"/>
                    </a:ext>
                  </a:extLst>
                </a:gridCol>
                <a:gridCol w="2709333">
                  <a:extLst>
                    <a:ext uri="{9D8B030D-6E8A-4147-A177-3AD203B41FA5}">
                      <a16:colId xmlns:a16="http://schemas.microsoft.com/office/drawing/2014/main" val="110204060"/>
                    </a:ext>
                  </a:extLst>
                </a:gridCol>
                <a:gridCol w="2709333">
                  <a:extLst>
                    <a:ext uri="{9D8B030D-6E8A-4147-A177-3AD203B41FA5}">
                      <a16:colId xmlns:a16="http://schemas.microsoft.com/office/drawing/2014/main" val="1720534634"/>
                    </a:ext>
                  </a:extLst>
                </a:gridCol>
              </a:tblGrid>
              <a:tr h="384836">
                <a:tc>
                  <a:txBody>
                    <a:bodyPr/>
                    <a:lstStyle/>
                    <a:p>
                      <a:pPr algn="ctr">
                        <a:buNone/>
                      </a:pPr>
                      <a:r>
                        <a:rPr lang="ar-SY" dirty="0"/>
                        <a:t>نوع المرشح</a:t>
                      </a:r>
                    </a:p>
                  </a:txBody>
                  <a:tcPr anchor="ctr"/>
                </a:tc>
                <a:tc>
                  <a:txBody>
                    <a:bodyPr/>
                    <a:lstStyle/>
                    <a:p>
                      <a:pPr algn="ctr">
                        <a:buNone/>
                      </a:pPr>
                      <a:r>
                        <a:rPr lang="ar-SY" dirty="0"/>
                        <a:t>الوظيفة</a:t>
                      </a:r>
                    </a:p>
                  </a:txBody>
                  <a:tcPr anchor="ctr"/>
                </a:tc>
                <a:tc>
                  <a:txBody>
                    <a:bodyPr/>
                    <a:lstStyle/>
                    <a:p>
                      <a:pPr algn="ctr">
                        <a:buNone/>
                      </a:pPr>
                      <a:r>
                        <a:rPr lang="ar-SY" dirty="0"/>
                        <a:t>التأثير</a:t>
                      </a:r>
                    </a:p>
                  </a:txBody>
                  <a:tcPr anchor="ctr"/>
                </a:tc>
                <a:extLst>
                  <a:ext uri="{0D108BD9-81ED-4DB2-BD59-A6C34878D82A}">
                    <a16:rowId xmlns:a16="http://schemas.microsoft.com/office/drawing/2014/main" val="1985326804"/>
                  </a:ext>
                </a:extLst>
              </a:tr>
              <a:tr h="370840">
                <a:tc>
                  <a:txBody>
                    <a:bodyPr/>
                    <a:lstStyle/>
                    <a:p>
                      <a:pPr algn="ctr">
                        <a:buNone/>
                      </a:pPr>
                      <a:r>
                        <a:rPr lang="ar-SY" dirty="0">
                          <a:solidFill>
                            <a:srgbClr val="032F4A"/>
                          </a:solidFill>
                        </a:rPr>
                        <a:t>مرشح التردد العالي</a:t>
                      </a:r>
                      <a:endParaRPr lang="en-US" dirty="0">
                        <a:solidFill>
                          <a:srgbClr val="032F4A"/>
                        </a:solidFill>
                      </a:endParaRPr>
                    </a:p>
                  </a:txBody>
                  <a:tcPr anchor="ctr"/>
                </a:tc>
                <a:tc>
                  <a:txBody>
                    <a:bodyPr/>
                    <a:lstStyle/>
                    <a:p>
                      <a:pPr algn="ctr">
                        <a:buNone/>
                      </a:pPr>
                      <a:r>
                        <a:rPr lang="ar-SY" dirty="0">
                          <a:solidFill>
                            <a:srgbClr val="032F4A"/>
                          </a:solidFill>
                        </a:rPr>
                        <a:t>يُعزز الترددات العالية ويُضعف المنخفضة</a:t>
                      </a:r>
                    </a:p>
                  </a:txBody>
                  <a:tcPr anchor="ctr"/>
                </a:tc>
                <a:tc>
                  <a:txBody>
                    <a:bodyPr/>
                    <a:lstStyle/>
                    <a:p>
                      <a:pPr algn="ctr">
                        <a:buNone/>
                      </a:pPr>
                      <a:r>
                        <a:rPr lang="ar-SY" dirty="0">
                          <a:solidFill>
                            <a:srgbClr val="032F4A"/>
                          </a:solidFill>
                        </a:rPr>
                        <a:t>يزيد الحدة ويُبرز التفاصيل</a:t>
                      </a:r>
                    </a:p>
                  </a:txBody>
                  <a:tcPr anchor="ctr"/>
                </a:tc>
                <a:extLst>
                  <a:ext uri="{0D108BD9-81ED-4DB2-BD59-A6C34878D82A}">
                    <a16:rowId xmlns:a16="http://schemas.microsoft.com/office/drawing/2014/main" val="1737689988"/>
                  </a:ext>
                </a:extLst>
              </a:tr>
              <a:tr h="370840">
                <a:tc>
                  <a:txBody>
                    <a:bodyPr/>
                    <a:lstStyle/>
                    <a:p>
                      <a:pPr algn="ctr">
                        <a:buNone/>
                      </a:pPr>
                      <a:r>
                        <a:rPr lang="ar-SY" dirty="0">
                          <a:solidFill>
                            <a:srgbClr val="032F4A"/>
                          </a:solidFill>
                        </a:rPr>
                        <a:t>مرشح التردد المنخفض</a:t>
                      </a:r>
                      <a:endParaRPr lang="en-US" dirty="0">
                        <a:solidFill>
                          <a:srgbClr val="032F4A"/>
                        </a:solidFill>
                      </a:endParaRPr>
                    </a:p>
                  </a:txBody>
                  <a:tcPr anchor="ctr"/>
                </a:tc>
                <a:tc>
                  <a:txBody>
                    <a:bodyPr/>
                    <a:lstStyle/>
                    <a:p>
                      <a:pPr algn="ctr">
                        <a:buNone/>
                      </a:pPr>
                      <a:r>
                        <a:rPr lang="ar-SY" dirty="0">
                          <a:solidFill>
                            <a:srgbClr val="032F4A"/>
                          </a:solidFill>
                        </a:rPr>
                        <a:t>يُضعف الترددات العالية ويُعزز المنخفضة</a:t>
                      </a:r>
                    </a:p>
                  </a:txBody>
                  <a:tcPr anchor="ctr"/>
                </a:tc>
                <a:tc>
                  <a:txBody>
                    <a:bodyPr/>
                    <a:lstStyle/>
                    <a:p>
                      <a:pPr algn="ctr">
                        <a:buNone/>
                      </a:pPr>
                      <a:r>
                        <a:rPr lang="ar-SY" dirty="0">
                          <a:solidFill>
                            <a:srgbClr val="032F4A"/>
                          </a:solidFill>
                        </a:rPr>
                        <a:t>يُنعّم الصورة ويُزيل الضوضاء</a:t>
                      </a:r>
                    </a:p>
                  </a:txBody>
                  <a:tcPr anchor="ctr"/>
                </a:tc>
                <a:extLst>
                  <a:ext uri="{0D108BD9-81ED-4DB2-BD59-A6C34878D82A}">
                    <a16:rowId xmlns:a16="http://schemas.microsoft.com/office/drawing/2014/main" val="3918015449"/>
                  </a:ext>
                </a:extLst>
              </a:tr>
              <a:tr h="370840">
                <a:tc>
                  <a:txBody>
                    <a:bodyPr/>
                    <a:lstStyle/>
                    <a:p>
                      <a:pPr algn="ctr">
                        <a:buNone/>
                      </a:pPr>
                      <a:r>
                        <a:rPr lang="ar-SY" dirty="0">
                          <a:solidFill>
                            <a:srgbClr val="032F4A"/>
                          </a:solidFill>
                        </a:rPr>
                        <a:t>مرشح النطاق</a:t>
                      </a:r>
                      <a:endParaRPr lang="en-US" dirty="0">
                        <a:solidFill>
                          <a:srgbClr val="032F4A"/>
                        </a:solidFill>
                      </a:endParaRPr>
                    </a:p>
                  </a:txBody>
                  <a:tcPr anchor="ctr"/>
                </a:tc>
                <a:tc>
                  <a:txBody>
                    <a:bodyPr/>
                    <a:lstStyle/>
                    <a:p>
                      <a:pPr algn="ctr">
                        <a:buNone/>
                      </a:pPr>
                      <a:r>
                        <a:rPr lang="ar-SY" dirty="0">
                          <a:solidFill>
                            <a:srgbClr val="032F4A"/>
                          </a:solidFill>
                        </a:rPr>
                        <a:t>يُعزز أو يُضعف نطاق معين من الترددات</a:t>
                      </a:r>
                    </a:p>
                  </a:txBody>
                  <a:tcPr anchor="ctr"/>
                </a:tc>
                <a:tc>
                  <a:txBody>
                    <a:bodyPr/>
                    <a:lstStyle/>
                    <a:p>
                      <a:pPr algn="ctr">
                        <a:buNone/>
                      </a:pPr>
                      <a:r>
                        <a:rPr lang="ar-SY" dirty="0">
                          <a:solidFill>
                            <a:srgbClr val="032F4A"/>
                          </a:solidFill>
                        </a:rPr>
                        <a:t>يُستخدم في تحليل أنماط محددة</a:t>
                      </a:r>
                    </a:p>
                  </a:txBody>
                  <a:tcPr anchor="ctr"/>
                </a:tc>
                <a:extLst>
                  <a:ext uri="{0D108BD9-81ED-4DB2-BD59-A6C34878D82A}">
                    <a16:rowId xmlns:a16="http://schemas.microsoft.com/office/drawing/2014/main" val="269108439"/>
                  </a:ext>
                </a:extLst>
              </a:tr>
            </a:tbl>
          </a:graphicData>
        </a:graphic>
      </p:graphicFrame>
    </p:spTree>
    <p:extLst>
      <p:ext uri="{BB962C8B-B14F-4D97-AF65-F5344CB8AC3E}">
        <p14:creationId xmlns:p14="http://schemas.microsoft.com/office/powerpoint/2010/main" val="37230722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6AEE-9EA2-8567-C1BF-F05E6D3F9CEC}"/>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913C5373-CC21-4C14-011A-11FECE628E4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1375" r="29824"/>
          <a:stretch>
            <a:fillRect/>
          </a:stretch>
        </p:blipFill>
        <p:spPr>
          <a:xfrm>
            <a:off x="8299048" y="0"/>
            <a:ext cx="4008696" cy="7037408"/>
          </a:xfrm>
        </p:spPr>
      </p:pic>
      <p:sp>
        <p:nvSpPr>
          <p:cNvPr id="2" name="عنصر نائب لرقم الشريحة 1">
            <a:extLst>
              <a:ext uri="{FF2B5EF4-FFF2-40B4-BE49-F238E27FC236}">
                <a16:creationId xmlns:a16="http://schemas.microsoft.com/office/drawing/2014/main" id="{3728FE45-831B-BFF6-6753-454B9D45CC50}"/>
              </a:ext>
            </a:extLst>
          </p:cNvPr>
          <p:cNvSpPr>
            <a:spLocks noGrp="1"/>
          </p:cNvSpPr>
          <p:nvPr>
            <p:ph type="sldNum" sz="quarter" idx="12"/>
          </p:nvPr>
        </p:nvSpPr>
        <p:spPr/>
        <p:txBody>
          <a:bodyPr/>
          <a:lstStyle/>
          <a:p>
            <a:fld id="{5C0BBA6B-D746-4F1B-B1F9-3DE64F485878}" type="slidenum">
              <a:rPr lang="ar-SY" smtClean="0"/>
              <a:pPr/>
              <a:t>9</a:t>
            </a:fld>
            <a:endParaRPr lang="ar-SY" dirty="0"/>
          </a:p>
        </p:txBody>
      </p:sp>
      <p:sp>
        <p:nvSpPr>
          <p:cNvPr id="7" name="مربع نص 6">
            <a:extLst>
              <a:ext uri="{FF2B5EF4-FFF2-40B4-BE49-F238E27FC236}">
                <a16:creationId xmlns:a16="http://schemas.microsoft.com/office/drawing/2014/main" id="{E8FDADD0-CCB5-C51B-7979-7C4B7E83A045}"/>
              </a:ext>
            </a:extLst>
          </p:cNvPr>
          <p:cNvSpPr txBox="1"/>
          <p:nvPr/>
        </p:nvSpPr>
        <p:spPr>
          <a:xfrm>
            <a:off x="0" y="148850"/>
            <a:ext cx="7523545" cy="1754326"/>
          </a:xfrm>
          <a:prstGeom prst="rect">
            <a:avLst/>
          </a:prstGeom>
          <a:noFill/>
        </p:spPr>
        <p:txBody>
          <a:bodyPr wrap="square" rtlCol="1">
            <a:spAutoFit/>
          </a:bodyPr>
          <a:lstStyle/>
          <a:p>
            <a:r>
              <a:rPr lang="ar-SY" sz="5400" dirty="0">
                <a:solidFill>
                  <a:srgbClr val="EE1250"/>
                </a:solidFill>
              </a:rPr>
              <a:t>المرشحات الترددية وتحويل فورييه:</a:t>
            </a:r>
            <a:endParaRPr lang="ar-SY" sz="5400" b="1" dirty="0">
              <a:solidFill>
                <a:srgbClr val="EE1250"/>
              </a:solidFill>
            </a:endParaRPr>
          </a:p>
        </p:txBody>
      </p:sp>
      <p:sp>
        <p:nvSpPr>
          <p:cNvPr id="8" name="مربع نص 7">
            <a:extLst>
              <a:ext uri="{FF2B5EF4-FFF2-40B4-BE49-F238E27FC236}">
                <a16:creationId xmlns:a16="http://schemas.microsoft.com/office/drawing/2014/main" id="{0AC77306-977C-08F2-F3E1-6BFA702F7FE0}"/>
              </a:ext>
            </a:extLst>
          </p:cNvPr>
          <p:cNvSpPr txBox="1"/>
          <p:nvPr/>
        </p:nvSpPr>
        <p:spPr>
          <a:xfrm>
            <a:off x="287097" y="2264085"/>
            <a:ext cx="8248851" cy="3631763"/>
          </a:xfrm>
          <a:prstGeom prst="rect">
            <a:avLst/>
          </a:prstGeom>
          <a:noFill/>
        </p:spPr>
        <p:txBody>
          <a:bodyPr wrap="square" rtlCol="1">
            <a:spAutoFit/>
          </a:bodyPr>
          <a:lstStyle/>
          <a:p>
            <a:pPr>
              <a:lnSpc>
                <a:spcPct val="150000"/>
              </a:lnSpc>
            </a:pPr>
            <a:r>
              <a:rPr lang="ar-SY" sz="2400" b="1" dirty="0">
                <a:solidFill>
                  <a:srgbClr val="EE1250"/>
                </a:solidFill>
              </a:rPr>
              <a:t>تطبيقات عملية:</a:t>
            </a:r>
          </a:p>
          <a:p>
            <a:pPr marL="342900" indent="-342900">
              <a:lnSpc>
                <a:spcPct val="150000"/>
              </a:lnSpc>
              <a:buFont typeface="Arial" panose="020B0604020202020204" pitchFamily="34" charset="0"/>
              <a:buChar char="•"/>
            </a:pPr>
            <a:r>
              <a:rPr lang="ar-SY" sz="2000" b="1" dirty="0"/>
              <a:t>تحسين الصور الطبية</a:t>
            </a:r>
            <a:r>
              <a:rPr lang="ar-SY" sz="2000" dirty="0"/>
              <a:t>: مثل صور الأشعة، حيث تُستخدم المرشحات الترددية لإبراز التفاصيل الدقيقة.</a:t>
            </a:r>
          </a:p>
          <a:p>
            <a:pPr marL="342900" indent="-342900">
              <a:lnSpc>
                <a:spcPct val="150000"/>
              </a:lnSpc>
              <a:buFont typeface="Arial" panose="020B0604020202020204" pitchFamily="34" charset="0"/>
              <a:buChar char="•"/>
            </a:pPr>
            <a:r>
              <a:rPr lang="ar-SY" sz="2000" b="1" dirty="0"/>
              <a:t>إزالة الضوضاء</a:t>
            </a:r>
            <a:r>
              <a:rPr lang="ar-SY" sz="2000" dirty="0"/>
              <a:t>: عن طريق كبح الترددات غير المرغوبة.</a:t>
            </a:r>
          </a:p>
          <a:p>
            <a:pPr marL="342900" indent="-342900">
              <a:lnSpc>
                <a:spcPct val="150000"/>
              </a:lnSpc>
              <a:buFont typeface="Arial" panose="020B0604020202020204" pitchFamily="34" charset="0"/>
              <a:buChar char="•"/>
            </a:pPr>
            <a:r>
              <a:rPr lang="ar-SY" sz="2000" b="1" dirty="0"/>
              <a:t>تحليل الصور الصناعية</a:t>
            </a:r>
            <a:r>
              <a:rPr lang="ar-SY" sz="2000" dirty="0"/>
              <a:t>: مثل صور الأقمار الصناعية أو الفحص البصري في خطوط الإنتاج</a:t>
            </a:r>
            <a:r>
              <a:rPr lang="ar-SY" sz="2400" dirty="0"/>
              <a:t>.</a:t>
            </a:r>
          </a:p>
          <a:p>
            <a:pPr marL="342900" indent="-342900">
              <a:buFont typeface="Arial" panose="020B0604020202020204" pitchFamily="34" charset="0"/>
              <a:buChar char="•"/>
            </a:pPr>
            <a:endParaRPr lang="ar-SY" sz="2400" dirty="0"/>
          </a:p>
          <a:p>
            <a:endParaRPr lang="ar-SY" sz="1400" dirty="0">
              <a:solidFill>
                <a:srgbClr val="032F4A"/>
              </a:solidFill>
            </a:endParaRPr>
          </a:p>
        </p:txBody>
      </p:sp>
    </p:spTree>
    <p:extLst>
      <p:ext uri="{BB962C8B-B14F-4D97-AF65-F5344CB8AC3E}">
        <p14:creationId xmlns:p14="http://schemas.microsoft.com/office/powerpoint/2010/main" val="1696861702"/>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نسق Office">
  <a:themeElements>
    <a:clrScheme name="مخصص 8">
      <a:dk1>
        <a:sysClr val="windowText" lastClr="000000"/>
      </a:dk1>
      <a:lt1>
        <a:sysClr val="window" lastClr="FFFFFF"/>
      </a:lt1>
      <a:dk2>
        <a:srgbClr val="44546A"/>
      </a:dk2>
      <a:lt2>
        <a:srgbClr val="E7E6E6"/>
      </a:lt2>
      <a:accent1>
        <a:srgbClr val="EE1250"/>
      </a:accent1>
      <a:accent2>
        <a:srgbClr val="032F4A"/>
      </a:accent2>
      <a:accent3>
        <a:srgbClr val="FCC99E"/>
      </a:accent3>
      <a:accent4>
        <a:srgbClr val="FFC000"/>
      </a:accent4>
      <a:accent5>
        <a:srgbClr val="5B9BD5"/>
      </a:accent5>
      <a:accent6>
        <a:srgbClr val="70AD47"/>
      </a:accent6>
      <a:hlink>
        <a:srgbClr val="0563C1"/>
      </a:hlink>
      <a:folHlink>
        <a:srgbClr val="954F72"/>
      </a:folHlink>
    </a:clrScheme>
    <a:fontScheme name="مخصص 3">
      <a:majorFont>
        <a:latin typeface="Calibri Light"/>
        <a:ea typeface=""/>
        <a:cs typeface="JF Flat"/>
      </a:majorFont>
      <a:minorFont>
        <a:latin typeface="Calibri"/>
        <a:ea typeface=""/>
        <a:cs typeface="JF Fla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2130</TotalTime>
  <Words>1096</Words>
  <Application>Microsoft Office PowerPoint</Application>
  <PresentationFormat>Widescreen</PresentationFormat>
  <Paragraphs>143</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JF Flat</vt:lpstr>
      <vt:lpstr>Courier New</vt:lpstr>
      <vt:lpstr>Calibri</vt:lpstr>
      <vt:lpstr>Arial</vt:lpstr>
      <vt:lpstr>نسق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PcMax</dc:creator>
  <cp:lastModifiedBy>Yazan Joureah</cp:lastModifiedBy>
  <cp:revision>33</cp:revision>
  <dcterms:created xsi:type="dcterms:W3CDTF">2019-11-30T04:49:15Z</dcterms:created>
  <dcterms:modified xsi:type="dcterms:W3CDTF">2025-10-19T04:57:14Z</dcterms:modified>
</cp:coreProperties>
</file>