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embedTrueTypeFonts="1">
  <p:sldMasterIdLst>
    <p:sldMasterId id="2147483648" r:id="rId1"/>
  </p:sldMasterIdLst>
  <p:notesMasterIdLst>
    <p:notesMasterId r:id="rId54"/>
  </p:notesMasterIdLst>
  <p:sldIdLst>
    <p:sldId id="256" r:id="rId2"/>
    <p:sldId id="257" r:id="rId3"/>
    <p:sldId id="258" r:id="rId4"/>
    <p:sldId id="259" r:id="rId5"/>
    <p:sldId id="260" r:id="rId6"/>
    <p:sldId id="261" r:id="rId7"/>
    <p:sldId id="271" r:id="rId8"/>
    <p:sldId id="272" r:id="rId9"/>
    <p:sldId id="273" r:id="rId10"/>
    <p:sldId id="262" r:id="rId11"/>
    <p:sldId id="263" r:id="rId12"/>
    <p:sldId id="264" r:id="rId13"/>
    <p:sldId id="274" r:id="rId14"/>
    <p:sldId id="275" r:id="rId15"/>
    <p:sldId id="277" r:id="rId16"/>
    <p:sldId id="276"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5" r:id="rId34"/>
    <p:sldId id="304" r:id="rId35"/>
    <p:sldId id="297" r:id="rId36"/>
    <p:sldId id="298" r:id="rId37"/>
    <p:sldId id="294" r:id="rId38"/>
    <p:sldId id="299" r:id="rId39"/>
    <p:sldId id="300" r:id="rId40"/>
    <p:sldId id="301" r:id="rId41"/>
    <p:sldId id="302" r:id="rId42"/>
    <p:sldId id="303" r:id="rId43"/>
    <p:sldId id="296" r:id="rId44"/>
    <p:sldId id="305" r:id="rId45"/>
    <p:sldId id="306" r:id="rId46"/>
    <p:sldId id="307" r:id="rId47"/>
    <p:sldId id="309" r:id="rId48"/>
    <p:sldId id="308" r:id="rId49"/>
    <p:sldId id="310" r:id="rId50"/>
    <p:sldId id="311" r:id="rId51"/>
    <p:sldId id="312" r:id="rId52"/>
    <p:sldId id="270" r:id="rId53"/>
  </p:sldIdLst>
  <p:sldSz cx="12192000" cy="6858000"/>
  <p:notesSz cx="6858000" cy="9144000"/>
  <p:embeddedFontLst>
    <p:embeddedFont>
      <p:font typeface="JF Flat" panose="020B0604020202020204" charset="-78"/>
      <p:regular r:id="rId55"/>
    </p:embeddedFont>
  </p:embeddedFontLst>
  <p:defaultTextStyle>
    <a:defPPr>
      <a:defRPr lang="ar-SY"/>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1250"/>
    <a:srgbClr val="FFF6DB"/>
    <a:srgbClr val="032F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نمط ذو نسُق 1 - تميي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نمط ذو نسُق 1 - تميي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Y" dirty="0"/>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3FAB826E-288B-4B23-A42E-827F23073FEB}" type="datetimeFigureOut">
              <a:rPr lang="ar-SY" smtClean="0"/>
              <a:t>19/04/1447</a:t>
            </a:fld>
            <a:endParaRPr lang="ar-SY" dirty="0"/>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Y" dirty="0"/>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Y" dirty="0"/>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41E747D-284E-4653-A76B-63B9F6D35516}" type="slidenum">
              <a:rPr lang="ar-SY" smtClean="0"/>
              <a:t>‹#›</a:t>
            </a:fld>
            <a:endParaRPr lang="ar-SY" dirty="0"/>
          </a:p>
        </p:txBody>
      </p:sp>
    </p:spTree>
    <p:extLst>
      <p:ext uri="{BB962C8B-B14F-4D97-AF65-F5344CB8AC3E}">
        <p14:creationId xmlns:p14="http://schemas.microsoft.com/office/powerpoint/2010/main" val="223140455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شريحة عنوان">
    <p:spTree>
      <p:nvGrpSpPr>
        <p:cNvPr id="1" name=""/>
        <p:cNvGrpSpPr/>
        <p:nvPr/>
      </p:nvGrpSpPr>
      <p:grpSpPr>
        <a:xfrm>
          <a:off x="0" y="0"/>
          <a:ext cx="0" cy="0"/>
          <a:chOff x="0" y="0"/>
          <a:chExt cx="0" cy="0"/>
        </a:xfrm>
      </p:grpSpPr>
      <p:pic>
        <p:nvPicPr>
          <p:cNvPr id="25" name="صورة 24">
            <a:extLst>
              <a:ext uri="{FF2B5EF4-FFF2-40B4-BE49-F238E27FC236}">
                <a16:creationId xmlns:a16="http://schemas.microsoft.com/office/drawing/2014/main" id="{92C0ED09-A959-4F91-9264-D8EB6024A7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عنصر نائب للصورة 22">
            <a:extLst>
              <a:ext uri="{FF2B5EF4-FFF2-40B4-BE49-F238E27FC236}">
                <a16:creationId xmlns:a16="http://schemas.microsoft.com/office/drawing/2014/main" id="{694CA523-F0C7-4BCE-A084-64E5E552BC89}"/>
              </a:ext>
            </a:extLst>
          </p:cNvPr>
          <p:cNvSpPr>
            <a:spLocks noGrp="1"/>
          </p:cNvSpPr>
          <p:nvPr>
            <p:ph type="pic" sz="quarter" idx="13"/>
          </p:nvPr>
        </p:nvSpPr>
        <p:spPr>
          <a:xfrm>
            <a:off x="0" y="0"/>
            <a:ext cx="5803900" cy="6858000"/>
          </a:xfrm>
          <a:custGeom>
            <a:avLst/>
            <a:gdLst>
              <a:gd name="connsiteX0" fmla="*/ 0 w 5803900"/>
              <a:gd name="connsiteY0" fmla="*/ 0 h 6858000"/>
              <a:gd name="connsiteX1" fmla="*/ 3822700 w 5803900"/>
              <a:gd name="connsiteY1" fmla="*/ 0 h 6858000"/>
              <a:gd name="connsiteX2" fmla="*/ 5803900 w 5803900"/>
              <a:gd name="connsiteY2" fmla="*/ 3670300 h 6858000"/>
              <a:gd name="connsiteX3" fmla="*/ 4094226 w 5803900"/>
              <a:gd name="connsiteY3" fmla="*/ 6845808 h 6858000"/>
              <a:gd name="connsiteX4" fmla="*/ 0 w 58039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3900" h="6858000">
                <a:moveTo>
                  <a:pt x="0" y="0"/>
                </a:moveTo>
                <a:lnTo>
                  <a:pt x="3822700" y="0"/>
                </a:lnTo>
                <a:cubicBezTo>
                  <a:pt x="4821767" y="1926167"/>
                  <a:pt x="5008033" y="2302933"/>
                  <a:pt x="5803900" y="3670300"/>
                </a:cubicBezTo>
                <a:lnTo>
                  <a:pt x="4094226" y="6845808"/>
                </a:lnTo>
                <a:lnTo>
                  <a:pt x="0" y="6858000"/>
                </a:lnTo>
                <a:close/>
              </a:path>
            </a:pathLst>
          </a:custGeom>
        </p:spPr>
        <p:txBody>
          <a:bodyPr wrap="square">
            <a:noAutofit/>
          </a:bodyPr>
          <a:lstStyle/>
          <a:p>
            <a:endParaRPr lang="ar-SY" dirty="0"/>
          </a:p>
        </p:txBody>
      </p:sp>
      <p:sp>
        <p:nvSpPr>
          <p:cNvPr id="11" name="عنصر نائب لرقم الشريحة 5">
            <a:extLst>
              <a:ext uri="{FF2B5EF4-FFF2-40B4-BE49-F238E27FC236}">
                <a16:creationId xmlns:a16="http://schemas.microsoft.com/office/drawing/2014/main" id="{5CDFA1B7-2370-454B-8AC8-89601487D227}"/>
              </a:ext>
            </a:extLst>
          </p:cNvPr>
          <p:cNvSpPr>
            <a:spLocks noGrp="1"/>
          </p:cNvSpPr>
          <p:nvPr>
            <p:ph type="sldNum" sz="quarter" idx="12"/>
          </p:nvPr>
        </p:nvSpPr>
        <p:spPr>
          <a:xfrm>
            <a:off x="5733142" y="6444342"/>
            <a:ext cx="725715" cy="457200"/>
          </a:xfrm>
        </p:spPr>
        <p:txBody>
          <a:bodyPr/>
          <a:lstStyle>
            <a:lvl1pPr algn="ctr">
              <a:defRPr sz="1800">
                <a:solidFill>
                  <a:schemeClr val="bg1"/>
                </a:solidFill>
                <a:latin typeface="JF Flat" panose="02000500000000000000" pitchFamily="2" charset="-78"/>
                <a:cs typeface="JF Flat" panose="02000500000000000000" pitchFamily="2" charset="-78"/>
              </a:defRPr>
            </a:lvl1pPr>
          </a:lstStyle>
          <a:p>
            <a:fld id="{5C0BBA6B-D746-4F1B-B1F9-3DE64F485878}" type="slidenum">
              <a:rPr lang="ar-SY" smtClean="0"/>
              <a:pPr/>
              <a:t>‹#›</a:t>
            </a:fld>
            <a:endParaRPr lang="ar-SY" dirty="0"/>
          </a:p>
        </p:txBody>
      </p:sp>
    </p:spTree>
    <p:extLst>
      <p:ext uri="{BB962C8B-B14F-4D97-AF65-F5344CB8AC3E}">
        <p14:creationId xmlns:p14="http://schemas.microsoft.com/office/powerpoint/2010/main" val="238844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0522655-FBBC-4961-8B78-A955FC4653CB}"/>
              </a:ext>
            </a:extLst>
          </p:cNvPr>
          <p:cNvSpPr>
            <a:spLocks noGrp="1"/>
          </p:cNvSpPr>
          <p:nvPr>
            <p:ph type="title"/>
          </p:nvPr>
        </p:nvSpPr>
        <p:spPr/>
        <p:txBody>
          <a:bodyPr/>
          <a:lstStyle/>
          <a:p>
            <a:r>
              <a:rPr lang="ar-SA"/>
              <a:t>انقر لتحرير نمط عنوان الشكل الرئيسي</a:t>
            </a:r>
            <a:endParaRPr lang="ar-SY"/>
          </a:p>
        </p:txBody>
      </p:sp>
      <p:sp>
        <p:nvSpPr>
          <p:cNvPr id="3" name="عنصر نائب للعنوان العمودي 2">
            <a:extLst>
              <a:ext uri="{FF2B5EF4-FFF2-40B4-BE49-F238E27FC236}">
                <a16:creationId xmlns:a16="http://schemas.microsoft.com/office/drawing/2014/main" id="{409B6C6F-4B65-46FD-AEAF-0B00449C98FE}"/>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4" name="عنصر نائب للتاريخ 3">
            <a:extLst>
              <a:ext uri="{FF2B5EF4-FFF2-40B4-BE49-F238E27FC236}">
                <a16:creationId xmlns:a16="http://schemas.microsoft.com/office/drawing/2014/main" id="{F3A733F5-60B4-4EFC-8CEA-5FFC055F84E1}"/>
              </a:ext>
            </a:extLst>
          </p:cNvPr>
          <p:cNvSpPr>
            <a:spLocks noGrp="1"/>
          </p:cNvSpPr>
          <p:nvPr>
            <p:ph type="dt" sz="half" idx="10"/>
          </p:nvPr>
        </p:nvSpPr>
        <p:spPr/>
        <p:txBody>
          <a:bodyPr/>
          <a:lstStyle/>
          <a:p>
            <a:fld id="{2DA82C98-9CB6-4E99-B725-EB1534C97F0E}" type="datetime8">
              <a:rPr lang="ar-SY" smtClean="0"/>
              <a:t>11 تشرين الأول، 25</a:t>
            </a:fld>
            <a:endParaRPr lang="ar-SY" dirty="0"/>
          </a:p>
        </p:txBody>
      </p:sp>
      <p:sp>
        <p:nvSpPr>
          <p:cNvPr id="5" name="عنصر نائب للتذييل 4">
            <a:extLst>
              <a:ext uri="{FF2B5EF4-FFF2-40B4-BE49-F238E27FC236}">
                <a16:creationId xmlns:a16="http://schemas.microsoft.com/office/drawing/2014/main" id="{1B70000C-15D4-4AE7-A99B-356109CBBFE7}"/>
              </a:ext>
            </a:extLst>
          </p:cNvPr>
          <p:cNvSpPr>
            <a:spLocks noGrp="1"/>
          </p:cNvSpPr>
          <p:nvPr>
            <p:ph type="ftr" sz="quarter" idx="11"/>
          </p:nvPr>
        </p:nvSpPr>
        <p:spPr/>
        <p:txBody>
          <a:bodyPr/>
          <a:lstStyle/>
          <a:p>
            <a:endParaRPr lang="ar-SY" dirty="0"/>
          </a:p>
        </p:txBody>
      </p:sp>
      <p:sp>
        <p:nvSpPr>
          <p:cNvPr id="6" name="عنصر نائب لرقم الشريحة 5">
            <a:extLst>
              <a:ext uri="{FF2B5EF4-FFF2-40B4-BE49-F238E27FC236}">
                <a16:creationId xmlns:a16="http://schemas.microsoft.com/office/drawing/2014/main" id="{8B27276C-972E-45BC-9C23-43D76335D614}"/>
              </a:ext>
            </a:extLst>
          </p:cNvPr>
          <p:cNvSpPr>
            <a:spLocks noGrp="1"/>
          </p:cNvSpPr>
          <p:nvPr>
            <p:ph type="sldNum" sz="quarter" idx="12"/>
          </p:nvPr>
        </p:nvSpPr>
        <p:spPr/>
        <p:txBody>
          <a:bodyPr/>
          <a:lstStyle/>
          <a:p>
            <a:fld id="{5C0BBA6B-D746-4F1B-B1F9-3DE64F485878}" type="slidenum">
              <a:rPr lang="ar-SY" smtClean="0"/>
              <a:t>‹#›</a:t>
            </a:fld>
            <a:endParaRPr lang="ar-SY" dirty="0"/>
          </a:p>
        </p:txBody>
      </p:sp>
    </p:spTree>
    <p:extLst>
      <p:ext uri="{BB962C8B-B14F-4D97-AF65-F5344CB8AC3E}">
        <p14:creationId xmlns:p14="http://schemas.microsoft.com/office/powerpoint/2010/main" val="206970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26478026-465C-4349-8E47-9AFE630A24D9}"/>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ar-SY"/>
          </a:p>
        </p:txBody>
      </p:sp>
      <p:sp>
        <p:nvSpPr>
          <p:cNvPr id="3" name="عنصر نائب للعنوان العمودي 2">
            <a:extLst>
              <a:ext uri="{FF2B5EF4-FFF2-40B4-BE49-F238E27FC236}">
                <a16:creationId xmlns:a16="http://schemas.microsoft.com/office/drawing/2014/main" id="{F92D3A95-90FE-4C80-8E20-75CE515DB93A}"/>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4" name="عنصر نائب للتاريخ 3">
            <a:extLst>
              <a:ext uri="{FF2B5EF4-FFF2-40B4-BE49-F238E27FC236}">
                <a16:creationId xmlns:a16="http://schemas.microsoft.com/office/drawing/2014/main" id="{EA769784-1832-4045-838C-507412AE6895}"/>
              </a:ext>
            </a:extLst>
          </p:cNvPr>
          <p:cNvSpPr>
            <a:spLocks noGrp="1"/>
          </p:cNvSpPr>
          <p:nvPr>
            <p:ph type="dt" sz="half" idx="10"/>
          </p:nvPr>
        </p:nvSpPr>
        <p:spPr/>
        <p:txBody>
          <a:bodyPr/>
          <a:lstStyle/>
          <a:p>
            <a:fld id="{1FAC5C9C-57FF-4B8A-866B-7443EA1A2B7C}" type="datetime8">
              <a:rPr lang="ar-SY" smtClean="0"/>
              <a:t>11 تشرين الأول، 25</a:t>
            </a:fld>
            <a:endParaRPr lang="ar-SY" dirty="0"/>
          </a:p>
        </p:txBody>
      </p:sp>
      <p:sp>
        <p:nvSpPr>
          <p:cNvPr id="5" name="عنصر نائب للتذييل 4">
            <a:extLst>
              <a:ext uri="{FF2B5EF4-FFF2-40B4-BE49-F238E27FC236}">
                <a16:creationId xmlns:a16="http://schemas.microsoft.com/office/drawing/2014/main" id="{C14F26B8-FC00-43FC-BFB0-4351AD2A141B}"/>
              </a:ext>
            </a:extLst>
          </p:cNvPr>
          <p:cNvSpPr>
            <a:spLocks noGrp="1"/>
          </p:cNvSpPr>
          <p:nvPr>
            <p:ph type="ftr" sz="quarter" idx="11"/>
          </p:nvPr>
        </p:nvSpPr>
        <p:spPr/>
        <p:txBody>
          <a:bodyPr/>
          <a:lstStyle/>
          <a:p>
            <a:endParaRPr lang="ar-SY" dirty="0"/>
          </a:p>
        </p:txBody>
      </p:sp>
      <p:sp>
        <p:nvSpPr>
          <p:cNvPr id="6" name="عنصر نائب لرقم الشريحة 5">
            <a:extLst>
              <a:ext uri="{FF2B5EF4-FFF2-40B4-BE49-F238E27FC236}">
                <a16:creationId xmlns:a16="http://schemas.microsoft.com/office/drawing/2014/main" id="{87062BC6-9893-499C-8344-E19846DEF275}"/>
              </a:ext>
            </a:extLst>
          </p:cNvPr>
          <p:cNvSpPr>
            <a:spLocks noGrp="1"/>
          </p:cNvSpPr>
          <p:nvPr>
            <p:ph type="sldNum" sz="quarter" idx="12"/>
          </p:nvPr>
        </p:nvSpPr>
        <p:spPr/>
        <p:txBody>
          <a:bodyPr/>
          <a:lstStyle/>
          <a:p>
            <a:fld id="{5C0BBA6B-D746-4F1B-B1F9-3DE64F485878}" type="slidenum">
              <a:rPr lang="ar-SY" smtClean="0"/>
              <a:t>‹#›</a:t>
            </a:fld>
            <a:endParaRPr lang="ar-SY" dirty="0"/>
          </a:p>
        </p:txBody>
      </p:sp>
    </p:spTree>
    <p:extLst>
      <p:ext uri="{BB962C8B-B14F-4D97-AF65-F5344CB8AC3E}">
        <p14:creationId xmlns:p14="http://schemas.microsoft.com/office/powerpoint/2010/main" val="1498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عنوان ومحتوى">
    <p:spTree>
      <p:nvGrpSpPr>
        <p:cNvPr id="1" name=""/>
        <p:cNvGrpSpPr/>
        <p:nvPr/>
      </p:nvGrpSpPr>
      <p:grpSpPr>
        <a:xfrm>
          <a:off x="0" y="0"/>
          <a:ext cx="0" cy="0"/>
          <a:chOff x="0" y="0"/>
          <a:chExt cx="0" cy="0"/>
        </a:xfrm>
      </p:grpSpPr>
      <p:pic>
        <p:nvPicPr>
          <p:cNvPr id="18" name="صورة 17">
            <a:extLst>
              <a:ext uri="{FF2B5EF4-FFF2-40B4-BE49-F238E27FC236}">
                <a16:creationId xmlns:a16="http://schemas.microsoft.com/office/drawing/2014/main" id="{34825844-C00B-4EFB-99A8-E4CB05F6B7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11776" y="6317627"/>
            <a:ext cx="1368445" cy="540373"/>
          </a:xfrm>
          <a:prstGeom prst="rect">
            <a:avLst/>
          </a:prstGeom>
        </p:spPr>
      </p:pic>
      <p:pic>
        <p:nvPicPr>
          <p:cNvPr id="15" name="صورة 14">
            <a:extLst>
              <a:ext uri="{FF2B5EF4-FFF2-40B4-BE49-F238E27FC236}">
                <a16:creationId xmlns:a16="http://schemas.microsoft.com/office/drawing/2014/main" id="{250EBDBE-CD7F-4ACB-9B82-771EDE485D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عنصر نائب لرقم الشريحة 5">
            <a:extLst>
              <a:ext uri="{FF2B5EF4-FFF2-40B4-BE49-F238E27FC236}">
                <a16:creationId xmlns:a16="http://schemas.microsoft.com/office/drawing/2014/main" id="{EEE91BFA-F5FE-45B2-B420-5271291B3E7C}"/>
              </a:ext>
            </a:extLst>
          </p:cNvPr>
          <p:cNvSpPr>
            <a:spLocks noGrp="1"/>
          </p:cNvSpPr>
          <p:nvPr>
            <p:ph type="sldNum" sz="quarter" idx="12"/>
          </p:nvPr>
        </p:nvSpPr>
        <p:spPr>
          <a:xfrm>
            <a:off x="5733142" y="6444342"/>
            <a:ext cx="725715" cy="457200"/>
          </a:xfrm>
        </p:spPr>
        <p:txBody>
          <a:bodyPr/>
          <a:lstStyle>
            <a:lvl1pPr algn="ctr">
              <a:defRPr sz="1800">
                <a:solidFill>
                  <a:schemeClr val="bg1"/>
                </a:solidFill>
                <a:latin typeface="JF Flat" panose="02000500000000000000" pitchFamily="2" charset="-78"/>
                <a:cs typeface="JF Flat" panose="02000500000000000000" pitchFamily="2" charset="-78"/>
              </a:defRPr>
            </a:lvl1pPr>
          </a:lstStyle>
          <a:p>
            <a:fld id="{5C0BBA6B-D746-4F1B-B1F9-3DE64F485878}" type="slidenum">
              <a:rPr lang="ar-SY" smtClean="0"/>
              <a:pPr/>
              <a:t>‹#›</a:t>
            </a:fld>
            <a:endParaRPr lang="ar-SY" dirty="0"/>
          </a:p>
        </p:txBody>
      </p:sp>
      <p:pic>
        <p:nvPicPr>
          <p:cNvPr id="20" name="صورة 19">
            <a:hlinkClick r:id="" action="ppaction://hlinkshowjump?jump=firstslide"/>
            <a:extLst>
              <a:ext uri="{FF2B5EF4-FFF2-40B4-BE49-F238E27FC236}">
                <a16:creationId xmlns:a16="http://schemas.microsoft.com/office/drawing/2014/main" id="{7AEC569B-D5DC-48A4-81FB-8BF08F4CAA0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909453" y="6317627"/>
            <a:ext cx="534824" cy="534824"/>
          </a:xfrm>
          <a:prstGeom prst="rect">
            <a:avLst/>
          </a:prstGeom>
        </p:spPr>
      </p:pic>
    </p:spTree>
    <p:extLst>
      <p:ext uri="{BB962C8B-B14F-4D97-AF65-F5344CB8AC3E}">
        <p14:creationId xmlns:p14="http://schemas.microsoft.com/office/powerpoint/2010/main" val="2421515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عنوان المقطع">
    <p:spTree>
      <p:nvGrpSpPr>
        <p:cNvPr id="1" name=""/>
        <p:cNvGrpSpPr/>
        <p:nvPr/>
      </p:nvGrpSpPr>
      <p:grpSpPr>
        <a:xfrm>
          <a:off x="0" y="0"/>
          <a:ext cx="0" cy="0"/>
          <a:chOff x="0" y="0"/>
          <a:chExt cx="0" cy="0"/>
        </a:xfrm>
      </p:grpSpPr>
      <p:pic>
        <p:nvPicPr>
          <p:cNvPr id="8" name="صورة 7">
            <a:extLst>
              <a:ext uri="{FF2B5EF4-FFF2-40B4-BE49-F238E27FC236}">
                <a16:creationId xmlns:a16="http://schemas.microsoft.com/office/drawing/2014/main" id="{BBCBC11C-9B4D-4DBB-8E6D-C4104015D9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صورة 8">
            <a:extLst>
              <a:ext uri="{FF2B5EF4-FFF2-40B4-BE49-F238E27FC236}">
                <a16:creationId xmlns:a16="http://schemas.microsoft.com/office/drawing/2014/main" id="{FE4BC2E6-622A-4670-83B5-769954093E3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11776" y="6317627"/>
            <a:ext cx="1368445" cy="540373"/>
          </a:xfrm>
          <a:prstGeom prst="rect">
            <a:avLst/>
          </a:prstGeom>
        </p:spPr>
      </p:pic>
      <p:sp>
        <p:nvSpPr>
          <p:cNvPr id="10" name="عنصر نائب لرقم الشريحة 5">
            <a:extLst>
              <a:ext uri="{FF2B5EF4-FFF2-40B4-BE49-F238E27FC236}">
                <a16:creationId xmlns:a16="http://schemas.microsoft.com/office/drawing/2014/main" id="{C956BBB2-C4B8-4BDC-B4B1-CD171721F0BB}"/>
              </a:ext>
            </a:extLst>
          </p:cNvPr>
          <p:cNvSpPr>
            <a:spLocks noGrp="1"/>
          </p:cNvSpPr>
          <p:nvPr>
            <p:ph type="sldNum" sz="quarter" idx="12"/>
          </p:nvPr>
        </p:nvSpPr>
        <p:spPr>
          <a:xfrm>
            <a:off x="5733142" y="6444342"/>
            <a:ext cx="725715" cy="457200"/>
          </a:xfrm>
        </p:spPr>
        <p:txBody>
          <a:bodyPr/>
          <a:lstStyle>
            <a:lvl1pPr algn="ctr">
              <a:defRPr sz="1800">
                <a:solidFill>
                  <a:schemeClr val="bg1"/>
                </a:solidFill>
                <a:latin typeface="JF Flat" panose="02000500000000000000" pitchFamily="2" charset="-78"/>
                <a:cs typeface="JF Flat" panose="02000500000000000000" pitchFamily="2" charset="-78"/>
              </a:defRPr>
            </a:lvl1pPr>
          </a:lstStyle>
          <a:p>
            <a:fld id="{5C0BBA6B-D746-4F1B-B1F9-3DE64F485878}" type="slidenum">
              <a:rPr lang="ar-SY" smtClean="0"/>
              <a:pPr/>
              <a:t>‹#›</a:t>
            </a:fld>
            <a:endParaRPr lang="ar-SY" dirty="0"/>
          </a:p>
        </p:txBody>
      </p:sp>
      <p:pic>
        <p:nvPicPr>
          <p:cNvPr id="11" name="صورة 10">
            <a:hlinkClick r:id="" action="ppaction://hlinkshowjump?jump=firstslide"/>
            <a:extLst>
              <a:ext uri="{FF2B5EF4-FFF2-40B4-BE49-F238E27FC236}">
                <a16:creationId xmlns:a16="http://schemas.microsoft.com/office/drawing/2014/main" id="{09E23BC9-06B5-4266-A63E-C4D0B6EA822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4653" y="6297669"/>
            <a:ext cx="534824" cy="534824"/>
          </a:xfrm>
          <a:prstGeom prst="rect">
            <a:avLst/>
          </a:prstGeom>
        </p:spPr>
      </p:pic>
    </p:spTree>
    <p:extLst>
      <p:ext uri="{BB962C8B-B14F-4D97-AF65-F5344CB8AC3E}">
        <p14:creationId xmlns:p14="http://schemas.microsoft.com/office/powerpoint/2010/main" val="417098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محتويان">
    <p:spTree>
      <p:nvGrpSpPr>
        <p:cNvPr id="1" name=""/>
        <p:cNvGrpSpPr/>
        <p:nvPr/>
      </p:nvGrpSpPr>
      <p:grpSpPr>
        <a:xfrm>
          <a:off x="0" y="0"/>
          <a:ext cx="0" cy="0"/>
          <a:chOff x="0" y="0"/>
          <a:chExt cx="0" cy="0"/>
        </a:xfrm>
      </p:grpSpPr>
      <p:pic>
        <p:nvPicPr>
          <p:cNvPr id="9" name="صورة 8">
            <a:extLst>
              <a:ext uri="{FF2B5EF4-FFF2-40B4-BE49-F238E27FC236}">
                <a16:creationId xmlns:a16="http://schemas.microsoft.com/office/drawing/2014/main" id="{93BAC1FE-B9EA-4392-9A5F-849F4C0FB0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عنصر نائب للصورة 29">
            <a:extLst>
              <a:ext uri="{FF2B5EF4-FFF2-40B4-BE49-F238E27FC236}">
                <a16:creationId xmlns:a16="http://schemas.microsoft.com/office/drawing/2014/main" id="{4A025677-5A4A-460C-BD60-78059A2F44D3}"/>
              </a:ext>
            </a:extLst>
          </p:cNvPr>
          <p:cNvSpPr>
            <a:spLocks noGrp="1"/>
          </p:cNvSpPr>
          <p:nvPr>
            <p:ph type="pic" sz="quarter" idx="10"/>
          </p:nvPr>
        </p:nvSpPr>
        <p:spPr>
          <a:xfrm>
            <a:off x="0" y="0"/>
            <a:ext cx="5283200" cy="6858000"/>
          </a:xfrm>
          <a:custGeom>
            <a:avLst/>
            <a:gdLst>
              <a:gd name="connsiteX0" fmla="*/ 0 w 5283200"/>
              <a:gd name="connsiteY0" fmla="*/ 0 h 6858000"/>
              <a:gd name="connsiteX1" fmla="*/ 1587947 w 5283200"/>
              <a:gd name="connsiteY1" fmla="*/ 0 h 6858000"/>
              <a:gd name="connsiteX2" fmla="*/ 5283200 w 5283200"/>
              <a:gd name="connsiteY2" fmla="*/ 6858000 h 6858000"/>
              <a:gd name="connsiteX3" fmla="*/ 0 w 5283200"/>
              <a:gd name="connsiteY3" fmla="*/ 6858000 h 6858000"/>
              <a:gd name="connsiteX4" fmla="*/ 0 w 5283200"/>
              <a:gd name="connsiteY4" fmla="*/ 6856183 h 6858000"/>
              <a:gd name="connsiteX5" fmla="*/ 691193 w 5283200"/>
              <a:gd name="connsiteY5" fmla="*/ 6856183 h 6858000"/>
              <a:gd name="connsiteX6" fmla="*/ 0 w 5283200"/>
              <a:gd name="connsiteY6" fmla="*/ 55497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83200" h="6858000">
                <a:moveTo>
                  <a:pt x="0" y="0"/>
                </a:moveTo>
                <a:lnTo>
                  <a:pt x="1587947" y="0"/>
                </a:lnTo>
                <a:lnTo>
                  <a:pt x="5283200" y="6858000"/>
                </a:lnTo>
                <a:lnTo>
                  <a:pt x="0" y="6858000"/>
                </a:lnTo>
                <a:lnTo>
                  <a:pt x="0" y="6856183"/>
                </a:lnTo>
                <a:lnTo>
                  <a:pt x="691193" y="6856183"/>
                </a:lnTo>
                <a:lnTo>
                  <a:pt x="0" y="5549788"/>
                </a:lnTo>
                <a:close/>
              </a:path>
            </a:pathLst>
          </a:custGeom>
        </p:spPr>
        <p:txBody>
          <a:bodyPr wrap="square">
            <a:noAutofit/>
          </a:bodyPr>
          <a:lstStyle/>
          <a:p>
            <a:endParaRPr lang="ar-SY" dirty="0"/>
          </a:p>
        </p:txBody>
      </p:sp>
      <p:pic>
        <p:nvPicPr>
          <p:cNvPr id="20" name="صورة 19">
            <a:hlinkClick r:id="" action="ppaction://hlinkshowjump?jump=firstslide"/>
            <a:extLst>
              <a:ext uri="{FF2B5EF4-FFF2-40B4-BE49-F238E27FC236}">
                <a16:creationId xmlns:a16="http://schemas.microsoft.com/office/drawing/2014/main" id="{C731974A-9292-4B51-B355-F418BB673AB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30153" y="6323176"/>
            <a:ext cx="534824" cy="534824"/>
          </a:xfrm>
          <a:prstGeom prst="rect">
            <a:avLst/>
          </a:prstGeom>
        </p:spPr>
      </p:pic>
      <p:pic>
        <p:nvPicPr>
          <p:cNvPr id="26" name="صورة 25">
            <a:extLst>
              <a:ext uri="{FF2B5EF4-FFF2-40B4-BE49-F238E27FC236}">
                <a16:creationId xmlns:a16="http://schemas.microsoft.com/office/drawing/2014/main" id="{4532FE14-017D-48B9-8486-D3ABC76C73B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88231" y="6317627"/>
            <a:ext cx="1368445" cy="540373"/>
          </a:xfrm>
          <a:prstGeom prst="rect">
            <a:avLst/>
          </a:prstGeom>
        </p:spPr>
      </p:pic>
      <p:sp>
        <p:nvSpPr>
          <p:cNvPr id="27" name="عنصر نائب لرقم الشريحة 5">
            <a:extLst>
              <a:ext uri="{FF2B5EF4-FFF2-40B4-BE49-F238E27FC236}">
                <a16:creationId xmlns:a16="http://schemas.microsoft.com/office/drawing/2014/main" id="{2D2A9B1E-79E0-415D-8109-E15B94DC1843}"/>
              </a:ext>
            </a:extLst>
          </p:cNvPr>
          <p:cNvSpPr>
            <a:spLocks noGrp="1"/>
          </p:cNvSpPr>
          <p:nvPr>
            <p:ph type="sldNum" sz="quarter" idx="12"/>
          </p:nvPr>
        </p:nvSpPr>
        <p:spPr>
          <a:xfrm>
            <a:off x="7309597" y="6444342"/>
            <a:ext cx="725715" cy="457200"/>
          </a:xfrm>
        </p:spPr>
        <p:txBody>
          <a:bodyPr/>
          <a:lstStyle>
            <a:lvl1pPr algn="ctr">
              <a:defRPr sz="1800">
                <a:solidFill>
                  <a:schemeClr val="bg1"/>
                </a:solidFill>
                <a:latin typeface="JF Flat" panose="02000500000000000000" pitchFamily="2" charset="-78"/>
                <a:cs typeface="JF Flat" panose="02000500000000000000" pitchFamily="2" charset="-78"/>
              </a:defRPr>
            </a:lvl1pPr>
          </a:lstStyle>
          <a:p>
            <a:fld id="{5C0BBA6B-D746-4F1B-B1F9-3DE64F485878}" type="slidenum">
              <a:rPr lang="ar-SY" smtClean="0"/>
              <a:pPr/>
              <a:t>‹#›</a:t>
            </a:fld>
            <a:endParaRPr lang="ar-SY" dirty="0"/>
          </a:p>
        </p:txBody>
      </p:sp>
    </p:spTree>
    <p:extLst>
      <p:ext uri="{BB962C8B-B14F-4D97-AF65-F5344CB8AC3E}">
        <p14:creationId xmlns:p14="http://schemas.microsoft.com/office/powerpoint/2010/main" val="39702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مقارنة">
    <p:spTree>
      <p:nvGrpSpPr>
        <p:cNvPr id="1" name=""/>
        <p:cNvGrpSpPr/>
        <p:nvPr/>
      </p:nvGrpSpPr>
      <p:grpSpPr>
        <a:xfrm>
          <a:off x="0" y="0"/>
          <a:ext cx="0" cy="0"/>
          <a:chOff x="0" y="0"/>
          <a:chExt cx="0" cy="0"/>
        </a:xfrm>
      </p:grpSpPr>
      <p:pic>
        <p:nvPicPr>
          <p:cNvPr id="11" name="صورة 10">
            <a:extLst>
              <a:ext uri="{FF2B5EF4-FFF2-40B4-BE49-F238E27FC236}">
                <a16:creationId xmlns:a16="http://schemas.microsoft.com/office/drawing/2014/main" id="{CCE5B7E3-E388-4BF8-8C68-1CF84CC719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72256" y="5861962"/>
            <a:ext cx="5047488" cy="996038"/>
          </a:xfrm>
          <a:prstGeom prst="rect">
            <a:avLst/>
          </a:prstGeom>
        </p:spPr>
      </p:pic>
      <p:pic>
        <p:nvPicPr>
          <p:cNvPr id="12" name="صورة 11">
            <a:hlinkClick r:id="" action="ppaction://hlinkshowjump?jump=firstslide"/>
            <a:extLst>
              <a:ext uri="{FF2B5EF4-FFF2-40B4-BE49-F238E27FC236}">
                <a16:creationId xmlns:a16="http://schemas.microsoft.com/office/drawing/2014/main" id="{553B6A37-7094-4B6A-9CAE-2F35358025C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30153" y="6323176"/>
            <a:ext cx="534824" cy="534824"/>
          </a:xfrm>
          <a:prstGeom prst="rect">
            <a:avLst/>
          </a:prstGeom>
        </p:spPr>
      </p:pic>
      <p:sp>
        <p:nvSpPr>
          <p:cNvPr id="13" name="عنصر نائب لرقم الشريحة 5">
            <a:extLst>
              <a:ext uri="{FF2B5EF4-FFF2-40B4-BE49-F238E27FC236}">
                <a16:creationId xmlns:a16="http://schemas.microsoft.com/office/drawing/2014/main" id="{D83E5E63-B1A7-4C42-8C45-3E230F2CB5D5}"/>
              </a:ext>
            </a:extLst>
          </p:cNvPr>
          <p:cNvSpPr>
            <a:spLocks noGrp="1"/>
          </p:cNvSpPr>
          <p:nvPr>
            <p:ph type="sldNum" sz="quarter" idx="12"/>
          </p:nvPr>
        </p:nvSpPr>
        <p:spPr>
          <a:xfrm>
            <a:off x="227023" y="6323176"/>
            <a:ext cx="725715" cy="457200"/>
          </a:xfrm>
        </p:spPr>
        <p:txBody>
          <a:bodyPr/>
          <a:lstStyle>
            <a:lvl1pPr algn="ctr">
              <a:defRPr sz="1800">
                <a:solidFill>
                  <a:srgbClr val="EE1250"/>
                </a:solidFill>
                <a:latin typeface="JF Flat" panose="02000500000000000000" pitchFamily="2" charset="-78"/>
                <a:cs typeface="JF Flat" panose="02000500000000000000" pitchFamily="2" charset="-78"/>
              </a:defRPr>
            </a:lvl1pPr>
          </a:lstStyle>
          <a:p>
            <a:fld id="{5C0BBA6B-D746-4F1B-B1F9-3DE64F485878}" type="slidenum">
              <a:rPr lang="ar-SY" smtClean="0"/>
              <a:pPr/>
              <a:t>‹#›</a:t>
            </a:fld>
            <a:endParaRPr lang="ar-SY" dirty="0"/>
          </a:p>
        </p:txBody>
      </p:sp>
    </p:spTree>
    <p:extLst>
      <p:ext uri="{BB962C8B-B14F-4D97-AF65-F5344CB8AC3E}">
        <p14:creationId xmlns:p14="http://schemas.microsoft.com/office/powerpoint/2010/main" val="231000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عنوان فقط">
    <p:spTree>
      <p:nvGrpSpPr>
        <p:cNvPr id="1" name=""/>
        <p:cNvGrpSpPr/>
        <p:nvPr/>
      </p:nvGrpSpPr>
      <p:grpSpPr>
        <a:xfrm>
          <a:off x="0" y="0"/>
          <a:ext cx="0" cy="0"/>
          <a:chOff x="0" y="0"/>
          <a:chExt cx="0" cy="0"/>
        </a:xfrm>
      </p:grpSpPr>
      <p:pic>
        <p:nvPicPr>
          <p:cNvPr id="7" name="صورة 6">
            <a:extLst>
              <a:ext uri="{FF2B5EF4-FFF2-40B4-BE49-F238E27FC236}">
                <a16:creationId xmlns:a16="http://schemas.microsoft.com/office/drawing/2014/main" id="{C3054B24-A0E9-4CE9-BC73-E3EF93943D3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81" t="450" b="458"/>
          <a:stretch/>
        </p:blipFill>
        <p:spPr>
          <a:xfrm>
            <a:off x="0" y="4762"/>
            <a:ext cx="12238746" cy="6847689"/>
          </a:xfrm>
          <a:prstGeom prst="rect">
            <a:avLst/>
          </a:prstGeom>
        </p:spPr>
      </p:pic>
      <p:sp>
        <p:nvSpPr>
          <p:cNvPr id="20" name="عنصر نائب للصورة 19">
            <a:extLst>
              <a:ext uri="{FF2B5EF4-FFF2-40B4-BE49-F238E27FC236}">
                <a16:creationId xmlns:a16="http://schemas.microsoft.com/office/drawing/2014/main" id="{32D5C4DF-4B1B-4FF1-9B8B-63DFCDF87250}"/>
              </a:ext>
            </a:extLst>
          </p:cNvPr>
          <p:cNvSpPr>
            <a:spLocks noGrp="1"/>
          </p:cNvSpPr>
          <p:nvPr>
            <p:ph type="pic" sz="quarter" idx="13"/>
          </p:nvPr>
        </p:nvSpPr>
        <p:spPr>
          <a:xfrm>
            <a:off x="8335058" y="-787"/>
            <a:ext cx="3856939" cy="6853238"/>
          </a:xfrm>
          <a:custGeom>
            <a:avLst/>
            <a:gdLst>
              <a:gd name="connsiteX0" fmla="*/ 0 w 3856939"/>
              <a:gd name="connsiteY0" fmla="*/ 0 h 6853238"/>
              <a:gd name="connsiteX1" fmla="*/ 3379335 w 3856939"/>
              <a:gd name="connsiteY1" fmla="*/ 0 h 6853238"/>
              <a:gd name="connsiteX2" fmla="*/ 3856939 w 3856939"/>
              <a:gd name="connsiteY2" fmla="*/ 786 h 6853238"/>
              <a:gd name="connsiteX3" fmla="*/ 3856939 w 3856939"/>
              <a:gd name="connsiteY3" fmla="*/ 6851652 h 6853238"/>
              <a:gd name="connsiteX4" fmla="*/ 3671396 w 3856939"/>
              <a:gd name="connsiteY4" fmla="*/ 6853238 h 6853238"/>
              <a:gd name="connsiteX5" fmla="*/ 3671288 w 3856939"/>
              <a:gd name="connsiteY5" fmla="*/ 6853238 h 685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939" h="6853238">
                <a:moveTo>
                  <a:pt x="0" y="0"/>
                </a:moveTo>
                <a:lnTo>
                  <a:pt x="3379335" y="0"/>
                </a:lnTo>
                <a:lnTo>
                  <a:pt x="3856939" y="786"/>
                </a:lnTo>
                <a:lnTo>
                  <a:pt x="3856939" y="6851652"/>
                </a:lnTo>
                <a:lnTo>
                  <a:pt x="3671396" y="6853238"/>
                </a:lnTo>
                <a:lnTo>
                  <a:pt x="3671288" y="6853238"/>
                </a:lnTo>
                <a:close/>
              </a:path>
            </a:pathLst>
          </a:custGeom>
        </p:spPr>
        <p:txBody>
          <a:bodyPr wrap="square">
            <a:noAutofit/>
          </a:bodyPr>
          <a:lstStyle>
            <a:lvl1pPr>
              <a:defRPr lang="ar-SY" dirty="0"/>
            </a:lvl1pPr>
          </a:lstStyle>
          <a:p>
            <a:endParaRPr lang="ar-SY" dirty="0"/>
          </a:p>
        </p:txBody>
      </p:sp>
      <p:pic>
        <p:nvPicPr>
          <p:cNvPr id="8" name="صورة 7">
            <a:extLst>
              <a:ext uri="{FF2B5EF4-FFF2-40B4-BE49-F238E27FC236}">
                <a16:creationId xmlns:a16="http://schemas.microsoft.com/office/drawing/2014/main" id="{DE23DD8B-94A2-40FE-80AB-326DF21AE48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11776" y="6317627"/>
            <a:ext cx="1368445" cy="540373"/>
          </a:xfrm>
          <a:prstGeom prst="rect">
            <a:avLst/>
          </a:prstGeom>
        </p:spPr>
      </p:pic>
      <p:sp>
        <p:nvSpPr>
          <p:cNvPr id="9" name="عنصر نائب لرقم الشريحة 5">
            <a:extLst>
              <a:ext uri="{FF2B5EF4-FFF2-40B4-BE49-F238E27FC236}">
                <a16:creationId xmlns:a16="http://schemas.microsoft.com/office/drawing/2014/main" id="{4E391CA3-F54E-40C3-9949-70B8618087E7}"/>
              </a:ext>
            </a:extLst>
          </p:cNvPr>
          <p:cNvSpPr>
            <a:spLocks noGrp="1"/>
          </p:cNvSpPr>
          <p:nvPr>
            <p:ph type="sldNum" sz="quarter" idx="12"/>
          </p:nvPr>
        </p:nvSpPr>
        <p:spPr>
          <a:xfrm>
            <a:off x="5733142" y="6444342"/>
            <a:ext cx="725715" cy="457200"/>
          </a:xfrm>
        </p:spPr>
        <p:txBody>
          <a:bodyPr/>
          <a:lstStyle>
            <a:lvl1pPr algn="ctr">
              <a:defRPr sz="1800">
                <a:solidFill>
                  <a:schemeClr val="bg1"/>
                </a:solidFill>
                <a:latin typeface="JF Flat" panose="02000500000000000000" pitchFamily="2" charset="-78"/>
                <a:cs typeface="JF Flat" panose="02000500000000000000" pitchFamily="2" charset="-78"/>
              </a:defRPr>
            </a:lvl1pPr>
          </a:lstStyle>
          <a:p>
            <a:fld id="{5C0BBA6B-D746-4F1B-B1F9-3DE64F485878}" type="slidenum">
              <a:rPr lang="ar-SY" smtClean="0"/>
              <a:pPr/>
              <a:t>‹#›</a:t>
            </a:fld>
            <a:endParaRPr lang="ar-SY" dirty="0"/>
          </a:p>
        </p:txBody>
      </p:sp>
      <p:pic>
        <p:nvPicPr>
          <p:cNvPr id="10" name="صورة 9">
            <a:hlinkClick r:id="" action="ppaction://hlinkshowjump?jump=firstslide"/>
            <a:extLst>
              <a:ext uri="{FF2B5EF4-FFF2-40B4-BE49-F238E27FC236}">
                <a16:creationId xmlns:a16="http://schemas.microsoft.com/office/drawing/2014/main" id="{F9DDEE89-4C2B-406B-9E4E-169BABC17DC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75410" y="6317627"/>
            <a:ext cx="534824" cy="534824"/>
          </a:xfrm>
          <a:prstGeom prst="rect">
            <a:avLst/>
          </a:prstGeom>
        </p:spPr>
      </p:pic>
    </p:spTree>
    <p:extLst>
      <p:ext uri="{BB962C8B-B14F-4D97-AF65-F5344CB8AC3E}">
        <p14:creationId xmlns:p14="http://schemas.microsoft.com/office/powerpoint/2010/main" val="740507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A954BABE-8995-42B9-8581-00899E3927C3}"/>
              </a:ext>
            </a:extLst>
          </p:cNvPr>
          <p:cNvSpPr>
            <a:spLocks noGrp="1"/>
          </p:cNvSpPr>
          <p:nvPr>
            <p:ph type="dt" sz="half" idx="10"/>
          </p:nvPr>
        </p:nvSpPr>
        <p:spPr/>
        <p:txBody>
          <a:bodyPr/>
          <a:lstStyle/>
          <a:p>
            <a:fld id="{9E7FC345-9157-4E10-A73C-26F53CBA2F27}" type="datetime8">
              <a:rPr lang="ar-SY" smtClean="0"/>
              <a:t>11 تشرين الأول، 25</a:t>
            </a:fld>
            <a:endParaRPr lang="ar-SY" dirty="0"/>
          </a:p>
        </p:txBody>
      </p:sp>
      <p:sp>
        <p:nvSpPr>
          <p:cNvPr id="3" name="عنصر نائب للتذييل 2">
            <a:extLst>
              <a:ext uri="{FF2B5EF4-FFF2-40B4-BE49-F238E27FC236}">
                <a16:creationId xmlns:a16="http://schemas.microsoft.com/office/drawing/2014/main" id="{AD76B546-7091-4063-8FE9-0E321E5610B1}"/>
              </a:ext>
            </a:extLst>
          </p:cNvPr>
          <p:cNvSpPr>
            <a:spLocks noGrp="1"/>
          </p:cNvSpPr>
          <p:nvPr>
            <p:ph type="ftr" sz="quarter" idx="11"/>
          </p:nvPr>
        </p:nvSpPr>
        <p:spPr/>
        <p:txBody>
          <a:bodyPr/>
          <a:lstStyle/>
          <a:p>
            <a:endParaRPr lang="ar-SY" dirty="0"/>
          </a:p>
        </p:txBody>
      </p:sp>
      <p:sp>
        <p:nvSpPr>
          <p:cNvPr id="4" name="عنصر نائب لرقم الشريحة 3">
            <a:extLst>
              <a:ext uri="{FF2B5EF4-FFF2-40B4-BE49-F238E27FC236}">
                <a16:creationId xmlns:a16="http://schemas.microsoft.com/office/drawing/2014/main" id="{9EF7EDC2-9ED9-458D-8DF0-1DA6A02D1725}"/>
              </a:ext>
            </a:extLst>
          </p:cNvPr>
          <p:cNvSpPr>
            <a:spLocks noGrp="1"/>
          </p:cNvSpPr>
          <p:nvPr>
            <p:ph type="sldNum" sz="quarter" idx="12"/>
          </p:nvPr>
        </p:nvSpPr>
        <p:spPr/>
        <p:txBody>
          <a:bodyPr/>
          <a:lstStyle/>
          <a:p>
            <a:fld id="{5C0BBA6B-D746-4F1B-B1F9-3DE64F485878}" type="slidenum">
              <a:rPr lang="ar-SY" smtClean="0"/>
              <a:t>‹#›</a:t>
            </a:fld>
            <a:endParaRPr lang="ar-SY" dirty="0"/>
          </a:p>
        </p:txBody>
      </p:sp>
    </p:spTree>
    <p:extLst>
      <p:ext uri="{BB962C8B-B14F-4D97-AF65-F5344CB8AC3E}">
        <p14:creationId xmlns:p14="http://schemas.microsoft.com/office/powerpoint/2010/main" val="4147160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4A751B7-EDED-4700-B88B-A536027AEF97}"/>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SY"/>
          </a:p>
        </p:txBody>
      </p:sp>
      <p:sp>
        <p:nvSpPr>
          <p:cNvPr id="3" name="عنصر نائب للمحتوى 2">
            <a:extLst>
              <a:ext uri="{FF2B5EF4-FFF2-40B4-BE49-F238E27FC236}">
                <a16:creationId xmlns:a16="http://schemas.microsoft.com/office/drawing/2014/main" id="{E9FC8838-7408-4BAD-B994-BBADCA36DB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4" name="عنصر نائب للنص 3">
            <a:extLst>
              <a:ext uri="{FF2B5EF4-FFF2-40B4-BE49-F238E27FC236}">
                <a16:creationId xmlns:a16="http://schemas.microsoft.com/office/drawing/2014/main" id="{CEDEE011-1961-44ED-B749-F983DD18E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DF6A68F4-3BF1-490F-BC67-98853B17E17C}"/>
              </a:ext>
            </a:extLst>
          </p:cNvPr>
          <p:cNvSpPr>
            <a:spLocks noGrp="1"/>
          </p:cNvSpPr>
          <p:nvPr>
            <p:ph type="dt" sz="half" idx="10"/>
          </p:nvPr>
        </p:nvSpPr>
        <p:spPr/>
        <p:txBody>
          <a:bodyPr/>
          <a:lstStyle/>
          <a:p>
            <a:fld id="{E68D0598-E7F5-4B7E-A972-77590294EF31}" type="datetime8">
              <a:rPr lang="ar-SY" smtClean="0"/>
              <a:t>11 تشرين الأول، 25</a:t>
            </a:fld>
            <a:endParaRPr lang="ar-SY" dirty="0"/>
          </a:p>
        </p:txBody>
      </p:sp>
      <p:sp>
        <p:nvSpPr>
          <p:cNvPr id="6" name="عنصر نائب للتذييل 5">
            <a:extLst>
              <a:ext uri="{FF2B5EF4-FFF2-40B4-BE49-F238E27FC236}">
                <a16:creationId xmlns:a16="http://schemas.microsoft.com/office/drawing/2014/main" id="{418DAA3A-4733-40E6-A012-A6378F718A9F}"/>
              </a:ext>
            </a:extLst>
          </p:cNvPr>
          <p:cNvSpPr>
            <a:spLocks noGrp="1"/>
          </p:cNvSpPr>
          <p:nvPr>
            <p:ph type="ftr" sz="quarter" idx="11"/>
          </p:nvPr>
        </p:nvSpPr>
        <p:spPr/>
        <p:txBody>
          <a:bodyPr/>
          <a:lstStyle/>
          <a:p>
            <a:endParaRPr lang="ar-SY" dirty="0"/>
          </a:p>
        </p:txBody>
      </p:sp>
      <p:sp>
        <p:nvSpPr>
          <p:cNvPr id="7" name="عنصر نائب لرقم الشريحة 6">
            <a:extLst>
              <a:ext uri="{FF2B5EF4-FFF2-40B4-BE49-F238E27FC236}">
                <a16:creationId xmlns:a16="http://schemas.microsoft.com/office/drawing/2014/main" id="{33B769CD-CA31-4BDC-AFCB-8AC0A3274D3F}"/>
              </a:ext>
            </a:extLst>
          </p:cNvPr>
          <p:cNvSpPr>
            <a:spLocks noGrp="1"/>
          </p:cNvSpPr>
          <p:nvPr>
            <p:ph type="sldNum" sz="quarter" idx="12"/>
          </p:nvPr>
        </p:nvSpPr>
        <p:spPr/>
        <p:txBody>
          <a:bodyPr/>
          <a:lstStyle/>
          <a:p>
            <a:fld id="{5C0BBA6B-D746-4F1B-B1F9-3DE64F485878}" type="slidenum">
              <a:rPr lang="ar-SY" smtClean="0"/>
              <a:t>‹#›</a:t>
            </a:fld>
            <a:endParaRPr lang="ar-SY" dirty="0"/>
          </a:p>
        </p:txBody>
      </p:sp>
    </p:spTree>
    <p:extLst>
      <p:ext uri="{BB962C8B-B14F-4D97-AF65-F5344CB8AC3E}">
        <p14:creationId xmlns:p14="http://schemas.microsoft.com/office/powerpoint/2010/main" val="394839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3383175-1520-4586-853F-EDB40E334DFB}"/>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SY"/>
          </a:p>
        </p:txBody>
      </p:sp>
      <p:sp>
        <p:nvSpPr>
          <p:cNvPr id="3" name="عنصر نائب للصورة 2">
            <a:extLst>
              <a:ext uri="{FF2B5EF4-FFF2-40B4-BE49-F238E27FC236}">
                <a16:creationId xmlns:a16="http://schemas.microsoft.com/office/drawing/2014/main" id="{C74F13EA-50E2-4132-A78E-D33C205E92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Y" dirty="0"/>
          </a:p>
        </p:txBody>
      </p:sp>
      <p:sp>
        <p:nvSpPr>
          <p:cNvPr id="4" name="عنصر نائب للنص 3">
            <a:extLst>
              <a:ext uri="{FF2B5EF4-FFF2-40B4-BE49-F238E27FC236}">
                <a16:creationId xmlns:a16="http://schemas.microsoft.com/office/drawing/2014/main" id="{5D12D2C0-3C95-4B63-8C4B-22F5B47D9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DDA48BA9-257A-401B-8244-5727B88987C7}"/>
              </a:ext>
            </a:extLst>
          </p:cNvPr>
          <p:cNvSpPr>
            <a:spLocks noGrp="1"/>
          </p:cNvSpPr>
          <p:nvPr>
            <p:ph type="dt" sz="half" idx="10"/>
          </p:nvPr>
        </p:nvSpPr>
        <p:spPr/>
        <p:txBody>
          <a:bodyPr/>
          <a:lstStyle/>
          <a:p>
            <a:fld id="{D2B57BBC-F053-48D9-AD8B-719FA5DF81D8}" type="datetime8">
              <a:rPr lang="ar-SY" smtClean="0"/>
              <a:t>11 تشرين الأول، 25</a:t>
            </a:fld>
            <a:endParaRPr lang="ar-SY" dirty="0"/>
          </a:p>
        </p:txBody>
      </p:sp>
      <p:sp>
        <p:nvSpPr>
          <p:cNvPr id="6" name="عنصر نائب للتذييل 5">
            <a:extLst>
              <a:ext uri="{FF2B5EF4-FFF2-40B4-BE49-F238E27FC236}">
                <a16:creationId xmlns:a16="http://schemas.microsoft.com/office/drawing/2014/main" id="{9D368BB0-E2F9-4342-A5B0-050ED3992B78}"/>
              </a:ext>
            </a:extLst>
          </p:cNvPr>
          <p:cNvSpPr>
            <a:spLocks noGrp="1"/>
          </p:cNvSpPr>
          <p:nvPr>
            <p:ph type="ftr" sz="quarter" idx="11"/>
          </p:nvPr>
        </p:nvSpPr>
        <p:spPr/>
        <p:txBody>
          <a:bodyPr/>
          <a:lstStyle/>
          <a:p>
            <a:endParaRPr lang="ar-SY" dirty="0"/>
          </a:p>
        </p:txBody>
      </p:sp>
      <p:sp>
        <p:nvSpPr>
          <p:cNvPr id="7" name="عنصر نائب لرقم الشريحة 6">
            <a:extLst>
              <a:ext uri="{FF2B5EF4-FFF2-40B4-BE49-F238E27FC236}">
                <a16:creationId xmlns:a16="http://schemas.microsoft.com/office/drawing/2014/main" id="{B5BD6D05-A78E-48BD-AFA5-EF67DDABE314}"/>
              </a:ext>
            </a:extLst>
          </p:cNvPr>
          <p:cNvSpPr>
            <a:spLocks noGrp="1"/>
          </p:cNvSpPr>
          <p:nvPr>
            <p:ph type="sldNum" sz="quarter" idx="12"/>
          </p:nvPr>
        </p:nvSpPr>
        <p:spPr/>
        <p:txBody>
          <a:bodyPr/>
          <a:lstStyle/>
          <a:p>
            <a:fld id="{5C0BBA6B-D746-4F1B-B1F9-3DE64F485878}" type="slidenum">
              <a:rPr lang="ar-SY" smtClean="0"/>
              <a:t>‹#›</a:t>
            </a:fld>
            <a:endParaRPr lang="ar-SY" dirty="0"/>
          </a:p>
        </p:txBody>
      </p:sp>
    </p:spTree>
    <p:extLst>
      <p:ext uri="{BB962C8B-B14F-4D97-AF65-F5344CB8AC3E}">
        <p14:creationId xmlns:p14="http://schemas.microsoft.com/office/powerpoint/2010/main" val="161232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D61AC285-E713-465E-AFC3-CB3E3706F7E2}"/>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dirty="0"/>
              <a:t>انقر لتحرير نمط عنوان الشكل الرئيسي</a:t>
            </a:r>
            <a:endParaRPr lang="ar-SY" dirty="0"/>
          </a:p>
        </p:txBody>
      </p:sp>
      <p:sp>
        <p:nvSpPr>
          <p:cNvPr id="3" name="عنصر نائب للنص 2">
            <a:extLst>
              <a:ext uri="{FF2B5EF4-FFF2-40B4-BE49-F238E27FC236}">
                <a16:creationId xmlns:a16="http://schemas.microsoft.com/office/drawing/2014/main" id="{9729D220-D83D-4678-8A01-30E370C0123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dirty="0"/>
              <a:t>انقر لتحرير أنماط نص الشكل الرئيسي</a:t>
            </a:r>
          </a:p>
          <a:p>
            <a:pPr lvl="1"/>
            <a:r>
              <a:rPr lang="ar-SA" dirty="0"/>
              <a:t>المستوى الثاني</a:t>
            </a:r>
          </a:p>
          <a:p>
            <a:pPr lvl="2"/>
            <a:r>
              <a:rPr lang="ar-SA" dirty="0"/>
              <a:t>المستوى الثالث</a:t>
            </a:r>
          </a:p>
          <a:p>
            <a:pPr lvl="3"/>
            <a:r>
              <a:rPr lang="ar-SA" dirty="0"/>
              <a:t>المستوى الرابع</a:t>
            </a:r>
          </a:p>
          <a:p>
            <a:pPr lvl="4"/>
            <a:r>
              <a:rPr lang="ar-SA" dirty="0"/>
              <a:t>المستوى الخامس</a:t>
            </a:r>
            <a:endParaRPr lang="ar-SY" dirty="0"/>
          </a:p>
        </p:txBody>
      </p:sp>
      <p:sp>
        <p:nvSpPr>
          <p:cNvPr id="4" name="عنصر نائب للتاريخ 3">
            <a:extLst>
              <a:ext uri="{FF2B5EF4-FFF2-40B4-BE49-F238E27FC236}">
                <a16:creationId xmlns:a16="http://schemas.microsoft.com/office/drawing/2014/main" id="{6C678128-CA4A-4E12-A1A0-6C83EFBD8CE0}"/>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D5CC79D9-09F6-45EA-B040-C2EFA3EA11DA}" type="datetime8">
              <a:rPr lang="ar-SY" smtClean="0"/>
              <a:t>11 تشرين الأول، 25</a:t>
            </a:fld>
            <a:endParaRPr lang="ar-SY" dirty="0"/>
          </a:p>
        </p:txBody>
      </p:sp>
      <p:sp>
        <p:nvSpPr>
          <p:cNvPr id="5" name="عنصر نائب للتذييل 4">
            <a:extLst>
              <a:ext uri="{FF2B5EF4-FFF2-40B4-BE49-F238E27FC236}">
                <a16:creationId xmlns:a16="http://schemas.microsoft.com/office/drawing/2014/main" id="{5285D351-0A87-4C6F-A0F5-C9EC17A29A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Y" dirty="0"/>
          </a:p>
        </p:txBody>
      </p:sp>
      <p:sp>
        <p:nvSpPr>
          <p:cNvPr id="6" name="عنصر نائب لرقم الشريحة 5">
            <a:extLst>
              <a:ext uri="{FF2B5EF4-FFF2-40B4-BE49-F238E27FC236}">
                <a16:creationId xmlns:a16="http://schemas.microsoft.com/office/drawing/2014/main" id="{6ECEEA81-18A3-4F51-A96F-8E4E7DDDAFB9}"/>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5C0BBA6B-D746-4F1B-B1F9-3DE64F485878}" type="slidenum">
              <a:rPr lang="ar-SY" smtClean="0"/>
              <a:t>‹#›</a:t>
            </a:fld>
            <a:endParaRPr lang="ar-SY" dirty="0"/>
          </a:p>
        </p:txBody>
      </p:sp>
      <p:sp>
        <p:nvSpPr>
          <p:cNvPr id="7" name="مربع نص 6">
            <a:extLst>
              <a:ext uri="{FF2B5EF4-FFF2-40B4-BE49-F238E27FC236}">
                <a16:creationId xmlns:a16="http://schemas.microsoft.com/office/drawing/2014/main" id="{3DA4E7CC-12A5-4D0C-B9C3-929B7F00B107}"/>
              </a:ext>
            </a:extLst>
          </p:cNvPr>
          <p:cNvSpPr txBox="1"/>
          <p:nvPr userDrawn="1"/>
        </p:nvSpPr>
        <p:spPr>
          <a:xfrm>
            <a:off x="12370127" y="783771"/>
            <a:ext cx="184730" cy="646331"/>
          </a:xfrm>
          <a:prstGeom prst="rect">
            <a:avLst/>
          </a:prstGeom>
          <a:noFill/>
        </p:spPr>
        <p:txBody>
          <a:bodyPr wrap="none" rtlCol="1">
            <a:spAutoFit/>
          </a:bodyPr>
          <a:lstStyle/>
          <a:p>
            <a:endParaRPr lang="en-US" dirty="0"/>
          </a:p>
          <a:p>
            <a:endParaRPr lang="ar-SY" dirty="0"/>
          </a:p>
        </p:txBody>
      </p:sp>
    </p:spTree>
    <p:extLst>
      <p:ext uri="{BB962C8B-B14F-4D97-AF65-F5344CB8AC3E}">
        <p14:creationId xmlns:p14="http://schemas.microsoft.com/office/powerpoint/2010/main" val="2865159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r" defTabSz="914400" rtl="1" eaLnBrk="1" latinLnBrk="0" hangingPunct="1">
        <a:lnSpc>
          <a:spcPct val="90000"/>
        </a:lnSpc>
        <a:spcBef>
          <a:spcPct val="0"/>
        </a:spcBef>
        <a:buNone/>
        <a:defRPr sz="4000" kern="1200">
          <a:solidFill>
            <a:schemeClr val="tx1"/>
          </a:solidFill>
          <a:latin typeface="JF Flat" panose="02000500000000000000" pitchFamily="2" charset="-78"/>
          <a:ea typeface="+mj-ea"/>
          <a:cs typeface="JF Flat" panose="02000500000000000000" pitchFamily="2" charset="-78"/>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400" kern="1200">
          <a:solidFill>
            <a:schemeClr val="tx1"/>
          </a:solidFill>
          <a:latin typeface="JF Flat" panose="02000500000000000000" pitchFamily="2" charset="-78"/>
          <a:ea typeface="+mn-ea"/>
          <a:cs typeface="JF Flat" panose="02000500000000000000" pitchFamily="2" charset="-78"/>
        </a:defRPr>
      </a:lvl1pPr>
      <a:lvl2pPr marL="6858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JF Flat" panose="02000500000000000000" pitchFamily="2" charset="-78"/>
          <a:ea typeface="+mn-ea"/>
          <a:cs typeface="JF Flat" panose="02000500000000000000" pitchFamily="2" charset="-78"/>
        </a:defRPr>
      </a:lvl2pPr>
      <a:lvl3pPr marL="1143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JF Flat" panose="02000500000000000000" pitchFamily="2" charset="-78"/>
          <a:ea typeface="+mn-ea"/>
          <a:cs typeface="JF Flat" panose="02000500000000000000" pitchFamily="2" charset="-78"/>
        </a:defRPr>
      </a:lvl3pPr>
      <a:lvl4pPr marL="16002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JF Flat" panose="02000500000000000000" pitchFamily="2" charset="-78"/>
          <a:ea typeface="+mn-ea"/>
          <a:cs typeface="JF Flat" panose="02000500000000000000" pitchFamily="2" charset="-78"/>
        </a:defRPr>
      </a:lvl4pPr>
      <a:lvl5pPr marL="20574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JF Flat" panose="02000500000000000000" pitchFamily="2" charset="-78"/>
          <a:ea typeface="+mn-ea"/>
          <a:cs typeface="JF Flat" panose="02000500000000000000" pitchFamily="2" charset="-78"/>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Y"/>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رقم الشريحة 2">
            <a:extLst>
              <a:ext uri="{FF2B5EF4-FFF2-40B4-BE49-F238E27FC236}">
                <a16:creationId xmlns:a16="http://schemas.microsoft.com/office/drawing/2014/main" id="{DF85F30A-C2D8-433B-93E8-8AF7F0F0F751}"/>
              </a:ext>
            </a:extLst>
          </p:cNvPr>
          <p:cNvSpPr>
            <a:spLocks noGrp="1"/>
          </p:cNvSpPr>
          <p:nvPr>
            <p:ph type="sldNum" sz="quarter" idx="12"/>
          </p:nvPr>
        </p:nvSpPr>
        <p:spPr/>
        <p:txBody>
          <a:bodyPr/>
          <a:lstStyle/>
          <a:p>
            <a:fld id="{5C0BBA6B-D746-4F1B-B1F9-3DE64F485878}" type="slidenum">
              <a:rPr lang="ar-SY" sz="2000" smtClean="0"/>
              <a:pPr/>
              <a:t>1</a:t>
            </a:fld>
            <a:endParaRPr lang="ar-SY" sz="2000" dirty="0"/>
          </a:p>
        </p:txBody>
      </p:sp>
      <p:pic>
        <p:nvPicPr>
          <p:cNvPr id="9" name="عنصر نائب للصورة 8">
            <a:extLst>
              <a:ext uri="{FF2B5EF4-FFF2-40B4-BE49-F238E27FC236}">
                <a16:creationId xmlns:a16="http://schemas.microsoft.com/office/drawing/2014/main" id="{C6DCE26D-70C5-40D7-9B0C-746AB5BB3A2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118" r="28844"/>
          <a:stretch>
            <a:fillRect/>
          </a:stretch>
        </p:blipFill>
        <p:spPr>
          <a:xfrm>
            <a:off x="0" y="0"/>
            <a:ext cx="5733142" cy="6858000"/>
          </a:xfrm>
        </p:spPr>
      </p:pic>
      <p:sp>
        <p:nvSpPr>
          <p:cNvPr id="10" name="مربع نص 9">
            <a:extLst>
              <a:ext uri="{FF2B5EF4-FFF2-40B4-BE49-F238E27FC236}">
                <a16:creationId xmlns:a16="http://schemas.microsoft.com/office/drawing/2014/main" id="{4AAACF7F-4145-48BD-AF5A-197D07E1AB04}"/>
              </a:ext>
            </a:extLst>
          </p:cNvPr>
          <p:cNvSpPr txBox="1"/>
          <p:nvPr/>
        </p:nvSpPr>
        <p:spPr>
          <a:xfrm>
            <a:off x="5499512" y="2278544"/>
            <a:ext cx="6311489" cy="2123658"/>
          </a:xfrm>
          <a:prstGeom prst="rect">
            <a:avLst/>
          </a:prstGeom>
          <a:noFill/>
        </p:spPr>
        <p:txBody>
          <a:bodyPr wrap="square" rtlCol="1">
            <a:spAutoFit/>
          </a:bodyPr>
          <a:lstStyle/>
          <a:p>
            <a:r>
              <a:rPr lang="ar-SY" sz="6600" dirty="0">
                <a:solidFill>
                  <a:srgbClr val="FFF6DB"/>
                </a:solidFill>
              </a:rPr>
              <a:t>الوسائط البصرية الرقمية</a:t>
            </a:r>
          </a:p>
        </p:txBody>
      </p:sp>
      <p:sp>
        <p:nvSpPr>
          <p:cNvPr id="11" name="مربع نص 10">
            <a:extLst>
              <a:ext uri="{FF2B5EF4-FFF2-40B4-BE49-F238E27FC236}">
                <a16:creationId xmlns:a16="http://schemas.microsoft.com/office/drawing/2014/main" id="{35E6E0EF-7187-476C-8EE0-D5D63C897A0D}"/>
              </a:ext>
            </a:extLst>
          </p:cNvPr>
          <p:cNvSpPr txBox="1"/>
          <p:nvPr/>
        </p:nvSpPr>
        <p:spPr>
          <a:xfrm>
            <a:off x="6680201" y="3695700"/>
            <a:ext cx="5130800" cy="307777"/>
          </a:xfrm>
          <a:prstGeom prst="rect">
            <a:avLst/>
          </a:prstGeom>
          <a:noFill/>
        </p:spPr>
        <p:txBody>
          <a:bodyPr wrap="square" rtlCol="1">
            <a:spAutoFit/>
          </a:bodyPr>
          <a:lstStyle/>
          <a:p>
            <a:pPr algn="just"/>
            <a:endParaRPr lang="ar-SY" sz="1400" dirty="0">
              <a:solidFill>
                <a:schemeClr val="bg1"/>
              </a:solidFill>
            </a:endParaRPr>
          </a:p>
        </p:txBody>
      </p:sp>
    </p:spTree>
    <p:extLst>
      <p:ext uri="{BB962C8B-B14F-4D97-AF65-F5344CB8AC3E}">
        <p14:creationId xmlns:p14="http://schemas.microsoft.com/office/powerpoint/2010/main" val="146495790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C41E3EA5-07E4-4CD4-B8C4-7EBF436E4861}"/>
              </a:ext>
            </a:extLst>
          </p:cNvPr>
          <p:cNvSpPr>
            <a:spLocks noGrp="1"/>
          </p:cNvSpPr>
          <p:nvPr>
            <p:ph type="sldNum" sz="quarter" idx="12"/>
          </p:nvPr>
        </p:nvSpPr>
        <p:spPr/>
        <p:txBody>
          <a:bodyPr/>
          <a:lstStyle/>
          <a:p>
            <a:fld id="{5C0BBA6B-D746-4F1B-B1F9-3DE64F485878}" type="slidenum">
              <a:rPr lang="ar-SY" smtClean="0"/>
              <a:pPr/>
              <a:t>10</a:t>
            </a:fld>
            <a:endParaRPr lang="ar-SY" dirty="0"/>
          </a:p>
        </p:txBody>
      </p:sp>
      <p:pic>
        <p:nvPicPr>
          <p:cNvPr id="4" name="صورة 3">
            <a:extLst>
              <a:ext uri="{FF2B5EF4-FFF2-40B4-BE49-F238E27FC236}">
                <a16:creationId xmlns:a16="http://schemas.microsoft.com/office/drawing/2014/main" id="{4D95807D-62EE-4782-82E0-D6C1183620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193" y="2077448"/>
            <a:ext cx="2703103" cy="2703103"/>
          </a:xfrm>
          <a:prstGeom prst="rect">
            <a:avLst/>
          </a:prstGeom>
        </p:spPr>
      </p:pic>
      <p:pic>
        <p:nvPicPr>
          <p:cNvPr id="6" name="صورة 5">
            <a:extLst>
              <a:ext uri="{FF2B5EF4-FFF2-40B4-BE49-F238E27FC236}">
                <a16:creationId xmlns:a16="http://schemas.microsoft.com/office/drawing/2014/main" id="{24A105E8-8CCD-4C63-98DA-F3D6DE0C03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213" y="2061506"/>
            <a:ext cx="2703103" cy="2703103"/>
          </a:xfrm>
          <a:prstGeom prst="rect">
            <a:avLst/>
          </a:prstGeom>
        </p:spPr>
      </p:pic>
      <p:pic>
        <p:nvPicPr>
          <p:cNvPr id="8" name="صورة 7">
            <a:extLst>
              <a:ext uri="{FF2B5EF4-FFF2-40B4-BE49-F238E27FC236}">
                <a16:creationId xmlns:a16="http://schemas.microsoft.com/office/drawing/2014/main" id="{3B6BEE44-BCA1-4E3B-9B8F-61CE39013F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033" y="2061506"/>
            <a:ext cx="2679700" cy="2679700"/>
          </a:xfrm>
          <a:prstGeom prst="rect">
            <a:avLst/>
          </a:prstGeom>
        </p:spPr>
      </p:pic>
      <p:sp>
        <p:nvSpPr>
          <p:cNvPr id="9" name="مربع نص 8">
            <a:extLst>
              <a:ext uri="{FF2B5EF4-FFF2-40B4-BE49-F238E27FC236}">
                <a16:creationId xmlns:a16="http://schemas.microsoft.com/office/drawing/2014/main" id="{5D4156EC-75FC-404B-910A-D85527BF124E}"/>
              </a:ext>
            </a:extLst>
          </p:cNvPr>
          <p:cNvSpPr txBox="1"/>
          <p:nvPr/>
        </p:nvSpPr>
        <p:spPr>
          <a:xfrm>
            <a:off x="2798051" y="219702"/>
            <a:ext cx="6171882" cy="646331"/>
          </a:xfrm>
          <a:prstGeom prst="rect">
            <a:avLst/>
          </a:prstGeom>
          <a:noFill/>
        </p:spPr>
        <p:txBody>
          <a:bodyPr wrap="none" rtlCol="1">
            <a:spAutoFit/>
          </a:bodyPr>
          <a:lstStyle/>
          <a:p>
            <a:r>
              <a:rPr lang="ar-SY" sz="3600" dirty="0">
                <a:solidFill>
                  <a:srgbClr val="EE1250"/>
                </a:solidFill>
              </a:rPr>
              <a:t>بعض من خصائص الصور الرقمية:</a:t>
            </a:r>
          </a:p>
        </p:txBody>
      </p:sp>
      <p:sp>
        <p:nvSpPr>
          <p:cNvPr id="17" name="شكل بيضاوي 16">
            <a:extLst>
              <a:ext uri="{FF2B5EF4-FFF2-40B4-BE49-F238E27FC236}">
                <a16:creationId xmlns:a16="http://schemas.microsoft.com/office/drawing/2014/main" id="{1892D06B-6016-47A3-845B-4056580BFE2D}"/>
              </a:ext>
            </a:extLst>
          </p:cNvPr>
          <p:cNvSpPr/>
          <p:nvPr/>
        </p:nvSpPr>
        <p:spPr>
          <a:xfrm>
            <a:off x="7013977" y="2207519"/>
            <a:ext cx="201887" cy="201887"/>
          </a:xfrm>
          <a:prstGeom prst="ellipse">
            <a:avLst/>
          </a:prstGeom>
          <a:solidFill>
            <a:srgbClr val="032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dirty="0"/>
          </a:p>
        </p:txBody>
      </p:sp>
      <p:grpSp>
        <p:nvGrpSpPr>
          <p:cNvPr id="51" name="مجموعة 50">
            <a:extLst>
              <a:ext uri="{FF2B5EF4-FFF2-40B4-BE49-F238E27FC236}">
                <a16:creationId xmlns:a16="http://schemas.microsoft.com/office/drawing/2014/main" id="{343BC401-6797-4760-B1D5-8C84C7B2A0EE}"/>
              </a:ext>
            </a:extLst>
          </p:cNvPr>
          <p:cNvGrpSpPr/>
          <p:nvPr/>
        </p:nvGrpSpPr>
        <p:grpSpPr>
          <a:xfrm>
            <a:off x="7072694" y="924869"/>
            <a:ext cx="3078437" cy="1383845"/>
            <a:chOff x="8707163" y="922764"/>
            <a:chExt cx="3078437" cy="1545730"/>
          </a:xfrm>
        </p:grpSpPr>
        <p:cxnSp>
          <p:nvCxnSpPr>
            <p:cNvPr id="26" name="رابط مستقيم 25">
              <a:extLst>
                <a:ext uri="{FF2B5EF4-FFF2-40B4-BE49-F238E27FC236}">
                  <a16:creationId xmlns:a16="http://schemas.microsoft.com/office/drawing/2014/main" id="{1D722FAC-E2C3-4C22-B420-410E9BD021DD}"/>
                </a:ext>
              </a:extLst>
            </p:cNvPr>
            <p:cNvCxnSpPr>
              <a:cxnSpLocks/>
            </p:cNvCxnSpPr>
            <p:nvPr/>
          </p:nvCxnSpPr>
          <p:spPr>
            <a:xfrm flipV="1">
              <a:off x="8707163" y="922764"/>
              <a:ext cx="0" cy="1545730"/>
            </a:xfrm>
            <a:prstGeom prst="line">
              <a:avLst/>
            </a:prstGeom>
            <a:ln w="19050">
              <a:solidFill>
                <a:srgbClr val="032F4A"/>
              </a:solidFill>
            </a:ln>
          </p:spPr>
          <p:style>
            <a:lnRef idx="1">
              <a:schemeClr val="accent1"/>
            </a:lnRef>
            <a:fillRef idx="0">
              <a:schemeClr val="accent1"/>
            </a:fillRef>
            <a:effectRef idx="0">
              <a:schemeClr val="accent1"/>
            </a:effectRef>
            <a:fontRef idx="minor">
              <a:schemeClr val="tx1"/>
            </a:fontRef>
          </p:style>
        </p:cxnSp>
        <p:cxnSp>
          <p:nvCxnSpPr>
            <p:cNvPr id="29" name="رابط مستقيم 28">
              <a:extLst>
                <a:ext uri="{FF2B5EF4-FFF2-40B4-BE49-F238E27FC236}">
                  <a16:creationId xmlns:a16="http://schemas.microsoft.com/office/drawing/2014/main" id="{886C044C-B3AE-43DE-BA84-1FC3A056F561}"/>
                </a:ext>
              </a:extLst>
            </p:cNvPr>
            <p:cNvCxnSpPr>
              <a:cxnSpLocks/>
            </p:cNvCxnSpPr>
            <p:nvPr/>
          </p:nvCxnSpPr>
          <p:spPr>
            <a:xfrm>
              <a:off x="8707163" y="927458"/>
              <a:ext cx="3078437" cy="4334"/>
            </a:xfrm>
            <a:prstGeom prst="line">
              <a:avLst/>
            </a:prstGeom>
            <a:ln w="19050">
              <a:solidFill>
                <a:srgbClr val="032F4A"/>
              </a:solidFill>
            </a:ln>
          </p:spPr>
          <p:style>
            <a:lnRef idx="1">
              <a:schemeClr val="accent1"/>
            </a:lnRef>
            <a:fillRef idx="0">
              <a:schemeClr val="accent1"/>
            </a:fillRef>
            <a:effectRef idx="0">
              <a:schemeClr val="accent1"/>
            </a:effectRef>
            <a:fontRef idx="minor">
              <a:schemeClr val="tx1"/>
            </a:fontRef>
          </p:style>
        </p:cxnSp>
      </p:grpSp>
      <p:sp>
        <p:nvSpPr>
          <p:cNvPr id="32" name="مربع نص 31">
            <a:extLst>
              <a:ext uri="{FF2B5EF4-FFF2-40B4-BE49-F238E27FC236}">
                <a16:creationId xmlns:a16="http://schemas.microsoft.com/office/drawing/2014/main" id="{9F260CD4-6C63-4507-8A53-DAF980F982CA}"/>
              </a:ext>
            </a:extLst>
          </p:cNvPr>
          <p:cNvSpPr txBox="1"/>
          <p:nvPr/>
        </p:nvSpPr>
        <p:spPr>
          <a:xfrm>
            <a:off x="2201465" y="4657482"/>
            <a:ext cx="405881" cy="769441"/>
          </a:xfrm>
          <a:prstGeom prst="rect">
            <a:avLst/>
          </a:prstGeom>
          <a:noFill/>
        </p:spPr>
        <p:txBody>
          <a:bodyPr wrap="none" rtlCol="1">
            <a:spAutoFit/>
          </a:bodyPr>
          <a:lstStyle/>
          <a:p>
            <a:r>
              <a:rPr lang="ar-SY" sz="4400" dirty="0">
                <a:solidFill>
                  <a:srgbClr val="EE1250"/>
                </a:solidFill>
              </a:rPr>
              <a:t>1</a:t>
            </a:r>
          </a:p>
        </p:txBody>
      </p:sp>
      <p:sp>
        <p:nvSpPr>
          <p:cNvPr id="33" name="مربع نص 32">
            <a:extLst>
              <a:ext uri="{FF2B5EF4-FFF2-40B4-BE49-F238E27FC236}">
                <a16:creationId xmlns:a16="http://schemas.microsoft.com/office/drawing/2014/main" id="{7E72E71A-1F68-4B45-9810-2D938F6B029A}"/>
              </a:ext>
            </a:extLst>
          </p:cNvPr>
          <p:cNvSpPr txBox="1"/>
          <p:nvPr/>
        </p:nvSpPr>
        <p:spPr>
          <a:xfrm>
            <a:off x="7131412" y="1141581"/>
            <a:ext cx="3086095" cy="584775"/>
          </a:xfrm>
          <a:prstGeom prst="rect">
            <a:avLst/>
          </a:prstGeom>
          <a:noFill/>
        </p:spPr>
        <p:txBody>
          <a:bodyPr wrap="square" rtlCol="1">
            <a:spAutoFit/>
          </a:bodyPr>
          <a:lstStyle/>
          <a:p>
            <a:pPr lvl="0" eaLnBrk="0" fontAlgn="base" hangingPunct="0">
              <a:spcBef>
                <a:spcPct val="0"/>
              </a:spcBef>
              <a:spcAft>
                <a:spcPct val="0"/>
              </a:spcAft>
            </a:pPr>
            <a:r>
              <a:rPr lang="ar-SA" altLang="en-US" sz="1600" b="1" dirty="0">
                <a:solidFill>
                  <a:schemeClr val="tx2"/>
                </a:solidFill>
                <a:latin typeface="Arial" panose="020B0604020202020204" pitchFamily="34" charset="0"/>
                <a:cs typeface="Arial" panose="020B0604020202020204" pitchFamily="34" charset="0"/>
              </a:rPr>
              <a:t>تُقاس بعدد البكسلات في العرض والارتفاع، وتُحدد مدى وضوح الصورة</a:t>
            </a:r>
            <a:r>
              <a:rPr lang="en-US" altLang="en-US" sz="1600" b="1" dirty="0">
                <a:solidFill>
                  <a:schemeClr val="tx2"/>
                </a:solidFill>
                <a:latin typeface="Arial" panose="020B0604020202020204" pitchFamily="34" charset="0"/>
              </a:rPr>
              <a:t>.</a:t>
            </a:r>
          </a:p>
        </p:txBody>
      </p:sp>
      <p:sp>
        <p:nvSpPr>
          <p:cNvPr id="35" name="شكل بيضاوي 34">
            <a:extLst>
              <a:ext uri="{FF2B5EF4-FFF2-40B4-BE49-F238E27FC236}">
                <a16:creationId xmlns:a16="http://schemas.microsoft.com/office/drawing/2014/main" id="{E70835C1-5FD6-4B4D-8956-D0CCDCCAA6D4}"/>
              </a:ext>
            </a:extLst>
          </p:cNvPr>
          <p:cNvSpPr/>
          <p:nvPr/>
        </p:nvSpPr>
        <p:spPr>
          <a:xfrm>
            <a:off x="4524269" y="2157015"/>
            <a:ext cx="201887" cy="201887"/>
          </a:xfrm>
          <a:prstGeom prst="ellipse">
            <a:avLst/>
          </a:prstGeom>
          <a:solidFill>
            <a:srgbClr val="EE12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dirty="0"/>
          </a:p>
        </p:txBody>
      </p:sp>
      <p:sp>
        <p:nvSpPr>
          <p:cNvPr id="37" name="مربع نص 36">
            <a:extLst>
              <a:ext uri="{FF2B5EF4-FFF2-40B4-BE49-F238E27FC236}">
                <a16:creationId xmlns:a16="http://schemas.microsoft.com/office/drawing/2014/main" id="{E2EB90C7-20EC-4545-A700-0684EFF4E06C}"/>
              </a:ext>
            </a:extLst>
          </p:cNvPr>
          <p:cNvSpPr txBox="1"/>
          <p:nvPr/>
        </p:nvSpPr>
        <p:spPr>
          <a:xfrm>
            <a:off x="4756343" y="1220370"/>
            <a:ext cx="489236" cy="769441"/>
          </a:xfrm>
          <a:prstGeom prst="rect">
            <a:avLst/>
          </a:prstGeom>
          <a:noFill/>
        </p:spPr>
        <p:txBody>
          <a:bodyPr wrap="none" rtlCol="1">
            <a:spAutoFit/>
          </a:bodyPr>
          <a:lstStyle/>
          <a:p>
            <a:r>
              <a:rPr lang="ar-SY" sz="4400" dirty="0">
                <a:solidFill>
                  <a:srgbClr val="032F4A"/>
                </a:solidFill>
              </a:rPr>
              <a:t>2</a:t>
            </a:r>
          </a:p>
        </p:txBody>
      </p:sp>
      <p:sp>
        <p:nvSpPr>
          <p:cNvPr id="38" name="مربع نص 37">
            <a:extLst>
              <a:ext uri="{FF2B5EF4-FFF2-40B4-BE49-F238E27FC236}">
                <a16:creationId xmlns:a16="http://schemas.microsoft.com/office/drawing/2014/main" id="{EDBBE9FC-4A43-4C64-928F-7CBAAB6CADB8}"/>
              </a:ext>
            </a:extLst>
          </p:cNvPr>
          <p:cNvSpPr txBox="1"/>
          <p:nvPr/>
        </p:nvSpPr>
        <p:spPr>
          <a:xfrm>
            <a:off x="1573077" y="1044260"/>
            <a:ext cx="3086095" cy="584775"/>
          </a:xfrm>
          <a:prstGeom prst="rect">
            <a:avLst/>
          </a:prstGeom>
          <a:noFill/>
        </p:spPr>
        <p:txBody>
          <a:bodyPr wrap="square" rtlCol="1">
            <a:spAutoFit/>
          </a:bodyPr>
          <a:lstStyle/>
          <a:p>
            <a:pPr lvl="0" eaLnBrk="0" fontAlgn="base" hangingPunct="0">
              <a:spcBef>
                <a:spcPct val="0"/>
              </a:spcBef>
              <a:spcAft>
                <a:spcPct val="0"/>
              </a:spcAft>
            </a:pPr>
            <a:r>
              <a:rPr lang="ar-SA" altLang="en-US" sz="1600" b="1" dirty="0">
                <a:solidFill>
                  <a:schemeClr val="tx2"/>
                </a:solidFill>
                <a:latin typeface="Arial" panose="020B0604020202020204" pitchFamily="34" charset="0"/>
                <a:cs typeface="Arial" panose="020B0604020202020204" pitchFamily="34" charset="0"/>
              </a:rPr>
              <a:t>حدد عدد الألوان الممكنة في الصورة، ويُقاس بعدد البتات لكل بكسل</a:t>
            </a:r>
            <a:r>
              <a:rPr lang="en-US" altLang="en-US" sz="1600" b="1" dirty="0">
                <a:solidFill>
                  <a:schemeClr val="tx2"/>
                </a:solidFill>
                <a:latin typeface="Arial" panose="020B0604020202020204" pitchFamily="34" charset="0"/>
              </a:rPr>
              <a:t>.</a:t>
            </a:r>
          </a:p>
        </p:txBody>
      </p:sp>
      <p:sp>
        <p:nvSpPr>
          <p:cNvPr id="44" name="شكل بيضاوي 43">
            <a:extLst>
              <a:ext uri="{FF2B5EF4-FFF2-40B4-BE49-F238E27FC236}">
                <a16:creationId xmlns:a16="http://schemas.microsoft.com/office/drawing/2014/main" id="{38D0FBEF-11D1-4DFA-BBDA-01F8C6FF81C3}"/>
              </a:ext>
            </a:extLst>
          </p:cNvPr>
          <p:cNvSpPr/>
          <p:nvPr/>
        </p:nvSpPr>
        <p:spPr>
          <a:xfrm>
            <a:off x="2003681" y="4305239"/>
            <a:ext cx="201887" cy="201887"/>
          </a:xfrm>
          <a:prstGeom prst="ellipse">
            <a:avLst/>
          </a:prstGeom>
          <a:solidFill>
            <a:srgbClr val="032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dirty="0"/>
          </a:p>
        </p:txBody>
      </p:sp>
      <p:grpSp>
        <p:nvGrpSpPr>
          <p:cNvPr id="48" name="مجموعة 47">
            <a:extLst>
              <a:ext uri="{FF2B5EF4-FFF2-40B4-BE49-F238E27FC236}">
                <a16:creationId xmlns:a16="http://schemas.microsoft.com/office/drawing/2014/main" id="{5B0A9464-A0BB-45C6-8F9A-8DB1435FB35C}"/>
              </a:ext>
            </a:extLst>
          </p:cNvPr>
          <p:cNvGrpSpPr/>
          <p:nvPr/>
        </p:nvGrpSpPr>
        <p:grpSpPr>
          <a:xfrm rot="10800000">
            <a:off x="236525" y="4507125"/>
            <a:ext cx="1889568" cy="1322099"/>
            <a:chOff x="-1747927" y="2491688"/>
            <a:chExt cx="3757101" cy="1545730"/>
          </a:xfrm>
        </p:grpSpPr>
        <p:cxnSp>
          <p:nvCxnSpPr>
            <p:cNvPr id="43" name="رابط مستقيم 42">
              <a:extLst>
                <a:ext uri="{FF2B5EF4-FFF2-40B4-BE49-F238E27FC236}">
                  <a16:creationId xmlns:a16="http://schemas.microsoft.com/office/drawing/2014/main" id="{07E1E8EA-3906-4F3C-97EA-A7A0B036BD65}"/>
                </a:ext>
              </a:extLst>
            </p:cNvPr>
            <p:cNvCxnSpPr>
              <a:cxnSpLocks/>
            </p:cNvCxnSpPr>
            <p:nvPr/>
          </p:nvCxnSpPr>
          <p:spPr>
            <a:xfrm flipV="1">
              <a:off x="-1747927" y="2491688"/>
              <a:ext cx="0" cy="1545730"/>
            </a:xfrm>
            <a:prstGeom prst="line">
              <a:avLst/>
            </a:prstGeom>
            <a:ln w="19050">
              <a:solidFill>
                <a:srgbClr val="032F4A"/>
              </a:solidFill>
            </a:ln>
          </p:spPr>
          <p:style>
            <a:lnRef idx="1">
              <a:schemeClr val="accent1"/>
            </a:lnRef>
            <a:fillRef idx="0">
              <a:schemeClr val="accent1"/>
            </a:fillRef>
            <a:effectRef idx="0">
              <a:schemeClr val="accent1"/>
            </a:effectRef>
            <a:fontRef idx="minor">
              <a:schemeClr val="tx1"/>
            </a:fontRef>
          </p:style>
        </p:cxnSp>
        <p:cxnSp>
          <p:nvCxnSpPr>
            <p:cNvPr id="45" name="رابط مستقيم 44">
              <a:extLst>
                <a:ext uri="{FF2B5EF4-FFF2-40B4-BE49-F238E27FC236}">
                  <a16:creationId xmlns:a16="http://schemas.microsoft.com/office/drawing/2014/main" id="{AD5C5EC8-D8C5-4197-96A0-1490675C3D38}"/>
                </a:ext>
              </a:extLst>
            </p:cNvPr>
            <p:cNvCxnSpPr>
              <a:cxnSpLocks/>
            </p:cNvCxnSpPr>
            <p:nvPr/>
          </p:nvCxnSpPr>
          <p:spPr>
            <a:xfrm rot="10800000" flipH="1" flipV="1">
              <a:off x="-1747927" y="2496381"/>
              <a:ext cx="3757101" cy="1"/>
            </a:xfrm>
            <a:prstGeom prst="line">
              <a:avLst/>
            </a:prstGeom>
            <a:ln w="19050">
              <a:solidFill>
                <a:srgbClr val="032F4A"/>
              </a:solidFill>
            </a:ln>
          </p:spPr>
          <p:style>
            <a:lnRef idx="1">
              <a:schemeClr val="accent1"/>
            </a:lnRef>
            <a:fillRef idx="0">
              <a:schemeClr val="accent1"/>
            </a:fillRef>
            <a:effectRef idx="0">
              <a:schemeClr val="accent1"/>
            </a:effectRef>
            <a:fontRef idx="minor">
              <a:schemeClr val="tx1"/>
            </a:fontRef>
          </p:style>
        </p:cxnSp>
      </p:grpSp>
      <p:sp>
        <p:nvSpPr>
          <p:cNvPr id="46" name="مربع نص 45">
            <a:extLst>
              <a:ext uri="{FF2B5EF4-FFF2-40B4-BE49-F238E27FC236}">
                <a16:creationId xmlns:a16="http://schemas.microsoft.com/office/drawing/2014/main" id="{F1A3830F-6027-47FD-801F-808616A3D8A5}"/>
              </a:ext>
            </a:extLst>
          </p:cNvPr>
          <p:cNvSpPr txBox="1"/>
          <p:nvPr/>
        </p:nvSpPr>
        <p:spPr>
          <a:xfrm>
            <a:off x="6530641" y="1336647"/>
            <a:ext cx="487786" cy="769441"/>
          </a:xfrm>
          <a:prstGeom prst="rect">
            <a:avLst/>
          </a:prstGeom>
          <a:noFill/>
        </p:spPr>
        <p:txBody>
          <a:bodyPr wrap="square" rtlCol="1">
            <a:spAutoFit/>
          </a:bodyPr>
          <a:lstStyle/>
          <a:p>
            <a:r>
              <a:rPr lang="ar-SY" sz="4400" dirty="0">
                <a:solidFill>
                  <a:srgbClr val="EE1250"/>
                </a:solidFill>
              </a:rPr>
              <a:t>3</a:t>
            </a:r>
          </a:p>
        </p:txBody>
      </p:sp>
      <p:sp>
        <p:nvSpPr>
          <p:cNvPr id="47" name="مربع نص 46">
            <a:extLst>
              <a:ext uri="{FF2B5EF4-FFF2-40B4-BE49-F238E27FC236}">
                <a16:creationId xmlns:a16="http://schemas.microsoft.com/office/drawing/2014/main" id="{02B92BE7-9857-47A9-87F5-9785F989D85F}"/>
              </a:ext>
            </a:extLst>
          </p:cNvPr>
          <p:cNvSpPr txBox="1"/>
          <p:nvPr/>
        </p:nvSpPr>
        <p:spPr>
          <a:xfrm>
            <a:off x="0" y="4507124"/>
            <a:ext cx="2179363" cy="1169551"/>
          </a:xfrm>
          <a:prstGeom prst="rect">
            <a:avLst/>
          </a:prstGeom>
          <a:noFill/>
        </p:spPr>
        <p:txBody>
          <a:bodyPr wrap="square" rtlCol="1">
            <a:spAutoFit/>
          </a:bodyPr>
          <a:lstStyle/>
          <a:p>
            <a:pPr lvl="0" eaLnBrk="0" fontAlgn="base" hangingPunct="0">
              <a:spcBef>
                <a:spcPct val="0"/>
              </a:spcBef>
              <a:spcAft>
                <a:spcPct val="0"/>
              </a:spcAft>
            </a:pPr>
            <a:r>
              <a:rPr lang="ar-SA" altLang="en-US" sz="1400" b="1" dirty="0">
                <a:solidFill>
                  <a:schemeClr val="tx2"/>
                </a:solidFill>
                <a:latin typeface="Arial" panose="020B0604020202020204" pitchFamily="34" charset="0"/>
              </a:rPr>
              <a:t>يمكن</a:t>
            </a:r>
            <a:r>
              <a:rPr lang="en-US" altLang="en-US" sz="1400" b="1" dirty="0">
                <a:solidFill>
                  <a:schemeClr val="tx2"/>
                </a:solidFill>
                <a:latin typeface="Arial" panose="020B0604020202020204" pitchFamily="34" charset="0"/>
                <a:cs typeface="Arial" panose="020B0604020202020204" pitchFamily="34" charset="0"/>
              </a:rPr>
              <a:t> </a:t>
            </a:r>
            <a:r>
              <a:rPr lang="ar-SA" altLang="en-US" sz="1400" b="1" dirty="0">
                <a:solidFill>
                  <a:schemeClr val="tx2"/>
                </a:solidFill>
                <a:latin typeface="Arial" panose="020B0604020202020204" pitchFamily="34" charset="0"/>
              </a:rPr>
              <a:t>تحليل</a:t>
            </a:r>
            <a:r>
              <a:rPr lang="en-US" altLang="en-US" sz="1400" b="1" dirty="0">
                <a:solidFill>
                  <a:schemeClr val="tx2"/>
                </a:solidFill>
                <a:latin typeface="Arial" panose="020B0604020202020204" pitchFamily="34" charset="0"/>
                <a:cs typeface="Arial" panose="020B0604020202020204" pitchFamily="34" charset="0"/>
              </a:rPr>
              <a:t> </a:t>
            </a:r>
            <a:r>
              <a:rPr lang="ar-SA" altLang="en-US" sz="1400" b="1" dirty="0">
                <a:solidFill>
                  <a:schemeClr val="tx2"/>
                </a:solidFill>
                <a:latin typeface="Arial" panose="020B0604020202020204" pitchFamily="34" charset="0"/>
              </a:rPr>
              <a:t>الصور</a:t>
            </a:r>
            <a:r>
              <a:rPr lang="en-US" altLang="en-US" sz="1400" b="1" dirty="0">
                <a:solidFill>
                  <a:schemeClr val="tx2"/>
                </a:solidFill>
                <a:latin typeface="Arial" panose="020B0604020202020204" pitchFamily="34" charset="0"/>
                <a:cs typeface="Arial" panose="020B0604020202020204" pitchFamily="34" charset="0"/>
              </a:rPr>
              <a:t> </a:t>
            </a:r>
            <a:r>
              <a:rPr lang="ar-SA" altLang="en-US" sz="1400" b="1" dirty="0">
                <a:solidFill>
                  <a:schemeClr val="tx2"/>
                </a:solidFill>
                <a:latin typeface="Arial" panose="020B0604020202020204" pitchFamily="34" charset="0"/>
              </a:rPr>
              <a:t>رقميًا</a:t>
            </a:r>
            <a:r>
              <a:rPr lang="en-US" altLang="en-US" sz="1400" b="1" dirty="0">
                <a:solidFill>
                  <a:schemeClr val="tx2"/>
                </a:solidFill>
                <a:latin typeface="Arial" panose="020B0604020202020204" pitchFamily="34" charset="0"/>
                <a:cs typeface="Arial" panose="020B0604020202020204" pitchFamily="34" charset="0"/>
              </a:rPr>
              <a:t> </a:t>
            </a:r>
            <a:r>
              <a:rPr lang="ar-SA" altLang="en-US" sz="1400" b="1" dirty="0">
                <a:solidFill>
                  <a:schemeClr val="tx2"/>
                </a:solidFill>
                <a:latin typeface="Arial" panose="020B0604020202020204" pitchFamily="34" charset="0"/>
              </a:rPr>
              <a:t>باستخدام</a:t>
            </a:r>
            <a:r>
              <a:rPr lang="en-US" altLang="en-US" sz="1400" b="1" dirty="0">
                <a:solidFill>
                  <a:schemeClr val="tx2"/>
                </a:solidFill>
                <a:latin typeface="Arial" panose="020B0604020202020204" pitchFamily="34" charset="0"/>
                <a:cs typeface="Arial" panose="020B0604020202020204" pitchFamily="34" charset="0"/>
              </a:rPr>
              <a:t> </a:t>
            </a:r>
            <a:r>
              <a:rPr lang="ar-SA" altLang="en-US" sz="1400" b="1" dirty="0">
                <a:solidFill>
                  <a:schemeClr val="tx2"/>
                </a:solidFill>
                <a:latin typeface="Arial" panose="020B0604020202020204" pitchFamily="34" charset="0"/>
              </a:rPr>
              <a:t>تقنيات</a:t>
            </a:r>
            <a:r>
              <a:rPr lang="en-US" altLang="en-US" sz="1400" b="1" dirty="0">
                <a:solidFill>
                  <a:schemeClr val="tx2"/>
                </a:solidFill>
                <a:latin typeface="Arial" panose="020B0604020202020204" pitchFamily="34" charset="0"/>
                <a:cs typeface="Arial" panose="020B0604020202020204" pitchFamily="34" charset="0"/>
              </a:rPr>
              <a:t> </a:t>
            </a:r>
            <a:r>
              <a:rPr lang="ar-SA" altLang="en-US" sz="1400" b="1" dirty="0">
                <a:solidFill>
                  <a:schemeClr val="tx2"/>
                </a:solidFill>
                <a:latin typeface="Arial" panose="020B0604020202020204" pitchFamily="34" charset="0"/>
              </a:rPr>
              <a:t>الذكاء</a:t>
            </a:r>
            <a:r>
              <a:rPr lang="en-US" altLang="en-US" sz="1400" b="1" dirty="0">
                <a:solidFill>
                  <a:schemeClr val="tx2"/>
                </a:solidFill>
                <a:latin typeface="Arial" panose="020B0604020202020204" pitchFamily="34" charset="0"/>
                <a:cs typeface="Arial" panose="020B0604020202020204" pitchFamily="34" charset="0"/>
              </a:rPr>
              <a:t> </a:t>
            </a:r>
            <a:r>
              <a:rPr lang="ar-SA" altLang="en-US" sz="1400" b="1" dirty="0">
                <a:solidFill>
                  <a:schemeClr val="tx2"/>
                </a:solidFill>
                <a:latin typeface="Arial" panose="020B0604020202020204" pitchFamily="34" charset="0"/>
              </a:rPr>
              <a:t>الاصطناعي</a:t>
            </a:r>
            <a:r>
              <a:rPr lang="en-US" altLang="en-US" sz="1400" b="1" dirty="0">
                <a:solidFill>
                  <a:schemeClr val="tx2"/>
                </a:solidFill>
                <a:latin typeface="Arial" panose="020B0604020202020204" pitchFamily="34" charset="0"/>
                <a:cs typeface="Arial" panose="020B0604020202020204" pitchFamily="34" charset="0"/>
              </a:rPr>
              <a:t>، </a:t>
            </a:r>
            <a:r>
              <a:rPr lang="ar-SA" altLang="en-US" sz="1400" b="1" dirty="0">
                <a:solidFill>
                  <a:schemeClr val="tx2"/>
                </a:solidFill>
                <a:latin typeface="Arial" panose="020B0604020202020204" pitchFamily="34" charset="0"/>
              </a:rPr>
              <a:t>مثل</a:t>
            </a:r>
            <a:r>
              <a:rPr lang="en-US" altLang="en-US" sz="1400" b="1" dirty="0">
                <a:solidFill>
                  <a:schemeClr val="tx2"/>
                </a:solidFill>
                <a:latin typeface="Arial" panose="020B0604020202020204" pitchFamily="34" charset="0"/>
                <a:cs typeface="Arial" panose="020B0604020202020204" pitchFamily="34" charset="0"/>
              </a:rPr>
              <a:t> </a:t>
            </a:r>
            <a:r>
              <a:rPr lang="ar-SA" altLang="en-US" sz="1400" b="1" dirty="0">
                <a:solidFill>
                  <a:schemeClr val="tx2"/>
                </a:solidFill>
                <a:latin typeface="Arial" panose="020B0604020202020204" pitchFamily="34" charset="0"/>
              </a:rPr>
              <a:t>التعرف</a:t>
            </a:r>
            <a:r>
              <a:rPr lang="en-US" altLang="en-US" sz="1400" b="1" dirty="0">
                <a:solidFill>
                  <a:schemeClr val="tx2"/>
                </a:solidFill>
                <a:latin typeface="Arial" panose="020B0604020202020204" pitchFamily="34" charset="0"/>
                <a:cs typeface="Arial" panose="020B0604020202020204" pitchFamily="34" charset="0"/>
              </a:rPr>
              <a:t> </a:t>
            </a:r>
            <a:r>
              <a:rPr lang="ar-SA" altLang="en-US" sz="1400" b="1" dirty="0">
                <a:solidFill>
                  <a:schemeClr val="tx2"/>
                </a:solidFill>
                <a:latin typeface="Arial" panose="020B0604020202020204" pitchFamily="34" charset="0"/>
              </a:rPr>
              <a:t>على</a:t>
            </a:r>
            <a:r>
              <a:rPr lang="en-US" altLang="en-US" sz="1400" b="1" dirty="0">
                <a:solidFill>
                  <a:schemeClr val="tx2"/>
                </a:solidFill>
                <a:latin typeface="Arial" panose="020B0604020202020204" pitchFamily="34" charset="0"/>
                <a:cs typeface="Arial" panose="020B0604020202020204" pitchFamily="34" charset="0"/>
              </a:rPr>
              <a:t> </a:t>
            </a:r>
            <a:r>
              <a:rPr lang="ar-SA" altLang="en-US" sz="1400" b="1" dirty="0">
                <a:solidFill>
                  <a:schemeClr val="tx2"/>
                </a:solidFill>
                <a:latin typeface="Arial" panose="020B0604020202020204" pitchFamily="34" charset="0"/>
              </a:rPr>
              <a:t>الوجوه</a:t>
            </a:r>
            <a:r>
              <a:rPr lang="en-US" altLang="en-US" sz="1400" b="1" dirty="0">
                <a:solidFill>
                  <a:schemeClr val="tx2"/>
                </a:solidFill>
                <a:latin typeface="Arial" panose="020B0604020202020204" pitchFamily="34" charset="0"/>
                <a:cs typeface="Arial" panose="020B0604020202020204" pitchFamily="34" charset="0"/>
              </a:rPr>
              <a:t> </a:t>
            </a:r>
            <a:r>
              <a:rPr lang="ar-SA" altLang="en-US" sz="1400" b="1" dirty="0">
                <a:solidFill>
                  <a:schemeClr val="tx2"/>
                </a:solidFill>
                <a:latin typeface="Arial" panose="020B0604020202020204" pitchFamily="34" charset="0"/>
              </a:rPr>
              <a:t>أو</a:t>
            </a:r>
            <a:r>
              <a:rPr lang="en-US" altLang="en-US" sz="1400" b="1" dirty="0">
                <a:solidFill>
                  <a:schemeClr val="tx2"/>
                </a:solidFill>
                <a:latin typeface="Arial" panose="020B0604020202020204" pitchFamily="34" charset="0"/>
                <a:cs typeface="Arial" panose="020B0604020202020204" pitchFamily="34" charset="0"/>
              </a:rPr>
              <a:t> </a:t>
            </a:r>
            <a:r>
              <a:rPr lang="ar-SA" altLang="en-US" sz="1400" b="1" dirty="0">
                <a:solidFill>
                  <a:schemeClr val="tx2"/>
                </a:solidFill>
                <a:latin typeface="Arial" panose="020B0604020202020204" pitchFamily="34" charset="0"/>
              </a:rPr>
              <a:t>استخراج</a:t>
            </a:r>
            <a:r>
              <a:rPr lang="en-US" altLang="en-US" sz="1400" b="1" dirty="0">
                <a:solidFill>
                  <a:schemeClr val="tx2"/>
                </a:solidFill>
                <a:latin typeface="Arial" panose="020B0604020202020204" pitchFamily="34" charset="0"/>
                <a:cs typeface="Arial" panose="020B0604020202020204" pitchFamily="34" charset="0"/>
              </a:rPr>
              <a:t> </a:t>
            </a:r>
            <a:r>
              <a:rPr lang="ar-SA" altLang="en-US" sz="1400" b="1" dirty="0">
                <a:solidFill>
                  <a:schemeClr val="tx2"/>
                </a:solidFill>
                <a:latin typeface="Arial" panose="020B0604020202020204" pitchFamily="34" charset="0"/>
              </a:rPr>
              <a:t>النصوص</a:t>
            </a:r>
            <a:r>
              <a:rPr lang="en-US" altLang="en-US" sz="1400" b="1" dirty="0">
                <a:solidFill>
                  <a:schemeClr val="tx2"/>
                </a:solidFill>
                <a:latin typeface="Arial" panose="020B0604020202020204" pitchFamily="34" charset="0"/>
                <a:cs typeface="Arial" panose="020B0604020202020204" pitchFamily="34" charset="0"/>
              </a:rPr>
              <a:t> </a:t>
            </a:r>
            <a:r>
              <a:rPr lang="ar-SA" altLang="en-US" sz="1400" b="1" dirty="0">
                <a:solidFill>
                  <a:schemeClr val="tx2"/>
                </a:solidFill>
                <a:latin typeface="Arial" panose="020B0604020202020204" pitchFamily="34" charset="0"/>
              </a:rPr>
              <a:t>من</a:t>
            </a:r>
            <a:r>
              <a:rPr lang="en-US" altLang="en-US" sz="1400" b="1" dirty="0">
                <a:solidFill>
                  <a:schemeClr val="tx2"/>
                </a:solidFill>
                <a:latin typeface="Arial" panose="020B0604020202020204" pitchFamily="34" charset="0"/>
                <a:cs typeface="Arial" panose="020B0604020202020204" pitchFamily="34" charset="0"/>
              </a:rPr>
              <a:t> </a:t>
            </a:r>
            <a:r>
              <a:rPr lang="ar-SA" altLang="en-US" sz="1400" b="1" dirty="0">
                <a:solidFill>
                  <a:schemeClr val="tx2"/>
                </a:solidFill>
                <a:latin typeface="Arial" panose="020B0604020202020204" pitchFamily="34" charset="0"/>
              </a:rPr>
              <a:t>الصور</a:t>
            </a:r>
            <a:r>
              <a:rPr lang="en-US" altLang="en-US" sz="1400" b="1" dirty="0">
                <a:solidFill>
                  <a:schemeClr val="tx2"/>
                </a:solidFill>
                <a:latin typeface="Arial" panose="020B0604020202020204" pitchFamily="34" charset="0"/>
                <a:cs typeface="Arial" panose="020B0604020202020204" pitchFamily="34" charset="0"/>
              </a:rPr>
              <a:t> </a:t>
            </a:r>
            <a:r>
              <a:rPr lang="en-US" altLang="en-US" sz="1400" b="1" dirty="0">
                <a:solidFill>
                  <a:schemeClr val="tx2"/>
                </a:solidFill>
                <a:latin typeface="Arial" panose="020B0604020202020204" pitchFamily="34" charset="0"/>
              </a:rPr>
              <a:t>(OCR)</a:t>
            </a:r>
          </a:p>
        </p:txBody>
      </p:sp>
      <p:grpSp>
        <p:nvGrpSpPr>
          <p:cNvPr id="50" name="مجموعة 49">
            <a:extLst>
              <a:ext uri="{FF2B5EF4-FFF2-40B4-BE49-F238E27FC236}">
                <a16:creationId xmlns:a16="http://schemas.microsoft.com/office/drawing/2014/main" id="{116E0D9A-28B3-4AA3-9F1B-C028B6579C57}"/>
              </a:ext>
            </a:extLst>
          </p:cNvPr>
          <p:cNvGrpSpPr/>
          <p:nvPr/>
        </p:nvGrpSpPr>
        <p:grpSpPr>
          <a:xfrm>
            <a:off x="1569094" y="866033"/>
            <a:ext cx="3086095" cy="1391926"/>
            <a:chOff x="3238500" y="922764"/>
            <a:chExt cx="2998063" cy="1554759"/>
          </a:xfrm>
        </p:grpSpPr>
        <p:cxnSp>
          <p:nvCxnSpPr>
            <p:cNvPr id="34" name="رابط مستقيم 33">
              <a:extLst>
                <a:ext uri="{FF2B5EF4-FFF2-40B4-BE49-F238E27FC236}">
                  <a16:creationId xmlns:a16="http://schemas.microsoft.com/office/drawing/2014/main" id="{50AD0C60-AFC9-4F3A-98D5-0ECC2C39E258}"/>
                </a:ext>
              </a:extLst>
            </p:cNvPr>
            <p:cNvCxnSpPr>
              <a:cxnSpLocks/>
            </p:cNvCxnSpPr>
            <p:nvPr/>
          </p:nvCxnSpPr>
          <p:spPr>
            <a:xfrm flipV="1">
              <a:off x="6236561" y="931792"/>
              <a:ext cx="0" cy="1545731"/>
            </a:xfrm>
            <a:prstGeom prst="line">
              <a:avLst/>
            </a:prstGeom>
            <a:ln w="19050">
              <a:solidFill>
                <a:srgbClr val="EE1250"/>
              </a:solidFill>
            </a:ln>
          </p:spPr>
          <p:style>
            <a:lnRef idx="1">
              <a:schemeClr val="accent1"/>
            </a:lnRef>
            <a:fillRef idx="0">
              <a:schemeClr val="accent1"/>
            </a:fillRef>
            <a:effectRef idx="0">
              <a:schemeClr val="accent1"/>
            </a:effectRef>
            <a:fontRef idx="minor">
              <a:schemeClr val="tx1"/>
            </a:fontRef>
          </p:style>
        </p:cxnSp>
        <p:cxnSp>
          <p:nvCxnSpPr>
            <p:cNvPr id="36" name="رابط مستقيم 35">
              <a:extLst>
                <a:ext uri="{FF2B5EF4-FFF2-40B4-BE49-F238E27FC236}">
                  <a16:creationId xmlns:a16="http://schemas.microsoft.com/office/drawing/2014/main" id="{A759F239-7B3F-4186-A0FC-BDC2571650D6}"/>
                </a:ext>
              </a:extLst>
            </p:cNvPr>
            <p:cNvCxnSpPr>
              <a:cxnSpLocks/>
            </p:cNvCxnSpPr>
            <p:nvPr/>
          </p:nvCxnSpPr>
          <p:spPr>
            <a:xfrm flipH="1" flipV="1">
              <a:off x="3238500" y="922764"/>
              <a:ext cx="2998063" cy="13722"/>
            </a:xfrm>
            <a:prstGeom prst="line">
              <a:avLst/>
            </a:prstGeom>
            <a:ln w="19050">
              <a:solidFill>
                <a:srgbClr val="EE1250"/>
              </a:solidFill>
            </a:ln>
          </p:spPr>
          <p:style>
            <a:lnRef idx="1">
              <a:schemeClr val="accent1"/>
            </a:lnRef>
            <a:fillRef idx="0">
              <a:schemeClr val="accent1"/>
            </a:fillRef>
            <a:effectRef idx="0">
              <a:schemeClr val="accent1"/>
            </a:effectRef>
            <a:fontRef idx="minor">
              <a:schemeClr val="tx1"/>
            </a:fontRef>
          </p:style>
        </p:cxnSp>
      </p:grpSp>
      <p:sp>
        <p:nvSpPr>
          <p:cNvPr id="3" name="مستطيل 2">
            <a:extLst>
              <a:ext uri="{FF2B5EF4-FFF2-40B4-BE49-F238E27FC236}">
                <a16:creationId xmlns:a16="http://schemas.microsoft.com/office/drawing/2014/main" id="{C85FA5C0-08CA-E77F-ABC3-8B338B2429D3}"/>
              </a:ext>
            </a:extLst>
          </p:cNvPr>
          <p:cNvSpPr/>
          <p:nvPr/>
        </p:nvSpPr>
        <p:spPr>
          <a:xfrm>
            <a:off x="6255835" y="2578466"/>
            <a:ext cx="1516284" cy="130460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altLang="en-US" sz="1600" b="1" dirty="0">
                <a:solidFill>
                  <a:schemeClr val="tx1"/>
                </a:solidFill>
                <a:latin typeface="Arial" panose="020B0604020202020204" pitchFamily="34" charset="0"/>
                <a:cs typeface="Arial" panose="020B0604020202020204" pitchFamily="34" charset="0"/>
              </a:rPr>
              <a:t>الدقة</a:t>
            </a:r>
            <a:r>
              <a:rPr lang="en-US" altLang="en-US" sz="1600" b="1" dirty="0">
                <a:solidFill>
                  <a:schemeClr val="tx1"/>
                </a:solidFill>
                <a:latin typeface="Arial" panose="020B0604020202020204" pitchFamily="34" charset="0"/>
                <a:cs typeface="Arial" panose="020B0604020202020204" pitchFamily="34" charset="0"/>
              </a:rPr>
              <a:t> (Resolution)</a:t>
            </a:r>
            <a:r>
              <a:rPr lang="en-US" altLang="en-US" sz="1600" dirty="0">
                <a:solidFill>
                  <a:schemeClr val="tx1"/>
                </a:solidFill>
                <a:latin typeface="Arial" panose="020B0604020202020204" pitchFamily="34" charset="0"/>
              </a:rPr>
              <a:t>:</a:t>
            </a:r>
            <a:endParaRPr lang="en-US" sz="1600" dirty="0"/>
          </a:p>
        </p:txBody>
      </p:sp>
      <p:sp>
        <p:nvSpPr>
          <p:cNvPr id="7" name="مستطيل 6">
            <a:extLst>
              <a:ext uri="{FF2B5EF4-FFF2-40B4-BE49-F238E27FC236}">
                <a16:creationId xmlns:a16="http://schemas.microsoft.com/office/drawing/2014/main" id="{11190D1B-40C2-015E-93E2-CD525A187585}"/>
              </a:ext>
            </a:extLst>
          </p:cNvPr>
          <p:cNvSpPr/>
          <p:nvPr/>
        </p:nvSpPr>
        <p:spPr>
          <a:xfrm>
            <a:off x="3542390" y="2578466"/>
            <a:ext cx="1913269" cy="116074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ar-SA" altLang="en-US" b="1" dirty="0">
                <a:solidFill>
                  <a:schemeClr val="bg2"/>
                </a:solidFill>
                <a:latin typeface="Arial" panose="020B0604020202020204" pitchFamily="34" charset="0"/>
                <a:cs typeface="Arial" panose="020B0604020202020204" pitchFamily="34" charset="0"/>
              </a:rPr>
              <a:t>العمق اللوني</a:t>
            </a:r>
            <a:r>
              <a:rPr lang="en-US" altLang="en-US" b="1" dirty="0">
                <a:solidFill>
                  <a:schemeClr val="bg2"/>
                </a:solidFill>
                <a:latin typeface="Arial" panose="020B0604020202020204" pitchFamily="34" charset="0"/>
                <a:cs typeface="Arial" panose="020B0604020202020204" pitchFamily="34" charset="0"/>
              </a:rPr>
              <a:t> (Color Depth)</a:t>
            </a:r>
            <a:r>
              <a:rPr lang="en-US" altLang="en-US" dirty="0">
                <a:solidFill>
                  <a:schemeClr val="bg2"/>
                </a:solidFill>
                <a:latin typeface="Arial" panose="020B0604020202020204" pitchFamily="34" charset="0"/>
              </a:rPr>
              <a:t>:</a:t>
            </a:r>
            <a:endParaRPr lang="en-US" dirty="0">
              <a:solidFill>
                <a:schemeClr val="bg2"/>
              </a:solidFill>
            </a:endParaRPr>
          </a:p>
        </p:txBody>
      </p:sp>
      <p:sp>
        <p:nvSpPr>
          <p:cNvPr id="10" name="مربع نص 9">
            <a:extLst>
              <a:ext uri="{FF2B5EF4-FFF2-40B4-BE49-F238E27FC236}">
                <a16:creationId xmlns:a16="http://schemas.microsoft.com/office/drawing/2014/main" id="{217385A3-58BB-80A1-182D-A7E0245CE961}"/>
              </a:ext>
            </a:extLst>
          </p:cNvPr>
          <p:cNvSpPr txBox="1"/>
          <p:nvPr/>
        </p:nvSpPr>
        <p:spPr>
          <a:xfrm>
            <a:off x="1114275" y="3000438"/>
            <a:ext cx="1504709" cy="369332"/>
          </a:xfrm>
          <a:prstGeom prst="rect">
            <a:avLst/>
          </a:prstGeom>
          <a:noFill/>
        </p:spPr>
        <p:txBody>
          <a:bodyPr wrap="square" rtlCol="0">
            <a:spAutoFit/>
          </a:bodyPr>
          <a:lstStyle/>
          <a:p>
            <a:r>
              <a:rPr lang="ar-SA" altLang="en-US" b="1" dirty="0">
                <a:latin typeface="Arial" panose="020B0604020202020204" pitchFamily="34" charset="0"/>
              </a:rPr>
              <a:t>التحليل</a:t>
            </a:r>
            <a:r>
              <a:rPr lang="en-US" altLang="en-US" b="1" dirty="0">
                <a:latin typeface="Arial" panose="020B0604020202020204" pitchFamily="34" charset="0"/>
                <a:cs typeface="Arial" panose="020B0604020202020204" pitchFamily="34" charset="0"/>
              </a:rPr>
              <a:t> </a:t>
            </a:r>
            <a:r>
              <a:rPr lang="ar-SA" altLang="en-US" b="1" dirty="0">
                <a:latin typeface="Arial" panose="020B0604020202020204" pitchFamily="34" charset="0"/>
              </a:rPr>
              <a:t>الآلي</a:t>
            </a:r>
            <a:endParaRPr lang="en-US" dirty="0"/>
          </a:p>
        </p:txBody>
      </p:sp>
      <p:pic>
        <p:nvPicPr>
          <p:cNvPr id="69" name="صورة 68">
            <a:extLst>
              <a:ext uri="{FF2B5EF4-FFF2-40B4-BE49-F238E27FC236}">
                <a16:creationId xmlns:a16="http://schemas.microsoft.com/office/drawing/2014/main" id="{036043B1-351E-BFDD-7076-5B01C8286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9384" y="2061506"/>
            <a:ext cx="2679700" cy="2679700"/>
          </a:xfrm>
          <a:prstGeom prst="rect">
            <a:avLst/>
          </a:prstGeom>
        </p:spPr>
      </p:pic>
      <p:sp>
        <p:nvSpPr>
          <p:cNvPr id="70" name="شكل بيضاوي 69">
            <a:extLst>
              <a:ext uri="{FF2B5EF4-FFF2-40B4-BE49-F238E27FC236}">
                <a16:creationId xmlns:a16="http://schemas.microsoft.com/office/drawing/2014/main" id="{36756584-B562-7FF5-A1F1-60BEF355D46C}"/>
              </a:ext>
            </a:extLst>
          </p:cNvPr>
          <p:cNvSpPr/>
          <p:nvPr/>
        </p:nvSpPr>
        <p:spPr>
          <a:xfrm>
            <a:off x="9737957" y="4307273"/>
            <a:ext cx="201887" cy="201887"/>
          </a:xfrm>
          <a:prstGeom prst="ellipse">
            <a:avLst/>
          </a:prstGeom>
          <a:solidFill>
            <a:srgbClr val="EE125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dirty="0"/>
          </a:p>
        </p:txBody>
      </p:sp>
      <p:grpSp>
        <p:nvGrpSpPr>
          <p:cNvPr id="71" name="مجموعة 70">
            <a:extLst>
              <a:ext uri="{FF2B5EF4-FFF2-40B4-BE49-F238E27FC236}">
                <a16:creationId xmlns:a16="http://schemas.microsoft.com/office/drawing/2014/main" id="{73787A02-4B29-69F9-DCB7-7B692E63705C}"/>
              </a:ext>
            </a:extLst>
          </p:cNvPr>
          <p:cNvGrpSpPr/>
          <p:nvPr/>
        </p:nvGrpSpPr>
        <p:grpSpPr>
          <a:xfrm rot="10800000">
            <a:off x="7949332" y="4487118"/>
            <a:ext cx="1889568" cy="1322099"/>
            <a:chOff x="-1747927" y="2491688"/>
            <a:chExt cx="3757101" cy="1545730"/>
          </a:xfrm>
        </p:grpSpPr>
        <p:cxnSp>
          <p:nvCxnSpPr>
            <p:cNvPr id="72" name="رابط مستقيم 71">
              <a:extLst>
                <a:ext uri="{FF2B5EF4-FFF2-40B4-BE49-F238E27FC236}">
                  <a16:creationId xmlns:a16="http://schemas.microsoft.com/office/drawing/2014/main" id="{DAAA54E1-4B83-94C5-E402-566E35275E26}"/>
                </a:ext>
              </a:extLst>
            </p:cNvPr>
            <p:cNvCxnSpPr>
              <a:cxnSpLocks/>
            </p:cNvCxnSpPr>
            <p:nvPr/>
          </p:nvCxnSpPr>
          <p:spPr>
            <a:xfrm flipV="1">
              <a:off x="-1747927" y="2491688"/>
              <a:ext cx="0" cy="154573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73" name="رابط مستقيم 72">
              <a:extLst>
                <a:ext uri="{FF2B5EF4-FFF2-40B4-BE49-F238E27FC236}">
                  <a16:creationId xmlns:a16="http://schemas.microsoft.com/office/drawing/2014/main" id="{E452C246-C4BA-727A-53BE-12A04A8ED2B4}"/>
                </a:ext>
              </a:extLst>
            </p:cNvPr>
            <p:cNvCxnSpPr>
              <a:cxnSpLocks/>
            </p:cNvCxnSpPr>
            <p:nvPr/>
          </p:nvCxnSpPr>
          <p:spPr>
            <a:xfrm rot="10800000" flipH="1" flipV="1">
              <a:off x="-1747927" y="2496381"/>
              <a:ext cx="3757101" cy="1"/>
            </a:xfrm>
            <a:prstGeom prst="line">
              <a:avLst/>
            </a:prstGeom>
            <a:ln/>
          </p:spPr>
          <p:style>
            <a:lnRef idx="1">
              <a:schemeClr val="accent1"/>
            </a:lnRef>
            <a:fillRef idx="0">
              <a:schemeClr val="accent1"/>
            </a:fillRef>
            <a:effectRef idx="0">
              <a:schemeClr val="accent1"/>
            </a:effectRef>
            <a:fontRef idx="minor">
              <a:schemeClr val="tx1"/>
            </a:fontRef>
          </p:style>
        </p:cxnSp>
      </p:grpSp>
      <p:sp>
        <p:nvSpPr>
          <p:cNvPr id="74" name="مربع نص 73">
            <a:extLst>
              <a:ext uri="{FF2B5EF4-FFF2-40B4-BE49-F238E27FC236}">
                <a16:creationId xmlns:a16="http://schemas.microsoft.com/office/drawing/2014/main" id="{ABEDD924-5061-139C-DE2A-F84DE99FB1D9}"/>
              </a:ext>
            </a:extLst>
          </p:cNvPr>
          <p:cNvSpPr txBox="1"/>
          <p:nvPr/>
        </p:nvSpPr>
        <p:spPr>
          <a:xfrm>
            <a:off x="7278982" y="4651336"/>
            <a:ext cx="2458975" cy="1077218"/>
          </a:xfrm>
          <a:prstGeom prst="rect">
            <a:avLst/>
          </a:prstGeom>
          <a:noFill/>
        </p:spPr>
        <p:txBody>
          <a:bodyPr wrap="square" rtlCol="1">
            <a:spAutoFit/>
          </a:bodyPr>
          <a:lstStyle/>
          <a:p>
            <a:pPr lvl="0" eaLnBrk="0" fontAlgn="base" hangingPunct="0">
              <a:spcBef>
                <a:spcPct val="0"/>
              </a:spcBef>
              <a:spcAft>
                <a:spcPct val="0"/>
              </a:spcAft>
            </a:pPr>
            <a:r>
              <a:rPr lang="ar-SA" altLang="en-US" sz="1600" b="1" dirty="0">
                <a:solidFill>
                  <a:schemeClr val="tx2"/>
                </a:solidFill>
                <a:latin typeface="Arial" panose="020B0604020202020204" pitchFamily="34" charset="0"/>
              </a:rPr>
              <a:t>يمكن</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rPr>
              <a:t>نسخ</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rPr>
              <a:t>الصور</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rPr>
              <a:t>الرقمية</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rPr>
              <a:t>ومشاركتها</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rPr>
              <a:t>عبر</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rPr>
              <a:t>الإنترنت</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rPr>
              <a:t>أو</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rPr>
              <a:t>وسائط</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rPr>
              <a:t>التخزين</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rPr>
              <a:t>دون</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rPr>
              <a:t>فقدان</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rPr>
              <a:t>الجودة</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rPr>
              <a:t>الأصلية</a:t>
            </a:r>
            <a:r>
              <a:rPr lang="en-US" altLang="en-US" sz="1600" b="1" dirty="0">
                <a:solidFill>
                  <a:schemeClr val="tx2"/>
                </a:solidFill>
                <a:latin typeface="Arial" panose="020B0604020202020204" pitchFamily="34" charset="0"/>
                <a:cs typeface="Arial" panose="020B0604020202020204" pitchFamily="34" charset="0"/>
              </a:rPr>
              <a:t>.</a:t>
            </a:r>
            <a:endParaRPr lang="en-US" altLang="en-US" sz="1600" b="1" dirty="0">
              <a:solidFill>
                <a:schemeClr val="tx2"/>
              </a:solidFill>
              <a:latin typeface="Arial" panose="020B0604020202020204" pitchFamily="34" charset="0"/>
            </a:endParaRPr>
          </a:p>
        </p:txBody>
      </p:sp>
      <p:sp>
        <p:nvSpPr>
          <p:cNvPr id="75" name="مربع نص 74">
            <a:extLst>
              <a:ext uri="{FF2B5EF4-FFF2-40B4-BE49-F238E27FC236}">
                <a16:creationId xmlns:a16="http://schemas.microsoft.com/office/drawing/2014/main" id="{2B81220E-F438-D004-1ECE-69C7F051C2AE}"/>
              </a:ext>
            </a:extLst>
          </p:cNvPr>
          <p:cNvSpPr txBox="1"/>
          <p:nvPr/>
        </p:nvSpPr>
        <p:spPr>
          <a:xfrm>
            <a:off x="8310072" y="3023044"/>
            <a:ext cx="2207926" cy="369332"/>
          </a:xfrm>
          <a:prstGeom prst="rect">
            <a:avLst/>
          </a:prstGeom>
          <a:noFill/>
        </p:spPr>
        <p:txBody>
          <a:bodyPr wrap="square" rtlCol="0">
            <a:spAutoFit/>
          </a:bodyPr>
          <a:lstStyle/>
          <a:p>
            <a:r>
              <a:rPr lang="ar-SA" altLang="en-US" b="1" dirty="0">
                <a:latin typeface="Arial" panose="020B0604020202020204" pitchFamily="34" charset="0"/>
              </a:rPr>
              <a:t>النسخ</a:t>
            </a:r>
            <a:r>
              <a:rPr lang="en-US" altLang="en-US" b="1" dirty="0">
                <a:latin typeface="Arial" panose="020B0604020202020204" pitchFamily="34" charset="0"/>
                <a:cs typeface="Arial" panose="020B0604020202020204" pitchFamily="34" charset="0"/>
              </a:rPr>
              <a:t> </a:t>
            </a:r>
            <a:r>
              <a:rPr lang="ar-SA" altLang="en-US" b="1" dirty="0">
                <a:latin typeface="Arial" panose="020B0604020202020204" pitchFamily="34" charset="0"/>
              </a:rPr>
              <a:t>والمشاركة</a:t>
            </a:r>
            <a:endParaRPr lang="en-US" dirty="0"/>
          </a:p>
        </p:txBody>
      </p:sp>
      <p:sp>
        <p:nvSpPr>
          <p:cNvPr id="76" name="مربع نص 75">
            <a:extLst>
              <a:ext uri="{FF2B5EF4-FFF2-40B4-BE49-F238E27FC236}">
                <a16:creationId xmlns:a16="http://schemas.microsoft.com/office/drawing/2014/main" id="{3FAC7A2A-D49E-9732-C306-57FC80480D44}"/>
              </a:ext>
            </a:extLst>
          </p:cNvPr>
          <p:cNvSpPr txBox="1"/>
          <p:nvPr/>
        </p:nvSpPr>
        <p:spPr>
          <a:xfrm>
            <a:off x="9939844" y="4882398"/>
            <a:ext cx="470001" cy="769441"/>
          </a:xfrm>
          <a:prstGeom prst="rect">
            <a:avLst/>
          </a:prstGeom>
          <a:noFill/>
        </p:spPr>
        <p:txBody>
          <a:bodyPr wrap="none" rtlCol="1">
            <a:spAutoFit/>
          </a:bodyPr>
          <a:lstStyle/>
          <a:p>
            <a:r>
              <a:rPr lang="en-US" sz="4400" dirty="0">
                <a:solidFill>
                  <a:srgbClr val="032F4A"/>
                </a:solidFill>
              </a:rPr>
              <a:t>4</a:t>
            </a:r>
            <a:endParaRPr lang="ar-SY" sz="4400" dirty="0">
              <a:solidFill>
                <a:srgbClr val="032F4A"/>
              </a:solidFill>
            </a:endParaRPr>
          </a:p>
        </p:txBody>
      </p:sp>
    </p:spTree>
    <p:extLst>
      <p:ext uri="{BB962C8B-B14F-4D97-AF65-F5344CB8AC3E}">
        <p14:creationId xmlns:p14="http://schemas.microsoft.com/office/powerpoint/2010/main" val="267198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childTnLst>
                                </p:cTn>
                              </p:par>
                              <p:par>
                                <p:cTn id="46" presetID="10" presetClass="entr" presetSubtype="0" fill="hold"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500"/>
                                        <p:tgtEl>
                                          <p:spTgt spid="4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nodeType="with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fade">
                                      <p:cBhvr>
                                        <p:cTn id="54" dur="500"/>
                                        <p:tgtEl>
                                          <p:spTgt spid="69"/>
                                        </p:tgtEl>
                                      </p:cBhvr>
                                    </p:animEffect>
                                  </p:childTnLst>
                                </p:cTn>
                              </p:par>
                              <p:par>
                                <p:cTn id="55" presetID="10" presetClass="entr" presetSubtype="0" fill="hold" nodeType="withEffect">
                                  <p:stCondLst>
                                    <p:cond delay="0"/>
                                  </p:stCondLst>
                                  <p:childTnLst>
                                    <p:set>
                                      <p:cBhvr>
                                        <p:cTn id="56" dur="1" fill="hold">
                                          <p:stCondLst>
                                            <p:cond delay="0"/>
                                          </p:stCondLst>
                                        </p:cTn>
                                        <p:tgtEl>
                                          <p:spTgt spid="71"/>
                                        </p:tgtEl>
                                        <p:attrNameLst>
                                          <p:attrName>style.visibility</p:attrName>
                                        </p:attrNameLst>
                                      </p:cBhvr>
                                      <p:to>
                                        <p:strVal val="visible"/>
                                      </p:to>
                                    </p:set>
                                    <p:animEffect transition="in" filter="fade">
                                      <p:cBhvr>
                                        <p:cTn id="57" dur="500"/>
                                        <p:tgtEl>
                                          <p:spTgt spid="7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4"/>
                                        </p:tgtEl>
                                        <p:attrNameLst>
                                          <p:attrName>style.visibility</p:attrName>
                                        </p:attrNameLst>
                                      </p:cBhvr>
                                      <p:to>
                                        <p:strVal val="visible"/>
                                      </p:to>
                                    </p:set>
                                    <p:animEffect transition="in" filter="fade">
                                      <p:cBhvr>
                                        <p:cTn id="60" dur="500"/>
                                        <p:tgtEl>
                                          <p:spTgt spid="7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animEffect transition="in" filter="fade">
                                      <p:cBhvr>
                                        <p:cTn id="6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2" grpId="0"/>
      <p:bldP spid="33" grpId="0"/>
      <p:bldP spid="37" grpId="0"/>
      <p:bldP spid="38" grpId="0"/>
      <p:bldP spid="46" grpId="0"/>
      <p:bldP spid="47" grpId="0"/>
      <p:bldP spid="74" grpId="0"/>
      <p:bldP spid="7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BDDEE087-9E73-4123-9C30-BD876B57252F}"/>
              </a:ext>
            </a:extLst>
          </p:cNvPr>
          <p:cNvSpPr>
            <a:spLocks noGrp="1"/>
          </p:cNvSpPr>
          <p:nvPr>
            <p:ph type="sldNum" sz="quarter" idx="12"/>
          </p:nvPr>
        </p:nvSpPr>
        <p:spPr/>
        <p:txBody>
          <a:bodyPr/>
          <a:lstStyle/>
          <a:p>
            <a:fld id="{5C0BBA6B-D746-4F1B-B1F9-3DE64F485878}" type="slidenum">
              <a:rPr lang="ar-SY" smtClean="0"/>
              <a:pPr/>
              <a:t>11</a:t>
            </a:fld>
            <a:endParaRPr lang="ar-SY" dirty="0"/>
          </a:p>
        </p:txBody>
      </p:sp>
      <p:pic>
        <p:nvPicPr>
          <p:cNvPr id="4" name="صورة 3">
            <a:extLst>
              <a:ext uri="{FF2B5EF4-FFF2-40B4-BE49-F238E27FC236}">
                <a16:creationId xmlns:a16="http://schemas.microsoft.com/office/drawing/2014/main" id="{6844A8E7-F66D-4D2E-B465-E7AD5FFD1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7656" y="1104524"/>
            <a:ext cx="6096001" cy="2154009"/>
          </a:xfrm>
          <a:prstGeom prst="rect">
            <a:avLst/>
          </a:prstGeom>
        </p:spPr>
      </p:pic>
      <p:pic>
        <p:nvPicPr>
          <p:cNvPr id="6" name="صورة 5">
            <a:extLst>
              <a:ext uri="{FF2B5EF4-FFF2-40B4-BE49-F238E27FC236}">
                <a16:creationId xmlns:a16="http://schemas.microsoft.com/office/drawing/2014/main" id="{6B1A4467-AB04-46A1-8BE6-12FAC83B3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5381" y="4019327"/>
            <a:ext cx="6096001" cy="2154009"/>
          </a:xfrm>
          <a:prstGeom prst="rect">
            <a:avLst/>
          </a:prstGeom>
        </p:spPr>
      </p:pic>
      <p:sp>
        <p:nvSpPr>
          <p:cNvPr id="13" name="مربع نص 12">
            <a:extLst>
              <a:ext uri="{FF2B5EF4-FFF2-40B4-BE49-F238E27FC236}">
                <a16:creationId xmlns:a16="http://schemas.microsoft.com/office/drawing/2014/main" id="{E0E88DFF-10B5-4D9C-B422-BD6B4EEAFBA2}"/>
              </a:ext>
            </a:extLst>
          </p:cNvPr>
          <p:cNvSpPr txBox="1"/>
          <p:nvPr/>
        </p:nvSpPr>
        <p:spPr>
          <a:xfrm>
            <a:off x="4477656" y="1812195"/>
            <a:ext cx="4235154" cy="830997"/>
          </a:xfrm>
          <a:prstGeom prst="rect">
            <a:avLst/>
          </a:prstGeom>
          <a:noFill/>
        </p:spPr>
        <p:txBody>
          <a:bodyPr wrap="square" rtlCol="1">
            <a:spAutoFit/>
          </a:bodyPr>
          <a:lstStyle/>
          <a:p>
            <a:r>
              <a:rPr lang="ar-SY" sz="1600" b="1" dirty="0">
                <a:solidFill>
                  <a:schemeClr val="bg1"/>
                </a:solidFill>
              </a:rPr>
              <a:t>تتكون من شبكة من البكسلات، كل بكسل يحمل لونًا معينًا.</a:t>
            </a:r>
          </a:p>
          <a:p>
            <a:r>
              <a:rPr lang="ar-SY" sz="1600" b="1" dirty="0">
                <a:solidFill>
                  <a:schemeClr val="bg1"/>
                </a:solidFill>
              </a:rPr>
              <a:t>كلما زاد عدد البكسلات، زادت دقة الصورة.</a:t>
            </a:r>
          </a:p>
        </p:txBody>
      </p:sp>
      <p:sp>
        <p:nvSpPr>
          <p:cNvPr id="14" name="مربع نص 13">
            <a:extLst>
              <a:ext uri="{FF2B5EF4-FFF2-40B4-BE49-F238E27FC236}">
                <a16:creationId xmlns:a16="http://schemas.microsoft.com/office/drawing/2014/main" id="{8C5AA4DE-24E1-4BCC-9CA1-AB16125C64DA}"/>
              </a:ext>
            </a:extLst>
          </p:cNvPr>
          <p:cNvSpPr txBox="1"/>
          <p:nvPr/>
        </p:nvSpPr>
        <p:spPr>
          <a:xfrm>
            <a:off x="3410856" y="3614815"/>
            <a:ext cx="4235154" cy="738664"/>
          </a:xfrm>
          <a:prstGeom prst="rect">
            <a:avLst/>
          </a:prstGeom>
          <a:noFill/>
        </p:spPr>
        <p:txBody>
          <a:bodyPr wrap="square" rtlCol="1">
            <a:spAutoFit/>
          </a:bodyPr>
          <a:lstStyle/>
          <a:p>
            <a:pPr algn="just"/>
            <a:r>
              <a:rPr lang="ar-SY" sz="1400" dirty="0">
                <a:solidFill>
                  <a:schemeClr val="bg1"/>
                </a:solidFill>
              </a:rPr>
              <a:t>إذا كنت تحتاج إلى عدد أكبر من الفقرات يـتـيـح لـك مـولـد النـص الـعــربـــي زيـــادة عـــدد الفقرات كما تريــد. ومـن هـنـا وجب على المصمـم.</a:t>
            </a:r>
          </a:p>
        </p:txBody>
      </p:sp>
      <p:sp>
        <p:nvSpPr>
          <p:cNvPr id="15" name="مربع نص 14">
            <a:extLst>
              <a:ext uri="{FF2B5EF4-FFF2-40B4-BE49-F238E27FC236}">
                <a16:creationId xmlns:a16="http://schemas.microsoft.com/office/drawing/2014/main" id="{FBAB9468-027D-48DE-BB39-D7966296D96F}"/>
              </a:ext>
            </a:extLst>
          </p:cNvPr>
          <p:cNvSpPr txBox="1"/>
          <p:nvPr/>
        </p:nvSpPr>
        <p:spPr>
          <a:xfrm>
            <a:off x="3991022" y="4619279"/>
            <a:ext cx="4027990" cy="954107"/>
          </a:xfrm>
          <a:prstGeom prst="rect">
            <a:avLst/>
          </a:prstGeom>
          <a:noFill/>
        </p:spPr>
        <p:txBody>
          <a:bodyPr wrap="square" rtlCol="1">
            <a:spAutoFit/>
          </a:bodyPr>
          <a:lstStyle/>
          <a:p>
            <a:r>
              <a:rPr lang="ar-SY" sz="1400" b="1" dirty="0">
                <a:solidFill>
                  <a:schemeClr val="bg1"/>
                </a:solidFill>
              </a:rPr>
              <a:t>تعتمد على معادلات رياضية لرسم الأشكال والخطوط.</a:t>
            </a:r>
          </a:p>
          <a:p>
            <a:r>
              <a:rPr lang="ar-SY" sz="1400" b="1" dirty="0">
                <a:solidFill>
                  <a:schemeClr val="bg1"/>
                </a:solidFill>
              </a:rPr>
              <a:t>لا تتأثر جودتها عند التكبير أو التصغير.</a:t>
            </a:r>
          </a:p>
          <a:p>
            <a:r>
              <a:rPr lang="ar-SY" sz="1400" b="1" dirty="0">
                <a:solidFill>
                  <a:schemeClr val="bg1"/>
                </a:solidFill>
              </a:rPr>
              <a:t>مثالية للشعارات، الرسوم التوضيحية، والرموز.</a:t>
            </a:r>
          </a:p>
        </p:txBody>
      </p:sp>
      <p:sp>
        <p:nvSpPr>
          <p:cNvPr id="16" name="مربع نص 15">
            <a:extLst>
              <a:ext uri="{FF2B5EF4-FFF2-40B4-BE49-F238E27FC236}">
                <a16:creationId xmlns:a16="http://schemas.microsoft.com/office/drawing/2014/main" id="{CB5C8D13-F638-447D-BD94-FBC416800841}"/>
              </a:ext>
            </a:extLst>
          </p:cNvPr>
          <p:cNvSpPr txBox="1"/>
          <p:nvPr/>
        </p:nvSpPr>
        <p:spPr>
          <a:xfrm>
            <a:off x="3937008" y="330137"/>
            <a:ext cx="5272598" cy="830997"/>
          </a:xfrm>
          <a:prstGeom prst="rect">
            <a:avLst/>
          </a:prstGeom>
          <a:noFill/>
        </p:spPr>
        <p:txBody>
          <a:bodyPr wrap="none" rtlCol="1">
            <a:spAutoFit/>
          </a:bodyPr>
          <a:lstStyle/>
          <a:p>
            <a:r>
              <a:rPr lang="ar-SY" sz="4800" b="1" dirty="0">
                <a:solidFill>
                  <a:srgbClr val="EE1250"/>
                </a:solidFill>
              </a:rPr>
              <a:t>أنواع الصور الرقمية:</a:t>
            </a:r>
          </a:p>
        </p:txBody>
      </p:sp>
      <p:sp>
        <p:nvSpPr>
          <p:cNvPr id="7" name="مربع نص 6">
            <a:extLst>
              <a:ext uri="{FF2B5EF4-FFF2-40B4-BE49-F238E27FC236}">
                <a16:creationId xmlns:a16="http://schemas.microsoft.com/office/drawing/2014/main" id="{BC548030-E80F-A098-DD21-B33DD93DC445}"/>
              </a:ext>
            </a:extLst>
          </p:cNvPr>
          <p:cNvSpPr txBox="1"/>
          <p:nvPr/>
        </p:nvSpPr>
        <p:spPr>
          <a:xfrm>
            <a:off x="8281822" y="1735466"/>
            <a:ext cx="2095017" cy="400110"/>
          </a:xfrm>
          <a:prstGeom prst="rect">
            <a:avLst/>
          </a:prstGeom>
          <a:noFill/>
        </p:spPr>
        <p:txBody>
          <a:bodyPr wrap="square" rtlCol="0">
            <a:spAutoFit/>
          </a:bodyPr>
          <a:lstStyle/>
          <a:p>
            <a:r>
              <a:rPr lang="ar-SY" sz="2000" b="1" dirty="0">
                <a:solidFill>
                  <a:schemeClr val="bg1"/>
                </a:solidFill>
              </a:rPr>
              <a:t>الصور النقطية</a:t>
            </a:r>
            <a:endParaRPr lang="en-US" sz="2000" dirty="0">
              <a:solidFill>
                <a:schemeClr val="bg1"/>
              </a:solidFill>
            </a:endParaRPr>
          </a:p>
        </p:txBody>
      </p:sp>
      <p:sp>
        <p:nvSpPr>
          <p:cNvPr id="9" name="مربع نص 8">
            <a:extLst>
              <a:ext uri="{FF2B5EF4-FFF2-40B4-BE49-F238E27FC236}">
                <a16:creationId xmlns:a16="http://schemas.microsoft.com/office/drawing/2014/main" id="{FFFA0D53-4E39-ECBB-0286-09E5ECEF4302}"/>
              </a:ext>
            </a:extLst>
          </p:cNvPr>
          <p:cNvSpPr txBox="1"/>
          <p:nvPr/>
        </p:nvSpPr>
        <p:spPr>
          <a:xfrm>
            <a:off x="7665301" y="4729456"/>
            <a:ext cx="2095017" cy="400110"/>
          </a:xfrm>
          <a:prstGeom prst="rect">
            <a:avLst/>
          </a:prstGeom>
          <a:noFill/>
        </p:spPr>
        <p:txBody>
          <a:bodyPr wrap="square" rtlCol="0">
            <a:spAutoFit/>
          </a:bodyPr>
          <a:lstStyle/>
          <a:p>
            <a:r>
              <a:rPr lang="ar-SY" sz="2000" b="1" dirty="0">
                <a:solidFill>
                  <a:schemeClr val="bg1"/>
                </a:solidFill>
              </a:rPr>
              <a:t>الصور المتجهية</a:t>
            </a:r>
            <a:endParaRPr lang="en-US" sz="2000" dirty="0">
              <a:solidFill>
                <a:schemeClr val="bg1"/>
              </a:solidFill>
            </a:endParaRPr>
          </a:p>
        </p:txBody>
      </p:sp>
    </p:spTree>
    <p:extLst>
      <p:ext uri="{BB962C8B-B14F-4D97-AF65-F5344CB8AC3E}">
        <p14:creationId xmlns:p14="http://schemas.microsoft.com/office/powerpoint/2010/main" val="21933382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inVertical)">
                                      <p:cBhvr>
                                        <p:cTn id="25" dur="500"/>
                                        <p:tgtEl>
                                          <p:spTgt spid="14"/>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30464A1D-D199-4928-9F03-9DEA704F382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0770" r="7702"/>
          <a:stretch>
            <a:fillRect/>
          </a:stretch>
        </p:blipFill>
        <p:spPr>
          <a:xfrm>
            <a:off x="0" y="0"/>
            <a:ext cx="5283200" cy="6858000"/>
          </a:xfrm>
        </p:spPr>
      </p:pic>
      <p:sp>
        <p:nvSpPr>
          <p:cNvPr id="2" name="عنصر نائب لرقم الشريحة 1">
            <a:extLst>
              <a:ext uri="{FF2B5EF4-FFF2-40B4-BE49-F238E27FC236}">
                <a16:creationId xmlns:a16="http://schemas.microsoft.com/office/drawing/2014/main" id="{7041CDE7-1A17-4176-9DE1-49A29A5EA459}"/>
              </a:ext>
            </a:extLst>
          </p:cNvPr>
          <p:cNvSpPr>
            <a:spLocks noGrp="1"/>
          </p:cNvSpPr>
          <p:nvPr>
            <p:ph type="sldNum" sz="quarter" idx="12"/>
          </p:nvPr>
        </p:nvSpPr>
        <p:spPr/>
        <p:txBody>
          <a:bodyPr/>
          <a:lstStyle/>
          <a:p>
            <a:fld id="{5C0BBA6B-D746-4F1B-B1F9-3DE64F485878}" type="slidenum">
              <a:rPr lang="ar-SY" smtClean="0"/>
              <a:pPr/>
              <a:t>12</a:t>
            </a:fld>
            <a:endParaRPr lang="ar-SY" dirty="0"/>
          </a:p>
        </p:txBody>
      </p:sp>
      <p:sp>
        <p:nvSpPr>
          <p:cNvPr id="7" name="مربع نص 6">
            <a:extLst>
              <a:ext uri="{FF2B5EF4-FFF2-40B4-BE49-F238E27FC236}">
                <a16:creationId xmlns:a16="http://schemas.microsoft.com/office/drawing/2014/main" id="{54B08362-7BA3-49EF-801B-743129F62902}"/>
              </a:ext>
            </a:extLst>
          </p:cNvPr>
          <p:cNvSpPr txBox="1"/>
          <p:nvPr/>
        </p:nvSpPr>
        <p:spPr>
          <a:xfrm>
            <a:off x="7672454" y="1938508"/>
            <a:ext cx="4227440" cy="923330"/>
          </a:xfrm>
          <a:prstGeom prst="rect">
            <a:avLst/>
          </a:prstGeom>
          <a:noFill/>
        </p:spPr>
        <p:txBody>
          <a:bodyPr wrap="none" rtlCol="1">
            <a:spAutoFit/>
          </a:bodyPr>
          <a:lstStyle/>
          <a:p>
            <a:r>
              <a:rPr lang="ar-SY" sz="5400" b="1" dirty="0">
                <a:solidFill>
                  <a:srgbClr val="EE1250"/>
                </a:solidFill>
              </a:rPr>
              <a:t>الصور النقطية</a:t>
            </a:r>
            <a:endParaRPr lang="en-US" sz="5400" dirty="0">
              <a:solidFill>
                <a:srgbClr val="EE1250"/>
              </a:solidFill>
            </a:endParaRPr>
          </a:p>
        </p:txBody>
      </p:sp>
      <p:sp>
        <p:nvSpPr>
          <p:cNvPr id="8" name="مربع نص 7">
            <a:extLst>
              <a:ext uri="{FF2B5EF4-FFF2-40B4-BE49-F238E27FC236}">
                <a16:creationId xmlns:a16="http://schemas.microsoft.com/office/drawing/2014/main" id="{FBBC26D7-A601-4437-935E-96BB9499E134}"/>
              </a:ext>
            </a:extLst>
          </p:cNvPr>
          <p:cNvSpPr txBox="1"/>
          <p:nvPr/>
        </p:nvSpPr>
        <p:spPr>
          <a:xfrm>
            <a:off x="5216067" y="3087779"/>
            <a:ext cx="6683827" cy="2135200"/>
          </a:xfrm>
          <a:prstGeom prst="rect">
            <a:avLst/>
          </a:prstGeom>
          <a:noFill/>
        </p:spPr>
        <p:txBody>
          <a:bodyPr wrap="square" rtlCol="1">
            <a:spAutoFit/>
          </a:bodyPr>
          <a:lstStyle/>
          <a:p>
            <a:pPr>
              <a:lnSpc>
                <a:spcPct val="150000"/>
              </a:lnSpc>
            </a:pPr>
            <a:r>
              <a:rPr lang="ar-SY" b="1" dirty="0">
                <a:solidFill>
                  <a:schemeClr val="tx2"/>
                </a:solidFill>
              </a:rPr>
              <a:t>أمثلة على التنسيقات:</a:t>
            </a:r>
          </a:p>
          <a:p>
            <a:pPr lvl="1">
              <a:lnSpc>
                <a:spcPct val="150000"/>
              </a:lnSpc>
            </a:pPr>
            <a:r>
              <a:rPr lang="en-US" b="1" dirty="0">
                <a:solidFill>
                  <a:schemeClr val="tx2"/>
                </a:solidFill>
              </a:rPr>
              <a:t>JPEG: </a:t>
            </a:r>
            <a:r>
              <a:rPr lang="ar-SY" b="1" dirty="0">
                <a:solidFill>
                  <a:schemeClr val="tx2"/>
                </a:solidFill>
              </a:rPr>
              <a:t>شائع للصور الفوتوغرافية، ضغط ضياعي.</a:t>
            </a:r>
          </a:p>
          <a:p>
            <a:pPr lvl="1">
              <a:lnSpc>
                <a:spcPct val="150000"/>
              </a:lnSpc>
            </a:pPr>
            <a:r>
              <a:rPr lang="en-US" b="1" dirty="0">
                <a:solidFill>
                  <a:schemeClr val="tx2"/>
                </a:solidFill>
              </a:rPr>
              <a:t>PNG: </a:t>
            </a:r>
            <a:r>
              <a:rPr lang="ar-SY" b="1" dirty="0">
                <a:solidFill>
                  <a:schemeClr val="tx2"/>
                </a:solidFill>
              </a:rPr>
              <a:t>يدعم الشفافية، ضغط غير ضياعي.</a:t>
            </a:r>
          </a:p>
          <a:p>
            <a:pPr lvl="1">
              <a:lnSpc>
                <a:spcPct val="150000"/>
              </a:lnSpc>
            </a:pPr>
            <a:r>
              <a:rPr lang="en-US" b="1" dirty="0">
                <a:solidFill>
                  <a:schemeClr val="tx2"/>
                </a:solidFill>
              </a:rPr>
              <a:t>GIF: </a:t>
            </a:r>
            <a:r>
              <a:rPr lang="ar-SY" b="1" dirty="0">
                <a:solidFill>
                  <a:schemeClr val="tx2"/>
                </a:solidFill>
              </a:rPr>
              <a:t>يدعم الحركة، يستخدم في الرسوم المتحركة البسيطة.</a:t>
            </a:r>
          </a:p>
          <a:p>
            <a:pPr lvl="1">
              <a:lnSpc>
                <a:spcPct val="150000"/>
              </a:lnSpc>
            </a:pPr>
            <a:r>
              <a:rPr lang="en-US" b="1" dirty="0">
                <a:solidFill>
                  <a:schemeClr val="tx2"/>
                </a:solidFill>
              </a:rPr>
              <a:t>BMP: </a:t>
            </a:r>
            <a:r>
              <a:rPr lang="ar-SY" b="1" dirty="0">
                <a:solidFill>
                  <a:schemeClr val="tx2"/>
                </a:solidFill>
              </a:rPr>
              <a:t>غير مضغوط، حجم كبير.</a:t>
            </a:r>
          </a:p>
        </p:txBody>
      </p:sp>
    </p:spTree>
    <p:extLst>
      <p:ext uri="{BB962C8B-B14F-4D97-AF65-F5344CB8AC3E}">
        <p14:creationId xmlns:p14="http://schemas.microsoft.com/office/powerpoint/2010/main" val="607841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B4E69-A345-06AC-768B-1FAF08BDBA0A}"/>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17C01E9C-7532-1195-5CA5-9B1513DE25F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3176" r="10243"/>
          <a:stretch>
            <a:fillRect/>
          </a:stretch>
        </p:blipFill>
        <p:spPr>
          <a:xfrm>
            <a:off x="0" y="0"/>
            <a:ext cx="5283200" cy="6858000"/>
          </a:xfrm>
        </p:spPr>
      </p:pic>
      <p:sp>
        <p:nvSpPr>
          <p:cNvPr id="2" name="عنصر نائب لرقم الشريحة 1">
            <a:extLst>
              <a:ext uri="{FF2B5EF4-FFF2-40B4-BE49-F238E27FC236}">
                <a16:creationId xmlns:a16="http://schemas.microsoft.com/office/drawing/2014/main" id="{91F24C5A-8061-AE8A-5F2E-1B8D9B8C1885}"/>
              </a:ext>
            </a:extLst>
          </p:cNvPr>
          <p:cNvSpPr>
            <a:spLocks noGrp="1"/>
          </p:cNvSpPr>
          <p:nvPr>
            <p:ph type="sldNum" sz="quarter" idx="12"/>
          </p:nvPr>
        </p:nvSpPr>
        <p:spPr/>
        <p:txBody>
          <a:bodyPr/>
          <a:lstStyle/>
          <a:p>
            <a:fld id="{5C0BBA6B-D746-4F1B-B1F9-3DE64F485878}" type="slidenum">
              <a:rPr lang="ar-SY" smtClean="0"/>
              <a:pPr/>
              <a:t>13</a:t>
            </a:fld>
            <a:endParaRPr lang="ar-SY" dirty="0"/>
          </a:p>
        </p:txBody>
      </p:sp>
      <p:sp>
        <p:nvSpPr>
          <p:cNvPr id="7" name="مربع نص 6">
            <a:extLst>
              <a:ext uri="{FF2B5EF4-FFF2-40B4-BE49-F238E27FC236}">
                <a16:creationId xmlns:a16="http://schemas.microsoft.com/office/drawing/2014/main" id="{1CD208B0-B9B5-BB5A-620F-3DAD3EEA55CE}"/>
              </a:ext>
            </a:extLst>
          </p:cNvPr>
          <p:cNvSpPr txBox="1"/>
          <p:nvPr/>
        </p:nvSpPr>
        <p:spPr>
          <a:xfrm>
            <a:off x="7309597" y="1886193"/>
            <a:ext cx="4650633" cy="923330"/>
          </a:xfrm>
          <a:prstGeom prst="rect">
            <a:avLst/>
          </a:prstGeom>
          <a:noFill/>
        </p:spPr>
        <p:txBody>
          <a:bodyPr wrap="none" rtlCol="1">
            <a:spAutoFit/>
          </a:bodyPr>
          <a:lstStyle/>
          <a:p>
            <a:r>
              <a:rPr lang="ar-SY" sz="5400" b="1" dirty="0">
                <a:solidFill>
                  <a:srgbClr val="EE1250"/>
                </a:solidFill>
              </a:rPr>
              <a:t>الصور المتجهية</a:t>
            </a:r>
            <a:endParaRPr lang="en-US" sz="5400" dirty="0">
              <a:solidFill>
                <a:srgbClr val="EE1250"/>
              </a:solidFill>
            </a:endParaRPr>
          </a:p>
        </p:txBody>
      </p:sp>
      <p:sp>
        <p:nvSpPr>
          <p:cNvPr id="8" name="مربع نص 7">
            <a:extLst>
              <a:ext uri="{FF2B5EF4-FFF2-40B4-BE49-F238E27FC236}">
                <a16:creationId xmlns:a16="http://schemas.microsoft.com/office/drawing/2014/main" id="{3F8D3D4F-45DC-5651-A6A9-D36689679561}"/>
              </a:ext>
            </a:extLst>
          </p:cNvPr>
          <p:cNvSpPr txBox="1"/>
          <p:nvPr/>
        </p:nvSpPr>
        <p:spPr>
          <a:xfrm>
            <a:off x="5283200" y="3272974"/>
            <a:ext cx="6683827" cy="1719702"/>
          </a:xfrm>
          <a:prstGeom prst="rect">
            <a:avLst/>
          </a:prstGeom>
          <a:noFill/>
        </p:spPr>
        <p:txBody>
          <a:bodyPr wrap="square" rtlCol="1">
            <a:spAutoFit/>
          </a:bodyPr>
          <a:lstStyle/>
          <a:p>
            <a:pPr>
              <a:lnSpc>
                <a:spcPct val="150000"/>
              </a:lnSpc>
            </a:pPr>
            <a:r>
              <a:rPr lang="ar-SY" b="1" dirty="0">
                <a:solidFill>
                  <a:schemeClr val="tx2"/>
                </a:solidFill>
              </a:rPr>
              <a:t>أمثلة على التنسيقات:</a:t>
            </a:r>
          </a:p>
          <a:p>
            <a:pPr lvl="1">
              <a:lnSpc>
                <a:spcPct val="150000"/>
              </a:lnSpc>
            </a:pPr>
            <a:r>
              <a:rPr lang="en-US" b="1" dirty="0">
                <a:solidFill>
                  <a:schemeClr val="tx2"/>
                </a:solidFill>
              </a:rPr>
              <a:t>SVG: </a:t>
            </a:r>
            <a:r>
              <a:rPr lang="ar-SY" b="1" dirty="0">
                <a:solidFill>
                  <a:schemeClr val="tx2"/>
                </a:solidFill>
              </a:rPr>
              <a:t>تنسيق مفتوح المصدر، يُستخدم في الويب.</a:t>
            </a:r>
          </a:p>
          <a:p>
            <a:pPr lvl="1">
              <a:lnSpc>
                <a:spcPct val="150000"/>
              </a:lnSpc>
            </a:pPr>
            <a:r>
              <a:rPr lang="en-US" b="1" dirty="0">
                <a:solidFill>
                  <a:schemeClr val="tx2"/>
                </a:solidFill>
              </a:rPr>
              <a:t>AI: </a:t>
            </a:r>
            <a:r>
              <a:rPr lang="ar-SY" b="1" dirty="0">
                <a:solidFill>
                  <a:schemeClr val="tx2"/>
                </a:solidFill>
              </a:rPr>
              <a:t>تنسيق خاص ببرنامج </a:t>
            </a:r>
            <a:r>
              <a:rPr lang="en-US" b="1" dirty="0">
                <a:solidFill>
                  <a:schemeClr val="tx2"/>
                </a:solidFill>
              </a:rPr>
              <a:t>Adobe Illustrator.</a:t>
            </a:r>
          </a:p>
          <a:p>
            <a:pPr lvl="1">
              <a:lnSpc>
                <a:spcPct val="150000"/>
              </a:lnSpc>
            </a:pPr>
            <a:r>
              <a:rPr lang="en-US" b="1" dirty="0">
                <a:solidFill>
                  <a:schemeClr val="tx2"/>
                </a:solidFill>
              </a:rPr>
              <a:t>EPS: </a:t>
            </a:r>
            <a:r>
              <a:rPr lang="ar-SY" b="1" dirty="0">
                <a:solidFill>
                  <a:schemeClr val="tx2"/>
                </a:solidFill>
              </a:rPr>
              <a:t>يُستخدم في الطباعة الاحترافية.</a:t>
            </a:r>
          </a:p>
        </p:txBody>
      </p:sp>
    </p:spTree>
    <p:extLst>
      <p:ext uri="{BB962C8B-B14F-4D97-AF65-F5344CB8AC3E}">
        <p14:creationId xmlns:p14="http://schemas.microsoft.com/office/powerpoint/2010/main" val="26783105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D2146-E41C-FAE5-64CB-0081CADA5DF9}"/>
            </a:ext>
          </a:extLst>
        </p:cNvPr>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BA82C376-235F-E5BD-CCEC-ED0D5022FC44}"/>
              </a:ext>
            </a:extLst>
          </p:cNvPr>
          <p:cNvSpPr>
            <a:spLocks noGrp="1"/>
          </p:cNvSpPr>
          <p:nvPr>
            <p:ph type="sldNum" sz="quarter" idx="12"/>
          </p:nvPr>
        </p:nvSpPr>
        <p:spPr/>
        <p:txBody>
          <a:bodyPr/>
          <a:lstStyle/>
          <a:p>
            <a:fld id="{5C0BBA6B-D746-4F1B-B1F9-3DE64F485878}" type="slidenum">
              <a:rPr lang="ar-SY" smtClean="0"/>
              <a:pPr/>
              <a:t>14</a:t>
            </a:fld>
            <a:endParaRPr lang="ar-SY" dirty="0"/>
          </a:p>
        </p:txBody>
      </p:sp>
      <p:pic>
        <p:nvPicPr>
          <p:cNvPr id="4" name="صورة 3">
            <a:extLst>
              <a:ext uri="{FF2B5EF4-FFF2-40B4-BE49-F238E27FC236}">
                <a16:creationId xmlns:a16="http://schemas.microsoft.com/office/drawing/2014/main" id="{A9FA7436-4783-CD5F-E668-1C5553488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400" y="2095500"/>
            <a:ext cx="1333500" cy="1333500"/>
          </a:xfrm>
          <a:prstGeom prst="rect">
            <a:avLst/>
          </a:prstGeom>
        </p:spPr>
      </p:pic>
      <p:pic>
        <p:nvPicPr>
          <p:cNvPr id="5" name="صورة 4">
            <a:extLst>
              <a:ext uri="{FF2B5EF4-FFF2-40B4-BE49-F238E27FC236}">
                <a16:creationId xmlns:a16="http://schemas.microsoft.com/office/drawing/2014/main" id="{132B4AFF-8CCD-309E-956E-BC6F897B2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400" y="4013200"/>
            <a:ext cx="1333500" cy="1333500"/>
          </a:xfrm>
          <a:prstGeom prst="rect">
            <a:avLst/>
          </a:prstGeom>
        </p:spPr>
      </p:pic>
      <p:pic>
        <p:nvPicPr>
          <p:cNvPr id="6" name="صورة 5">
            <a:extLst>
              <a:ext uri="{FF2B5EF4-FFF2-40B4-BE49-F238E27FC236}">
                <a16:creationId xmlns:a16="http://schemas.microsoft.com/office/drawing/2014/main" id="{EFF72E11-DCD0-0F58-6ECE-13545AC61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8450" y="2095500"/>
            <a:ext cx="1333500" cy="1333500"/>
          </a:xfrm>
          <a:prstGeom prst="rect">
            <a:avLst/>
          </a:prstGeom>
        </p:spPr>
      </p:pic>
      <p:pic>
        <p:nvPicPr>
          <p:cNvPr id="7" name="صورة 6">
            <a:extLst>
              <a:ext uri="{FF2B5EF4-FFF2-40B4-BE49-F238E27FC236}">
                <a16:creationId xmlns:a16="http://schemas.microsoft.com/office/drawing/2014/main" id="{D0A93DD2-7C41-1687-E869-C30D7FBA8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8450" y="4013200"/>
            <a:ext cx="1333500" cy="1333500"/>
          </a:xfrm>
          <a:prstGeom prst="rect">
            <a:avLst/>
          </a:prstGeom>
        </p:spPr>
      </p:pic>
      <p:sp>
        <p:nvSpPr>
          <p:cNvPr id="8" name="مربع نص 7">
            <a:extLst>
              <a:ext uri="{FF2B5EF4-FFF2-40B4-BE49-F238E27FC236}">
                <a16:creationId xmlns:a16="http://schemas.microsoft.com/office/drawing/2014/main" id="{23C18940-1E44-9391-CA72-9A5DF618A585}"/>
              </a:ext>
            </a:extLst>
          </p:cNvPr>
          <p:cNvSpPr txBox="1"/>
          <p:nvPr/>
        </p:nvSpPr>
        <p:spPr>
          <a:xfrm>
            <a:off x="5972505" y="2239030"/>
            <a:ext cx="3215945" cy="523220"/>
          </a:xfrm>
          <a:prstGeom prst="rect">
            <a:avLst/>
          </a:prstGeom>
          <a:noFill/>
        </p:spPr>
        <p:txBody>
          <a:bodyPr wrap="none" rtlCol="1">
            <a:spAutoFit/>
          </a:bodyPr>
          <a:lstStyle/>
          <a:p>
            <a:r>
              <a:rPr lang="ar-SA" altLang="en-US" sz="2800" b="1" dirty="0">
                <a:solidFill>
                  <a:srgbClr val="EE1250"/>
                </a:solidFill>
                <a:latin typeface="Arial" panose="020B0604020202020204" pitchFamily="34" charset="0"/>
                <a:cs typeface="Arial" panose="020B0604020202020204" pitchFamily="34" charset="0"/>
              </a:rPr>
              <a:t>سهولة</a:t>
            </a:r>
            <a:r>
              <a:rPr lang="en-US" altLang="en-US" sz="2800" b="1" dirty="0">
                <a:solidFill>
                  <a:srgbClr val="EE1250"/>
                </a:solidFill>
                <a:latin typeface="Arial" panose="020B0604020202020204" pitchFamily="34" charset="0"/>
                <a:cs typeface="Arial" panose="020B0604020202020204" pitchFamily="34" charset="0"/>
              </a:rPr>
              <a:t> </a:t>
            </a:r>
            <a:r>
              <a:rPr lang="ar-SA" altLang="en-US" sz="2800" b="1" dirty="0">
                <a:solidFill>
                  <a:srgbClr val="EE1250"/>
                </a:solidFill>
                <a:latin typeface="Arial" panose="020B0604020202020204" pitchFamily="34" charset="0"/>
                <a:cs typeface="Arial" panose="020B0604020202020204" pitchFamily="34" charset="0"/>
              </a:rPr>
              <a:t>التعديل</a:t>
            </a:r>
            <a:r>
              <a:rPr lang="en-US" altLang="en-US" sz="2800" b="1" dirty="0">
                <a:solidFill>
                  <a:srgbClr val="EE1250"/>
                </a:solidFill>
                <a:latin typeface="Arial" panose="020B0604020202020204" pitchFamily="34" charset="0"/>
                <a:cs typeface="Arial" panose="020B0604020202020204" pitchFamily="34" charset="0"/>
              </a:rPr>
              <a:t> </a:t>
            </a:r>
            <a:r>
              <a:rPr lang="ar-SA" altLang="en-US" sz="2800" b="1" dirty="0">
                <a:solidFill>
                  <a:srgbClr val="EE1250"/>
                </a:solidFill>
                <a:latin typeface="Arial" panose="020B0604020202020204" pitchFamily="34" charset="0"/>
                <a:cs typeface="Arial" panose="020B0604020202020204" pitchFamily="34" charset="0"/>
              </a:rPr>
              <a:t>والمعالجة </a:t>
            </a:r>
            <a:r>
              <a:rPr lang="ar-SY" sz="2800" dirty="0">
                <a:solidFill>
                  <a:srgbClr val="EE1250"/>
                </a:solidFill>
              </a:rPr>
              <a:t>:</a:t>
            </a:r>
          </a:p>
        </p:txBody>
      </p:sp>
      <p:sp>
        <p:nvSpPr>
          <p:cNvPr id="9" name="مربع نص 8">
            <a:extLst>
              <a:ext uri="{FF2B5EF4-FFF2-40B4-BE49-F238E27FC236}">
                <a16:creationId xmlns:a16="http://schemas.microsoft.com/office/drawing/2014/main" id="{B9967375-EF3C-F1DE-52C6-B86EA900D579}"/>
              </a:ext>
            </a:extLst>
          </p:cNvPr>
          <p:cNvSpPr txBox="1"/>
          <p:nvPr/>
        </p:nvSpPr>
        <p:spPr>
          <a:xfrm>
            <a:off x="6096000" y="2762250"/>
            <a:ext cx="3092450" cy="584775"/>
          </a:xfrm>
          <a:prstGeom prst="rect">
            <a:avLst/>
          </a:prstGeom>
          <a:noFill/>
        </p:spPr>
        <p:txBody>
          <a:bodyPr wrap="square" rtlCol="1">
            <a:spAutoFit/>
          </a:bodyPr>
          <a:lstStyle/>
          <a:p>
            <a:pPr lvl="0" eaLnBrk="0" fontAlgn="base" hangingPunct="0">
              <a:spcBef>
                <a:spcPct val="0"/>
              </a:spcBef>
              <a:spcAft>
                <a:spcPct val="0"/>
              </a:spcAft>
            </a:pPr>
            <a:r>
              <a:rPr lang="ar-SA" altLang="en-US" sz="1600" b="1" dirty="0">
                <a:solidFill>
                  <a:schemeClr val="tx2"/>
                </a:solidFill>
                <a:latin typeface="Arial" panose="020B0604020202020204" pitchFamily="34" charset="0"/>
                <a:cs typeface="Arial" panose="020B0604020202020204" pitchFamily="34" charset="0"/>
              </a:rPr>
              <a:t>يمكن</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تحرير</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الصور</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بسهولة</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باستخدام</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برامج</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متخصصة</a:t>
            </a:r>
            <a:r>
              <a:rPr lang="en-US" altLang="en-US" sz="1600" b="1" dirty="0">
                <a:solidFill>
                  <a:schemeClr val="tx2"/>
                </a:solidFill>
                <a:latin typeface="Arial" panose="020B0604020202020204" pitchFamily="34" charset="0"/>
                <a:cs typeface="Arial" panose="020B0604020202020204" pitchFamily="34" charset="0"/>
              </a:rPr>
              <a:t>.</a:t>
            </a:r>
            <a:endParaRPr lang="en-US" altLang="en-US" sz="1600" b="1" dirty="0">
              <a:solidFill>
                <a:schemeClr val="tx2"/>
              </a:solidFill>
              <a:latin typeface="Arial" panose="020B0604020202020204" pitchFamily="34" charset="0"/>
            </a:endParaRPr>
          </a:p>
        </p:txBody>
      </p:sp>
      <p:sp>
        <p:nvSpPr>
          <p:cNvPr id="10" name="مربع نص 9">
            <a:extLst>
              <a:ext uri="{FF2B5EF4-FFF2-40B4-BE49-F238E27FC236}">
                <a16:creationId xmlns:a16="http://schemas.microsoft.com/office/drawing/2014/main" id="{E9C5CF79-36D5-963B-7048-705D8C24FE8B}"/>
              </a:ext>
            </a:extLst>
          </p:cNvPr>
          <p:cNvSpPr txBox="1"/>
          <p:nvPr/>
        </p:nvSpPr>
        <p:spPr>
          <a:xfrm>
            <a:off x="1339850" y="2239030"/>
            <a:ext cx="3422650" cy="523220"/>
          </a:xfrm>
          <a:prstGeom prst="rect">
            <a:avLst/>
          </a:prstGeom>
          <a:noFill/>
        </p:spPr>
        <p:txBody>
          <a:bodyPr wrap="square" rtlCol="1">
            <a:spAutoFit/>
          </a:bodyPr>
          <a:lstStyle/>
          <a:p>
            <a:r>
              <a:rPr lang="ar-SA" altLang="en-US" sz="2800" b="1" dirty="0">
                <a:solidFill>
                  <a:srgbClr val="EE1250"/>
                </a:solidFill>
                <a:latin typeface="Arial" panose="020B0604020202020204" pitchFamily="34" charset="0"/>
                <a:cs typeface="Arial" panose="020B0604020202020204" pitchFamily="34" charset="0"/>
              </a:rPr>
              <a:t>التكامل</a:t>
            </a:r>
            <a:r>
              <a:rPr lang="en-US" altLang="en-US" sz="2800" b="1" dirty="0">
                <a:solidFill>
                  <a:srgbClr val="EE1250"/>
                </a:solidFill>
                <a:latin typeface="Arial" panose="020B0604020202020204" pitchFamily="34" charset="0"/>
                <a:cs typeface="Arial" panose="020B0604020202020204" pitchFamily="34" charset="0"/>
              </a:rPr>
              <a:t> </a:t>
            </a:r>
            <a:r>
              <a:rPr lang="ar-SA" altLang="en-US" sz="2800" b="1" dirty="0">
                <a:solidFill>
                  <a:srgbClr val="EE1250"/>
                </a:solidFill>
                <a:latin typeface="Arial" panose="020B0604020202020204" pitchFamily="34" charset="0"/>
                <a:cs typeface="Arial" panose="020B0604020202020204" pitchFamily="34" charset="0"/>
              </a:rPr>
              <a:t>مع</a:t>
            </a:r>
            <a:r>
              <a:rPr lang="en-US" altLang="en-US" sz="2800" b="1" dirty="0">
                <a:solidFill>
                  <a:srgbClr val="EE1250"/>
                </a:solidFill>
                <a:latin typeface="Arial" panose="020B0604020202020204" pitchFamily="34" charset="0"/>
                <a:cs typeface="Arial" panose="020B0604020202020204" pitchFamily="34" charset="0"/>
              </a:rPr>
              <a:t> </a:t>
            </a:r>
            <a:r>
              <a:rPr lang="ar-SA" altLang="en-US" sz="2800" b="1" dirty="0">
                <a:solidFill>
                  <a:srgbClr val="EE1250"/>
                </a:solidFill>
                <a:latin typeface="Arial" panose="020B0604020202020204" pitchFamily="34" charset="0"/>
                <a:cs typeface="Arial" panose="020B0604020202020204" pitchFamily="34" charset="0"/>
              </a:rPr>
              <a:t>الوسائط</a:t>
            </a:r>
            <a:r>
              <a:rPr lang="en-US" altLang="en-US" sz="2800" b="1" dirty="0">
                <a:solidFill>
                  <a:srgbClr val="EE1250"/>
                </a:solidFill>
                <a:latin typeface="Arial" panose="020B0604020202020204" pitchFamily="34" charset="0"/>
                <a:cs typeface="Arial" panose="020B0604020202020204" pitchFamily="34" charset="0"/>
              </a:rPr>
              <a:t> </a:t>
            </a:r>
            <a:r>
              <a:rPr lang="ar-SA" altLang="en-US" sz="2800" b="1" dirty="0">
                <a:solidFill>
                  <a:srgbClr val="EE1250"/>
                </a:solidFill>
                <a:latin typeface="Arial" panose="020B0604020202020204" pitchFamily="34" charset="0"/>
                <a:cs typeface="Arial" panose="020B0604020202020204" pitchFamily="34" charset="0"/>
              </a:rPr>
              <a:t>الأخرى</a:t>
            </a:r>
            <a:r>
              <a:rPr lang="en-US" altLang="en-US" sz="2800" dirty="0">
                <a:solidFill>
                  <a:srgbClr val="EE1250"/>
                </a:solidFill>
                <a:latin typeface="Arial" panose="020B0604020202020204" pitchFamily="34" charset="0"/>
              </a:rPr>
              <a:t>:</a:t>
            </a:r>
            <a:endParaRPr lang="ar-SY" sz="2800" b="1" dirty="0">
              <a:solidFill>
                <a:srgbClr val="EE1250"/>
              </a:solidFill>
            </a:endParaRPr>
          </a:p>
        </p:txBody>
      </p:sp>
      <p:sp>
        <p:nvSpPr>
          <p:cNvPr id="11" name="مربع نص 10">
            <a:extLst>
              <a:ext uri="{FF2B5EF4-FFF2-40B4-BE49-F238E27FC236}">
                <a16:creationId xmlns:a16="http://schemas.microsoft.com/office/drawing/2014/main" id="{6A7F0773-BCE3-ED09-8114-F432707D9B07}"/>
              </a:ext>
            </a:extLst>
          </p:cNvPr>
          <p:cNvSpPr txBox="1"/>
          <p:nvPr/>
        </p:nvSpPr>
        <p:spPr>
          <a:xfrm>
            <a:off x="1457325" y="2762250"/>
            <a:ext cx="3092450" cy="830997"/>
          </a:xfrm>
          <a:prstGeom prst="rect">
            <a:avLst/>
          </a:prstGeom>
          <a:noFill/>
        </p:spPr>
        <p:txBody>
          <a:bodyPr wrap="square" rtlCol="1">
            <a:spAutoFit/>
          </a:bodyPr>
          <a:lstStyle/>
          <a:p>
            <a:pPr lvl="0" eaLnBrk="0" fontAlgn="base" hangingPunct="0">
              <a:spcBef>
                <a:spcPct val="0"/>
              </a:spcBef>
              <a:spcAft>
                <a:spcPct val="0"/>
              </a:spcAft>
            </a:pPr>
            <a:r>
              <a:rPr lang="ar-SA" altLang="en-US" sz="1600" b="1" dirty="0">
                <a:solidFill>
                  <a:schemeClr val="tx2"/>
                </a:solidFill>
                <a:latin typeface="Arial" panose="020B0604020202020204" pitchFamily="34" charset="0"/>
                <a:cs typeface="Arial" panose="020B0604020202020204" pitchFamily="34" charset="0"/>
              </a:rPr>
              <a:t>تُستخدم</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الصور</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الرقمية</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ضمن</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عروض</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تقديمية</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فيديوهات</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مواقع</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إلكترونية</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وتطبيقات</a:t>
            </a:r>
            <a:r>
              <a:rPr lang="en-US" altLang="en-US" sz="1600" b="1" dirty="0">
                <a:solidFill>
                  <a:schemeClr val="tx2"/>
                </a:solidFill>
                <a:latin typeface="Arial" panose="020B0604020202020204" pitchFamily="34" charset="0"/>
                <a:cs typeface="Arial" panose="020B0604020202020204" pitchFamily="34" charset="0"/>
              </a:rPr>
              <a:t>.</a:t>
            </a:r>
            <a:endParaRPr lang="en-US" altLang="en-US" sz="1600" b="1" dirty="0">
              <a:solidFill>
                <a:schemeClr val="tx2"/>
              </a:solidFill>
              <a:latin typeface="Arial" panose="020B0604020202020204" pitchFamily="34" charset="0"/>
            </a:endParaRPr>
          </a:p>
        </p:txBody>
      </p:sp>
      <p:sp>
        <p:nvSpPr>
          <p:cNvPr id="12" name="مربع نص 11">
            <a:extLst>
              <a:ext uri="{FF2B5EF4-FFF2-40B4-BE49-F238E27FC236}">
                <a16:creationId xmlns:a16="http://schemas.microsoft.com/office/drawing/2014/main" id="{AF297B54-C35A-66C1-C6C3-2EF46445E0F9}"/>
              </a:ext>
            </a:extLst>
          </p:cNvPr>
          <p:cNvSpPr txBox="1"/>
          <p:nvPr/>
        </p:nvSpPr>
        <p:spPr>
          <a:xfrm>
            <a:off x="2839050" y="4177149"/>
            <a:ext cx="1710725" cy="523220"/>
          </a:xfrm>
          <a:prstGeom prst="rect">
            <a:avLst/>
          </a:prstGeom>
          <a:noFill/>
        </p:spPr>
        <p:txBody>
          <a:bodyPr wrap="none" rtlCol="1">
            <a:spAutoFit/>
          </a:bodyPr>
          <a:lstStyle/>
          <a:p>
            <a:r>
              <a:rPr lang="ar-SA" altLang="en-US" sz="2800" b="1" dirty="0">
                <a:solidFill>
                  <a:srgbClr val="EE1250"/>
                </a:solidFill>
                <a:latin typeface="Arial" panose="020B0604020202020204" pitchFamily="34" charset="0"/>
                <a:cs typeface="Arial" panose="020B0604020202020204" pitchFamily="34" charset="0"/>
              </a:rPr>
              <a:t>الدقة</a:t>
            </a:r>
            <a:r>
              <a:rPr lang="en-US" altLang="en-US" sz="2800" b="1" dirty="0">
                <a:solidFill>
                  <a:srgbClr val="EE1250"/>
                </a:solidFill>
                <a:latin typeface="Arial" panose="020B0604020202020204" pitchFamily="34" charset="0"/>
                <a:cs typeface="Arial" panose="020B0604020202020204" pitchFamily="34" charset="0"/>
              </a:rPr>
              <a:t> </a:t>
            </a:r>
            <a:r>
              <a:rPr lang="ar-SA" altLang="en-US" sz="2800" b="1" dirty="0">
                <a:solidFill>
                  <a:srgbClr val="EE1250"/>
                </a:solidFill>
                <a:latin typeface="Arial" panose="020B0604020202020204" pitchFamily="34" charset="0"/>
                <a:cs typeface="Arial" panose="020B0604020202020204" pitchFamily="34" charset="0"/>
              </a:rPr>
              <a:t>العالية </a:t>
            </a:r>
            <a:r>
              <a:rPr lang="ar-SY" sz="2800" dirty="0">
                <a:solidFill>
                  <a:srgbClr val="EE1250"/>
                </a:solidFill>
              </a:rPr>
              <a:t>:</a:t>
            </a:r>
          </a:p>
        </p:txBody>
      </p:sp>
      <p:sp>
        <p:nvSpPr>
          <p:cNvPr id="13" name="مربع نص 12">
            <a:extLst>
              <a:ext uri="{FF2B5EF4-FFF2-40B4-BE49-F238E27FC236}">
                <a16:creationId xmlns:a16="http://schemas.microsoft.com/office/drawing/2014/main" id="{207602BC-EA59-EE6B-0D88-DCB28705F085}"/>
              </a:ext>
            </a:extLst>
          </p:cNvPr>
          <p:cNvSpPr txBox="1"/>
          <p:nvPr/>
        </p:nvSpPr>
        <p:spPr>
          <a:xfrm>
            <a:off x="1457325" y="4700369"/>
            <a:ext cx="3092450" cy="584775"/>
          </a:xfrm>
          <a:prstGeom prst="rect">
            <a:avLst/>
          </a:prstGeom>
          <a:noFill/>
        </p:spPr>
        <p:txBody>
          <a:bodyPr wrap="square" rtlCol="1">
            <a:spAutoFit/>
          </a:bodyPr>
          <a:lstStyle/>
          <a:p>
            <a:r>
              <a:rPr lang="ar-SA" altLang="en-US" sz="1600" b="1" dirty="0">
                <a:solidFill>
                  <a:schemeClr val="tx2"/>
                </a:solidFill>
                <a:latin typeface="Arial" panose="020B0604020202020204" pitchFamily="34" charset="0"/>
                <a:cs typeface="Arial" panose="020B0604020202020204" pitchFamily="34" charset="0"/>
              </a:rPr>
              <a:t>تتيح</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تمثيل</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التفاصيل</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الدقيقة</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مما</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يجعلها</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مثالية</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في</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المجالات</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الطبية</a:t>
            </a:r>
            <a:r>
              <a:rPr lang="en-US" altLang="en-US" sz="1600" b="1" dirty="0">
                <a:solidFill>
                  <a:schemeClr val="tx2"/>
                </a:solidFill>
                <a:latin typeface="Arial" panose="020B0604020202020204" pitchFamily="34" charset="0"/>
                <a:cs typeface="Arial" panose="020B0604020202020204" pitchFamily="34" charset="0"/>
              </a:rPr>
              <a:t> </a:t>
            </a:r>
            <a:r>
              <a:rPr lang="ar-SA" altLang="en-US" sz="1600" b="1" dirty="0">
                <a:solidFill>
                  <a:schemeClr val="tx2"/>
                </a:solidFill>
                <a:latin typeface="Arial" panose="020B0604020202020204" pitchFamily="34" charset="0"/>
                <a:cs typeface="Arial" panose="020B0604020202020204" pitchFamily="34" charset="0"/>
              </a:rPr>
              <a:t>والهندسية</a:t>
            </a:r>
            <a:endParaRPr lang="ar-SY" sz="1600" b="1" dirty="0">
              <a:solidFill>
                <a:schemeClr val="tx2"/>
              </a:solidFill>
            </a:endParaRPr>
          </a:p>
        </p:txBody>
      </p:sp>
      <p:sp>
        <p:nvSpPr>
          <p:cNvPr id="14" name="مربع نص 13">
            <a:extLst>
              <a:ext uri="{FF2B5EF4-FFF2-40B4-BE49-F238E27FC236}">
                <a16:creationId xmlns:a16="http://schemas.microsoft.com/office/drawing/2014/main" id="{6A669132-E756-3F15-3A69-1AF028BAE7C0}"/>
              </a:ext>
            </a:extLst>
          </p:cNvPr>
          <p:cNvSpPr txBox="1"/>
          <p:nvPr/>
        </p:nvSpPr>
        <p:spPr>
          <a:xfrm>
            <a:off x="5837088" y="4177149"/>
            <a:ext cx="3445175" cy="523220"/>
          </a:xfrm>
          <a:prstGeom prst="rect">
            <a:avLst/>
          </a:prstGeom>
          <a:noFill/>
        </p:spPr>
        <p:txBody>
          <a:bodyPr wrap="none" rtlCol="1">
            <a:spAutoFit/>
          </a:bodyPr>
          <a:lstStyle/>
          <a:p>
            <a:r>
              <a:rPr lang="ar-SA" altLang="en-US" sz="2800" b="1" dirty="0">
                <a:solidFill>
                  <a:srgbClr val="EE1250"/>
                </a:solidFill>
                <a:latin typeface="Arial" panose="020B0604020202020204" pitchFamily="34" charset="0"/>
                <a:cs typeface="Arial" panose="020B0604020202020204" pitchFamily="34" charset="0"/>
              </a:rPr>
              <a:t>الوصول</a:t>
            </a:r>
            <a:r>
              <a:rPr lang="en-US" altLang="en-US" sz="2800" b="1" dirty="0">
                <a:solidFill>
                  <a:srgbClr val="EE1250"/>
                </a:solidFill>
                <a:latin typeface="Arial" panose="020B0604020202020204" pitchFamily="34" charset="0"/>
                <a:cs typeface="Arial" panose="020B0604020202020204" pitchFamily="34" charset="0"/>
              </a:rPr>
              <a:t> </a:t>
            </a:r>
            <a:r>
              <a:rPr lang="ar-SA" altLang="en-US" sz="2800" b="1" dirty="0">
                <a:solidFill>
                  <a:srgbClr val="EE1250"/>
                </a:solidFill>
                <a:latin typeface="Arial" panose="020B0604020202020204" pitchFamily="34" charset="0"/>
                <a:cs typeface="Arial" panose="020B0604020202020204" pitchFamily="34" charset="0"/>
              </a:rPr>
              <a:t>السريع</a:t>
            </a:r>
            <a:r>
              <a:rPr lang="en-US" altLang="en-US" sz="2800" b="1" dirty="0">
                <a:solidFill>
                  <a:srgbClr val="EE1250"/>
                </a:solidFill>
                <a:latin typeface="Arial" panose="020B0604020202020204" pitchFamily="34" charset="0"/>
                <a:cs typeface="Arial" panose="020B0604020202020204" pitchFamily="34" charset="0"/>
              </a:rPr>
              <a:t> </a:t>
            </a:r>
            <a:r>
              <a:rPr lang="ar-SA" altLang="en-US" sz="2800" b="1" dirty="0">
                <a:solidFill>
                  <a:srgbClr val="EE1250"/>
                </a:solidFill>
                <a:latin typeface="Arial" panose="020B0604020202020204" pitchFamily="34" charset="0"/>
                <a:cs typeface="Arial" panose="020B0604020202020204" pitchFamily="34" charset="0"/>
              </a:rPr>
              <a:t>والمشاركة</a:t>
            </a:r>
            <a:r>
              <a:rPr lang="ar-SY" altLang="en-US" sz="2800" b="1" dirty="0">
                <a:solidFill>
                  <a:srgbClr val="EE1250"/>
                </a:solidFill>
                <a:latin typeface="Arial" panose="020B0604020202020204" pitchFamily="34" charset="0"/>
                <a:cs typeface="Arial" panose="020B0604020202020204" pitchFamily="34" charset="0"/>
              </a:rPr>
              <a:t>:</a:t>
            </a:r>
            <a:endParaRPr lang="ar-SY" sz="2800" b="1" dirty="0">
              <a:solidFill>
                <a:srgbClr val="EE1250"/>
              </a:solidFill>
            </a:endParaRPr>
          </a:p>
        </p:txBody>
      </p:sp>
      <p:sp>
        <p:nvSpPr>
          <p:cNvPr id="15" name="مربع نص 14">
            <a:extLst>
              <a:ext uri="{FF2B5EF4-FFF2-40B4-BE49-F238E27FC236}">
                <a16:creationId xmlns:a16="http://schemas.microsoft.com/office/drawing/2014/main" id="{87ACB5D9-1C5C-D798-2722-3D91DCFFC62C}"/>
              </a:ext>
            </a:extLst>
          </p:cNvPr>
          <p:cNvSpPr txBox="1"/>
          <p:nvPr/>
        </p:nvSpPr>
        <p:spPr>
          <a:xfrm>
            <a:off x="6096000" y="4700369"/>
            <a:ext cx="3092450" cy="830997"/>
          </a:xfrm>
          <a:prstGeom prst="rect">
            <a:avLst/>
          </a:prstGeom>
          <a:noFill/>
        </p:spPr>
        <p:txBody>
          <a:bodyPr wrap="square" rtlCol="1">
            <a:spAutoFit/>
          </a:bodyPr>
          <a:lstStyle/>
          <a:p>
            <a:pPr algn="just"/>
            <a:r>
              <a:rPr lang="ar-SY" b="1" dirty="0">
                <a:solidFill>
                  <a:schemeClr val="tx2"/>
                </a:solidFill>
              </a:rPr>
              <a:t> </a:t>
            </a:r>
            <a:r>
              <a:rPr lang="ar-SA" altLang="en-US" b="1" dirty="0">
                <a:solidFill>
                  <a:schemeClr val="tx2"/>
                </a:solidFill>
                <a:latin typeface="Arial" panose="020B0604020202020204" pitchFamily="34" charset="0"/>
                <a:cs typeface="Arial" panose="020B0604020202020204" pitchFamily="34" charset="0"/>
              </a:rPr>
              <a:t>يمكن</a:t>
            </a:r>
            <a:r>
              <a:rPr lang="en-US" altLang="en-US" b="1" dirty="0">
                <a:solidFill>
                  <a:schemeClr val="tx2"/>
                </a:solidFill>
                <a:latin typeface="Arial" panose="020B0604020202020204" pitchFamily="34" charset="0"/>
                <a:cs typeface="Arial" panose="020B0604020202020204" pitchFamily="34" charset="0"/>
              </a:rPr>
              <a:t> </a:t>
            </a:r>
            <a:r>
              <a:rPr lang="ar-SA" altLang="en-US" b="1" dirty="0">
                <a:solidFill>
                  <a:schemeClr val="tx2"/>
                </a:solidFill>
                <a:latin typeface="Arial" panose="020B0604020202020204" pitchFamily="34" charset="0"/>
                <a:cs typeface="Arial" panose="020B0604020202020204" pitchFamily="34" charset="0"/>
              </a:rPr>
              <a:t>إرسالها</a:t>
            </a:r>
            <a:r>
              <a:rPr lang="en-US" altLang="en-US" b="1" dirty="0">
                <a:solidFill>
                  <a:schemeClr val="tx2"/>
                </a:solidFill>
                <a:latin typeface="Arial" panose="020B0604020202020204" pitchFamily="34" charset="0"/>
                <a:cs typeface="Arial" panose="020B0604020202020204" pitchFamily="34" charset="0"/>
              </a:rPr>
              <a:t> </a:t>
            </a:r>
            <a:r>
              <a:rPr lang="ar-SA" altLang="en-US" b="1" dirty="0">
                <a:solidFill>
                  <a:schemeClr val="tx2"/>
                </a:solidFill>
                <a:latin typeface="Arial" panose="020B0604020202020204" pitchFamily="34" charset="0"/>
                <a:cs typeface="Arial" panose="020B0604020202020204" pitchFamily="34" charset="0"/>
              </a:rPr>
              <a:t>عبر</a:t>
            </a:r>
            <a:r>
              <a:rPr lang="en-US" altLang="en-US" b="1" dirty="0">
                <a:solidFill>
                  <a:schemeClr val="tx2"/>
                </a:solidFill>
                <a:latin typeface="Arial" panose="020B0604020202020204" pitchFamily="34" charset="0"/>
                <a:cs typeface="Arial" panose="020B0604020202020204" pitchFamily="34" charset="0"/>
              </a:rPr>
              <a:t> </a:t>
            </a:r>
            <a:r>
              <a:rPr lang="ar-SA" altLang="en-US" b="1" dirty="0">
                <a:solidFill>
                  <a:schemeClr val="tx2"/>
                </a:solidFill>
                <a:latin typeface="Arial" panose="020B0604020202020204" pitchFamily="34" charset="0"/>
                <a:cs typeface="Arial" panose="020B0604020202020204" pitchFamily="34" charset="0"/>
              </a:rPr>
              <a:t>البريد</a:t>
            </a:r>
            <a:r>
              <a:rPr lang="en-US" altLang="en-US" b="1" dirty="0">
                <a:solidFill>
                  <a:schemeClr val="tx2"/>
                </a:solidFill>
                <a:latin typeface="Arial" panose="020B0604020202020204" pitchFamily="34" charset="0"/>
                <a:cs typeface="Arial" panose="020B0604020202020204" pitchFamily="34" charset="0"/>
              </a:rPr>
              <a:t> </a:t>
            </a:r>
            <a:r>
              <a:rPr lang="ar-SA" altLang="en-US" b="1" dirty="0">
                <a:solidFill>
                  <a:schemeClr val="tx2"/>
                </a:solidFill>
                <a:latin typeface="Arial" panose="020B0604020202020204" pitchFamily="34" charset="0"/>
                <a:cs typeface="Arial" panose="020B0604020202020204" pitchFamily="34" charset="0"/>
              </a:rPr>
              <a:t>الإلكتروني</a:t>
            </a:r>
            <a:r>
              <a:rPr lang="en-US" altLang="en-US" b="1" dirty="0">
                <a:solidFill>
                  <a:schemeClr val="tx2"/>
                </a:solidFill>
                <a:latin typeface="Arial" panose="020B0604020202020204" pitchFamily="34" charset="0"/>
                <a:cs typeface="Arial" panose="020B0604020202020204" pitchFamily="34" charset="0"/>
              </a:rPr>
              <a:t> </a:t>
            </a:r>
            <a:r>
              <a:rPr lang="ar-SA" altLang="en-US" b="1" dirty="0">
                <a:solidFill>
                  <a:schemeClr val="tx2"/>
                </a:solidFill>
                <a:latin typeface="Arial" panose="020B0604020202020204" pitchFamily="34" charset="0"/>
                <a:cs typeface="Arial" panose="020B0604020202020204" pitchFamily="34" charset="0"/>
              </a:rPr>
              <a:t>أو</a:t>
            </a:r>
            <a:r>
              <a:rPr lang="en-US" altLang="en-US" b="1" dirty="0">
                <a:solidFill>
                  <a:schemeClr val="tx2"/>
                </a:solidFill>
                <a:latin typeface="Arial" panose="020B0604020202020204" pitchFamily="34" charset="0"/>
                <a:cs typeface="Arial" panose="020B0604020202020204" pitchFamily="34" charset="0"/>
              </a:rPr>
              <a:t> </a:t>
            </a:r>
            <a:r>
              <a:rPr lang="ar-SA" altLang="en-US" b="1" dirty="0">
                <a:solidFill>
                  <a:schemeClr val="tx2"/>
                </a:solidFill>
                <a:latin typeface="Arial" panose="020B0604020202020204" pitchFamily="34" charset="0"/>
                <a:cs typeface="Arial" panose="020B0604020202020204" pitchFamily="34" charset="0"/>
              </a:rPr>
              <a:t>رفعها</a:t>
            </a:r>
            <a:r>
              <a:rPr lang="en-US" altLang="en-US" b="1" dirty="0">
                <a:solidFill>
                  <a:schemeClr val="tx2"/>
                </a:solidFill>
                <a:latin typeface="Arial" panose="020B0604020202020204" pitchFamily="34" charset="0"/>
                <a:cs typeface="Arial" panose="020B0604020202020204" pitchFamily="34" charset="0"/>
              </a:rPr>
              <a:t> </a:t>
            </a:r>
            <a:r>
              <a:rPr lang="ar-SA" altLang="en-US" b="1" dirty="0">
                <a:solidFill>
                  <a:schemeClr val="tx2"/>
                </a:solidFill>
                <a:latin typeface="Arial" panose="020B0604020202020204" pitchFamily="34" charset="0"/>
                <a:cs typeface="Arial" panose="020B0604020202020204" pitchFamily="34" charset="0"/>
              </a:rPr>
              <a:t>على</a:t>
            </a:r>
            <a:r>
              <a:rPr lang="en-US" altLang="en-US" b="1" dirty="0">
                <a:solidFill>
                  <a:schemeClr val="tx2"/>
                </a:solidFill>
                <a:latin typeface="Arial" panose="020B0604020202020204" pitchFamily="34" charset="0"/>
                <a:cs typeface="Arial" panose="020B0604020202020204" pitchFamily="34" charset="0"/>
              </a:rPr>
              <a:t> </a:t>
            </a:r>
            <a:r>
              <a:rPr lang="ar-SA" altLang="en-US" b="1" dirty="0">
                <a:solidFill>
                  <a:schemeClr val="tx2"/>
                </a:solidFill>
                <a:latin typeface="Arial" panose="020B0604020202020204" pitchFamily="34" charset="0"/>
                <a:cs typeface="Arial" panose="020B0604020202020204" pitchFamily="34" charset="0"/>
              </a:rPr>
              <a:t>الإنترنت</a:t>
            </a:r>
            <a:r>
              <a:rPr lang="en-US" altLang="en-US" b="1" dirty="0">
                <a:solidFill>
                  <a:schemeClr val="tx2"/>
                </a:solidFill>
                <a:latin typeface="Arial" panose="020B0604020202020204" pitchFamily="34" charset="0"/>
                <a:cs typeface="Arial" panose="020B0604020202020204" pitchFamily="34" charset="0"/>
              </a:rPr>
              <a:t> </a:t>
            </a:r>
            <a:r>
              <a:rPr lang="ar-SA" altLang="en-US" b="1" dirty="0">
                <a:solidFill>
                  <a:schemeClr val="tx2"/>
                </a:solidFill>
                <a:latin typeface="Arial" panose="020B0604020202020204" pitchFamily="34" charset="0"/>
                <a:cs typeface="Arial" panose="020B0604020202020204" pitchFamily="34" charset="0"/>
              </a:rPr>
              <a:t>في</a:t>
            </a:r>
            <a:r>
              <a:rPr lang="en-US" altLang="en-US" b="1" dirty="0">
                <a:solidFill>
                  <a:schemeClr val="tx2"/>
                </a:solidFill>
                <a:latin typeface="Arial" panose="020B0604020202020204" pitchFamily="34" charset="0"/>
                <a:cs typeface="Arial" panose="020B0604020202020204" pitchFamily="34" charset="0"/>
              </a:rPr>
              <a:t> </a:t>
            </a:r>
            <a:r>
              <a:rPr lang="ar-SA" altLang="en-US" b="1" dirty="0">
                <a:solidFill>
                  <a:schemeClr val="tx2"/>
                </a:solidFill>
                <a:latin typeface="Arial" panose="020B0604020202020204" pitchFamily="34" charset="0"/>
                <a:cs typeface="Arial" panose="020B0604020202020204" pitchFamily="34" charset="0"/>
              </a:rPr>
              <a:t>ثوانٍ</a:t>
            </a:r>
            <a:r>
              <a:rPr lang="en-US" altLang="en-US" b="1" dirty="0">
                <a:solidFill>
                  <a:schemeClr val="tx2"/>
                </a:solidFill>
                <a:latin typeface="Arial" panose="020B0604020202020204" pitchFamily="34" charset="0"/>
                <a:cs typeface="Arial" panose="020B0604020202020204" pitchFamily="34" charset="0"/>
              </a:rPr>
              <a:t>.</a:t>
            </a:r>
            <a:endParaRPr lang="en-US" altLang="en-US" b="1" dirty="0">
              <a:solidFill>
                <a:schemeClr val="tx2"/>
              </a:solidFill>
              <a:latin typeface="Arial" panose="020B0604020202020204" pitchFamily="34" charset="0"/>
            </a:endParaRPr>
          </a:p>
          <a:p>
            <a:pPr algn="just"/>
            <a:endParaRPr lang="ar-SY" sz="1200" b="1" dirty="0">
              <a:solidFill>
                <a:schemeClr val="tx2"/>
              </a:solidFill>
            </a:endParaRPr>
          </a:p>
        </p:txBody>
      </p:sp>
      <p:sp>
        <p:nvSpPr>
          <p:cNvPr id="16" name="مربع نص 15">
            <a:extLst>
              <a:ext uri="{FF2B5EF4-FFF2-40B4-BE49-F238E27FC236}">
                <a16:creationId xmlns:a16="http://schemas.microsoft.com/office/drawing/2014/main" id="{7DD4C638-F092-6B33-40DA-740137D57026}"/>
              </a:ext>
            </a:extLst>
          </p:cNvPr>
          <p:cNvSpPr txBox="1"/>
          <p:nvPr/>
        </p:nvSpPr>
        <p:spPr>
          <a:xfrm>
            <a:off x="9692335" y="2552809"/>
            <a:ext cx="325730" cy="523220"/>
          </a:xfrm>
          <a:prstGeom prst="rect">
            <a:avLst/>
          </a:prstGeom>
          <a:noFill/>
        </p:spPr>
        <p:txBody>
          <a:bodyPr wrap="none" rtlCol="1">
            <a:spAutoFit/>
          </a:bodyPr>
          <a:lstStyle/>
          <a:p>
            <a:r>
              <a:rPr lang="ar-SY" sz="2800" b="1" dirty="0">
                <a:solidFill>
                  <a:srgbClr val="EE1250"/>
                </a:solidFill>
              </a:rPr>
              <a:t>1</a:t>
            </a:r>
          </a:p>
        </p:txBody>
      </p:sp>
      <p:sp>
        <p:nvSpPr>
          <p:cNvPr id="17" name="مربع نص 16">
            <a:extLst>
              <a:ext uri="{FF2B5EF4-FFF2-40B4-BE49-F238E27FC236}">
                <a16:creationId xmlns:a16="http://schemas.microsoft.com/office/drawing/2014/main" id="{4AACBC5A-065D-4FF6-EBE5-7ABF78CB7DF6}"/>
              </a:ext>
            </a:extLst>
          </p:cNvPr>
          <p:cNvSpPr txBox="1"/>
          <p:nvPr/>
        </p:nvSpPr>
        <p:spPr>
          <a:xfrm>
            <a:off x="5074835" y="2518653"/>
            <a:ext cx="378630" cy="523220"/>
          </a:xfrm>
          <a:prstGeom prst="rect">
            <a:avLst/>
          </a:prstGeom>
          <a:noFill/>
        </p:spPr>
        <p:txBody>
          <a:bodyPr wrap="square" rtlCol="1">
            <a:spAutoFit/>
          </a:bodyPr>
          <a:lstStyle/>
          <a:p>
            <a:r>
              <a:rPr lang="ar-SY" sz="2800" b="1" dirty="0">
                <a:solidFill>
                  <a:srgbClr val="EE1250"/>
                </a:solidFill>
              </a:rPr>
              <a:t>2</a:t>
            </a:r>
          </a:p>
        </p:txBody>
      </p:sp>
      <p:sp>
        <p:nvSpPr>
          <p:cNvPr id="18" name="مربع نص 17">
            <a:extLst>
              <a:ext uri="{FF2B5EF4-FFF2-40B4-BE49-F238E27FC236}">
                <a16:creationId xmlns:a16="http://schemas.microsoft.com/office/drawing/2014/main" id="{6126F0D2-A8D8-0D30-6098-0E9060991FF9}"/>
              </a:ext>
            </a:extLst>
          </p:cNvPr>
          <p:cNvSpPr txBox="1"/>
          <p:nvPr/>
        </p:nvSpPr>
        <p:spPr>
          <a:xfrm>
            <a:off x="9665885" y="4500314"/>
            <a:ext cx="378630" cy="523220"/>
          </a:xfrm>
          <a:prstGeom prst="rect">
            <a:avLst/>
          </a:prstGeom>
          <a:noFill/>
        </p:spPr>
        <p:txBody>
          <a:bodyPr wrap="square" rtlCol="1">
            <a:spAutoFit/>
          </a:bodyPr>
          <a:lstStyle/>
          <a:p>
            <a:r>
              <a:rPr lang="ar-SY" sz="2800" b="1" dirty="0">
                <a:solidFill>
                  <a:srgbClr val="EE1250"/>
                </a:solidFill>
              </a:rPr>
              <a:t>3</a:t>
            </a:r>
          </a:p>
        </p:txBody>
      </p:sp>
      <p:sp>
        <p:nvSpPr>
          <p:cNvPr id="19" name="مربع نص 18">
            <a:extLst>
              <a:ext uri="{FF2B5EF4-FFF2-40B4-BE49-F238E27FC236}">
                <a16:creationId xmlns:a16="http://schemas.microsoft.com/office/drawing/2014/main" id="{1777555E-BE4F-FE68-9643-5422352C2E40}"/>
              </a:ext>
            </a:extLst>
          </p:cNvPr>
          <p:cNvSpPr txBox="1"/>
          <p:nvPr/>
        </p:nvSpPr>
        <p:spPr>
          <a:xfrm>
            <a:off x="5074835" y="4494648"/>
            <a:ext cx="378630" cy="523220"/>
          </a:xfrm>
          <a:prstGeom prst="rect">
            <a:avLst/>
          </a:prstGeom>
          <a:noFill/>
        </p:spPr>
        <p:txBody>
          <a:bodyPr wrap="square" rtlCol="1">
            <a:spAutoFit/>
          </a:bodyPr>
          <a:lstStyle/>
          <a:p>
            <a:r>
              <a:rPr lang="ar-SY" sz="2800" b="1" dirty="0">
                <a:solidFill>
                  <a:srgbClr val="EE1250"/>
                </a:solidFill>
              </a:rPr>
              <a:t>4</a:t>
            </a:r>
          </a:p>
        </p:txBody>
      </p:sp>
      <p:sp>
        <p:nvSpPr>
          <p:cNvPr id="20" name="مربع نص 19">
            <a:extLst>
              <a:ext uri="{FF2B5EF4-FFF2-40B4-BE49-F238E27FC236}">
                <a16:creationId xmlns:a16="http://schemas.microsoft.com/office/drawing/2014/main" id="{5108DD1B-715F-17FF-1C14-2E2EF86E59E1}"/>
              </a:ext>
            </a:extLst>
          </p:cNvPr>
          <p:cNvSpPr txBox="1"/>
          <p:nvPr/>
        </p:nvSpPr>
        <p:spPr>
          <a:xfrm>
            <a:off x="4237857" y="444440"/>
            <a:ext cx="6284093" cy="923330"/>
          </a:xfrm>
          <a:prstGeom prst="rect">
            <a:avLst/>
          </a:prstGeom>
          <a:noFill/>
        </p:spPr>
        <p:txBody>
          <a:bodyPr wrap="none" rtlCol="1">
            <a:spAutoFit/>
          </a:bodyPr>
          <a:lstStyle/>
          <a:p>
            <a:r>
              <a:rPr lang="ar-SY" sz="5400" dirty="0">
                <a:solidFill>
                  <a:srgbClr val="EE1250"/>
                </a:solidFill>
              </a:rPr>
              <a:t>أهمية الصور الرقمية:</a:t>
            </a:r>
            <a:endParaRPr lang="ar-SY" sz="5400" b="1" dirty="0">
              <a:solidFill>
                <a:srgbClr val="EE1250"/>
              </a:solidFill>
            </a:endParaRPr>
          </a:p>
        </p:txBody>
      </p:sp>
    </p:spTree>
    <p:extLst>
      <p:ext uri="{BB962C8B-B14F-4D97-AF65-F5344CB8AC3E}">
        <p14:creationId xmlns:p14="http://schemas.microsoft.com/office/powerpoint/2010/main" val="14174076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arn(inVertic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barn(inVertical)">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barn(inVertical)">
                                      <p:cBhvr>
                                        <p:cTn id="66" dur="500"/>
                                        <p:tgtEl>
                                          <p:spTgt spid="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4" grpId="0"/>
      <p:bldP spid="15" grpId="0"/>
      <p:bldP spid="16" grpId="0"/>
      <p:bldP spid="17" grpId="0"/>
      <p:bldP spid="18" grpId="0"/>
      <p:bldP spid="19"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005B3-276B-219E-1282-96562EDC2B20}"/>
            </a:ext>
          </a:extLst>
        </p:cNvPr>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B9867E8C-ADA4-6E02-28E7-63DE32C12255}"/>
              </a:ext>
            </a:extLst>
          </p:cNvPr>
          <p:cNvSpPr>
            <a:spLocks noGrp="1"/>
          </p:cNvSpPr>
          <p:nvPr>
            <p:ph type="sldNum" sz="quarter" idx="12"/>
          </p:nvPr>
        </p:nvSpPr>
        <p:spPr/>
        <p:txBody>
          <a:bodyPr/>
          <a:lstStyle/>
          <a:p>
            <a:fld id="{5C0BBA6B-D746-4F1B-B1F9-3DE64F485878}" type="slidenum">
              <a:rPr lang="ar-SY" smtClean="0"/>
              <a:pPr/>
              <a:t>15</a:t>
            </a:fld>
            <a:endParaRPr lang="ar-SY" dirty="0"/>
          </a:p>
        </p:txBody>
      </p:sp>
      <p:sp>
        <p:nvSpPr>
          <p:cNvPr id="3" name="مربع نص 2">
            <a:extLst>
              <a:ext uri="{FF2B5EF4-FFF2-40B4-BE49-F238E27FC236}">
                <a16:creationId xmlns:a16="http://schemas.microsoft.com/office/drawing/2014/main" id="{5A87DBD0-3D65-77FB-9542-5490B91DADF3}"/>
              </a:ext>
            </a:extLst>
          </p:cNvPr>
          <p:cNvSpPr txBox="1"/>
          <p:nvPr/>
        </p:nvSpPr>
        <p:spPr>
          <a:xfrm>
            <a:off x="2365765" y="888945"/>
            <a:ext cx="8374407" cy="769441"/>
          </a:xfrm>
          <a:prstGeom prst="rect">
            <a:avLst/>
          </a:prstGeom>
          <a:noFill/>
        </p:spPr>
        <p:txBody>
          <a:bodyPr wrap="none" rtlCol="1">
            <a:spAutoFit/>
          </a:bodyPr>
          <a:lstStyle/>
          <a:p>
            <a:r>
              <a:rPr lang="ar-SY" sz="4400" b="1" dirty="0">
                <a:solidFill>
                  <a:srgbClr val="EE1250"/>
                </a:solidFill>
              </a:rPr>
              <a:t>بعض من استخدامات الصور الرقمية:</a:t>
            </a:r>
            <a:endParaRPr lang="en-US" sz="4400" b="1" dirty="0">
              <a:solidFill>
                <a:srgbClr val="EE1250"/>
              </a:solidFill>
            </a:endParaRPr>
          </a:p>
        </p:txBody>
      </p:sp>
      <p:sp>
        <p:nvSpPr>
          <p:cNvPr id="4" name="مربع نص 3">
            <a:extLst>
              <a:ext uri="{FF2B5EF4-FFF2-40B4-BE49-F238E27FC236}">
                <a16:creationId xmlns:a16="http://schemas.microsoft.com/office/drawing/2014/main" id="{C4D51FA3-25B1-D64F-1778-C8756544052C}"/>
              </a:ext>
            </a:extLst>
          </p:cNvPr>
          <p:cNvSpPr txBox="1"/>
          <p:nvPr/>
        </p:nvSpPr>
        <p:spPr>
          <a:xfrm>
            <a:off x="9437912" y="1844091"/>
            <a:ext cx="756938" cy="830997"/>
          </a:xfrm>
          <a:prstGeom prst="rect">
            <a:avLst/>
          </a:prstGeom>
          <a:noFill/>
        </p:spPr>
        <p:txBody>
          <a:bodyPr wrap="none" rtlCol="1">
            <a:spAutoFit/>
          </a:bodyPr>
          <a:lstStyle/>
          <a:p>
            <a:r>
              <a:rPr lang="ar-SY" sz="4800" dirty="0">
                <a:solidFill>
                  <a:srgbClr val="EE1250"/>
                </a:solidFill>
              </a:rPr>
              <a:t>01</a:t>
            </a:r>
          </a:p>
        </p:txBody>
      </p:sp>
      <p:sp>
        <p:nvSpPr>
          <p:cNvPr id="5" name="مربع نص 4">
            <a:extLst>
              <a:ext uri="{FF2B5EF4-FFF2-40B4-BE49-F238E27FC236}">
                <a16:creationId xmlns:a16="http://schemas.microsoft.com/office/drawing/2014/main" id="{ADF8E391-0C6F-C732-CDC2-247F5C4A013C}"/>
              </a:ext>
            </a:extLst>
          </p:cNvPr>
          <p:cNvSpPr txBox="1"/>
          <p:nvPr/>
        </p:nvSpPr>
        <p:spPr>
          <a:xfrm>
            <a:off x="8806392" y="2738478"/>
            <a:ext cx="848309" cy="830997"/>
          </a:xfrm>
          <a:prstGeom prst="rect">
            <a:avLst/>
          </a:prstGeom>
          <a:noFill/>
        </p:spPr>
        <p:txBody>
          <a:bodyPr wrap="none" rtlCol="1">
            <a:spAutoFit/>
          </a:bodyPr>
          <a:lstStyle/>
          <a:p>
            <a:r>
              <a:rPr lang="ar-SY" sz="4800" dirty="0">
                <a:solidFill>
                  <a:srgbClr val="EE1250"/>
                </a:solidFill>
              </a:rPr>
              <a:t>02</a:t>
            </a:r>
          </a:p>
        </p:txBody>
      </p:sp>
      <p:sp>
        <p:nvSpPr>
          <p:cNvPr id="6" name="مربع نص 5">
            <a:extLst>
              <a:ext uri="{FF2B5EF4-FFF2-40B4-BE49-F238E27FC236}">
                <a16:creationId xmlns:a16="http://schemas.microsoft.com/office/drawing/2014/main" id="{435358FD-3A28-CC79-A671-71CF41FD7552}"/>
              </a:ext>
            </a:extLst>
          </p:cNvPr>
          <p:cNvSpPr txBox="1"/>
          <p:nvPr/>
        </p:nvSpPr>
        <p:spPr>
          <a:xfrm>
            <a:off x="8192959" y="3636716"/>
            <a:ext cx="848309" cy="830997"/>
          </a:xfrm>
          <a:prstGeom prst="rect">
            <a:avLst/>
          </a:prstGeom>
          <a:noFill/>
        </p:spPr>
        <p:txBody>
          <a:bodyPr wrap="none" rtlCol="1">
            <a:spAutoFit/>
          </a:bodyPr>
          <a:lstStyle/>
          <a:p>
            <a:r>
              <a:rPr lang="ar-SY" sz="4800" dirty="0">
                <a:solidFill>
                  <a:srgbClr val="EE1250"/>
                </a:solidFill>
              </a:rPr>
              <a:t>03</a:t>
            </a:r>
          </a:p>
        </p:txBody>
      </p:sp>
      <p:sp>
        <p:nvSpPr>
          <p:cNvPr id="7" name="مربع نص 6">
            <a:extLst>
              <a:ext uri="{FF2B5EF4-FFF2-40B4-BE49-F238E27FC236}">
                <a16:creationId xmlns:a16="http://schemas.microsoft.com/office/drawing/2014/main" id="{82130D34-90EF-133F-0ADE-217767E741E3}"/>
              </a:ext>
            </a:extLst>
          </p:cNvPr>
          <p:cNvSpPr txBox="1"/>
          <p:nvPr/>
        </p:nvSpPr>
        <p:spPr>
          <a:xfrm>
            <a:off x="7505210" y="4593010"/>
            <a:ext cx="904415" cy="830997"/>
          </a:xfrm>
          <a:prstGeom prst="rect">
            <a:avLst/>
          </a:prstGeom>
          <a:noFill/>
        </p:spPr>
        <p:txBody>
          <a:bodyPr wrap="none" rtlCol="1">
            <a:spAutoFit/>
          </a:bodyPr>
          <a:lstStyle/>
          <a:p>
            <a:r>
              <a:rPr lang="ar-SY" sz="4800" dirty="0">
                <a:solidFill>
                  <a:srgbClr val="EE1250"/>
                </a:solidFill>
              </a:rPr>
              <a:t>04</a:t>
            </a:r>
          </a:p>
        </p:txBody>
      </p:sp>
      <p:sp>
        <p:nvSpPr>
          <p:cNvPr id="8" name="مربع نص 7">
            <a:extLst>
              <a:ext uri="{FF2B5EF4-FFF2-40B4-BE49-F238E27FC236}">
                <a16:creationId xmlns:a16="http://schemas.microsoft.com/office/drawing/2014/main" id="{D736840E-2B20-C7CB-C385-45A892D05E58}"/>
              </a:ext>
            </a:extLst>
          </p:cNvPr>
          <p:cNvSpPr txBox="1"/>
          <p:nvPr/>
        </p:nvSpPr>
        <p:spPr>
          <a:xfrm>
            <a:off x="2754085" y="1906442"/>
            <a:ext cx="6683827" cy="707886"/>
          </a:xfrm>
          <a:prstGeom prst="rect">
            <a:avLst/>
          </a:prstGeom>
          <a:noFill/>
        </p:spPr>
        <p:txBody>
          <a:bodyPr wrap="square" rtlCol="1">
            <a:spAutoFit/>
          </a:bodyPr>
          <a:lstStyle/>
          <a:p>
            <a:pPr lvl="0" eaLnBrk="0" fontAlgn="base" hangingPunct="0">
              <a:spcBef>
                <a:spcPct val="0"/>
              </a:spcBef>
              <a:spcAft>
                <a:spcPct val="0"/>
              </a:spcAft>
            </a:pPr>
            <a:r>
              <a:rPr lang="ar-SA" altLang="en-US" sz="2000" b="1" dirty="0">
                <a:solidFill>
                  <a:schemeClr val="tx2"/>
                </a:solidFill>
                <a:latin typeface="Arial" panose="020B0604020202020204" pitchFamily="34" charset="0"/>
                <a:cs typeface="Arial" panose="020B0604020202020204" pitchFamily="34" charset="0"/>
              </a:rPr>
              <a:t>في</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التعليم</a:t>
            </a:r>
            <a:r>
              <a:rPr lang="en-US" altLang="en-US" sz="2000" b="1" dirty="0">
                <a:solidFill>
                  <a:schemeClr val="tx2"/>
                </a:solidFill>
                <a:latin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لتوضيح</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المفاهيم</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إنشاء</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محتوى</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بصري</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تفاعلي</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وتصميم</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الكتب</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الإلكترونية</a:t>
            </a:r>
            <a:r>
              <a:rPr lang="en-US" altLang="en-US" sz="2000" b="1" dirty="0">
                <a:solidFill>
                  <a:schemeClr val="tx2"/>
                </a:solidFill>
                <a:latin typeface="Arial" panose="020B0604020202020204" pitchFamily="34" charset="0"/>
                <a:cs typeface="Arial" panose="020B0604020202020204" pitchFamily="34" charset="0"/>
              </a:rPr>
              <a:t>.</a:t>
            </a:r>
            <a:endParaRPr lang="en-US" altLang="en-US" sz="2000" b="1" dirty="0">
              <a:solidFill>
                <a:schemeClr val="tx2"/>
              </a:solidFill>
              <a:latin typeface="Arial" panose="020B0604020202020204" pitchFamily="34" charset="0"/>
            </a:endParaRPr>
          </a:p>
        </p:txBody>
      </p:sp>
      <p:sp>
        <p:nvSpPr>
          <p:cNvPr id="9" name="مربع نص 8">
            <a:extLst>
              <a:ext uri="{FF2B5EF4-FFF2-40B4-BE49-F238E27FC236}">
                <a16:creationId xmlns:a16="http://schemas.microsoft.com/office/drawing/2014/main" id="{3CBB57A2-2C5A-2654-4840-33C0DAA6AA3B}"/>
              </a:ext>
            </a:extLst>
          </p:cNvPr>
          <p:cNvSpPr txBox="1"/>
          <p:nvPr/>
        </p:nvSpPr>
        <p:spPr>
          <a:xfrm>
            <a:off x="2122565" y="2754267"/>
            <a:ext cx="6683827" cy="830997"/>
          </a:xfrm>
          <a:prstGeom prst="rect">
            <a:avLst/>
          </a:prstGeom>
          <a:noFill/>
        </p:spPr>
        <p:txBody>
          <a:bodyPr wrap="square" rtlCol="1">
            <a:spAutoFit/>
          </a:bodyPr>
          <a:lstStyle/>
          <a:p>
            <a:pPr lvl="0" eaLnBrk="0" fontAlgn="base" hangingPunct="0">
              <a:spcBef>
                <a:spcPct val="0"/>
              </a:spcBef>
              <a:spcAft>
                <a:spcPct val="0"/>
              </a:spcAft>
            </a:pPr>
            <a:r>
              <a:rPr lang="ar-SA" altLang="en-US" sz="2400" b="1" dirty="0">
                <a:solidFill>
                  <a:schemeClr val="tx2"/>
                </a:solidFill>
                <a:latin typeface="Arial" panose="020B0604020202020204" pitchFamily="34" charset="0"/>
                <a:cs typeface="Arial" panose="020B0604020202020204" pitchFamily="34" charset="0"/>
              </a:rPr>
              <a:t>في</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الإعلام</a:t>
            </a:r>
            <a:r>
              <a:rPr lang="en-US" altLang="en-US" sz="2400" b="1" dirty="0">
                <a:solidFill>
                  <a:schemeClr val="tx2"/>
                </a:solidFill>
                <a:latin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لنقل</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الأخبار</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توثيق</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الأحداث</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وإنشاء</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محتوى</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بصري</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جذاب</a:t>
            </a:r>
            <a:r>
              <a:rPr lang="en-US" altLang="en-US" sz="2400" b="1" dirty="0">
                <a:solidFill>
                  <a:schemeClr val="tx2"/>
                </a:solidFill>
                <a:latin typeface="Arial" panose="020B0604020202020204" pitchFamily="34" charset="0"/>
                <a:cs typeface="Arial" panose="020B0604020202020204" pitchFamily="34" charset="0"/>
              </a:rPr>
              <a:t>.</a:t>
            </a:r>
            <a:endParaRPr lang="en-US" altLang="en-US" sz="2400" b="1" dirty="0">
              <a:solidFill>
                <a:schemeClr val="tx2"/>
              </a:solidFill>
              <a:latin typeface="Arial" panose="020B0604020202020204" pitchFamily="34" charset="0"/>
            </a:endParaRPr>
          </a:p>
        </p:txBody>
      </p:sp>
      <p:sp>
        <p:nvSpPr>
          <p:cNvPr id="10" name="مربع نص 9">
            <a:extLst>
              <a:ext uri="{FF2B5EF4-FFF2-40B4-BE49-F238E27FC236}">
                <a16:creationId xmlns:a16="http://schemas.microsoft.com/office/drawing/2014/main" id="{4C4B9103-E235-8F31-F829-CE261BDF8823}"/>
              </a:ext>
            </a:extLst>
          </p:cNvPr>
          <p:cNvSpPr txBox="1"/>
          <p:nvPr/>
        </p:nvSpPr>
        <p:spPr>
          <a:xfrm>
            <a:off x="1509132" y="3756002"/>
            <a:ext cx="6683827" cy="400110"/>
          </a:xfrm>
          <a:prstGeom prst="rect">
            <a:avLst/>
          </a:prstGeom>
          <a:noFill/>
        </p:spPr>
        <p:txBody>
          <a:bodyPr wrap="square" rtlCol="1">
            <a:spAutoFit/>
          </a:bodyPr>
          <a:lstStyle/>
          <a:p>
            <a:pPr lvl="0" eaLnBrk="0" fontAlgn="base" hangingPunct="0">
              <a:spcBef>
                <a:spcPct val="0"/>
              </a:spcBef>
              <a:spcAft>
                <a:spcPct val="0"/>
              </a:spcAft>
            </a:pPr>
            <a:r>
              <a:rPr lang="ar-SA" altLang="en-US" sz="2000" b="1" dirty="0">
                <a:solidFill>
                  <a:schemeClr val="tx2"/>
                </a:solidFill>
                <a:latin typeface="Arial" panose="020B0604020202020204" pitchFamily="34" charset="0"/>
                <a:cs typeface="Arial" panose="020B0604020202020204" pitchFamily="34" charset="0"/>
              </a:rPr>
              <a:t>في</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الطب</a:t>
            </a:r>
            <a:r>
              <a:rPr lang="en-US" altLang="en-US" sz="2000" b="1" dirty="0">
                <a:solidFill>
                  <a:schemeClr val="tx2"/>
                </a:solidFill>
                <a:latin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في</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التصوير</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الشعاعي</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الأشعة</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المقطعية</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وتحليل</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الصور</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الطبية</a:t>
            </a:r>
            <a:r>
              <a:rPr lang="en-US" altLang="en-US" sz="2000" b="1" dirty="0">
                <a:solidFill>
                  <a:schemeClr val="tx2"/>
                </a:solidFill>
                <a:latin typeface="Arial" panose="020B0604020202020204" pitchFamily="34" charset="0"/>
                <a:cs typeface="Arial" panose="020B0604020202020204" pitchFamily="34" charset="0"/>
              </a:rPr>
              <a:t>.</a:t>
            </a:r>
            <a:endParaRPr lang="en-US" altLang="en-US" sz="2000" b="1" dirty="0">
              <a:solidFill>
                <a:schemeClr val="tx2"/>
              </a:solidFill>
              <a:latin typeface="Arial" panose="020B0604020202020204" pitchFamily="34" charset="0"/>
            </a:endParaRPr>
          </a:p>
        </p:txBody>
      </p:sp>
      <p:sp>
        <p:nvSpPr>
          <p:cNvPr id="11" name="مربع نص 10">
            <a:extLst>
              <a:ext uri="{FF2B5EF4-FFF2-40B4-BE49-F238E27FC236}">
                <a16:creationId xmlns:a16="http://schemas.microsoft.com/office/drawing/2014/main" id="{B62E8CC5-9B03-E3C9-2CC1-022C9CB4CFDC}"/>
              </a:ext>
            </a:extLst>
          </p:cNvPr>
          <p:cNvSpPr txBox="1"/>
          <p:nvPr/>
        </p:nvSpPr>
        <p:spPr>
          <a:xfrm>
            <a:off x="821383" y="4656314"/>
            <a:ext cx="6683827" cy="646331"/>
          </a:xfrm>
          <a:prstGeom prst="rect">
            <a:avLst/>
          </a:prstGeom>
          <a:noFill/>
        </p:spPr>
        <p:txBody>
          <a:bodyPr wrap="square" rtlCol="1">
            <a:spAutoFit/>
          </a:bodyPr>
          <a:lstStyle/>
          <a:p>
            <a:pPr lvl="0" eaLnBrk="0" fontAlgn="base" hangingPunct="0">
              <a:spcBef>
                <a:spcPct val="0"/>
              </a:spcBef>
              <a:spcAft>
                <a:spcPct val="0"/>
              </a:spcAft>
            </a:pPr>
            <a:r>
              <a:rPr lang="ar-SA" altLang="en-US" b="1" dirty="0">
                <a:solidFill>
                  <a:schemeClr val="tx2"/>
                </a:solidFill>
                <a:latin typeface="Arial" panose="020B0604020202020204" pitchFamily="34" charset="0"/>
                <a:cs typeface="Arial" panose="020B0604020202020204" pitchFamily="34" charset="0"/>
              </a:rPr>
              <a:t>في</a:t>
            </a:r>
            <a:r>
              <a:rPr lang="en-US" altLang="en-US" b="1" dirty="0">
                <a:solidFill>
                  <a:schemeClr val="tx2"/>
                </a:solidFill>
                <a:latin typeface="Arial" panose="020B0604020202020204" pitchFamily="34" charset="0"/>
                <a:cs typeface="Arial" panose="020B0604020202020204" pitchFamily="34" charset="0"/>
              </a:rPr>
              <a:t> </a:t>
            </a:r>
            <a:r>
              <a:rPr lang="ar-SA" altLang="en-US" b="1" dirty="0">
                <a:solidFill>
                  <a:schemeClr val="tx2"/>
                </a:solidFill>
                <a:latin typeface="Arial" panose="020B0604020202020204" pitchFamily="34" charset="0"/>
                <a:cs typeface="Arial" panose="020B0604020202020204" pitchFamily="34" charset="0"/>
              </a:rPr>
              <a:t>التسويق</a:t>
            </a:r>
            <a:r>
              <a:rPr lang="en-US" altLang="en-US" b="1" dirty="0">
                <a:solidFill>
                  <a:schemeClr val="tx2"/>
                </a:solidFill>
                <a:latin typeface="Arial" panose="020B0604020202020204" pitchFamily="34" charset="0"/>
              </a:rPr>
              <a:t>: </a:t>
            </a:r>
            <a:r>
              <a:rPr lang="ar-SA" altLang="en-US" b="1" dirty="0">
                <a:solidFill>
                  <a:schemeClr val="tx2"/>
                </a:solidFill>
                <a:latin typeface="Arial" panose="020B0604020202020204" pitchFamily="34" charset="0"/>
                <a:cs typeface="Arial" panose="020B0604020202020204" pitchFamily="34" charset="0"/>
              </a:rPr>
              <a:t>لتصميم</a:t>
            </a:r>
            <a:r>
              <a:rPr lang="en-US" altLang="en-US" b="1" dirty="0">
                <a:solidFill>
                  <a:schemeClr val="tx2"/>
                </a:solidFill>
                <a:latin typeface="Arial" panose="020B0604020202020204" pitchFamily="34" charset="0"/>
                <a:cs typeface="Arial" panose="020B0604020202020204" pitchFamily="34" charset="0"/>
              </a:rPr>
              <a:t> </a:t>
            </a:r>
            <a:r>
              <a:rPr lang="ar-SA" altLang="en-US" b="1" dirty="0">
                <a:solidFill>
                  <a:schemeClr val="tx2"/>
                </a:solidFill>
                <a:latin typeface="Arial" panose="020B0604020202020204" pitchFamily="34" charset="0"/>
                <a:cs typeface="Arial" panose="020B0604020202020204" pitchFamily="34" charset="0"/>
              </a:rPr>
              <a:t>الإعلانات</a:t>
            </a:r>
            <a:r>
              <a:rPr lang="en-US" altLang="en-US" b="1" dirty="0">
                <a:solidFill>
                  <a:schemeClr val="tx2"/>
                </a:solidFill>
                <a:latin typeface="Arial" panose="020B0604020202020204" pitchFamily="34" charset="0"/>
                <a:cs typeface="Arial" panose="020B0604020202020204" pitchFamily="34" charset="0"/>
              </a:rPr>
              <a:t>، </a:t>
            </a:r>
            <a:r>
              <a:rPr lang="ar-SA" altLang="en-US" b="1" dirty="0">
                <a:solidFill>
                  <a:schemeClr val="tx2"/>
                </a:solidFill>
                <a:latin typeface="Arial" panose="020B0604020202020204" pitchFamily="34" charset="0"/>
                <a:cs typeface="Arial" panose="020B0604020202020204" pitchFamily="34" charset="0"/>
              </a:rPr>
              <a:t>الحملات</a:t>
            </a:r>
            <a:r>
              <a:rPr lang="en-US" altLang="en-US" b="1" dirty="0">
                <a:solidFill>
                  <a:schemeClr val="tx2"/>
                </a:solidFill>
                <a:latin typeface="Arial" panose="020B0604020202020204" pitchFamily="34" charset="0"/>
                <a:cs typeface="Arial" panose="020B0604020202020204" pitchFamily="34" charset="0"/>
              </a:rPr>
              <a:t> </a:t>
            </a:r>
            <a:r>
              <a:rPr lang="ar-SA" altLang="en-US" b="1" dirty="0">
                <a:solidFill>
                  <a:schemeClr val="tx2"/>
                </a:solidFill>
                <a:latin typeface="Arial" panose="020B0604020202020204" pitchFamily="34" charset="0"/>
                <a:cs typeface="Arial" panose="020B0604020202020204" pitchFamily="34" charset="0"/>
              </a:rPr>
              <a:t>البصرية</a:t>
            </a:r>
            <a:r>
              <a:rPr lang="en-US" altLang="en-US" b="1" dirty="0">
                <a:solidFill>
                  <a:schemeClr val="tx2"/>
                </a:solidFill>
                <a:latin typeface="Arial" panose="020B0604020202020204" pitchFamily="34" charset="0"/>
                <a:cs typeface="Arial" panose="020B0604020202020204" pitchFamily="34" charset="0"/>
              </a:rPr>
              <a:t>، </a:t>
            </a:r>
            <a:r>
              <a:rPr lang="ar-SA" altLang="en-US" b="1" dirty="0">
                <a:solidFill>
                  <a:schemeClr val="tx2"/>
                </a:solidFill>
                <a:latin typeface="Arial" panose="020B0604020202020204" pitchFamily="34" charset="0"/>
                <a:cs typeface="Arial" panose="020B0604020202020204" pitchFamily="34" charset="0"/>
              </a:rPr>
              <a:t>وبناء</a:t>
            </a:r>
            <a:r>
              <a:rPr lang="en-US" altLang="en-US" b="1" dirty="0">
                <a:solidFill>
                  <a:schemeClr val="tx2"/>
                </a:solidFill>
                <a:latin typeface="Arial" panose="020B0604020202020204" pitchFamily="34" charset="0"/>
                <a:cs typeface="Arial" panose="020B0604020202020204" pitchFamily="34" charset="0"/>
              </a:rPr>
              <a:t> </a:t>
            </a:r>
            <a:r>
              <a:rPr lang="ar-SA" altLang="en-US" b="1" dirty="0">
                <a:solidFill>
                  <a:schemeClr val="tx2"/>
                </a:solidFill>
                <a:latin typeface="Arial" panose="020B0604020202020204" pitchFamily="34" charset="0"/>
                <a:cs typeface="Arial" panose="020B0604020202020204" pitchFamily="34" charset="0"/>
              </a:rPr>
              <a:t>الهوية</a:t>
            </a:r>
            <a:r>
              <a:rPr lang="en-US" altLang="en-US" b="1" dirty="0">
                <a:solidFill>
                  <a:schemeClr val="tx2"/>
                </a:solidFill>
                <a:latin typeface="Arial" panose="020B0604020202020204" pitchFamily="34" charset="0"/>
                <a:cs typeface="Arial" panose="020B0604020202020204" pitchFamily="34" charset="0"/>
              </a:rPr>
              <a:t> </a:t>
            </a:r>
            <a:r>
              <a:rPr lang="ar-SA" altLang="en-US" b="1" dirty="0">
                <a:solidFill>
                  <a:schemeClr val="tx2"/>
                </a:solidFill>
                <a:latin typeface="Arial" panose="020B0604020202020204" pitchFamily="34" charset="0"/>
                <a:cs typeface="Arial" panose="020B0604020202020204" pitchFamily="34" charset="0"/>
              </a:rPr>
              <a:t>البصرية</a:t>
            </a:r>
            <a:r>
              <a:rPr lang="en-US" altLang="en-US" b="1" dirty="0">
                <a:solidFill>
                  <a:schemeClr val="tx2"/>
                </a:solidFill>
                <a:latin typeface="Arial" panose="020B0604020202020204" pitchFamily="34" charset="0"/>
                <a:cs typeface="Arial" panose="020B0604020202020204" pitchFamily="34" charset="0"/>
              </a:rPr>
              <a:t> </a:t>
            </a:r>
            <a:r>
              <a:rPr lang="ar-SA" altLang="en-US" b="1" dirty="0">
                <a:solidFill>
                  <a:schemeClr val="tx2"/>
                </a:solidFill>
                <a:latin typeface="Arial" panose="020B0604020202020204" pitchFamily="34" charset="0"/>
                <a:cs typeface="Arial" panose="020B0604020202020204" pitchFamily="34" charset="0"/>
              </a:rPr>
              <a:t>للعلامات</a:t>
            </a:r>
            <a:r>
              <a:rPr lang="en-US" altLang="en-US" b="1" dirty="0">
                <a:solidFill>
                  <a:schemeClr val="tx2"/>
                </a:solidFill>
                <a:latin typeface="Arial" panose="020B0604020202020204" pitchFamily="34" charset="0"/>
                <a:cs typeface="Arial" panose="020B0604020202020204" pitchFamily="34" charset="0"/>
              </a:rPr>
              <a:t> </a:t>
            </a:r>
            <a:r>
              <a:rPr lang="ar-SA" altLang="en-US" b="1" dirty="0">
                <a:solidFill>
                  <a:schemeClr val="tx2"/>
                </a:solidFill>
                <a:latin typeface="Arial" panose="020B0604020202020204" pitchFamily="34" charset="0"/>
                <a:cs typeface="Arial" panose="020B0604020202020204" pitchFamily="34" charset="0"/>
              </a:rPr>
              <a:t>التجارية</a:t>
            </a:r>
            <a:r>
              <a:rPr lang="en-US" altLang="en-US" b="1" dirty="0">
                <a:solidFill>
                  <a:schemeClr val="tx2"/>
                </a:solidFill>
                <a:latin typeface="Arial" panose="020B0604020202020204" pitchFamily="34" charset="0"/>
                <a:cs typeface="Arial" panose="020B0604020202020204" pitchFamily="34" charset="0"/>
              </a:rPr>
              <a:t>.</a:t>
            </a:r>
            <a:endParaRPr lang="en-US" altLang="en-US" b="1" dirty="0">
              <a:solidFill>
                <a:schemeClr val="tx2"/>
              </a:solidFill>
              <a:latin typeface="Arial" panose="020B0604020202020204" pitchFamily="34" charset="0"/>
            </a:endParaRPr>
          </a:p>
        </p:txBody>
      </p:sp>
      <p:sp>
        <p:nvSpPr>
          <p:cNvPr id="12" name="مربع نص 11">
            <a:extLst>
              <a:ext uri="{FF2B5EF4-FFF2-40B4-BE49-F238E27FC236}">
                <a16:creationId xmlns:a16="http://schemas.microsoft.com/office/drawing/2014/main" id="{CD043D25-0667-0C59-147C-D74AC778671A}"/>
              </a:ext>
            </a:extLst>
          </p:cNvPr>
          <p:cNvSpPr txBox="1"/>
          <p:nvPr/>
        </p:nvSpPr>
        <p:spPr>
          <a:xfrm>
            <a:off x="7046065" y="5445406"/>
            <a:ext cx="848309" cy="830997"/>
          </a:xfrm>
          <a:prstGeom prst="rect">
            <a:avLst/>
          </a:prstGeom>
          <a:noFill/>
        </p:spPr>
        <p:txBody>
          <a:bodyPr wrap="none" rtlCol="1">
            <a:spAutoFit/>
          </a:bodyPr>
          <a:lstStyle/>
          <a:p>
            <a:r>
              <a:rPr lang="ar-SY" sz="4800" dirty="0">
                <a:solidFill>
                  <a:srgbClr val="EE1250"/>
                </a:solidFill>
              </a:rPr>
              <a:t>05</a:t>
            </a:r>
          </a:p>
        </p:txBody>
      </p:sp>
      <p:sp>
        <p:nvSpPr>
          <p:cNvPr id="13" name="مربع نص 12">
            <a:extLst>
              <a:ext uri="{FF2B5EF4-FFF2-40B4-BE49-F238E27FC236}">
                <a16:creationId xmlns:a16="http://schemas.microsoft.com/office/drawing/2014/main" id="{B5604609-72A4-3871-9CA3-2DE634A4DD50}"/>
              </a:ext>
            </a:extLst>
          </p:cNvPr>
          <p:cNvSpPr txBox="1"/>
          <p:nvPr/>
        </p:nvSpPr>
        <p:spPr>
          <a:xfrm>
            <a:off x="362238" y="5520909"/>
            <a:ext cx="6683827" cy="707886"/>
          </a:xfrm>
          <a:prstGeom prst="rect">
            <a:avLst/>
          </a:prstGeom>
          <a:noFill/>
        </p:spPr>
        <p:txBody>
          <a:bodyPr wrap="square" rtlCol="1">
            <a:spAutoFit/>
          </a:bodyPr>
          <a:lstStyle/>
          <a:p>
            <a:pPr lvl="0" eaLnBrk="0" fontAlgn="base" hangingPunct="0">
              <a:spcBef>
                <a:spcPct val="0"/>
              </a:spcBef>
              <a:spcAft>
                <a:spcPct val="0"/>
              </a:spcAft>
            </a:pPr>
            <a:r>
              <a:rPr lang="ar-SA" altLang="en-US" sz="2000" b="1" dirty="0">
                <a:solidFill>
                  <a:schemeClr val="tx2"/>
                </a:solidFill>
                <a:latin typeface="Arial" panose="020B0604020202020204" pitchFamily="34" charset="0"/>
                <a:cs typeface="Arial" panose="020B0604020202020204" pitchFamily="34" charset="0"/>
              </a:rPr>
              <a:t>في</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التصميم</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الجرافيكي</a:t>
            </a:r>
            <a:r>
              <a:rPr lang="en-US" altLang="en-US" sz="2000" b="1" dirty="0">
                <a:solidFill>
                  <a:schemeClr val="tx2"/>
                </a:solidFill>
                <a:latin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لإنشاء</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الشعارات</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الملصقات</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واجهات</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التطبيقات</a:t>
            </a:r>
            <a:r>
              <a:rPr lang="en-US" altLang="en-US" sz="2000" b="1" dirty="0">
                <a:solidFill>
                  <a:schemeClr val="tx2"/>
                </a:solidFill>
                <a:latin typeface="Arial" panose="020B0604020202020204" pitchFamily="34" charset="0"/>
                <a:cs typeface="Arial" panose="020B0604020202020204" pitchFamily="34" charset="0"/>
              </a:rPr>
              <a:t> </a:t>
            </a:r>
            <a:r>
              <a:rPr lang="ar-SA" altLang="en-US" sz="2000" b="1" dirty="0">
                <a:solidFill>
                  <a:schemeClr val="tx2"/>
                </a:solidFill>
                <a:latin typeface="Arial" panose="020B0604020202020204" pitchFamily="34" charset="0"/>
                <a:cs typeface="Arial" panose="020B0604020202020204" pitchFamily="34" charset="0"/>
              </a:rPr>
              <a:t>والمواقع</a:t>
            </a:r>
            <a:r>
              <a:rPr lang="en-US" altLang="en-US" dirty="0">
                <a:latin typeface="Arial" panose="020B0604020202020204" pitchFamily="34" charset="0"/>
                <a:cs typeface="Arial" panose="020B0604020202020204" pitchFamily="34" charset="0"/>
              </a:rPr>
              <a:t>.</a:t>
            </a:r>
            <a:endParaRPr lang="en-US" altLang="en-US" dirty="0">
              <a:latin typeface="Arial" panose="020B0604020202020204" pitchFamily="34" charset="0"/>
            </a:endParaRPr>
          </a:p>
        </p:txBody>
      </p:sp>
    </p:spTree>
    <p:extLst>
      <p:ext uri="{BB962C8B-B14F-4D97-AF65-F5344CB8AC3E}">
        <p14:creationId xmlns:p14="http://schemas.microsoft.com/office/powerpoint/2010/main" val="39922868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36DEE-559B-8E97-5217-AC443B2488B5}"/>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CCD2F259-CDF4-BD89-F60F-DA1035617C2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0012" r="1"/>
          <a:stretch>
            <a:fillRect/>
          </a:stretch>
        </p:blipFill>
        <p:spPr>
          <a:xfrm>
            <a:off x="0" y="0"/>
            <a:ext cx="5283200" cy="6858000"/>
          </a:xfrm>
        </p:spPr>
      </p:pic>
      <p:sp>
        <p:nvSpPr>
          <p:cNvPr id="2" name="عنصر نائب لرقم الشريحة 1">
            <a:extLst>
              <a:ext uri="{FF2B5EF4-FFF2-40B4-BE49-F238E27FC236}">
                <a16:creationId xmlns:a16="http://schemas.microsoft.com/office/drawing/2014/main" id="{66BBC480-A004-7748-C677-B5BD32AC2B26}"/>
              </a:ext>
            </a:extLst>
          </p:cNvPr>
          <p:cNvSpPr>
            <a:spLocks noGrp="1"/>
          </p:cNvSpPr>
          <p:nvPr>
            <p:ph type="sldNum" sz="quarter" idx="12"/>
          </p:nvPr>
        </p:nvSpPr>
        <p:spPr/>
        <p:txBody>
          <a:bodyPr/>
          <a:lstStyle/>
          <a:p>
            <a:fld id="{5C0BBA6B-D746-4F1B-B1F9-3DE64F485878}" type="slidenum">
              <a:rPr lang="ar-SY" smtClean="0"/>
              <a:pPr/>
              <a:t>16</a:t>
            </a:fld>
            <a:endParaRPr lang="ar-SY" dirty="0"/>
          </a:p>
        </p:txBody>
      </p:sp>
      <p:sp>
        <p:nvSpPr>
          <p:cNvPr id="7" name="مربع نص 6">
            <a:extLst>
              <a:ext uri="{FF2B5EF4-FFF2-40B4-BE49-F238E27FC236}">
                <a16:creationId xmlns:a16="http://schemas.microsoft.com/office/drawing/2014/main" id="{94778902-1B96-85BB-D3C0-81145ACAD68C}"/>
              </a:ext>
            </a:extLst>
          </p:cNvPr>
          <p:cNvSpPr txBox="1"/>
          <p:nvPr/>
        </p:nvSpPr>
        <p:spPr>
          <a:xfrm>
            <a:off x="2336233" y="158895"/>
            <a:ext cx="9581207" cy="923330"/>
          </a:xfrm>
          <a:prstGeom prst="rect">
            <a:avLst/>
          </a:prstGeom>
          <a:noFill/>
        </p:spPr>
        <p:txBody>
          <a:bodyPr wrap="square" rtlCol="1">
            <a:spAutoFit/>
          </a:bodyPr>
          <a:lstStyle/>
          <a:p>
            <a:r>
              <a:rPr lang="ar-SY" sz="5400" dirty="0">
                <a:solidFill>
                  <a:srgbClr val="EE1250"/>
                </a:solidFill>
              </a:rPr>
              <a:t>نماذج الألوان في الصور الرقمية:</a:t>
            </a:r>
            <a:endParaRPr lang="en-US" sz="5400" dirty="0">
              <a:solidFill>
                <a:srgbClr val="EE1250"/>
              </a:solidFill>
            </a:endParaRPr>
          </a:p>
        </p:txBody>
      </p:sp>
      <p:sp>
        <p:nvSpPr>
          <p:cNvPr id="8" name="مربع نص 7">
            <a:extLst>
              <a:ext uri="{FF2B5EF4-FFF2-40B4-BE49-F238E27FC236}">
                <a16:creationId xmlns:a16="http://schemas.microsoft.com/office/drawing/2014/main" id="{8B84B05A-AD77-5218-523C-714287585B18}"/>
              </a:ext>
            </a:extLst>
          </p:cNvPr>
          <p:cNvSpPr txBox="1"/>
          <p:nvPr/>
        </p:nvSpPr>
        <p:spPr>
          <a:xfrm>
            <a:off x="5283200" y="1374726"/>
            <a:ext cx="6512522" cy="3924151"/>
          </a:xfrm>
          <a:prstGeom prst="rect">
            <a:avLst/>
          </a:prstGeom>
          <a:noFill/>
        </p:spPr>
        <p:txBody>
          <a:bodyPr wrap="square" rtlCol="1">
            <a:spAutoFit/>
          </a:bodyPr>
          <a:lstStyle/>
          <a:p>
            <a:pPr>
              <a:lnSpc>
                <a:spcPct val="150000"/>
              </a:lnSpc>
            </a:pPr>
            <a:r>
              <a:rPr lang="ar-SY" sz="2400" b="1" dirty="0"/>
              <a:t>نماذج الألوان (</a:t>
            </a:r>
            <a:r>
              <a:rPr lang="en-US" sz="2400" b="1" dirty="0"/>
              <a:t>Color Models</a:t>
            </a:r>
            <a:r>
              <a:rPr lang="ar-SY" sz="2400" b="1" dirty="0"/>
              <a:t>)هي أنظمة رياضية تُستخدم لتمثيل الألوان داخل الصور الرقمية بطريقة يمكن للحاسوب فهمها ومعالجتها. كل نموذج يحدد كيفية مزج أو فصل الألوان الأساسية لإنتاج مجموعة واسعة من الألوان، ويُستخدم حسب طبيعة التطبيق: عرض على الشاشة، طباعة، معالجة فيديو، أو تصميم.</a:t>
            </a:r>
            <a:endParaRPr lang="en-US" sz="2400" b="1" dirty="0"/>
          </a:p>
        </p:txBody>
      </p:sp>
    </p:spTree>
    <p:extLst>
      <p:ext uri="{BB962C8B-B14F-4D97-AF65-F5344CB8AC3E}">
        <p14:creationId xmlns:p14="http://schemas.microsoft.com/office/powerpoint/2010/main" val="189835146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3A6EA-A5B8-D682-38E7-89C265876C5A}"/>
            </a:ext>
          </a:extLst>
        </p:cNvPr>
        <p:cNvGrpSpPr/>
        <p:nvPr/>
      </p:nvGrpSpPr>
      <p:grpSpPr>
        <a:xfrm>
          <a:off x="0" y="0"/>
          <a:ext cx="0" cy="0"/>
          <a:chOff x="0" y="0"/>
          <a:chExt cx="0" cy="0"/>
        </a:xfrm>
      </p:grpSpPr>
      <p:sp>
        <p:nvSpPr>
          <p:cNvPr id="3" name="عنصر نائب لرقم الشريحة 2">
            <a:extLst>
              <a:ext uri="{FF2B5EF4-FFF2-40B4-BE49-F238E27FC236}">
                <a16:creationId xmlns:a16="http://schemas.microsoft.com/office/drawing/2014/main" id="{FF9D32CF-EE94-92D1-AEC8-4895EFAA1288}"/>
              </a:ext>
            </a:extLst>
          </p:cNvPr>
          <p:cNvSpPr>
            <a:spLocks noGrp="1"/>
          </p:cNvSpPr>
          <p:nvPr>
            <p:ph type="sldNum" sz="quarter" idx="12"/>
          </p:nvPr>
        </p:nvSpPr>
        <p:spPr/>
        <p:txBody>
          <a:bodyPr/>
          <a:lstStyle/>
          <a:p>
            <a:fld id="{5C0BBA6B-D746-4F1B-B1F9-3DE64F485878}" type="slidenum">
              <a:rPr lang="ar-SY" smtClean="0"/>
              <a:pPr/>
              <a:t>17</a:t>
            </a:fld>
            <a:endParaRPr lang="ar-SY" dirty="0"/>
          </a:p>
        </p:txBody>
      </p:sp>
      <p:sp>
        <p:nvSpPr>
          <p:cNvPr id="19" name="مربع نص 18">
            <a:extLst>
              <a:ext uri="{FF2B5EF4-FFF2-40B4-BE49-F238E27FC236}">
                <a16:creationId xmlns:a16="http://schemas.microsoft.com/office/drawing/2014/main" id="{818D6CD1-3D46-46DF-1E96-99F54A4AAB36}"/>
              </a:ext>
            </a:extLst>
          </p:cNvPr>
          <p:cNvSpPr txBox="1"/>
          <p:nvPr/>
        </p:nvSpPr>
        <p:spPr>
          <a:xfrm>
            <a:off x="2721045" y="207966"/>
            <a:ext cx="8776313" cy="923330"/>
          </a:xfrm>
          <a:prstGeom prst="rect">
            <a:avLst/>
          </a:prstGeom>
          <a:noFill/>
        </p:spPr>
        <p:txBody>
          <a:bodyPr wrap="none" rtlCol="1">
            <a:spAutoFit/>
          </a:bodyPr>
          <a:lstStyle/>
          <a:p>
            <a:r>
              <a:rPr lang="ar-SY" sz="5400" dirty="0">
                <a:solidFill>
                  <a:srgbClr val="EE1250"/>
                </a:solidFill>
              </a:rPr>
              <a:t>نموذج</a:t>
            </a:r>
            <a:r>
              <a:rPr lang="ar-SY" sz="5400" dirty="0"/>
              <a:t> </a:t>
            </a:r>
            <a:r>
              <a:rPr lang="en-US" sz="5400" dirty="0">
                <a:solidFill>
                  <a:srgbClr val="EE1250"/>
                </a:solidFill>
              </a:rPr>
              <a:t>RGB (Red, Green, Blue)</a:t>
            </a:r>
            <a:endParaRPr lang="ar-SY" sz="5400" dirty="0">
              <a:solidFill>
                <a:srgbClr val="EE1250"/>
              </a:solidFill>
            </a:endParaRPr>
          </a:p>
        </p:txBody>
      </p:sp>
      <p:sp>
        <p:nvSpPr>
          <p:cNvPr id="20" name="مربع نص 19">
            <a:extLst>
              <a:ext uri="{FF2B5EF4-FFF2-40B4-BE49-F238E27FC236}">
                <a16:creationId xmlns:a16="http://schemas.microsoft.com/office/drawing/2014/main" id="{E0A3B4AE-47A7-F2B2-0A2C-D8FD0A9118E4}"/>
              </a:ext>
            </a:extLst>
          </p:cNvPr>
          <p:cNvSpPr txBox="1"/>
          <p:nvPr/>
        </p:nvSpPr>
        <p:spPr>
          <a:xfrm>
            <a:off x="1861755" y="1409595"/>
            <a:ext cx="8682782" cy="4524315"/>
          </a:xfrm>
          <a:prstGeom prst="rect">
            <a:avLst/>
          </a:prstGeom>
          <a:noFill/>
        </p:spPr>
        <p:txBody>
          <a:bodyPr wrap="square" rtlCol="1">
            <a:spAutoFit/>
          </a:bodyPr>
          <a:lstStyle/>
          <a:p>
            <a:pPr marL="342900" lvl="0" indent="-342900" eaLnBrk="0" fontAlgn="base" hangingPunct="0">
              <a:spcBef>
                <a:spcPct val="0"/>
              </a:spcBef>
              <a:spcAft>
                <a:spcPct val="0"/>
              </a:spcAft>
              <a:buFont typeface="Wingdings" panose="05000000000000000000" pitchFamily="2" charset="2"/>
              <a:buChar char="q"/>
            </a:pPr>
            <a:r>
              <a:rPr lang="ar-SA" altLang="en-US" sz="2400" b="1" dirty="0">
                <a:solidFill>
                  <a:srgbClr val="EE1250"/>
                </a:solidFill>
                <a:latin typeface="Arial" panose="020B0604020202020204" pitchFamily="34" charset="0"/>
                <a:cs typeface="Arial" panose="020B0604020202020204" pitchFamily="34" charset="0"/>
              </a:rPr>
              <a:t>الوصف</a:t>
            </a:r>
            <a:r>
              <a:rPr lang="en-US" altLang="en-US" sz="2400" dirty="0">
                <a:solidFill>
                  <a:srgbClr val="EE1250"/>
                </a:solidFill>
                <a:latin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يعتمد</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على</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مزج</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الألوان</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الأساسية</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الأحمر</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الأخضر</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والأزرق</a:t>
            </a:r>
            <a:r>
              <a:rPr lang="en-US" altLang="en-US" sz="2400" b="1" dirty="0">
                <a:solidFill>
                  <a:schemeClr val="tx2"/>
                </a:solidFill>
                <a:latin typeface="Arial" panose="020B0604020202020204" pitchFamily="34" charset="0"/>
                <a:cs typeface="Arial" panose="020B0604020202020204" pitchFamily="34" charset="0"/>
              </a:rPr>
              <a:t>.</a:t>
            </a:r>
            <a:endParaRPr lang="en-US" altLang="en-US" sz="2400" b="1" dirty="0">
              <a:solidFill>
                <a:schemeClr val="tx2"/>
              </a:solidFill>
              <a:latin typeface="Arial" panose="020B0604020202020204" pitchFamily="34" charset="0"/>
            </a:endParaRPr>
          </a:p>
          <a:p>
            <a:pPr marL="342900" lvl="0" indent="-342900" eaLnBrk="0" fontAlgn="base" hangingPunct="0">
              <a:spcBef>
                <a:spcPct val="0"/>
              </a:spcBef>
              <a:spcAft>
                <a:spcPct val="0"/>
              </a:spcAft>
              <a:buFont typeface="Wingdings" panose="05000000000000000000" pitchFamily="2" charset="2"/>
              <a:buChar char="q"/>
            </a:pPr>
            <a:r>
              <a:rPr lang="ar-SA" altLang="en-US" sz="2400" b="1" dirty="0">
                <a:solidFill>
                  <a:srgbClr val="EE1250"/>
                </a:solidFill>
                <a:latin typeface="Arial" panose="020B0604020202020204" pitchFamily="34" charset="0"/>
                <a:cs typeface="Arial" panose="020B0604020202020204" pitchFamily="34" charset="0"/>
              </a:rPr>
              <a:t>الاستخدام</a:t>
            </a:r>
            <a:r>
              <a:rPr lang="en-US" altLang="en-US" sz="2400" dirty="0">
                <a:solidFill>
                  <a:srgbClr val="EE1250"/>
                </a:solidFill>
                <a:latin typeface="Arial" panose="020B0604020202020204" pitchFamily="34" charset="0"/>
              </a:rPr>
              <a:t>: </a:t>
            </a:r>
            <a:r>
              <a:rPr lang="ar-SY" altLang="en-US" sz="2400" b="1" dirty="0">
                <a:solidFill>
                  <a:schemeClr val="tx2"/>
                </a:solidFill>
                <a:latin typeface="Arial" panose="020B0604020202020204" pitchFamily="34" charset="0"/>
                <a:cs typeface="Arial" panose="020B0604020202020204" pitchFamily="34" charset="0"/>
              </a:rPr>
              <a:t>يس</a:t>
            </a:r>
            <a:r>
              <a:rPr lang="ar-SA" altLang="en-US" sz="2400" b="1" dirty="0">
                <a:solidFill>
                  <a:schemeClr val="tx2"/>
                </a:solidFill>
                <a:latin typeface="Arial" panose="020B0604020202020204" pitchFamily="34" charset="0"/>
                <a:cs typeface="Arial" panose="020B0604020202020204" pitchFamily="34" charset="0"/>
              </a:rPr>
              <a:t>تخدم</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في</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الشاشات</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الإلكترونية</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مثل</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الحواسيب</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الهواتف</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والكاميرات</a:t>
            </a:r>
            <a:r>
              <a:rPr lang="en-US" altLang="en-US" sz="2400" b="1" dirty="0">
                <a:solidFill>
                  <a:schemeClr val="tx2"/>
                </a:solidFill>
                <a:latin typeface="Arial" panose="020B0604020202020204" pitchFamily="34" charset="0"/>
                <a:cs typeface="Arial" panose="020B0604020202020204" pitchFamily="34" charset="0"/>
              </a:rPr>
              <a:t>.</a:t>
            </a:r>
            <a:endParaRPr lang="en-US" altLang="en-US" sz="2400" b="1" dirty="0">
              <a:solidFill>
                <a:schemeClr val="tx2"/>
              </a:solidFill>
              <a:latin typeface="Arial" panose="020B0604020202020204" pitchFamily="34" charset="0"/>
            </a:endParaRPr>
          </a:p>
          <a:p>
            <a:pPr marL="342900" lvl="0" indent="-342900" eaLnBrk="0" fontAlgn="base" hangingPunct="0">
              <a:spcBef>
                <a:spcPct val="0"/>
              </a:spcBef>
              <a:spcAft>
                <a:spcPct val="0"/>
              </a:spcAft>
              <a:buFont typeface="Wingdings" panose="05000000000000000000" pitchFamily="2" charset="2"/>
              <a:buChar char="q"/>
            </a:pPr>
            <a:r>
              <a:rPr lang="ar-SA" altLang="en-US" sz="2400" b="1" dirty="0">
                <a:solidFill>
                  <a:srgbClr val="EE1250"/>
                </a:solidFill>
                <a:latin typeface="Arial" panose="020B0604020202020204" pitchFamily="34" charset="0"/>
                <a:cs typeface="Arial" panose="020B0604020202020204" pitchFamily="34" charset="0"/>
              </a:rPr>
              <a:t>الآلية</a:t>
            </a:r>
            <a:r>
              <a:rPr lang="en-US" altLang="en-US" sz="2400" dirty="0">
                <a:solidFill>
                  <a:srgbClr val="EE1250"/>
                </a:solidFill>
                <a:latin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كل</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بكسل</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يحتوي</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على</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ثلاث</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قيم</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تمثل</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شدة</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كل</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لون</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وتُدمج</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هذه</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القيم</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لإنتاج</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اللون</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النهائي</a:t>
            </a:r>
            <a:r>
              <a:rPr lang="en-US" altLang="en-US" sz="2400" b="1" dirty="0">
                <a:solidFill>
                  <a:schemeClr val="tx2"/>
                </a:solidFill>
                <a:latin typeface="Arial" panose="020B0604020202020204" pitchFamily="34" charset="0"/>
                <a:cs typeface="Arial" panose="020B0604020202020204" pitchFamily="34" charset="0"/>
              </a:rPr>
              <a:t>.</a:t>
            </a:r>
            <a:endParaRPr lang="en-US" altLang="en-US" sz="2400" b="1" dirty="0">
              <a:solidFill>
                <a:schemeClr val="tx2"/>
              </a:solidFill>
              <a:latin typeface="Arial" panose="020B0604020202020204" pitchFamily="34" charset="0"/>
            </a:endParaRPr>
          </a:p>
          <a:p>
            <a:pPr marL="342900" lvl="0" indent="-342900" eaLnBrk="0" fontAlgn="base" hangingPunct="0">
              <a:spcBef>
                <a:spcPct val="0"/>
              </a:spcBef>
              <a:spcAft>
                <a:spcPct val="0"/>
              </a:spcAft>
              <a:buFont typeface="Wingdings" panose="05000000000000000000" pitchFamily="2" charset="2"/>
              <a:buChar char="q"/>
            </a:pPr>
            <a:r>
              <a:rPr lang="ar-SA" altLang="en-US" sz="2400" b="1" dirty="0">
                <a:solidFill>
                  <a:srgbClr val="EE1250"/>
                </a:solidFill>
                <a:latin typeface="Arial" panose="020B0604020202020204" pitchFamily="34" charset="0"/>
                <a:cs typeface="Arial" panose="020B0604020202020204" pitchFamily="34" charset="0"/>
              </a:rPr>
              <a:t>التمثيل</a:t>
            </a:r>
            <a:r>
              <a:rPr lang="en-US" altLang="en-US" sz="2400" dirty="0">
                <a:solidFill>
                  <a:srgbClr val="EE1250"/>
                </a:solidFill>
                <a:latin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غالبًا</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بعمق</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لوني</a:t>
            </a:r>
            <a:r>
              <a:rPr lang="en-US" altLang="en-US" sz="2400" b="1" dirty="0">
                <a:solidFill>
                  <a:schemeClr val="tx2"/>
                </a:solidFill>
                <a:latin typeface="Arial" panose="020B0604020202020204" pitchFamily="34" charset="0"/>
                <a:cs typeface="Arial" panose="020B0604020202020204" pitchFamily="34" charset="0"/>
              </a:rPr>
              <a:t> </a:t>
            </a:r>
            <a:r>
              <a:rPr lang="en-US" altLang="en-US" sz="2400" b="1" dirty="0">
                <a:solidFill>
                  <a:schemeClr val="tx2"/>
                </a:solidFill>
                <a:latin typeface="Arial" panose="020B0604020202020204" pitchFamily="34" charset="0"/>
              </a:rPr>
              <a:t>8 </a:t>
            </a:r>
            <a:r>
              <a:rPr lang="ar-SA" altLang="en-US" sz="2400" b="1" dirty="0">
                <a:solidFill>
                  <a:schemeClr val="tx2"/>
                </a:solidFill>
                <a:latin typeface="Arial" panose="020B0604020202020204" pitchFamily="34" charset="0"/>
                <a:cs typeface="Arial" panose="020B0604020202020204" pitchFamily="34" charset="0"/>
              </a:rPr>
              <a:t>بت</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لكل</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قناة</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أي</a:t>
            </a:r>
            <a:r>
              <a:rPr lang="en-US" altLang="en-US" sz="2400" b="1" dirty="0">
                <a:solidFill>
                  <a:schemeClr val="tx2"/>
                </a:solidFill>
                <a:latin typeface="Arial" panose="020B0604020202020204" pitchFamily="34" charset="0"/>
                <a:cs typeface="Arial" panose="020B0604020202020204" pitchFamily="34" charset="0"/>
              </a:rPr>
              <a:t> </a:t>
            </a:r>
            <a:r>
              <a:rPr lang="en-US" altLang="en-US" sz="2400" b="1" dirty="0">
                <a:solidFill>
                  <a:schemeClr val="tx2"/>
                </a:solidFill>
                <a:latin typeface="Arial" panose="020B0604020202020204" pitchFamily="34" charset="0"/>
              </a:rPr>
              <a:t>256 </a:t>
            </a:r>
            <a:r>
              <a:rPr lang="ar-SA" altLang="en-US" sz="2400" b="1" dirty="0">
                <a:solidFill>
                  <a:schemeClr val="tx2"/>
                </a:solidFill>
                <a:latin typeface="Arial" panose="020B0604020202020204" pitchFamily="34" charset="0"/>
                <a:cs typeface="Arial" panose="020B0604020202020204" pitchFamily="34" charset="0"/>
              </a:rPr>
              <a:t>درجة</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لكل</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لون</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مما</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يعطي</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أكثر</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من</a:t>
            </a:r>
            <a:r>
              <a:rPr lang="en-US" altLang="en-US" sz="2400" b="1" dirty="0">
                <a:solidFill>
                  <a:schemeClr val="tx2"/>
                </a:solidFill>
                <a:latin typeface="Arial" panose="020B0604020202020204" pitchFamily="34" charset="0"/>
                <a:cs typeface="Arial" panose="020B0604020202020204" pitchFamily="34" charset="0"/>
              </a:rPr>
              <a:t> </a:t>
            </a:r>
            <a:r>
              <a:rPr lang="en-US" altLang="en-US" sz="2400" b="1" dirty="0">
                <a:solidFill>
                  <a:schemeClr val="tx2"/>
                </a:solidFill>
                <a:latin typeface="Arial" panose="020B0604020202020204" pitchFamily="34" charset="0"/>
              </a:rPr>
              <a:t>16 </a:t>
            </a:r>
            <a:r>
              <a:rPr lang="ar-SA" altLang="en-US" sz="2400" b="1" dirty="0">
                <a:solidFill>
                  <a:schemeClr val="tx2"/>
                </a:solidFill>
                <a:latin typeface="Arial" panose="020B0604020202020204" pitchFamily="34" charset="0"/>
                <a:cs typeface="Arial" panose="020B0604020202020204" pitchFamily="34" charset="0"/>
              </a:rPr>
              <a:t>مليون</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لون</a:t>
            </a:r>
            <a:r>
              <a:rPr lang="en-US" altLang="en-US" sz="2400" b="1" dirty="0">
                <a:solidFill>
                  <a:schemeClr val="tx2"/>
                </a:solidFill>
                <a:latin typeface="Arial" panose="020B0604020202020204" pitchFamily="34" charset="0"/>
                <a:cs typeface="Arial" panose="020B0604020202020204" pitchFamily="34" charset="0"/>
              </a:rPr>
              <a:t>.</a:t>
            </a:r>
            <a:endParaRPr lang="en-US" altLang="en-US" sz="2400" b="1" dirty="0">
              <a:solidFill>
                <a:schemeClr val="tx2"/>
              </a:solidFill>
              <a:latin typeface="Arial" panose="020B0604020202020204" pitchFamily="34" charset="0"/>
            </a:endParaRPr>
          </a:p>
          <a:p>
            <a:pPr marL="342900" lvl="0" indent="-342900" eaLnBrk="0" fontAlgn="base" hangingPunct="0">
              <a:spcBef>
                <a:spcPct val="0"/>
              </a:spcBef>
              <a:spcAft>
                <a:spcPct val="0"/>
              </a:spcAft>
              <a:buFont typeface="Wingdings" panose="05000000000000000000" pitchFamily="2" charset="2"/>
              <a:buChar char="q"/>
            </a:pPr>
            <a:r>
              <a:rPr lang="ar-SA" altLang="en-US" sz="2400" b="1" dirty="0">
                <a:solidFill>
                  <a:srgbClr val="EE1250"/>
                </a:solidFill>
                <a:latin typeface="Arial" panose="020B0604020202020204" pitchFamily="34" charset="0"/>
                <a:cs typeface="Arial" panose="020B0604020202020204" pitchFamily="34" charset="0"/>
              </a:rPr>
              <a:t>المزايا</a:t>
            </a:r>
            <a:r>
              <a:rPr lang="en-US" altLang="en-US" sz="2400" dirty="0">
                <a:latin typeface="Arial" panose="020B0604020202020204" pitchFamily="34" charset="0"/>
              </a:rPr>
              <a:t>:</a:t>
            </a:r>
          </a:p>
          <a:p>
            <a:pPr lvl="0" eaLnBrk="0" fontAlgn="base" hangingPunct="0">
              <a:spcBef>
                <a:spcPct val="0"/>
              </a:spcBef>
              <a:spcAft>
                <a:spcPct val="0"/>
              </a:spcAft>
              <a:buFontTx/>
              <a:buChar char="•"/>
            </a:pPr>
            <a:r>
              <a:rPr lang="ar-SA" altLang="en-US" sz="2400" b="1" dirty="0">
                <a:solidFill>
                  <a:schemeClr val="tx2"/>
                </a:solidFill>
                <a:latin typeface="Arial" panose="020B0604020202020204" pitchFamily="34" charset="0"/>
                <a:cs typeface="Arial" panose="020B0604020202020204" pitchFamily="34" charset="0"/>
              </a:rPr>
              <a:t>مثالي</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للعرض</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على</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الشاشات</a:t>
            </a:r>
            <a:r>
              <a:rPr lang="en-US" altLang="en-US" sz="2400" b="1" dirty="0">
                <a:solidFill>
                  <a:schemeClr val="tx2"/>
                </a:solidFill>
                <a:latin typeface="Arial" panose="020B0604020202020204" pitchFamily="34" charset="0"/>
                <a:cs typeface="Arial" panose="020B0604020202020204" pitchFamily="34" charset="0"/>
              </a:rPr>
              <a:t>.</a:t>
            </a:r>
            <a:endParaRPr lang="en-US" altLang="en-US" sz="2400" b="1" dirty="0">
              <a:solidFill>
                <a:schemeClr val="tx2"/>
              </a:solidFill>
              <a:latin typeface="Arial" panose="020B0604020202020204" pitchFamily="34" charset="0"/>
            </a:endParaRPr>
          </a:p>
          <a:p>
            <a:pPr lvl="0" eaLnBrk="0" fontAlgn="base" hangingPunct="0">
              <a:spcBef>
                <a:spcPct val="0"/>
              </a:spcBef>
              <a:spcAft>
                <a:spcPct val="0"/>
              </a:spcAft>
              <a:buFontTx/>
              <a:buChar char="•"/>
            </a:pPr>
            <a:r>
              <a:rPr lang="ar-SA" altLang="en-US" sz="2400" b="1" dirty="0">
                <a:solidFill>
                  <a:schemeClr val="tx2"/>
                </a:solidFill>
                <a:latin typeface="Arial" panose="020B0604020202020204" pitchFamily="34" charset="0"/>
                <a:cs typeface="Arial" panose="020B0604020202020204" pitchFamily="34" charset="0"/>
              </a:rPr>
              <a:t>سهل</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المعالجة</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في</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البرمجيات</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الرسومية</a:t>
            </a:r>
            <a:r>
              <a:rPr lang="en-US" altLang="en-US" sz="2400" b="1" dirty="0">
                <a:solidFill>
                  <a:schemeClr val="tx2"/>
                </a:solidFill>
                <a:latin typeface="Arial" panose="020B0604020202020204" pitchFamily="34" charset="0"/>
                <a:cs typeface="Arial" panose="020B0604020202020204" pitchFamily="34" charset="0"/>
              </a:rPr>
              <a:t>.</a:t>
            </a:r>
            <a:endParaRPr lang="en-US" altLang="en-US" sz="2400" b="1" dirty="0">
              <a:solidFill>
                <a:schemeClr val="tx2"/>
              </a:solidFill>
              <a:latin typeface="Arial" panose="020B0604020202020204" pitchFamily="34" charset="0"/>
            </a:endParaRPr>
          </a:p>
          <a:p>
            <a:pPr marL="342900" lvl="0" indent="-342900" eaLnBrk="0" fontAlgn="base" hangingPunct="0">
              <a:spcBef>
                <a:spcPct val="0"/>
              </a:spcBef>
              <a:spcAft>
                <a:spcPct val="0"/>
              </a:spcAft>
              <a:buFont typeface="Wingdings" panose="05000000000000000000" pitchFamily="2" charset="2"/>
              <a:buChar char="q"/>
            </a:pPr>
            <a:r>
              <a:rPr lang="ar-SA" altLang="en-US" sz="2400" b="1" dirty="0">
                <a:solidFill>
                  <a:srgbClr val="EE1250"/>
                </a:solidFill>
                <a:latin typeface="Arial" panose="020B0604020202020204" pitchFamily="34" charset="0"/>
                <a:cs typeface="Arial" panose="020B0604020202020204" pitchFamily="34" charset="0"/>
              </a:rPr>
              <a:t>العيوب</a:t>
            </a:r>
            <a:r>
              <a:rPr lang="en-US" altLang="en-US" sz="2400" dirty="0">
                <a:solidFill>
                  <a:srgbClr val="EE1250"/>
                </a:solidFill>
                <a:latin typeface="Arial" panose="020B0604020202020204" pitchFamily="34" charset="0"/>
              </a:rPr>
              <a:t>:</a:t>
            </a:r>
          </a:p>
          <a:p>
            <a:pPr lvl="0" eaLnBrk="0" fontAlgn="base" hangingPunct="0">
              <a:spcBef>
                <a:spcPct val="0"/>
              </a:spcBef>
              <a:spcAft>
                <a:spcPct val="0"/>
              </a:spcAft>
              <a:buFontTx/>
              <a:buChar char="•"/>
            </a:pPr>
            <a:r>
              <a:rPr lang="ar-SA" altLang="en-US" sz="2400" b="1" dirty="0">
                <a:solidFill>
                  <a:schemeClr val="tx2"/>
                </a:solidFill>
                <a:latin typeface="Arial" panose="020B0604020202020204" pitchFamily="34" charset="0"/>
                <a:cs typeface="Arial" panose="020B0604020202020204" pitchFamily="34" charset="0"/>
              </a:rPr>
              <a:t>غير</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مناسب</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للطباعة</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المباشرة</a:t>
            </a:r>
            <a:r>
              <a:rPr lang="en-US" altLang="en-US" sz="2400" b="1" dirty="0">
                <a:solidFill>
                  <a:schemeClr val="tx2"/>
                </a:solidFill>
                <a:latin typeface="Arial" panose="020B0604020202020204" pitchFamily="34" charset="0"/>
                <a:cs typeface="Arial" panose="020B0604020202020204" pitchFamily="34" charset="0"/>
              </a:rPr>
              <a:t>.</a:t>
            </a:r>
            <a:endParaRPr lang="en-US" altLang="en-US" sz="2400" b="1" dirty="0">
              <a:solidFill>
                <a:schemeClr val="tx2"/>
              </a:solidFill>
              <a:latin typeface="Arial" panose="020B0604020202020204" pitchFamily="34" charset="0"/>
            </a:endParaRPr>
          </a:p>
          <a:p>
            <a:pPr lvl="0" eaLnBrk="0" fontAlgn="base" hangingPunct="0">
              <a:spcBef>
                <a:spcPct val="0"/>
              </a:spcBef>
              <a:spcAft>
                <a:spcPct val="0"/>
              </a:spcAft>
              <a:buFontTx/>
              <a:buChar char="•"/>
            </a:pPr>
            <a:r>
              <a:rPr lang="ar-SA" altLang="en-US" sz="2400" b="1" dirty="0">
                <a:solidFill>
                  <a:schemeClr val="tx2"/>
                </a:solidFill>
                <a:latin typeface="Arial" panose="020B0604020202020204" pitchFamily="34" charset="0"/>
                <a:cs typeface="Arial" panose="020B0604020202020204" pitchFamily="34" charset="0"/>
              </a:rPr>
              <a:t>لا</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يُعبّر</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بدقة</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عن</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إدراك</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الإنسان</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للألوان</a:t>
            </a:r>
            <a:r>
              <a:rPr lang="en-US" altLang="en-US" sz="2400" b="1" dirty="0">
                <a:solidFill>
                  <a:schemeClr val="tx2"/>
                </a:solidFill>
                <a:latin typeface="Arial" panose="020B0604020202020204" pitchFamily="34" charset="0"/>
                <a:cs typeface="Arial" panose="020B0604020202020204" pitchFamily="34" charset="0"/>
              </a:rPr>
              <a:t>.</a:t>
            </a:r>
            <a:endParaRPr lang="en-US" altLang="en-US" sz="2400" b="1" dirty="0">
              <a:solidFill>
                <a:schemeClr val="tx2"/>
              </a:solidFill>
              <a:latin typeface="Arial" panose="020B0604020202020204" pitchFamily="34" charset="0"/>
            </a:endParaRPr>
          </a:p>
        </p:txBody>
      </p:sp>
    </p:spTree>
    <p:extLst>
      <p:ext uri="{BB962C8B-B14F-4D97-AF65-F5344CB8AC3E}">
        <p14:creationId xmlns:p14="http://schemas.microsoft.com/office/powerpoint/2010/main" val="13558474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95D2F-AA0E-2C5E-C7BA-FADE872092EB}"/>
            </a:ext>
          </a:extLst>
        </p:cNvPr>
        <p:cNvGrpSpPr/>
        <p:nvPr/>
      </p:nvGrpSpPr>
      <p:grpSpPr>
        <a:xfrm>
          <a:off x="0" y="0"/>
          <a:ext cx="0" cy="0"/>
          <a:chOff x="0" y="0"/>
          <a:chExt cx="0" cy="0"/>
        </a:xfrm>
      </p:grpSpPr>
      <p:sp>
        <p:nvSpPr>
          <p:cNvPr id="3" name="عنصر نائب لرقم الشريحة 2">
            <a:extLst>
              <a:ext uri="{FF2B5EF4-FFF2-40B4-BE49-F238E27FC236}">
                <a16:creationId xmlns:a16="http://schemas.microsoft.com/office/drawing/2014/main" id="{95104180-B727-EFBE-6112-7E96DC1D197A}"/>
              </a:ext>
            </a:extLst>
          </p:cNvPr>
          <p:cNvSpPr>
            <a:spLocks noGrp="1"/>
          </p:cNvSpPr>
          <p:nvPr>
            <p:ph type="sldNum" sz="quarter" idx="12"/>
          </p:nvPr>
        </p:nvSpPr>
        <p:spPr/>
        <p:txBody>
          <a:bodyPr/>
          <a:lstStyle/>
          <a:p>
            <a:fld id="{5C0BBA6B-D746-4F1B-B1F9-3DE64F485878}" type="slidenum">
              <a:rPr lang="ar-SY" smtClean="0"/>
              <a:pPr/>
              <a:t>18</a:t>
            </a:fld>
            <a:endParaRPr lang="ar-SY" dirty="0"/>
          </a:p>
        </p:txBody>
      </p:sp>
      <p:sp>
        <p:nvSpPr>
          <p:cNvPr id="19" name="مربع نص 18">
            <a:extLst>
              <a:ext uri="{FF2B5EF4-FFF2-40B4-BE49-F238E27FC236}">
                <a16:creationId xmlns:a16="http://schemas.microsoft.com/office/drawing/2014/main" id="{1F770E72-72D3-1ECA-08F1-B379220648B5}"/>
              </a:ext>
            </a:extLst>
          </p:cNvPr>
          <p:cNvSpPr txBox="1"/>
          <p:nvPr/>
        </p:nvSpPr>
        <p:spPr>
          <a:xfrm>
            <a:off x="1462084" y="0"/>
            <a:ext cx="8542116" cy="1754326"/>
          </a:xfrm>
          <a:prstGeom prst="rect">
            <a:avLst/>
          </a:prstGeom>
          <a:noFill/>
        </p:spPr>
        <p:txBody>
          <a:bodyPr wrap="square" rtlCol="1">
            <a:spAutoFit/>
          </a:bodyPr>
          <a:lstStyle/>
          <a:p>
            <a:r>
              <a:rPr lang="ar-SY" sz="5400" dirty="0">
                <a:solidFill>
                  <a:srgbClr val="EE1250"/>
                </a:solidFill>
              </a:rPr>
              <a:t>نموذج </a:t>
            </a:r>
            <a:r>
              <a:rPr lang="en-US" sz="5400" dirty="0">
                <a:solidFill>
                  <a:srgbClr val="EE1250"/>
                </a:solidFill>
              </a:rPr>
              <a:t>CMYK (Cyan, Magenta, Yellow, Black)</a:t>
            </a:r>
            <a:endParaRPr lang="ar-SY" sz="5400" dirty="0">
              <a:solidFill>
                <a:srgbClr val="EE1250"/>
              </a:solidFill>
            </a:endParaRPr>
          </a:p>
        </p:txBody>
      </p:sp>
      <p:sp>
        <p:nvSpPr>
          <p:cNvPr id="20" name="مربع نص 19">
            <a:extLst>
              <a:ext uri="{FF2B5EF4-FFF2-40B4-BE49-F238E27FC236}">
                <a16:creationId xmlns:a16="http://schemas.microsoft.com/office/drawing/2014/main" id="{1F91B8E3-B598-DAE3-4BA7-4B4D75F18C6D}"/>
              </a:ext>
            </a:extLst>
          </p:cNvPr>
          <p:cNvSpPr txBox="1"/>
          <p:nvPr/>
        </p:nvSpPr>
        <p:spPr>
          <a:xfrm>
            <a:off x="1391751" y="2121438"/>
            <a:ext cx="8682782" cy="3416320"/>
          </a:xfrm>
          <a:prstGeom prst="rect">
            <a:avLst/>
          </a:prstGeom>
          <a:noFill/>
        </p:spPr>
        <p:txBody>
          <a:bodyPr wrap="square" rtlCol="1">
            <a:spAutoFit/>
          </a:bodyPr>
          <a:lstStyle/>
          <a:p>
            <a:pPr marL="342900" lvl="0" indent="-342900" eaLnBrk="0" fontAlgn="base" hangingPunct="0">
              <a:spcBef>
                <a:spcPct val="0"/>
              </a:spcBef>
              <a:spcAft>
                <a:spcPct val="0"/>
              </a:spcAft>
              <a:buFont typeface="Wingdings" panose="05000000000000000000" pitchFamily="2" charset="2"/>
              <a:buChar char="q"/>
            </a:pPr>
            <a:r>
              <a:rPr lang="ar-SA" altLang="en-US" sz="2400" b="1" dirty="0">
                <a:solidFill>
                  <a:srgbClr val="EE1250"/>
                </a:solidFill>
                <a:latin typeface="Arial" panose="020B0604020202020204" pitchFamily="34" charset="0"/>
                <a:cs typeface="Arial" panose="020B0604020202020204" pitchFamily="34" charset="0"/>
              </a:rPr>
              <a:t>الوصف</a:t>
            </a:r>
            <a:r>
              <a:rPr lang="en-US" altLang="en-US" sz="2400" dirty="0">
                <a:solidFill>
                  <a:srgbClr val="EE1250"/>
                </a:solidFill>
                <a:latin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يُستخدم</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في</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الطباعة</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ويعتمد</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على</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الألوان</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الفرعية</a:t>
            </a:r>
            <a:r>
              <a:rPr lang="en-US" altLang="en-US" sz="2400" b="1" dirty="0">
                <a:solidFill>
                  <a:schemeClr val="tx2"/>
                </a:solidFill>
                <a:latin typeface="Arial" panose="020B0604020202020204" pitchFamily="34" charset="0"/>
                <a:cs typeface="Arial" panose="020B0604020202020204" pitchFamily="34" charset="0"/>
              </a:rPr>
              <a:t>.</a:t>
            </a:r>
            <a:endParaRPr lang="en-US" altLang="en-US" sz="2400" b="1" dirty="0">
              <a:solidFill>
                <a:schemeClr val="tx2"/>
              </a:solidFill>
              <a:latin typeface="Arial" panose="020B0604020202020204" pitchFamily="34" charset="0"/>
            </a:endParaRPr>
          </a:p>
          <a:p>
            <a:pPr marL="342900" lvl="0" indent="-342900" eaLnBrk="0" fontAlgn="base" hangingPunct="0">
              <a:spcBef>
                <a:spcPct val="0"/>
              </a:spcBef>
              <a:spcAft>
                <a:spcPct val="0"/>
              </a:spcAft>
              <a:buFont typeface="Wingdings" panose="05000000000000000000" pitchFamily="2" charset="2"/>
              <a:buChar char="q"/>
            </a:pPr>
            <a:r>
              <a:rPr lang="ar-SA" altLang="en-US" sz="2400" b="1" dirty="0">
                <a:solidFill>
                  <a:srgbClr val="EE1250"/>
                </a:solidFill>
                <a:latin typeface="Arial" panose="020B0604020202020204" pitchFamily="34" charset="0"/>
                <a:cs typeface="Arial" panose="020B0604020202020204" pitchFamily="34" charset="0"/>
              </a:rPr>
              <a:t>الآلية</a:t>
            </a:r>
            <a:r>
              <a:rPr lang="en-US" altLang="en-US" sz="2400" dirty="0">
                <a:solidFill>
                  <a:srgbClr val="EE1250"/>
                </a:solidFill>
                <a:latin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يُطرح</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الضوء</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الأبيض</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باستخدام</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الأحبار</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لإنتاج</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اللون</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المطلوب</a:t>
            </a:r>
            <a:r>
              <a:rPr lang="en-US" altLang="en-US" sz="2400" b="1" dirty="0">
                <a:solidFill>
                  <a:schemeClr val="tx2"/>
                </a:solidFill>
                <a:latin typeface="Arial" panose="020B0604020202020204" pitchFamily="34" charset="0"/>
                <a:cs typeface="Arial" panose="020B0604020202020204" pitchFamily="34" charset="0"/>
              </a:rPr>
              <a:t>.</a:t>
            </a:r>
            <a:endParaRPr lang="en-US" altLang="en-US" sz="2400" b="1" dirty="0">
              <a:solidFill>
                <a:schemeClr val="tx2"/>
              </a:solidFill>
              <a:latin typeface="Arial" panose="020B0604020202020204" pitchFamily="34" charset="0"/>
            </a:endParaRPr>
          </a:p>
          <a:p>
            <a:pPr lvl="0" eaLnBrk="0" fontAlgn="base" hangingPunct="0">
              <a:spcBef>
                <a:spcPct val="0"/>
              </a:spcBef>
              <a:spcAft>
                <a:spcPct val="0"/>
              </a:spcAft>
              <a:buFontTx/>
              <a:buChar char="•"/>
            </a:pPr>
            <a:r>
              <a:rPr lang="ar-SA" altLang="en-US" sz="2400" b="1" dirty="0">
                <a:solidFill>
                  <a:srgbClr val="EE1250"/>
                </a:solidFill>
                <a:latin typeface="Arial" panose="020B0604020202020204" pitchFamily="34" charset="0"/>
                <a:cs typeface="Arial" panose="020B0604020202020204" pitchFamily="34" charset="0"/>
              </a:rPr>
              <a:t>الفرق</a:t>
            </a:r>
            <a:r>
              <a:rPr lang="en-US" altLang="en-US" sz="2400" b="1" dirty="0">
                <a:solidFill>
                  <a:srgbClr val="EE1250"/>
                </a:solidFill>
                <a:latin typeface="Arial" panose="020B0604020202020204" pitchFamily="34" charset="0"/>
                <a:cs typeface="Arial" panose="020B0604020202020204" pitchFamily="34" charset="0"/>
              </a:rPr>
              <a:t> </a:t>
            </a:r>
            <a:r>
              <a:rPr lang="ar-SA" altLang="en-US" sz="2400" b="1" dirty="0">
                <a:solidFill>
                  <a:srgbClr val="EE1250"/>
                </a:solidFill>
                <a:latin typeface="Arial" panose="020B0604020202020204" pitchFamily="34" charset="0"/>
                <a:cs typeface="Arial" panose="020B0604020202020204" pitchFamily="34" charset="0"/>
              </a:rPr>
              <a:t>عن</a:t>
            </a:r>
            <a:r>
              <a:rPr lang="en-US" altLang="en-US" sz="2400" b="1" dirty="0">
                <a:latin typeface="Arial" panose="020B0604020202020204" pitchFamily="34" charset="0"/>
                <a:cs typeface="Arial" panose="020B0604020202020204" pitchFamily="34" charset="0"/>
              </a:rPr>
              <a:t> </a:t>
            </a:r>
            <a:r>
              <a:rPr lang="en-US" altLang="en-US" sz="2400" b="1" dirty="0">
                <a:solidFill>
                  <a:schemeClr val="tx2"/>
                </a:solidFill>
                <a:latin typeface="Arial" panose="020B0604020202020204" pitchFamily="34" charset="0"/>
              </a:rPr>
              <a:t>RGB</a:t>
            </a:r>
            <a:r>
              <a:rPr lang="en-US" altLang="en-US" sz="2400" b="1" dirty="0">
                <a:solidFill>
                  <a:srgbClr val="EE1250"/>
                </a:solidFill>
                <a:latin typeface="Arial" panose="020B0604020202020204" pitchFamily="34" charset="0"/>
              </a:rPr>
              <a:t>: RGB</a:t>
            </a:r>
            <a:r>
              <a:rPr lang="en-US" altLang="en-US" sz="2400" dirty="0">
                <a:latin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يُستخدم</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للعرض</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بينما</a:t>
            </a:r>
            <a:r>
              <a:rPr lang="en-US" altLang="en-US" sz="2400" b="1" dirty="0">
                <a:solidFill>
                  <a:schemeClr val="tx2"/>
                </a:solidFill>
                <a:latin typeface="Arial" panose="020B0604020202020204" pitchFamily="34" charset="0"/>
                <a:cs typeface="Arial" panose="020B0604020202020204" pitchFamily="34" charset="0"/>
              </a:rPr>
              <a:t> </a:t>
            </a:r>
            <a:r>
              <a:rPr lang="en-US" altLang="en-US" sz="2400" b="1" dirty="0">
                <a:solidFill>
                  <a:schemeClr val="tx2"/>
                </a:solidFill>
                <a:latin typeface="Arial" panose="020B0604020202020204" pitchFamily="34" charset="0"/>
              </a:rPr>
              <a:t>CMYK </a:t>
            </a:r>
            <a:r>
              <a:rPr lang="ar-SA" altLang="en-US" sz="2400" b="1" dirty="0">
                <a:solidFill>
                  <a:schemeClr val="tx2"/>
                </a:solidFill>
                <a:latin typeface="Arial" panose="020B0604020202020204" pitchFamily="34" charset="0"/>
                <a:cs typeface="Arial" panose="020B0604020202020204" pitchFamily="34" charset="0"/>
              </a:rPr>
              <a:t>للطباعة</a:t>
            </a:r>
            <a:r>
              <a:rPr lang="en-US" altLang="en-US" sz="2400" b="1" dirty="0">
                <a:solidFill>
                  <a:schemeClr val="tx2"/>
                </a:solidFill>
                <a:latin typeface="Arial" panose="020B0604020202020204" pitchFamily="34" charset="0"/>
                <a:cs typeface="Arial" panose="020B0604020202020204" pitchFamily="34" charset="0"/>
              </a:rPr>
              <a:t>.</a:t>
            </a:r>
            <a:endParaRPr lang="en-US" altLang="en-US" sz="2400" b="1" dirty="0">
              <a:solidFill>
                <a:schemeClr val="tx2"/>
              </a:solidFill>
              <a:latin typeface="Arial" panose="020B0604020202020204" pitchFamily="34" charset="0"/>
            </a:endParaRPr>
          </a:p>
          <a:p>
            <a:pPr marL="342900" lvl="0" indent="-342900" eaLnBrk="0" fontAlgn="base" hangingPunct="0">
              <a:spcBef>
                <a:spcPct val="0"/>
              </a:spcBef>
              <a:spcAft>
                <a:spcPct val="0"/>
              </a:spcAft>
              <a:buFont typeface="Wingdings" panose="05000000000000000000" pitchFamily="2" charset="2"/>
              <a:buChar char="q"/>
            </a:pPr>
            <a:r>
              <a:rPr lang="ar-SA" altLang="en-US" sz="2400" b="1" dirty="0">
                <a:solidFill>
                  <a:srgbClr val="EE1250"/>
                </a:solidFill>
                <a:latin typeface="Arial" panose="020B0604020202020204" pitchFamily="34" charset="0"/>
                <a:cs typeface="Arial" panose="020B0604020202020204" pitchFamily="34" charset="0"/>
              </a:rPr>
              <a:t>المزايا</a:t>
            </a:r>
            <a:r>
              <a:rPr lang="en-US" altLang="en-US" sz="2400" dirty="0">
                <a:latin typeface="Arial" panose="020B0604020202020204" pitchFamily="34" charset="0"/>
              </a:rPr>
              <a:t>:</a:t>
            </a:r>
          </a:p>
          <a:p>
            <a:pPr lvl="0" eaLnBrk="0" fontAlgn="base" hangingPunct="0">
              <a:spcBef>
                <a:spcPct val="0"/>
              </a:spcBef>
              <a:spcAft>
                <a:spcPct val="0"/>
              </a:spcAft>
              <a:buFontTx/>
              <a:buChar char="•"/>
            </a:pPr>
            <a:r>
              <a:rPr lang="ar-SA" altLang="en-US" sz="2400" b="1" dirty="0">
                <a:solidFill>
                  <a:schemeClr val="tx2"/>
                </a:solidFill>
                <a:latin typeface="Arial" panose="020B0604020202020204" pitchFamily="34" charset="0"/>
                <a:cs typeface="Arial" panose="020B0604020202020204" pitchFamily="34" charset="0"/>
              </a:rPr>
              <a:t>دقيق</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في</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الطباعة</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الملونة</a:t>
            </a:r>
            <a:r>
              <a:rPr lang="en-US" altLang="en-US" sz="2400" b="1" dirty="0">
                <a:solidFill>
                  <a:schemeClr val="tx2"/>
                </a:solidFill>
                <a:latin typeface="Arial" panose="020B0604020202020204" pitchFamily="34" charset="0"/>
                <a:cs typeface="Arial" panose="020B0604020202020204" pitchFamily="34" charset="0"/>
              </a:rPr>
              <a:t>.</a:t>
            </a:r>
            <a:endParaRPr lang="en-US" altLang="en-US" sz="2400" b="1" dirty="0">
              <a:solidFill>
                <a:schemeClr val="tx2"/>
              </a:solidFill>
              <a:latin typeface="Arial" panose="020B0604020202020204" pitchFamily="34" charset="0"/>
            </a:endParaRPr>
          </a:p>
          <a:p>
            <a:pPr lvl="0" eaLnBrk="0" fontAlgn="base" hangingPunct="0">
              <a:spcBef>
                <a:spcPct val="0"/>
              </a:spcBef>
              <a:spcAft>
                <a:spcPct val="0"/>
              </a:spcAft>
              <a:buFontTx/>
              <a:buChar char="•"/>
            </a:pPr>
            <a:r>
              <a:rPr lang="ar-SA" altLang="en-US" sz="2400" b="1" dirty="0">
                <a:solidFill>
                  <a:schemeClr val="tx2"/>
                </a:solidFill>
                <a:latin typeface="Arial" panose="020B0604020202020204" pitchFamily="34" charset="0"/>
                <a:cs typeface="Arial" panose="020B0604020202020204" pitchFamily="34" charset="0"/>
              </a:rPr>
              <a:t>يُستخدم</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في</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تصميم</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المواد</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المطبوعة</a:t>
            </a:r>
            <a:r>
              <a:rPr lang="en-US" altLang="en-US" sz="2400" b="1" dirty="0">
                <a:solidFill>
                  <a:schemeClr val="tx2"/>
                </a:solidFill>
                <a:latin typeface="Arial" panose="020B0604020202020204" pitchFamily="34" charset="0"/>
                <a:cs typeface="Arial" panose="020B0604020202020204" pitchFamily="34" charset="0"/>
              </a:rPr>
              <a:t>.</a:t>
            </a:r>
            <a:endParaRPr lang="en-US" altLang="en-US" sz="2400" b="1" dirty="0">
              <a:solidFill>
                <a:schemeClr val="tx2"/>
              </a:solidFill>
              <a:latin typeface="Arial" panose="020B0604020202020204" pitchFamily="34" charset="0"/>
            </a:endParaRPr>
          </a:p>
          <a:p>
            <a:pPr marL="342900" lvl="0" indent="-342900" eaLnBrk="0" fontAlgn="base" hangingPunct="0">
              <a:spcBef>
                <a:spcPct val="0"/>
              </a:spcBef>
              <a:spcAft>
                <a:spcPct val="0"/>
              </a:spcAft>
              <a:buFont typeface="Wingdings" panose="05000000000000000000" pitchFamily="2" charset="2"/>
              <a:buChar char="q"/>
            </a:pPr>
            <a:r>
              <a:rPr lang="ar-SA" altLang="en-US" sz="2400" b="1" dirty="0">
                <a:solidFill>
                  <a:srgbClr val="EE1250"/>
                </a:solidFill>
                <a:latin typeface="Arial" panose="020B0604020202020204" pitchFamily="34" charset="0"/>
                <a:cs typeface="Arial" panose="020B0604020202020204" pitchFamily="34" charset="0"/>
              </a:rPr>
              <a:t>العيوب</a:t>
            </a:r>
            <a:r>
              <a:rPr lang="en-US" altLang="en-US" sz="2400" dirty="0">
                <a:solidFill>
                  <a:srgbClr val="EE1250"/>
                </a:solidFill>
                <a:latin typeface="Arial" panose="020B0604020202020204" pitchFamily="34" charset="0"/>
              </a:rPr>
              <a:t>:</a:t>
            </a:r>
          </a:p>
          <a:p>
            <a:pPr lvl="0" eaLnBrk="0" fontAlgn="base" hangingPunct="0">
              <a:spcBef>
                <a:spcPct val="0"/>
              </a:spcBef>
              <a:spcAft>
                <a:spcPct val="0"/>
              </a:spcAft>
              <a:buFontTx/>
              <a:buChar char="•"/>
            </a:pPr>
            <a:r>
              <a:rPr lang="ar-SA" altLang="en-US" sz="2400" b="1" dirty="0">
                <a:solidFill>
                  <a:schemeClr val="tx2"/>
                </a:solidFill>
                <a:latin typeface="Arial" panose="020B0604020202020204" pitchFamily="34" charset="0"/>
                <a:cs typeface="Arial" panose="020B0604020202020204" pitchFamily="34" charset="0"/>
              </a:rPr>
              <a:t>يُعرض</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بشكل</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صحيح</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على</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الشاشات</a:t>
            </a:r>
            <a:r>
              <a:rPr lang="en-US" altLang="en-US" sz="2400" b="1" dirty="0">
                <a:solidFill>
                  <a:schemeClr val="tx2"/>
                </a:solidFill>
                <a:latin typeface="Arial" panose="020B0604020202020204" pitchFamily="34" charset="0"/>
                <a:cs typeface="Arial" panose="020B0604020202020204" pitchFamily="34" charset="0"/>
              </a:rPr>
              <a:t>.</a:t>
            </a:r>
            <a:endParaRPr lang="en-US" altLang="en-US" sz="2400" b="1" dirty="0">
              <a:solidFill>
                <a:schemeClr val="tx2"/>
              </a:solidFill>
              <a:latin typeface="Arial" panose="020B0604020202020204" pitchFamily="34" charset="0"/>
            </a:endParaRPr>
          </a:p>
          <a:p>
            <a:pPr lvl="0" eaLnBrk="0" fontAlgn="base" hangingPunct="0">
              <a:spcBef>
                <a:spcPct val="0"/>
              </a:spcBef>
              <a:spcAft>
                <a:spcPct val="0"/>
              </a:spcAft>
              <a:buFontTx/>
              <a:buChar char="•"/>
            </a:pPr>
            <a:r>
              <a:rPr lang="ar-SA" altLang="en-US" sz="2400" b="1" dirty="0">
                <a:solidFill>
                  <a:schemeClr val="tx2"/>
                </a:solidFill>
                <a:latin typeface="Arial" panose="020B0604020202020204" pitchFamily="34" charset="0"/>
                <a:cs typeface="Arial" panose="020B0604020202020204" pitchFamily="34" charset="0"/>
              </a:rPr>
              <a:t>نطاق</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الألوان</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أقل</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من</a:t>
            </a:r>
            <a:r>
              <a:rPr lang="en-US" altLang="en-US" sz="2400" b="1" dirty="0">
                <a:solidFill>
                  <a:schemeClr val="tx2"/>
                </a:solidFill>
                <a:latin typeface="Arial" panose="020B0604020202020204" pitchFamily="34" charset="0"/>
                <a:cs typeface="Arial" panose="020B0604020202020204" pitchFamily="34" charset="0"/>
              </a:rPr>
              <a:t> .</a:t>
            </a:r>
            <a:r>
              <a:rPr lang="en-US" altLang="en-US" sz="2400" b="1" dirty="0">
                <a:solidFill>
                  <a:schemeClr val="tx2"/>
                </a:solidFill>
                <a:latin typeface="Arial" panose="020B0604020202020204" pitchFamily="34" charset="0"/>
              </a:rPr>
              <a:t>RGB</a:t>
            </a:r>
          </a:p>
        </p:txBody>
      </p:sp>
    </p:spTree>
    <p:extLst>
      <p:ext uri="{BB962C8B-B14F-4D97-AF65-F5344CB8AC3E}">
        <p14:creationId xmlns:p14="http://schemas.microsoft.com/office/powerpoint/2010/main" val="9380632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21AEC-2E9C-0192-0F4A-6181A96AF958}"/>
            </a:ext>
          </a:extLst>
        </p:cNvPr>
        <p:cNvGrpSpPr/>
        <p:nvPr/>
      </p:nvGrpSpPr>
      <p:grpSpPr>
        <a:xfrm>
          <a:off x="0" y="0"/>
          <a:ext cx="0" cy="0"/>
          <a:chOff x="0" y="0"/>
          <a:chExt cx="0" cy="0"/>
        </a:xfrm>
      </p:grpSpPr>
      <p:sp>
        <p:nvSpPr>
          <p:cNvPr id="3" name="عنصر نائب لرقم الشريحة 2">
            <a:extLst>
              <a:ext uri="{FF2B5EF4-FFF2-40B4-BE49-F238E27FC236}">
                <a16:creationId xmlns:a16="http://schemas.microsoft.com/office/drawing/2014/main" id="{0BB337F7-3C8E-33A9-3322-48126BC6D876}"/>
              </a:ext>
            </a:extLst>
          </p:cNvPr>
          <p:cNvSpPr>
            <a:spLocks noGrp="1"/>
          </p:cNvSpPr>
          <p:nvPr>
            <p:ph type="sldNum" sz="quarter" idx="12"/>
          </p:nvPr>
        </p:nvSpPr>
        <p:spPr/>
        <p:txBody>
          <a:bodyPr/>
          <a:lstStyle/>
          <a:p>
            <a:fld id="{5C0BBA6B-D746-4F1B-B1F9-3DE64F485878}" type="slidenum">
              <a:rPr lang="ar-SY" smtClean="0"/>
              <a:pPr/>
              <a:t>19</a:t>
            </a:fld>
            <a:endParaRPr lang="ar-SY" dirty="0"/>
          </a:p>
        </p:txBody>
      </p:sp>
      <p:sp>
        <p:nvSpPr>
          <p:cNvPr id="19" name="مربع نص 18">
            <a:extLst>
              <a:ext uri="{FF2B5EF4-FFF2-40B4-BE49-F238E27FC236}">
                <a16:creationId xmlns:a16="http://schemas.microsoft.com/office/drawing/2014/main" id="{665DAE98-096F-79A2-197C-B45A9046C830}"/>
              </a:ext>
            </a:extLst>
          </p:cNvPr>
          <p:cNvSpPr txBox="1"/>
          <p:nvPr/>
        </p:nvSpPr>
        <p:spPr>
          <a:xfrm>
            <a:off x="7964019" y="207966"/>
            <a:ext cx="3533339" cy="923330"/>
          </a:xfrm>
          <a:prstGeom prst="rect">
            <a:avLst/>
          </a:prstGeom>
          <a:noFill/>
        </p:spPr>
        <p:txBody>
          <a:bodyPr wrap="none" rtlCol="1">
            <a:spAutoFit/>
          </a:bodyPr>
          <a:lstStyle/>
          <a:p>
            <a:r>
              <a:rPr lang="ar-SY" sz="5400" dirty="0">
                <a:solidFill>
                  <a:srgbClr val="EE1250"/>
                </a:solidFill>
              </a:rPr>
              <a:t>نموذج</a:t>
            </a:r>
            <a:r>
              <a:rPr lang="ar-SY" sz="5400" dirty="0"/>
              <a:t> </a:t>
            </a:r>
            <a:r>
              <a:rPr lang="en-US" sz="5400" b="1" dirty="0">
                <a:solidFill>
                  <a:schemeClr val="accent1"/>
                </a:solidFill>
              </a:rPr>
              <a:t>YUV</a:t>
            </a:r>
            <a:endParaRPr lang="ar-SY" sz="5400" dirty="0">
              <a:solidFill>
                <a:schemeClr val="accent1"/>
              </a:solidFill>
            </a:endParaRPr>
          </a:p>
        </p:txBody>
      </p:sp>
      <p:sp>
        <p:nvSpPr>
          <p:cNvPr id="20" name="مربع نص 19">
            <a:extLst>
              <a:ext uri="{FF2B5EF4-FFF2-40B4-BE49-F238E27FC236}">
                <a16:creationId xmlns:a16="http://schemas.microsoft.com/office/drawing/2014/main" id="{AA923313-BBEF-E24F-FC3A-7B9573A1828C}"/>
              </a:ext>
            </a:extLst>
          </p:cNvPr>
          <p:cNvSpPr txBox="1"/>
          <p:nvPr/>
        </p:nvSpPr>
        <p:spPr>
          <a:xfrm>
            <a:off x="1861755" y="1409595"/>
            <a:ext cx="8682782" cy="3785652"/>
          </a:xfrm>
          <a:prstGeom prst="rect">
            <a:avLst/>
          </a:prstGeom>
          <a:noFill/>
        </p:spPr>
        <p:txBody>
          <a:bodyPr wrap="square" rtlCol="1">
            <a:spAutoFit/>
          </a:bodyPr>
          <a:lstStyle/>
          <a:p>
            <a:pPr marL="342900" lvl="0" indent="-342900" eaLnBrk="0" fontAlgn="base" hangingPunct="0">
              <a:spcBef>
                <a:spcPct val="0"/>
              </a:spcBef>
              <a:spcAft>
                <a:spcPct val="0"/>
              </a:spcAft>
              <a:buFont typeface="Wingdings" panose="05000000000000000000" pitchFamily="2" charset="2"/>
              <a:buChar char="q"/>
            </a:pPr>
            <a:r>
              <a:rPr lang="ar-SA" altLang="en-US" sz="2400" b="1" dirty="0">
                <a:solidFill>
                  <a:schemeClr val="accent1"/>
                </a:solidFill>
                <a:latin typeface="Arial" panose="020B0604020202020204" pitchFamily="34" charset="0"/>
                <a:cs typeface="Arial" panose="020B0604020202020204" pitchFamily="34" charset="0"/>
              </a:rPr>
              <a:t>الوصف</a:t>
            </a:r>
            <a:r>
              <a:rPr lang="en-US" altLang="en-US" sz="2400" b="1" dirty="0">
                <a:solidFill>
                  <a:schemeClr val="accent1"/>
                </a:solidFill>
                <a:latin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يُقسم</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الصورة</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إلى</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مكونين</a:t>
            </a:r>
            <a:r>
              <a:rPr lang="en-US" altLang="en-US" sz="2400" b="1" dirty="0">
                <a:solidFill>
                  <a:schemeClr val="tx2"/>
                </a:solidFill>
                <a:latin typeface="Arial" panose="020B0604020202020204" pitchFamily="34" charset="0"/>
                <a:cs typeface="Arial" panose="020B0604020202020204" pitchFamily="34" charset="0"/>
              </a:rPr>
              <a:t>: </a:t>
            </a:r>
            <a:r>
              <a:rPr lang="en-US" altLang="en-US" sz="2400" b="1" dirty="0">
                <a:solidFill>
                  <a:schemeClr val="tx2"/>
                </a:solidFill>
                <a:latin typeface="Arial" panose="020B0604020202020204" pitchFamily="34" charset="0"/>
              </a:rPr>
              <a:t>Y </a:t>
            </a:r>
            <a:r>
              <a:rPr lang="ar-SA" altLang="en-US" sz="2400" b="1" dirty="0">
                <a:solidFill>
                  <a:schemeClr val="tx2"/>
                </a:solidFill>
                <a:latin typeface="Arial" panose="020B0604020202020204" pitchFamily="34" charset="0"/>
                <a:cs typeface="Arial" panose="020B0604020202020204" pitchFamily="34" charset="0"/>
              </a:rPr>
              <a:t>السطوع</a:t>
            </a:r>
            <a:r>
              <a:rPr lang="en-US" altLang="en-US" sz="2400" b="1" dirty="0">
                <a:solidFill>
                  <a:schemeClr val="tx2"/>
                </a:solidFill>
                <a:latin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و</a:t>
            </a:r>
            <a:r>
              <a:rPr lang="en-US" altLang="en-US" sz="2400" b="1" dirty="0">
                <a:solidFill>
                  <a:schemeClr val="tx2"/>
                </a:solidFill>
                <a:latin typeface="Arial" panose="020B0604020202020204" pitchFamily="34" charset="0"/>
                <a:cs typeface="Arial" panose="020B0604020202020204" pitchFamily="34" charset="0"/>
              </a:rPr>
              <a:t>:U/V </a:t>
            </a:r>
            <a:r>
              <a:rPr lang="ar-SA" altLang="en-US" sz="2400" b="1" dirty="0">
                <a:solidFill>
                  <a:schemeClr val="tx2"/>
                </a:solidFill>
                <a:latin typeface="Arial" panose="020B0604020202020204" pitchFamily="34" charset="0"/>
                <a:cs typeface="Arial" panose="020B0604020202020204" pitchFamily="34" charset="0"/>
              </a:rPr>
              <a:t>اللون</a:t>
            </a:r>
            <a:r>
              <a:rPr lang="en-US" altLang="en-US" sz="2400" b="1" dirty="0">
                <a:solidFill>
                  <a:schemeClr val="tx2"/>
                </a:solidFill>
                <a:latin typeface="Arial" panose="020B0604020202020204" pitchFamily="34" charset="0"/>
              </a:rPr>
              <a:t>.</a:t>
            </a:r>
          </a:p>
          <a:p>
            <a:pPr marL="342900" lvl="0" indent="-342900" eaLnBrk="0" fontAlgn="base" hangingPunct="0">
              <a:spcBef>
                <a:spcPct val="0"/>
              </a:spcBef>
              <a:spcAft>
                <a:spcPct val="0"/>
              </a:spcAft>
              <a:buFont typeface="Wingdings" panose="05000000000000000000" pitchFamily="2" charset="2"/>
              <a:buChar char="q"/>
            </a:pPr>
            <a:r>
              <a:rPr lang="ar-SA" altLang="en-US" sz="2400" b="1" dirty="0">
                <a:solidFill>
                  <a:schemeClr val="accent1"/>
                </a:solidFill>
                <a:latin typeface="Arial" panose="020B0604020202020204" pitchFamily="34" charset="0"/>
                <a:cs typeface="Arial" panose="020B0604020202020204" pitchFamily="34" charset="0"/>
              </a:rPr>
              <a:t>الاستخدام</a:t>
            </a:r>
            <a:r>
              <a:rPr lang="en-US" altLang="en-US" sz="2400" b="1" dirty="0">
                <a:solidFill>
                  <a:schemeClr val="accent1"/>
                </a:solidFill>
                <a:latin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يُستخدم</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في</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معالجة</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الفيديو</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والضغط</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مثل</a:t>
            </a:r>
            <a:r>
              <a:rPr lang="en-US" altLang="en-US" sz="2400" b="1" dirty="0">
                <a:solidFill>
                  <a:schemeClr val="tx2"/>
                </a:solidFill>
                <a:latin typeface="Arial" panose="020B0604020202020204" pitchFamily="34" charset="0"/>
                <a:cs typeface="Arial" panose="020B0604020202020204" pitchFamily="34" charset="0"/>
              </a:rPr>
              <a:t> </a:t>
            </a:r>
            <a:r>
              <a:rPr lang="en-US" altLang="en-US" sz="2400" b="1" dirty="0">
                <a:solidFill>
                  <a:schemeClr val="tx2"/>
                </a:solidFill>
                <a:latin typeface="Arial" panose="020B0604020202020204" pitchFamily="34" charset="0"/>
              </a:rPr>
              <a:t>MPEG </a:t>
            </a:r>
            <a:r>
              <a:rPr lang="ar-SA" altLang="en-US" sz="2400" b="1" dirty="0">
                <a:solidFill>
                  <a:schemeClr val="tx2"/>
                </a:solidFill>
                <a:latin typeface="Arial" panose="020B0604020202020204" pitchFamily="34" charset="0"/>
                <a:cs typeface="Arial" panose="020B0604020202020204" pitchFamily="34" charset="0"/>
              </a:rPr>
              <a:t>و</a:t>
            </a:r>
            <a:r>
              <a:rPr lang="en-US" altLang="en-US" sz="2400" b="1" dirty="0">
                <a:solidFill>
                  <a:schemeClr val="tx2"/>
                </a:solidFill>
                <a:latin typeface="Arial" panose="020B0604020202020204" pitchFamily="34" charset="0"/>
                <a:cs typeface="Arial" panose="020B0604020202020204" pitchFamily="34" charset="0"/>
              </a:rPr>
              <a:t>.JPEG</a:t>
            </a:r>
            <a:endParaRPr lang="en-US" altLang="en-US" sz="2400" b="1" dirty="0">
              <a:solidFill>
                <a:schemeClr val="tx2"/>
              </a:solidFill>
              <a:latin typeface="Arial" panose="020B0604020202020204" pitchFamily="34" charset="0"/>
            </a:endParaRPr>
          </a:p>
          <a:p>
            <a:pPr marL="342900" lvl="0" indent="-342900" eaLnBrk="0" fontAlgn="base" hangingPunct="0">
              <a:spcBef>
                <a:spcPct val="0"/>
              </a:spcBef>
              <a:spcAft>
                <a:spcPct val="0"/>
              </a:spcAft>
              <a:buFont typeface="Wingdings" panose="05000000000000000000" pitchFamily="2" charset="2"/>
              <a:buChar char="q"/>
            </a:pPr>
            <a:r>
              <a:rPr lang="ar-SA" altLang="en-US" sz="2400" b="1" dirty="0">
                <a:solidFill>
                  <a:schemeClr val="accent1"/>
                </a:solidFill>
                <a:latin typeface="Arial" panose="020B0604020202020204" pitchFamily="34" charset="0"/>
                <a:cs typeface="Arial" panose="020B0604020202020204" pitchFamily="34" charset="0"/>
              </a:rPr>
              <a:t>الآلية</a:t>
            </a:r>
            <a:r>
              <a:rPr lang="en-US" altLang="en-US" sz="2400" b="1" dirty="0">
                <a:solidFill>
                  <a:schemeClr val="accent1"/>
                </a:solidFill>
                <a:latin typeface="Arial" panose="020B0604020202020204" pitchFamily="34" charset="0"/>
              </a:rPr>
              <a:t>:</a:t>
            </a:r>
          </a:p>
          <a:p>
            <a:pPr lvl="0" eaLnBrk="0" fontAlgn="base" hangingPunct="0">
              <a:spcBef>
                <a:spcPct val="0"/>
              </a:spcBef>
              <a:spcAft>
                <a:spcPct val="0"/>
              </a:spcAft>
              <a:buFontTx/>
              <a:buChar char="•"/>
            </a:pPr>
            <a:r>
              <a:rPr lang="en-US" altLang="en-US" sz="2400" b="1" dirty="0">
                <a:solidFill>
                  <a:schemeClr val="tx2"/>
                </a:solidFill>
                <a:latin typeface="Arial" panose="020B0604020202020204" pitchFamily="34" charset="0"/>
              </a:rPr>
              <a:t>:Y </a:t>
            </a:r>
            <a:r>
              <a:rPr lang="ar-SA" altLang="en-US" sz="2400" b="1" dirty="0">
                <a:solidFill>
                  <a:schemeClr val="tx2"/>
                </a:solidFill>
                <a:latin typeface="Arial" panose="020B0604020202020204" pitchFamily="34" charset="0"/>
                <a:cs typeface="Arial" panose="020B0604020202020204" pitchFamily="34" charset="0"/>
              </a:rPr>
              <a:t>يمثل</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الإضاءة</a:t>
            </a:r>
            <a:r>
              <a:rPr lang="en-US" altLang="en-US" sz="2400" b="1" dirty="0">
                <a:solidFill>
                  <a:schemeClr val="tx2"/>
                </a:solidFill>
                <a:latin typeface="Arial" panose="020B0604020202020204" pitchFamily="34" charset="0"/>
                <a:cs typeface="Arial" panose="020B0604020202020204" pitchFamily="34" charset="0"/>
              </a:rPr>
              <a:t>.</a:t>
            </a:r>
            <a:endParaRPr lang="en-US" altLang="en-US" sz="2400" b="1" dirty="0">
              <a:solidFill>
                <a:schemeClr val="tx2"/>
              </a:solidFill>
              <a:latin typeface="Arial" panose="020B0604020202020204" pitchFamily="34" charset="0"/>
            </a:endParaRPr>
          </a:p>
          <a:p>
            <a:pPr lvl="0" eaLnBrk="0" fontAlgn="base" hangingPunct="0">
              <a:spcBef>
                <a:spcPct val="0"/>
              </a:spcBef>
              <a:spcAft>
                <a:spcPct val="0"/>
              </a:spcAft>
              <a:buFontTx/>
              <a:buChar char="•"/>
            </a:pPr>
            <a:r>
              <a:rPr lang="en-US" altLang="en-US" sz="2400" b="1" dirty="0">
                <a:solidFill>
                  <a:schemeClr val="tx2"/>
                </a:solidFill>
                <a:latin typeface="Arial" panose="020B0604020202020204" pitchFamily="34" charset="0"/>
              </a:rPr>
              <a:t>:U/V </a:t>
            </a:r>
            <a:r>
              <a:rPr lang="ar-SA" altLang="en-US" sz="2400" b="1" dirty="0">
                <a:solidFill>
                  <a:schemeClr val="tx2"/>
                </a:solidFill>
                <a:latin typeface="Arial" panose="020B0604020202020204" pitchFamily="34" charset="0"/>
                <a:cs typeface="Arial" panose="020B0604020202020204" pitchFamily="34" charset="0"/>
              </a:rPr>
              <a:t>يمثل</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معلومات</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اللون</a:t>
            </a:r>
            <a:r>
              <a:rPr lang="en-US" altLang="en-US" sz="2400" b="1" dirty="0">
                <a:solidFill>
                  <a:schemeClr val="tx2"/>
                </a:solidFill>
                <a:latin typeface="Arial" panose="020B0604020202020204" pitchFamily="34" charset="0"/>
                <a:cs typeface="Arial" panose="020B0604020202020204" pitchFamily="34" charset="0"/>
              </a:rPr>
              <a:t>.</a:t>
            </a:r>
            <a:endParaRPr lang="en-US" altLang="en-US" sz="2400" b="1" dirty="0">
              <a:solidFill>
                <a:schemeClr val="tx2"/>
              </a:solidFill>
              <a:latin typeface="Arial" panose="020B0604020202020204" pitchFamily="34" charset="0"/>
            </a:endParaRPr>
          </a:p>
          <a:p>
            <a:pPr marL="342900" lvl="0" indent="-342900" eaLnBrk="0" fontAlgn="base" hangingPunct="0">
              <a:spcBef>
                <a:spcPct val="0"/>
              </a:spcBef>
              <a:spcAft>
                <a:spcPct val="0"/>
              </a:spcAft>
              <a:buFont typeface="Wingdings" panose="05000000000000000000" pitchFamily="2" charset="2"/>
              <a:buChar char="q"/>
            </a:pPr>
            <a:r>
              <a:rPr lang="ar-SA" altLang="en-US" sz="2400" b="1" dirty="0">
                <a:solidFill>
                  <a:schemeClr val="accent1"/>
                </a:solidFill>
                <a:latin typeface="Arial" panose="020B0604020202020204" pitchFamily="34" charset="0"/>
                <a:cs typeface="Arial" panose="020B0604020202020204" pitchFamily="34" charset="0"/>
              </a:rPr>
              <a:t>المزايا</a:t>
            </a:r>
            <a:r>
              <a:rPr lang="en-US" altLang="en-US" sz="2400" dirty="0">
                <a:latin typeface="Arial" panose="020B0604020202020204" pitchFamily="34" charset="0"/>
              </a:rPr>
              <a:t>:</a:t>
            </a:r>
          </a:p>
          <a:p>
            <a:pPr lvl="0" eaLnBrk="0" fontAlgn="base" hangingPunct="0">
              <a:spcBef>
                <a:spcPct val="0"/>
              </a:spcBef>
              <a:spcAft>
                <a:spcPct val="0"/>
              </a:spcAft>
              <a:buFontTx/>
              <a:buChar char="•"/>
            </a:pPr>
            <a:r>
              <a:rPr lang="ar-SA" altLang="en-US" sz="2400" b="1" dirty="0">
                <a:solidFill>
                  <a:schemeClr val="tx2"/>
                </a:solidFill>
                <a:latin typeface="Arial" panose="020B0604020202020204" pitchFamily="34" charset="0"/>
                <a:cs typeface="Arial" panose="020B0604020202020204" pitchFamily="34" charset="0"/>
              </a:rPr>
              <a:t>يُقلل</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من</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حجم</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البيانات</a:t>
            </a:r>
            <a:r>
              <a:rPr lang="en-US" altLang="en-US" sz="2400" b="1" dirty="0">
                <a:solidFill>
                  <a:schemeClr val="tx2"/>
                </a:solidFill>
                <a:latin typeface="Arial" panose="020B0604020202020204" pitchFamily="34" charset="0"/>
                <a:cs typeface="Arial" panose="020B0604020202020204" pitchFamily="34" charset="0"/>
              </a:rPr>
              <a:t>.</a:t>
            </a:r>
            <a:endParaRPr lang="en-US" altLang="en-US" sz="2400" b="1" dirty="0">
              <a:solidFill>
                <a:schemeClr val="tx2"/>
              </a:solidFill>
              <a:latin typeface="Arial" panose="020B0604020202020204" pitchFamily="34" charset="0"/>
            </a:endParaRPr>
          </a:p>
          <a:p>
            <a:pPr lvl="0" eaLnBrk="0" fontAlgn="base" hangingPunct="0">
              <a:spcBef>
                <a:spcPct val="0"/>
              </a:spcBef>
              <a:spcAft>
                <a:spcPct val="0"/>
              </a:spcAft>
              <a:buFontTx/>
              <a:buChar char="•"/>
            </a:pPr>
            <a:r>
              <a:rPr lang="ar-SA" altLang="en-US" sz="2400" b="1" dirty="0">
                <a:solidFill>
                  <a:schemeClr val="tx2"/>
                </a:solidFill>
                <a:latin typeface="Arial" panose="020B0604020202020204" pitchFamily="34" charset="0"/>
                <a:cs typeface="Arial" panose="020B0604020202020204" pitchFamily="34" charset="0"/>
              </a:rPr>
              <a:t>يُحافظ</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على</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التفاصيل</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المهمة</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في</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الفيديو</a:t>
            </a:r>
            <a:r>
              <a:rPr lang="en-US" altLang="en-US" sz="2400" b="1" dirty="0">
                <a:solidFill>
                  <a:schemeClr val="tx2"/>
                </a:solidFill>
                <a:latin typeface="Arial" panose="020B0604020202020204" pitchFamily="34" charset="0"/>
                <a:cs typeface="Arial" panose="020B0604020202020204" pitchFamily="34" charset="0"/>
              </a:rPr>
              <a:t>.</a:t>
            </a:r>
            <a:endParaRPr lang="en-US" altLang="en-US" sz="2400" b="1" dirty="0">
              <a:solidFill>
                <a:schemeClr val="tx2"/>
              </a:solidFill>
              <a:latin typeface="Arial" panose="020B0604020202020204" pitchFamily="34" charset="0"/>
            </a:endParaRPr>
          </a:p>
          <a:p>
            <a:pPr marL="342900" lvl="0" indent="-342900" eaLnBrk="0" fontAlgn="base" hangingPunct="0">
              <a:spcBef>
                <a:spcPct val="0"/>
              </a:spcBef>
              <a:spcAft>
                <a:spcPct val="0"/>
              </a:spcAft>
              <a:buFont typeface="Wingdings" panose="05000000000000000000" pitchFamily="2" charset="2"/>
              <a:buChar char="q"/>
            </a:pPr>
            <a:r>
              <a:rPr lang="ar-SA" altLang="en-US" sz="2400" b="1" dirty="0">
                <a:solidFill>
                  <a:schemeClr val="accent1"/>
                </a:solidFill>
                <a:latin typeface="Arial" panose="020B0604020202020204" pitchFamily="34" charset="0"/>
                <a:cs typeface="Arial" panose="020B0604020202020204" pitchFamily="34" charset="0"/>
              </a:rPr>
              <a:t>العيوب</a:t>
            </a:r>
            <a:r>
              <a:rPr lang="en-US" altLang="en-US" sz="2400" b="1" dirty="0">
                <a:solidFill>
                  <a:schemeClr val="accent1"/>
                </a:solidFill>
                <a:latin typeface="Arial" panose="020B0604020202020204" pitchFamily="34" charset="0"/>
              </a:rPr>
              <a:t>:</a:t>
            </a:r>
          </a:p>
          <a:p>
            <a:pPr lvl="0" eaLnBrk="0" fontAlgn="base" hangingPunct="0">
              <a:spcBef>
                <a:spcPct val="0"/>
              </a:spcBef>
              <a:spcAft>
                <a:spcPct val="0"/>
              </a:spcAft>
              <a:buFontTx/>
              <a:buChar char="•"/>
            </a:pPr>
            <a:r>
              <a:rPr lang="ar-SA" altLang="en-US" sz="2400" b="1" dirty="0">
                <a:solidFill>
                  <a:schemeClr val="tx2"/>
                </a:solidFill>
                <a:latin typeface="Arial" panose="020B0604020202020204" pitchFamily="34" charset="0"/>
                <a:cs typeface="Arial" panose="020B0604020202020204" pitchFamily="34" charset="0"/>
              </a:rPr>
              <a:t>غير</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مناسب</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للتصميم</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أو</a:t>
            </a:r>
            <a:r>
              <a:rPr lang="en-US" altLang="en-US" sz="2400" b="1" dirty="0">
                <a:solidFill>
                  <a:schemeClr val="tx2"/>
                </a:solidFill>
                <a:latin typeface="Arial" panose="020B0604020202020204" pitchFamily="34" charset="0"/>
                <a:cs typeface="Arial" panose="020B0604020202020204" pitchFamily="34" charset="0"/>
              </a:rPr>
              <a:t> </a:t>
            </a:r>
            <a:r>
              <a:rPr lang="ar-SA" altLang="en-US" sz="2400" b="1" dirty="0">
                <a:solidFill>
                  <a:schemeClr val="tx2"/>
                </a:solidFill>
                <a:latin typeface="Arial" panose="020B0604020202020204" pitchFamily="34" charset="0"/>
                <a:cs typeface="Arial" panose="020B0604020202020204" pitchFamily="34" charset="0"/>
              </a:rPr>
              <a:t>الطباعة</a:t>
            </a:r>
            <a:r>
              <a:rPr lang="en-US" altLang="en-US" sz="2400" b="1" dirty="0">
                <a:solidFill>
                  <a:schemeClr val="tx2"/>
                </a:solidFill>
                <a:latin typeface="Arial" panose="020B0604020202020204" pitchFamily="34" charset="0"/>
                <a:cs typeface="Arial" panose="020B0604020202020204" pitchFamily="34" charset="0"/>
              </a:rPr>
              <a:t>.</a:t>
            </a:r>
            <a:endParaRPr lang="en-US" altLang="en-US" sz="2400" b="1" dirty="0">
              <a:solidFill>
                <a:schemeClr val="tx2"/>
              </a:solidFill>
              <a:latin typeface="Arial" panose="020B0604020202020204" pitchFamily="34" charset="0"/>
            </a:endParaRPr>
          </a:p>
        </p:txBody>
      </p:sp>
    </p:spTree>
    <p:extLst>
      <p:ext uri="{BB962C8B-B14F-4D97-AF65-F5344CB8AC3E}">
        <p14:creationId xmlns:p14="http://schemas.microsoft.com/office/powerpoint/2010/main" val="4134666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C2E328FB-71C8-4484-BF77-00C509D2461A}"/>
              </a:ext>
            </a:extLst>
          </p:cNvPr>
          <p:cNvSpPr>
            <a:spLocks noGrp="1"/>
          </p:cNvSpPr>
          <p:nvPr>
            <p:ph type="sldNum" sz="quarter" idx="12"/>
          </p:nvPr>
        </p:nvSpPr>
        <p:spPr/>
        <p:txBody>
          <a:bodyPr/>
          <a:lstStyle/>
          <a:p>
            <a:fld id="{5C0BBA6B-D746-4F1B-B1F9-3DE64F485878}" type="slidenum">
              <a:rPr lang="ar-SY" smtClean="0"/>
              <a:pPr/>
              <a:t>2</a:t>
            </a:fld>
            <a:endParaRPr lang="ar-SY" dirty="0"/>
          </a:p>
        </p:txBody>
      </p:sp>
      <p:pic>
        <p:nvPicPr>
          <p:cNvPr id="19" name="عنصر نائب للصورة 18">
            <a:extLst>
              <a:ext uri="{FF2B5EF4-FFF2-40B4-BE49-F238E27FC236}">
                <a16:creationId xmlns:a16="http://schemas.microsoft.com/office/drawing/2014/main" id="{D2166415-7DC1-4B48-A975-F941316C952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1111" r="21111"/>
          <a:stretch/>
        </p:blipFill>
        <p:spPr/>
      </p:pic>
      <p:sp>
        <p:nvSpPr>
          <p:cNvPr id="20" name="مربع نص 19">
            <a:extLst>
              <a:ext uri="{FF2B5EF4-FFF2-40B4-BE49-F238E27FC236}">
                <a16:creationId xmlns:a16="http://schemas.microsoft.com/office/drawing/2014/main" id="{AA3B87DF-8DD5-42F6-B54E-881777A0E881}"/>
              </a:ext>
            </a:extLst>
          </p:cNvPr>
          <p:cNvSpPr txBox="1"/>
          <p:nvPr/>
        </p:nvSpPr>
        <p:spPr>
          <a:xfrm>
            <a:off x="9011092" y="1161536"/>
            <a:ext cx="2876108" cy="584775"/>
          </a:xfrm>
          <a:prstGeom prst="rect">
            <a:avLst/>
          </a:prstGeom>
          <a:noFill/>
        </p:spPr>
        <p:txBody>
          <a:bodyPr wrap="none" rtlCol="1">
            <a:spAutoFit/>
          </a:bodyPr>
          <a:lstStyle/>
          <a:p>
            <a:r>
              <a:rPr lang="ar-SY" sz="3200" dirty="0">
                <a:solidFill>
                  <a:srgbClr val="032F4A"/>
                </a:solidFill>
              </a:rPr>
              <a:t>محتويات العرض</a:t>
            </a:r>
          </a:p>
        </p:txBody>
      </p:sp>
      <p:cxnSp>
        <p:nvCxnSpPr>
          <p:cNvPr id="22" name="رابط مستقيم 21">
            <a:extLst>
              <a:ext uri="{FF2B5EF4-FFF2-40B4-BE49-F238E27FC236}">
                <a16:creationId xmlns:a16="http://schemas.microsoft.com/office/drawing/2014/main" id="{5953BBD7-29B6-4D8B-B1A2-D65D5BD567D1}"/>
              </a:ext>
            </a:extLst>
          </p:cNvPr>
          <p:cNvCxnSpPr>
            <a:cxnSpLocks/>
          </p:cNvCxnSpPr>
          <p:nvPr/>
        </p:nvCxnSpPr>
        <p:spPr>
          <a:xfrm flipH="1">
            <a:off x="9065189" y="1746311"/>
            <a:ext cx="2767914" cy="0"/>
          </a:xfrm>
          <a:prstGeom prst="line">
            <a:avLst/>
          </a:prstGeom>
          <a:ln w="38100">
            <a:solidFill>
              <a:srgbClr val="032F4A"/>
            </a:solidFill>
          </a:ln>
        </p:spPr>
        <p:style>
          <a:lnRef idx="1">
            <a:schemeClr val="accent1"/>
          </a:lnRef>
          <a:fillRef idx="0">
            <a:schemeClr val="accent1"/>
          </a:fillRef>
          <a:effectRef idx="0">
            <a:schemeClr val="accent1"/>
          </a:effectRef>
          <a:fontRef idx="minor">
            <a:schemeClr val="tx1"/>
          </a:fontRef>
        </p:style>
      </p:cxnSp>
      <p:sp>
        <p:nvSpPr>
          <p:cNvPr id="24" name="مربع نص 23">
            <a:hlinkClick r:id="" action="ppaction://hlinkshowjump?jump=firstslide"/>
            <a:extLst>
              <a:ext uri="{FF2B5EF4-FFF2-40B4-BE49-F238E27FC236}">
                <a16:creationId xmlns:a16="http://schemas.microsoft.com/office/drawing/2014/main" id="{B2015EC8-46E8-4F76-9CBA-54CD9D6DA38A}"/>
              </a:ext>
            </a:extLst>
          </p:cNvPr>
          <p:cNvSpPr txBox="1"/>
          <p:nvPr/>
        </p:nvSpPr>
        <p:spPr>
          <a:xfrm>
            <a:off x="4581189" y="2199335"/>
            <a:ext cx="7157730" cy="400110"/>
          </a:xfrm>
          <a:prstGeom prst="rect">
            <a:avLst/>
          </a:prstGeom>
          <a:noFill/>
        </p:spPr>
        <p:txBody>
          <a:bodyPr wrap="none" rtlCol="1">
            <a:spAutoFit/>
          </a:bodyPr>
          <a:lstStyle/>
          <a:p>
            <a:r>
              <a:rPr lang="ar-SY" sz="1400" dirty="0">
                <a:solidFill>
                  <a:srgbClr val="032F4A"/>
                </a:solidFill>
              </a:rPr>
              <a:t>تعريف الوسائط الرقمية و خصائصها و انواعها</a:t>
            </a:r>
            <a:r>
              <a:rPr lang="ar-SY" sz="2000" dirty="0">
                <a:solidFill>
                  <a:srgbClr val="032F4A"/>
                </a:solidFill>
              </a:rPr>
              <a:t>............................................................. </a:t>
            </a:r>
            <a:r>
              <a:rPr lang="ar-SY" sz="2000" dirty="0">
                <a:solidFill>
                  <a:srgbClr val="EE1250"/>
                </a:solidFill>
              </a:rPr>
              <a:t>03</a:t>
            </a:r>
          </a:p>
        </p:txBody>
      </p:sp>
      <p:sp>
        <p:nvSpPr>
          <p:cNvPr id="25" name="مربع نص 24">
            <a:hlinkClick r:id="" action="ppaction://hlinkshowjump?jump=firstslide"/>
            <a:extLst>
              <a:ext uri="{FF2B5EF4-FFF2-40B4-BE49-F238E27FC236}">
                <a16:creationId xmlns:a16="http://schemas.microsoft.com/office/drawing/2014/main" id="{BA2771E9-54C8-45D7-A014-3A911F1AD81C}"/>
              </a:ext>
            </a:extLst>
          </p:cNvPr>
          <p:cNvSpPr txBox="1"/>
          <p:nvPr/>
        </p:nvSpPr>
        <p:spPr>
          <a:xfrm>
            <a:off x="5589479" y="2789417"/>
            <a:ext cx="6149440" cy="400110"/>
          </a:xfrm>
          <a:prstGeom prst="rect">
            <a:avLst/>
          </a:prstGeom>
          <a:noFill/>
        </p:spPr>
        <p:txBody>
          <a:bodyPr wrap="none" rtlCol="1">
            <a:spAutoFit/>
          </a:bodyPr>
          <a:lstStyle/>
          <a:p>
            <a:r>
              <a:rPr lang="ar-SY" sz="2000" dirty="0">
                <a:solidFill>
                  <a:srgbClr val="032F4A"/>
                </a:solidFill>
              </a:rPr>
              <a:t>الصور الرقمية و انواعها............................................................. </a:t>
            </a:r>
            <a:r>
              <a:rPr lang="ar-SY" sz="2000" dirty="0">
                <a:solidFill>
                  <a:srgbClr val="EE1250"/>
                </a:solidFill>
              </a:rPr>
              <a:t>08</a:t>
            </a:r>
          </a:p>
        </p:txBody>
      </p:sp>
      <p:sp>
        <p:nvSpPr>
          <p:cNvPr id="27" name="مربع نص 26">
            <a:hlinkClick r:id="" action="ppaction://hlinkshowjump?jump=firstslide"/>
            <a:extLst>
              <a:ext uri="{FF2B5EF4-FFF2-40B4-BE49-F238E27FC236}">
                <a16:creationId xmlns:a16="http://schemas.microsoft.com/office/drawing/2014/main" id="{C40D8528-CC92-478B-BACB-BFD8D4501BC6}"/>
              </a:ext>
            </a:extLst>
          </p:cNvPr>
          <p:cNvSpPr txBox="1"/>
          <p:nvPr/>
        </p:nvSpPr>
        <p:spPr>
          <a:xfrm>
            <a:off x="6363729" y="3379499"/>
            <a:ext cx="5375190" cy="400110"/>
          </a:xfrm>
          <a:prstGeom prst="rect">
            <a:avLst/>
          </a:prstGeom>
          <a:noFill/>
        </p:spPr>
        <p:txBody>
          <a:bodyPr wrap="none" rtlCol="1">
            <a:spAutoFit/>
          </a:bodyPr>
          <a:lstStyle/>
          <a:p>
            <a:r>
              <a:rPr lang="ar-SY" sz="2000" dirty="0">
                <a:solidFill>
                  <a:srgbClr val="032F4A"/>
                </a:solidFill>
              </a:rPr>
              <a:t>الفيديو الرقمي ............................................................. </a:t>
            </a:r>
            <a:r>
              <a:rPr lang="ar-SY" sz="2000" dirty="0">
                <a:solidFill>
                  <a:srgbClr val="EE1250"/>
                </a:solidFill>
              </a:rPr>
              <a:t>31</a:t>
            </a:r>
          </a:p>
        </p:txBody>
      </p:sp>
      <p:sp>
        <p:nvSpPr>
          <p:cNvPr id="28" name="مربع نص 27">
            <a:hlinkClick r:id="" action="ppaction://hlinkshowjump?jump=firstslide"/>
            <a:extLst>
              <a:ext uri="{FF2B5EF4-FFF2-40B4-BE49-F238E27FC236}">
                <a16:creationId xmlns:a16="http://schemas.microsoft.com/office/drawing/2014/main" id="{74FFE8EE-0161-4375-B3BF-1D1CB7BD7718}"/>
              </a:ext>
            </a:extLst>
          </p:cNvPr>
          <p:cNvSpPr txBox="1"/>
          <p:nvPr/>
        </p:nvSpPr>
        <p:spPr>
          <a:xfrm>
            <a:off x="6261137" y="3969581"/>
            <a:ext cx="5477782" cy="400110"/>
          </a:xfrm>
          <a:prstGeom prst="rect">
            <a:avLst/>
          </a:prstGeom>
          <a:noFill/>
        </p:spPr>
        <p:txBody>
          <a:bodyPr wrap="none" rtlCol="1">
            <a:spAutoFit/>
          </a:bodyPr>
          <a:lstStyle/>
          <a:p>
            <a:r>
              <a:rPr lang="ar-SY" sz="2000" dirty="0">
                <a:solidFill>
                  <a:srgbClr val="032F4A"/>
                </a:solidFill>
              </a:rPr>
              <a:t>تقنيات المعالجة ............................................................. </a:t>
            </a:r>
            <a:r>
              <a:rPr lang="ar-SY" sz="2000" dirty="0">
                <a:solidFill>
                  <a:srgbClr val="EE1250"/>
                </a:solidFill>
              </a:rPr>
              <a:t>52</a:t>
            </a:r>
          </a:p>
        </p:txBody>
      </p:sp>
    </p:spTree>
    <p:extLst>
      <p:ext uri="{BB962C8B-B14F-4D97-AF65-F5344CB8AC3E}">
        <p14:creationId xmlns:p14="http://schemas.microsoft.com/office/powerpoint/2010/main" val="245606936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arn(inVertical)">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25" grpId="0"/>
      <p:bldP spid="27"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E7C12-9E12-185F-5021-D263CE4F0D1E}"/>
            </a:ext>
          </a:extLst>
        </p:cNvPr>
        <p:cNvGrpSpPr/>
        <p:nvPr/>
      </p:nvGrpSpPr>
      <p:grpSpPr>
        <a:xfrm>
          <a:off x="0" y="0"/>
          <a:ext cx="0" cy="0"/>
          <a:chOff x="0" y="0"/>
          <a:chExt cx="0" cy="0"/>
        </a:xfrm>
      </p:grpSpPr>
      <p:sp>
        <p:nvSpPr>
          <p:cNvPr id="3" name="عنصر نائب لرقم الشريحة 2">
            <a:extLst>
              <a:ext uri="{FF2B5EF4-FFF2-40B4-BE49-F238E27FC236}">
                <a16:creationId xmlns:a16="http://schemas.microsoft.com/office/drawing/2014/main" id="{D3E10DA4-61DA-905F-DF56-4C98677582C3}"/>
              </a:ext>
            </a:extLst>
          </p:cNvPr>
          <p:cNvSpPr>
            <a:spLocks noGrp="1"/>
          </p:cNvSpPr>
          <p:nvPr>
            <p:ph type="sldNum" sz="quarter" idx="12"/>
          </p:nvPr>
        </p:nvSpPr>
        <p:spPr/>
        <p:txBody>
          <a:bodyPr/>
          <a:lstStyle/>
          <a:p>
            <a:fld id="{5C0BBA6B-D746-4F1B-B1F9-3DE64F485878}" type="slidenum">
              <a:rPr lang="ar-SY" smtClean="0"/>
              <a:pPr/>
              <a:t>20</a:t>
            </a:fld>
            <a:endParaRPr lang="ar-SY" dirty="0"/>
          </a:p>
        </p:txBody>
      </p:sp>
      <p:sp>
        <p:nvSpPr>
          <p:cNvPr id="19" name="مربع نص 18">
            <a:extLst>
              <a:ext uri="{FF2B5EF4-FFF2-40B4-BE49-F238E27FC236}">
                <a16:creationId xmlns:a16="http://schemas.microsoft.com/office/drawing/2014/main" id="{E47CAF77-7752-548E-B868-0AC6CD769030}"/>
              </a:ext>
            </a:extLst>
          </p:cNvPr>
          <p:cNvSpPr txBox="1"/>
          <p:nvPr/>
        </p:nvSpPr>
        <p:spPr>
          <a:xfrm>
            <a:off x="3168660" y="323383"/>
            <a:ext cx="8618065" cy="923330"/>
          </a:xfrm>
          <a:prstGeom prst="rect">
            <a:avLst/>
          </a:prstGeom>
          <a:noFill/>
        </p:spPr>
        <p:txBody>
          <a:bodyPr wrap="none" rtlCol="1">
            <a:spAutoFit/>
          </a:bodyPr>
          <a:lstStyle/>
          <a:p>
            <a:r>
              <a:rPr lang="ar-SY" sz="5400" b="1" dirty="0">
                <a:solidFill>
                  <a:schemeClr val="accent1"/>
                </a:solidFill>
              </a:rPr>
              <a:t>أسباب استخدام نماذج الألوان:</a:t>
            </a:r>
          </a:p>
        </p:txBody>
      </p:sp>
      <p:sp>
        <p:nvSpPr>
          <p:cNvPr id="20" name="مربع نص 19">
            <a:extLst>
              <a:ext uri="{FF2B5EF4-FFF2-40B4-BE49-F238E27FC236}">
                <a16:creationId xmlns:a16="http://schemas.microsoft.com/office/drawing/2014/main" id="{4338BCB4-BD4A-41E0-3FC1-F238941D1F9D}"/>
              </a:ext>
            </a:extLst>
          </p:cNvPr>
          <p:cNvSpPr txBox="1"/>
          <p:nvPr/>
        </p:nvSpPr>
        <p:spPr>
          <a:xfrm>
            <a:off x="1942778" y="1421170"/>
            <a:ext cx="8682782" cy="4339650"/>
          </a:xfrm>
          <a:prstGeom prst="rect">
            <a:avLst/>
          </a:prstGeom>
          <a:noFill/>
        </p:spPr>
        <p:txBody>
          <a:bodyPr wrap="square" rtlCol="1">
            <a:spAutoFit/>
          </a:bodyPr>
          <a:lstStyle/>
          <a:p>
            <a:pPr marL="457200" lvl="0" indent="-457200" eaLnBrk="0" fontAlgn="base" hangingPunct="0">
              <a:lnSpc>
                <a:spcPct val="150000"/>
              </a:lnSpc>
              <a:spcBef>
                <a:spcPct val="0"/>
              </a:spcBef>
              <a:spcAft>
                <a:spcPct val="0"/>
              </a:spcAft>
              <a:buFont typeface="Wingdings" panose="05000000000000000000" pitchFamily="2" charset="2"/>
              <a:buChar char="v"/>
            </a:pPr>
            <a:r>
              <a:rPr lang="ar-SA" altLang="en-US" sz="2800" b="1" dirty="0">
                <a:solidFill>
                  <a:schemeClr val="tx2"/>
                </a:solidFill>
                <a:latin typeface="Arial" panose="020B0604020202020204" pitchFamily="34" charset="0"/>
                <a:cs typeface="Arial" panose="020B0604020202020204" pitchFamily="34" charset="0"/>
              </a:rPr>
              <a:t>لتوحيد طريقة تمثيل الألوان بين الأجهزة المختلفة</a:t>
            </a:r>
            <a:r>
              <a:rPr lang="en-US" altLang="en-US" sz="2800" b="1" dirty="0">
                <a:solidFill>
                  <a:schemeClr val="tx2"/>
                </a:solidFill>
                <a:latin typeface="Arial" panose="020B0604020202020204" pitchFamily="34" charset="0"/>
                <a:cs typeface="Arial" panose="020B0604020202020204" pitchFamily="34" charset="0"/>
              </a:rPr>
              <a:t>.</a:t>
            </a:r>
            <a:endParaRPr lang="en-US" altLang="en-US" sz="2800" b="1" dirty="0">
              <a:solidFill>
                <a:schemeClr val="tx2"/>
              </a:solidFill>
              <a:latin typeface="Arial" panose="020B0604020202020204" pitchFamily="34" charset="0"/>
            </a:endParaRPr>
          </a:p>
          <a:p>
            <a:pPr marL="457200" lvl="0" indent="-457200" eaLnBrk="0" fontAlgn="base" hangingPunct="0">
              <a:lnSpc>
                <a:spcPct val="150000"/>
              </a:lnSpc>
              <a:spcBef>
                <a:spcPct val="0"/>
              </a:spcBef>
              <a:spcAft>
                <a:spcPct val="0"/>
              </a:spcAft>
              <a:buFont typeface="Wingdings" panose="05000000000000000000" pitchFamily="2" charset="2"/>
              <a:buChar char="v"/>
            </a:pPr>
            <a:r>
              <a:rPr lang="ar-SA" altLang="en-US" sz="2800" b="1" dirty="0">
                <a:solidFill>
                  <a:schemeClr val="tx2"/>
                </a:solidFill>
                <a:latin typeface="Arial" panose="020B0604020202020204" pitchFamily="34" charset="0"/>
                <a:cs typeface="Arial" panose="020B0604020202020204" pitchFamily="34" charset="0"/>
              </a:rPr>
              <a:t>لتسهيل عمليات المعالجة مثل التعديل، التحسين، والضغط</a:t>
            </a:r>
            <a:r>
              <a:rPr lang="en-US" altLang="en-US" sz="2800" b="1" dirty="0">
                <a:solidFill>
                  <a:schemeClr val="tx2"/>
                </a:solidFill>
                <a:latin typeface="Arial" panose="020B0604020202020204" pitchFamily="34" charset="0"/>
                <a:cs typeface="Arial" panose="020B0604020202020204" pitchFamily="34" charset="0"/>
              </a:rPr>
              <a:t>.</a:t>
            </a:r>
            <a:endParaRPr lang="en-US" altLang="en-US" sz="2800" b="1" dirty="0">
              <a:solidFill>
                <a:schemeClr val="tx2"/>
              </a:solidFill>
              <a:latin typeface="Arial" panose="020B0604020202020204" pitchFamily="34" charset="0"/>
            </a:endParaRPr>
          </a:p>
          <a:p>
            <a:pPr marL="457200" lvl="0" indent="-457200" eaLnBrk="0" fontAlgn="base" hangingPunct="0">
              <a:lnSpc>
                <a:spcPct val="150000"/>
              </a:lnSpc>
              <a:spcBef>
                <a:spcPct val="0"/>
              </a:spcBef>
              <a:spcAft>
                <a:spcPct val="0"/>
              </a:spcAft>
              <a:buFont typeface="Wingdings" panose="05000000000000000000" pitchFamily="2" charset="2"/>
              <a:buChar char="v"/>
            </a:pPr>
            <a:r>
              <a:rPr lang="ar-SA" altLang="en-US" sz="2800" b="1" dirty="0">
                <a:solidFill>
                  <a:schemeClr val="tx2"/>
                </a:solidFill>
                <a:latin typeface="Arial" panose="020B0604020202020204" pitchFamily="34" charset="0"/>
                <a:cs typeface="Arial" panose="020B0604020202020204" pitchFamily="34" charset="0"/>
              </a:rPr>
              <a:t>لتوفير دقة عالية في الطباعة والعرض</a:t>
            </a:r>
            <a:r>
              <a:rPr lang="en-US" altLang="en-US" sz="2800" b="1" dirty="0">
                <a:solidFill>
                  <a:schemeClr val="tx2"/>
                </a:solidFill>
                <a:latin typeface="Arial" panose="020B0604020202020204" pitchFamily="34" charset="0"/>
                <a:cs typeface="Arial" panose="020B0604020202020204" pitchFamily="34" charset="0"/>
              </a:rPr>
              <a:t>.</a:t>
            </a:r>
            <a:endParaRPr lang="en-US" altLang="en-US" sz="2800" b="1" dirty="0">
              <a:solidFill>
                <a:schemeClr val="tx2"/>
              </a:solidFill>
              <a:latin typeface="Arial" panose="020B0604020202020204" pitchFamily="34" charset="0"/>
            </a:endParaRPr>
          </a:p>
          <a:p>
            <a:pPr marL="457200" lvl="0" indent="-457200" eaLnBrk="0" fontAlgn="base" hangingPunct="0">
              <a:lnSpc>
                <a:spcPct val="150000"/>
              </a:lnSpc>
              <a:spcBef>
                <a:spcPct val="0"/>
              </a:spcBef>
              <a:spcAft>
                <a:spcPct val="0"/>
              </a:spcAft>
              <a:buFont typeface="Wingdings" panose="05000000000000000000" pitchFamily="2" charset="2"/>
              <a:buChar char="v"/>
            </a:pPr>
            <a:r>
              <a:rPr lang="ar-SA" altLang="en-US" sz="2800" b="1" dirty="0">
                <a:solidFill>
                  <a:schemeClr val="tx2"/>
                </a:solidFill>
                <a:latin typeface="Arial" panose="020B0604020202020204" pitchFamily="34" charset="0"/>
                <a:cs typeface="Arial" panose="020B0604020202020204" pitchFamily="34" charset="0"/>
              </a:rPr>
              <a:t>لتقليل حجم الملفات دون التأثير الكبير على الجودة</a:t>
            </a:r>
            <a:r>
              <a:rPr lang="en-US" altLang="en-US" sz="2800" b="1" dirty="0">
                <a:solidFill>
                  <a:schemeClr val="tx2"/>
                </a:solidFill>
                <a:latin typeface="Arial" panose="020B0604020202020204" pitchFamily="34" charset="0"/>
                <a:cs typeface="Arial" panose="020B0604020202020204" pitchFamily="34" charset="0"/>
              </a:rPr>
              <a:t>.</a:t>
            </a:r>
            <a:endParaRPr lang="en-US" altLang="en-US" sz="2800" b="1" dirty="0">
              <a:solidFill>
                <a:schemeClr val="tx2"/>
              </a:solidFill>
              <a:latin typeface="Arial" panose="020B0604020202020204" pitchFamily="34" charset="0"/>
            </a:endParaRPr>
          </a:p>
          <a:p>
            <a:pPr marL="457200" lvl="0" indent="-457200" eaLnBrk="0" fontAlgn="base" hangingPunct="0">
              <a:lnSpc>
                <a:spcPct val="150000"/>
              </a:lnSpc>
              <a:spcBef>
                <a:spcPct val="0"/>
              </a:spcBef>
              <a:spcAft>
                <a:spcPct val="0"/>
              </a:spcAft>
              <a:buFont typeface="Wingdings" panose="05000000000000000000" pitchFamily="2" charset="2"/>
              <a:buChar char="v"/>
            </a:pPr>
            <a:r>
              <a:rPr lang="ar-SA" altLang="en-US" sz="2800" b="1" dirty="0">
                <a:solidFill>
                  <a:schemeClr val="tx2"/>
                </a:solidFill>
                <a:latin typeface="Arial" panose="020B0604020202020204" pitchFamily="34" charset="0"/>
                <a:cs typeface="Arial" panose="020B0604020202020204" pitchFamily="34" charset="0"/>
              </a:rPr>
              <a:t>لتكييف الألوان حسب طبيعة الاستخدام: شاشة، طباعة، فيديو، أو تصميم</a:t>
            </a:r>
            <a:r>
              <a:rPr lang="en-US" altLang="en-US" sz="2400" dirty="0">
                <a:latin typeface="Arial" panose="020B0604020202020204" pitchFamily="34" charset="0"/>
                <a:cs typeface="Arial" panose="020B0604020202020204" pitchFamily="34" charset="0"/>
              </a:rPr>
              <a:t>.</a:t>
            </a:r>
            <a:endParaRPr lang="en-US" altLang="en-US" sz="2400" dirty="0">
              <a:latin typeface="Arial" panose="020B0604020202020204" pitchFamily="34" charset="0"/>
            </a:endParaRPr>
          </a:p>
          <a:p>
            <a:pPr lvl="0" eaLnBrk="0" fontAlgn="base" hangingPunct="0">
              <a:spcBef>
                <a:spcPct val="0"/>
              </a:spcBef>
              <a:spcAft>
                <a:spcPct val="0"/>
              </a:spcAft>
            </a:pPr>
            <a:endParaRPr lang="en-US" altLang="en-US" sz="2400" b="1" dirty="0">
              <a:solidFill>
                <a:schemeClr val="tx2"/>
              </a:solidFill>
              <a:latin typeface="Arial" panose="020B0604020202020204" pitchFamily="34" charset="0"/>
            </a:endParaRPr>
          </a:p>
        </p:txBody>
      </p:sp>
    </p:spTree>
    <p:extLst>
      <p:ext uri="{BB962C8B-B14F-4D97-AF65-F5344CB8AC3E}">
        <p14:creationId xmlns:p14="http://schemas.microsoft.com/office/powerpoint/2010/main" val="14103276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8BC2B-A117-3336-FAF5-A999E45DAF41}"/>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88EEA6EE-6D79-0776-1F5D-6C982092248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338" r="17477"/>
          <a:stretch>
            <a:fillRect/>
          </a:stretch>
        </p:blipFill>
        <p:spPr>
          <a:xfrm>
            <a:off x="0" y="0"/>
            <a:ext cx="5283200" cy="6858000"/>
          </a:xfrm>
        </p:spPr>
      </p:pic>
      <p:sp>
        <p:nvSpPr>
          <p:cNvPr id="2" name="عنصر نائب لرقم الشريحة 1">
            <a:extLst>
              <a:ext uri="{FF2B5EF4-FFF2-40B4-BE49-F238E27FC236}">
                <a16:creationId xmlns:a16="http://schemas.microsoft.com/office/drawing/2014/main" id="{BF2A4E3F-FD12-2615-62EF-2B45037BDA95}"/>
              </a:ext>
            </a:extLst>
          </p:cNvPr>
          <p:cNvSpPr>
            <a:spLocks noGrp="1"/>
          </p:cNvSpPr>
          <p:nvPr>
            <p:ph type="sldNum" sz="quarter" idx="12"/>
          </p:nvPr>
        </p:nvSpPr>
        <p:spPr/>
        <p:txBody>
          <a:bodyPr/>
          <a:lstStyle/>
          <a:p>
            <a:fld id="{5C0BBA6B-D746-4F1B-B1F9-3DE64F485878}" type="slidenum">
              <a:rPr lang="ar-SY" smtClean="0"/>
              <a:pPr/>
              <a:t>21</a:t>
            </a:fld>
            <a:endParaRPr lang="ar-SY" dirty="0"/>
          </a:p>
        </p:txBody>
      </p:sp>
      <p:sp>
        <p:nvSpPr>
          <p:cNvPr id="7" name="مربع نص 6">
            <a:extLst>
              <a:ext uri="{FF2B5EF4-FFF2-40B4-BE49-F238E27FC236}">
                <a16:creationId xmlns:a16="http://schemas.microsoft.com/office/drawing/2014/main" id="{2AF001D2-0BA4-36C6-C65D-76D59CCD34BF}"/>
              </a:ext>
            </a:extLst>
          </p:cNvPr>
          <p:cNvSpPr txBox="1"/>
          <p:nvPr/>
        </p:nvSpPr>
        <p:spPr>
          <a:xfrm>
            <a:off x="2336233" y="158895"/>
            <a:ext cx="9581207" cy="830997"/>
          </a:xfrm>
          <a:prstGeom prst="rect">
            <a:avLst/>
          </a:prstGeom>
          <a:noFill/>
        </p:spPr>
        <p:txBody>
          <a:bodyPr wrap="square" rtlCol="1">
            <a:spAutoFit/>
          </a:bodyPr>
          <a:lstStyle/>
          <a:p>
            <a:r>
              <a:rPr lang="ar-SY" sz="4800" b="1" dirty="0">
                <a:solidFill>
                  <a:schemeClr val="accent1"/>
                </a:solidFill>
              </a:rPr>
              <a:t>تشكيل الصور في الكاميرات الرقمية:</a:t>
            </a:r>
            <a:endParaRPr lang="en-US" sz="4800" b="1" dirty="0">
              <a:solidFill>
                <a:schemeClr val="accent1"/>
              </a:solidFill>
            </a:endParaRPr>
          </a:p>
        </p:txBody>
      </p:sp>
      <p:sp>
        <p:nvSpPr>
          <p:cNvPr id="8" name="مربع نص 7">
            <a:extLst>
              <a:ext uri="{FF2B5EF4-FFF2-40B4-BE49-F238E27FC236}">
                <a16:creationId xmlns:a16="http://schemas.microsoft.com/office/drawing/2014/main" id="{F69C2B63-08CD-AF19-4872-0D52E34E1679}"/>
              </a:ext>
            </a:extLst>
          </p:cNvPr>
          <p:cNvSpPr txBox="1"/>
          <p:nvPr/>
        </p:nvSpPr>
        <p:spPr>
          <a:xfrm>
            <a:off x="4988689" y="1148787"/>
            <a:ext cx="6714435" cy="5268211"/>
          </a:xfrm>
          <a:prstGeom prst="rect">
            <a:avLst/>
          </a:prstGeom>
          <a:noFill/>
        </p:spPr>
        <p:txBody>
          <a:bodyPr wrap="square" rtlCol="1">
            <a:spAutoFit/>
          </a:bodyPr>
          <a:lstStyle/>
          <a:p>
            <a:pPr>
              <a:lnSpc>
                <a:spcPct val="150000"/>
              </a:lnSpc>
            </a:pPr>
            <a:r>
              <a:rPr lang="ar-SY" sz="3200" b="1" dirty="0">
                <a:solidFill>
                  <a:schemeClr val="tx2"/>
                </a:solidFill>
              </a:rPr>
              <a:t>تشكيل الصورة الرقمية في الكاميرا هو عملية معقدة تبدأ من استقبال الضوء وتنتهي بإنتاج ملف صورة يمكن عرضه أو تعديله. هذه العملية تجمع بين الفيزياء، الإلكترونيات، والمعالجة الرقمية، وتُعد من أهم مراحل إنتاج الوسائط البصرية</a:t>
            </a:r>
            <a:endParaRPr lang="en-US" sz="3200" b="1" dirty="0">
              <a:solidFill>
                <a:schemeClr val="tx2"/>
              </a:solidFill>
            </a:endParaRPr>
          </a:p>
        </p:txBody>
      </p:sp>
    </p:spTree>
    <p:extLst>
      <p:ext uri="{BB962C8B-B14F-4D97-AF65-F5344CB8AC3E}">
        <p14:creationId xmlns:p14="http://schemas.microsoft.com/office/powerpoint/2010/main" val="428412476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E617E-7695-C432-5B00-ABC7974BFA31}"/>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9C19AA7E-5871-36AA-7352-557377E3E3F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3849" r="16244"/>
          <a:stretch>
            <a:fillRect/>
          </a:stretch>
        </p:blipFill>
        <p:spPr>
          <a:xfrm>
            <a:off x="0" y="0"/>
            <a:ext cx="5283200" cy="6858000"/>
          </a:xfrm>
        </p:spPr>
      </p:pic>
      <p:sp>
        <p:nvSpPr>
          <p:cNvPr id="2" name="عنصر نائب لرقم الشريحة 1">
            <a:extLst>
              <a:ext uri="{FF2B5EF4-FFF2-40B4-BE49-F238E27FC236}">
                <a16:creationId xmlns:a16="http://schemas.microsoft.com/office/drawing/2014/main" id="{9BE343CC-95C9-D371-A763-B4DF4BE66370}"/>
              </a:ext>
            </a:extLst>
          </p:cNvPr>
          <p:cNvSpPr>
            <a:spLocks noGrp="1"/>
          </p:cNvSpPr>
          <p:nvPr>
            <p:ph type="sldNum" sz="quarter" idx="12"/>
          </p:nvPr>
        </p:nvSpPr>
        <p:spPr/>
        <p:txBody>
          <a:bodyPr/>
          <a:lstStyle/>
          <a:p>
            <a:fld id="{5C0BBA6B-D746-4F1B-B1F9-3DE64F485878}" type="slidenum">
              <a:rPr lang="ar-SY" smtClean="0"/>
              <a:pPr/>
              <a:t>22</a:t>
            </a:fld>
            <a:endParaRPr lang="ar-SY" dirty="0"/>
          </a:p>
        </p:txBody>
      </p:sp>
      <p:sp>
        <p:nvSpPr>
          <p:cNvPr id="7" name="مربع نص 6">
            <a:extLst>
              <a:ext uri="{FF2B5EF4-FFF2-40B4-BE49-F238E27FC236}">
                <a16:creationId xmlns:a16="http://schemas.microsoft.com/office/drawing/2014/main" id="{FCCE1F9D-B9AB-967B-B41C-13BD12CD7C14}"/>
              </a:ext>
            </a:extLst>
          </p:cNvPr>
          <p:cNvSpPr txBox="1"/>
          <p:nvPr/>
        </p:nvSpPr>
        <p:spPr>
          <a:xfrm>
            <a:off x="2336233" y="158895"/>
            <a:ext cx="9581207" cy="830997"/>
          </a:xfrm>
          <a:prstGeom prst="rect">
            <a:avLst/>
          </a:prstGeom>
          <a:noFill/>
        </p:spPr>
        <p:txBody>
          <a:bodyPr wrap="square" rtlCol="1">
            <a:spAutoFit/>
          </a:bodyPr>
          <a:lstStyle/>
          <a:p>
            <a:r>
              <a:rPr lang="ar-SY" sz="4800" b="1" dirty="0">
                <a:solidFill>
                  <a:schemeClr val="accent1"/>
                </a:solidFill>
              </a:rPr>
              <a:t>تشكيل الصور في الكاميرات الرقمية:</a:t>
            </a:r>
            <a:endParaRPr lang="en-US" sz="4800" b="1" dirty="0">
              <a:solidFill>
                <a:schemeClr val="accent1"/>
              </a:solidFill>
            </a:endParaRPr>
          </a:p>
        </p:txBody>
      </p:sp>
      <p:sp>
        <p:nvSpPr>
          <p:cNvPr id="8" name="مربع نص 7">
            <a:extLst>
              <a:ext uri="{FF2B5EF4-FFF2-40B4-BE49-F238E27FC236}">
                <a16:creationId xmlns:a16="http://schemas.microsoft.com/office/drawing/2014/main" id="{46C95CEE-9DC7-0FAC-B44A-1EB2C97FD641}"/>
              </a:ext>
            </a:extLst>
          </p:cNvPr>
          <p:cNvSpPr txBox="1"/>
          <p:nvPr/>
        </p:nvSpPr>
        <p:spPr>
          <a:xfrm>
            <a:off x="4988689" y="1148787"/>
            <a:ext cx="6714435" cy="4031873"/>
          </a:xfrm>
          <a:prstGeom prst="rect">
            <a:avLst/>
          </a:prstGeom>
          <a:noFill/>
        </p:spPr>
        <p:txBody>
          <a:bodyPr wrap="square" rtlCol="1">
            <a:spAutoFit/>
          </a:bodyPr>
          <a:lstStyle/>
          <a:p>
            <a:r>
              <a:rPr lang="ar-SY" sz="3200" b="1" dirty="0">
                <a:solidFill>
                  <a:schemeClr val="accent1"/>
                </a:solidFill>
              </a:rPr>
              <a:t>استقبال الضوء عبر العدسة</a:t>
            </a:r>
            <a:r>
              <a:rPr lang="en-US" sz="3200" b="1" dirty="0">
                <a:solidFill>
                  <a:schemeClr val="accent1"/>
                </a:solidFill>
              </a:rPr>
              <a:t>:</a:t>
            </a:r>
            <a:endParaRPr lang="ar-SY" sz="3200" b="1" dirty="0">
              <a:solidFill>
                <a:schemeClr val="accent1"/>
              </a:solidFill>
            </a:endParaRPr>
          </a:p>
          <a:p>
            <a:r>
              <a:rPr lang="ar-SY" sz="2800" b="1" dirty="0">
                <a:solidFill>
                  <a:schemeClr val="tx2"/>
                </a:solidFill>
              </a:rPr>
              <a:t>العدسة هي العنصر الأول الذي يستقبل الضوء المنعكس من المشهد.</a:t>
            </a:r>
          </a:p>
          <a:p>
            <a:r>
              <a:rPr lang="ar-SY" sz="2800" b="1" dirty="0">
                <a:solidFill>
                  <a:schemeClr val="tx2"/>
                </a:solidFill>
              </a:rPr>
              <a:t>تقوم العدسة بتجميع الأشعة الضوئية وتركيزها على مستشعر الصورة داخل الكاميرا.</a:t>
            </a:r>
          </a:p>
          <a:p>
            <a:r>
              <a:rPr lang="ar-SY" sz="2800" b="1" dirty="0">
                <a:solidFill>
                  <a:schemeClr val="tx2"/>
                </a:solidFill>
              </a:rPr>
              <a:t>تختلف جودة العدسة من حيث البُعد البؤري، فتحة العدسة، والقدرة على تقليل التشوهات البصرية.</a:t>
            </a:r>
          </a:p>
        </p:txBody>
      </p:sp>
    </p:spTree>
    <p:extLst>
      <p:ext uri="{BB962C8B-B14F-4D97-AF65-F5344CB8AC3E}">
        <p14:creationId xmlns:p14="http://schemas.microsoft.com/office/powerpoint/2010/main" val="38522415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33862-DB2E-DE5C-5377-9714A2C07E9B}"/>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EF5FE640-13D9-79CE-DD7E-AD30741DBC9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3409" r="17501" b="630"/>
          <a:stretch>
            <a:fillRect/>
          </a:stretch>
        </p:blipFill>
        <p:spPr>
          <a:xfrm>
            <a:off x="0" y="0"/>
            <a:ext cx="5283200" cy="6858000"/>
          </a:xfrm>
        </p:spPr>
      </p:pic>
      <p:sp>
        <p:nvSpPr>
          <p:cNvPr id="2" name="عنصر نائب لرقم الشريحة 1">
            <a:extLst>
              <a:ext uri="{FF2B5EF4-FFF2-40B4-BE49-F238E27FC236}">
                <a16:creationId xmlns:a16="http://schemas.microsoft.com/office/drawing/2014/main" id="{3C68A513-97F4-130F-8D9E-75B29AFB64DE}"/>
              </a:ext>
            </a:extLst>
          </p:cNvPr>
          <p:cNvSpPr>
            <a:spLocks noGrp="1"/>
          </p:cNvSpPr>
          <p:nvPr>
            <p:ph type="sldNum" sz="quarter" idx="12"/>
          </p:nvPr>
        </p:nvSpPr>
        <p:spPr/>
        <p:txBody>
          <a:bodyPr/>
          <a:lstStyle/>
          <a:p>
            <a:fld id="{5C0BBA6B-D746-4F1B-B1F9-3DE64F485878}" type="slidenum">
              <a:rPr lang="ar-SY" smtClean="0"/>
              <a:pPr/>
              <a:t>23</a:t>
            </a:fld>
            <a:endParaRPr lang="ar-SY" dirty="0"/>
          </a:p>
        </p:txBody>
      </p:sp>
      <p:sp>
        <p:nvSpPr>
          <p:cNvPr id="7" name="مربع نص 6">
            <a:extLst>
              <a:ext uri="{FF2B5EF4-FFF2-40B4-BE49-F238E27FC236}">
                <a16:creationId xmlns:a16="http://schemas.microsoft.com/office/drawing/2014/main" id="{332A68CA-4B78-210E-78D5-FFDB3BEA8778}"/>
              </a:ext>
            </a:extLst>
          </p:cNvPr>
          <p:cNvSpPr txBox="1"/>
          <p:nvPr/>
        </p:nvSpPr>
        <p:spPr>
          <a:xfrm>
            <a:off x="2336233" y="158895"/>
            <a:ext cx="9581207" cy="830997"/>
          </a:xfrm>
          <a:prstGeom prst="rect">
            <a:avLst/>
          </a:prstGeom>
          <a:noFill/>
        </p:spPr>
        <p:txBody>
          <a:bodyPr wrap="square" rtlCol="1">
            <a:spAutoFit/>
          </a:bodyPr>
          <a:lstStyle/>
          <a:p>
            <a:r>
              <a:rPr lang="ar-SY" sz="4800" b="1" dirty="0">
                <a:solidFill>
                  <a:schemeClr val="accent1"/>
                </a:solidFill>
              </a:rPr>
              <a:t>تشكيل الصور في الكاميرات الرقمية:</a:t>
            </a:r>
            <a:endParaRPr lang="en-US" sz="4800" b="1" dirty="0">
              <a:solidFill>
                <a:schemeClr val="accent1"/>
              </a:solidFill>
            </a:endParaRPr>
          </a:p>
        </p:txBody>
      </p:sp>
      <p:sp>
        <p:nvSpPr>
          <p:cNvPr id="8" name="مربع نص 7">
            <a:extLst>
              <a:ext uri="{FF2B5EF4-FFF2-40B4-BE49-F238E27FC236}">
                <a16:creationId xmlns:a16="http://schemas.microsoft.com/office/drawing/2014/main" id="{CBF8B303-F1BD-66B8-55D8-AFC00F32FE45}"/>
              </a:ext>
            </a:extLst>
          </p:cNvPr>
          <p:cNvSpPr txBox="1"/>
          <p:nvPr/>
        </p:nvSpPr>
        <p:spPr>
          <a:xfrm>
            <a:off x="4369627" y="989892"/>
            <a:ext cx="7547813" cy="4909036"/>
          </a:xfrm>
          <a:prstGeom prst="rect">
            <a:avLst/>
          </a:prstGeom>
          <a:noFill/>
        </p:spPr>
        <p:txBody>
          <a:bodyPr wrap="square" rtlCol="1">
            <a:spAutoFit/>
          </a:bodyPr>
          <a:lstStyle/>
          <a:p>
            <a:r>
              <a:rPr lang="ar-SY" sz="3200" b="1" dirty="0">
                <a:solidFill>
                  <a:schemeClr val="accent1"/>
                </a:solidFill>
              </a:rPr>
              <a:t>تحويل الضوء إلى إشارات كهربائية (المستشعر)</a:t>
            </a:r>
          </a:p>
          <a:p>
            <a:pPr>
              <a:lnSpc>
                <a:spcPct val="150000"/>
              </a:lnSpc>
            </a:pPr>
            <a:r>
              <a:rPr lang="ar-SY" sz="2400" b="1" dirty="0">
                <a:solidFill>
                  <a:schemeClr val="tx2"/>
                </a:solidFill>
              </a:rPr>
              <a:t>يُستخدم مستشعر إلكتروني مثل </a:t>
            </a:r>
            <a:r>
              <a:rPr lang="en-US" sz="2400" b="1" dirty="0">
                <a:solidFill>
                  <a:schemeClr val="tx2"/>
                </a:solidFill>
              </a:rPr>
              <a:t>CCD (Charge-Coupled Device) </a:t>
            </a:r>
            <a:r>
              <a:rPr lang="ar-SY" sz="2400" b="1" dirty="0">
                <a:solidFill>
                  <a:schemeClr val="tx2"/>
                </a:solidFill>
              </a:rPr>
              <a:t>أو </a:t>
            </a:r>
            <a:r>
              <a:rPr lang="en-US" sz="2400" b="1" dirty="0">
                <a:solidFill>
                  <a:schemeClr val="tx2"/>
                </a:solidFill>
              </a:rPr>
              <a:t>CMOS (Complementary Metal-Oxide Semiconductor).</a:t>
            </a:r>
          </a:p>
          <a:p>
            <a:pPr>
              <a:lnSpc>
                <a:spcPct val="150000"/>
              </a:lnSpc>
            </a:pPr>
            <a:r>
              <a:rPr lang="ar-SY" sz="2400" b="1" dirty="0">
                <a:solidFill>
                  <a:schemeClr val="tx2"/>
                </a:solidFill>
              </a:rPr>
              <a:t>يقوم المستشعر بتحويل الفوتونات (جزيئات الضوء) إلى إشارات كهربائية.</a:t>
            </a:r>
          </a:p>
          <a:p>
            <a:pPr>
              <a:lnSpc>
                <a:spcPct val="150000"/>
              </a:lnSpc>
            </a:pPr>
            <a:r>
              <a:rPr lang="ar-SY" sz="2400" b="1" dirty="0">
                <a:solidFill>
                  <a:schemeClr val="tx2"/>
                </a:solidFill>
              </a:rPr>
              <a:t>كل بكسل في المستشعر يُمثل نقطة ضوئية واحدة، ويقيس شدة الضوء الساقط عليه.</a:t>
            </a:r>
          </a:p>
        </p:txBody>
      </p:sp>
    </p:spTree>
    <p:extLst>
      <p:ext uri="{BB962C8B-B14F-4D97-AF65-F5344CB8AC3E}">
        <p14:creationId xmlns:p14="http://schemas.microsoft.com/office/powerpoint/2010/main" val="209766125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C45C6-F172-808C-C43E-BFEC3DF04C2D}"/>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03CB4620-64ED-7263-8E82-3CB7F8D05B8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9618" t="-635" r="18180" b="635"/>
          <a:stretch>
            <a:fillRect/>
          </a:stretch>
        </p:blipFill>
        <p:spPr>
          <a:xfrm>
            <a:off x="0" y="0"/>
            <a:ext cx="5283200" cy="6858000"/>
          </a:xfrm>
        </p:spPr>
      </p:pic>
      <p:sp>
        <p:nvSpPr>
          <p:cNvPr id="2" name="عنصر نائب لرقم الشريحة 1">
            <a:extLst>
              <a:ext uri="{FF2B5EF4-FFF2-40B4-BE49-F238E27FC236}">
                <a16:creationId xmlns:a16="http://schemas.microsoft.com/office/drawing/2014/main" id="{1D1B8FAF-2B18-8887-11FA-8910A3AEFC77}"/>
              </a:ext>
            </a:extLst>
          </p:cNvPr>
          <p:cNvSpPr>
            <a:spLocks noGrp="1"/>
          </p:cNvSpPr>
          <p:nvPr>
            <p:ph type="sldNum" sz="quarter" idx="12"/>
          </p:nvPr>
        </p:nvSpPr>
        <p:spPr/>
        <p:txBody>
          <a:bodyPr/>
          <a:lstStyle/>
          <a:p>
            <a:fld id="{5C0BBA6B-D746-4F1B-B1F9-3DE64F485878}" type="slidenum">
              <a:rPr lang="ar-SY" smtClean="0"/>
              <a:pPr/>
              <a:t>24</a:t>
            </a:fld>
            <a:endParaRPr lang="ar-SY" dirty="0"/>
          </a:p>
        </p:txBody>
      </p:sp>
      <p:sp>
        <p:nvSpPr>
          <p:cNvPr id="7" name="مربع نص 6">
            <a:extLst>
              <a:ext uri="{FF2B5EF4-FFF2-40B4-BE49-F238E27FC236}">
                <a16:creationId xmlns:a16="http://schemas.microsoft.com/office/drawing/2014/main" id="{4168C383-9A90-4F12-42FB-E583ECCD8B6B}"/>
              </a:ext>
            </a:extLst>
          </p:cNvPr>
          <p:cNvSpPr txBox="1"/>
          <p:nvPr/>
        </p:nvSpPr>
        <p:spPr>
          <a:xfrm>
            <a:off x="2336233" y="158895"/>
            <a:ext cx="9581207" cy="830997"/>
          </a:xfrm>
          <a:prstGeom prst="rect">
            <a:avLst/>
          </a:prstGeom>
          <a:noFill/>
        </p:spPr>
        <p:txBody>
          <a:bodyPr wrap="square" rtlCol="1">
            <a:spAutoFit/>
          </a:bodyPr>
          <a:lstStyle/>
          <a:p>
            <a:r>
              <a:rPr lang="ar-SY" sz="4800" b="1" dirty="0">
                <a:solidFill>
                  <a:schemeClr val="accent1"/>
                </a:solidFill>
              </a:rPr>
              <a:t>تشكيل الصور في الكاميرات الرقمية:</a:t>
            </a:r>
            <a:endParaRPr lang="en-US" sz="4800" b="1" dirty="0">
              <a:solidFill>
                <a:schemeClr val="accent1"/>
              </a:solidFill>
            </a:endParaRPr>
          </a:p>
        </p:txBody>
      </p:sp>
      <p:sp>
        <p:nvSpPr>
          <p:cNvPr id="8" name="مربع نص 7">
            <a:extLst>
              <a:ext uri="{FF2B5EF4-FFF2-40B4-BE49-F238E27FC236}">
                <a16:creationId xmlns:a16="http://schemas.microsoft.com/office/drawing/2014/main" id="{9540AB28-3A08-0AC4-F22A-617E8D46C1E1}"/>
              </a:ext>
            </a:extLst>
          </p:cNvPr>
          <p:cNvSpPr txBox="1"/>
          <p:nvPr/>
        </p:nvSpPr>
        <p:spPr>
          <a:xfrm>
            <a:off x="4896091" y="989892"/>
            <a:ext cx="7021349" cy="4955203"/>
          </a:xfrm>
          <a:prstGeom prst="rect">
            <a:avLst/>
          </a:prstGeom>
          <a:noFill/>
        </p:spPr>
        <p:txBody>
          <a:bodyPr wrap="square" rtlCol="1">
            <a:spAutoFit/>
          </a:bodyPr>
          <a:lstStyle/>
          <a:p>
            <a:r>
              <a:rPr lang="ar-SY" sz="3600" b="1" dirty="0">
                <a:solidFill>
                  <a:schemeClr val="accent1"/>
                </a:solidFill>
              </a:rPr>
              <a:t>الفرق بين </a:t>
            </a:r>
            <a:r>
              <a:rPr lang="en-US" sz="3600" b="1" dirty="0">
                <a:solidFill>
                  <a:schemeClr val="accent1"/>
                </a:solidFill>
              </a:rPr>
              <a:t>CCD </a:t>
            </a:r>
            <a:r>
              <a:rPr lang="ar-SY" sz="3600" b="1" dirty="0">
                <a:solidFill>
                  <a:schemeClr val="accent1"/>
                </a:solidFill>
              </a:rPr>
              <a:t>و </a:t>
            </a:r>
            <a:r>
              <a:rPr lang="en-US" sz="3600" b="1" dirty="0">
                <a:solidFill>
                  <a:schemeClr val="accent1"/>
                </a:solidFill>
              </a:rPr>
              <a:t>CMOS</a:t>
            </a:r>
            <a:r>
              <a:rPr lang="ar-SY" sz="3600" b="1" dirty="0">
                <a:solidFill>
                  <a:schemeClr val="accent1"/>
                </a:solidFill>
              </a:rPr>
              <a:t>: </a:t>
            </a:r>
          </a:p>
          <a:p>
            <a:pPr algn="l"/>
            <a:r>
              <a:rPr lang="en-US" sz="2800" b="1" dirty="0">
                <a:solidFill>
                  <a:schemeClr val="accent1"/>
                </a:solidFill>
              </a:rPr>
              <a:t>CCD:</a:t>
            </a:r>
          </a:p>
          <a:p>
            <a:r>
              <a:rPr lang="ar-SY" sz="2800" b="1" dirty="0">
                <a:solidFill>
                  <a:schemeClr val="accent1"/>
                </a:solidFill>
              </a:rPr>
              <a:t>المزايا :</a:t>
            </a:r>
          </a:p>
          <a:p>
            <a:r>
              <a:rPr lang="ar-SY" sz="2800" b="1" dirty="0">
                <a:solidFill>
                  <a:schemeClr val="tx2"/>
                </a:solidFill>
              </a:rPr>
              <a:t>جودة عالية، حساسية ضوئية ممتازة</a:t>
            </a:r>
          </a:p>
          <a:p>
            <a:r>
              <a:rPr lang="ar-SY" sz="2800" b="1" dirty="0">
                <a:solidFill>
                  <a:schemeClr val="accent1"/>
                </a:solidFill>
              </a:rPr>
              <a:t>العيوب:</a:t>
            </a:r>
          </a:p>
          <a:p>
            <a:r>
              <a:rPr lang="ar-SY" sz="2800" b="1" dirty="0">
                <a:solidFill>
                  <a:schemeClr val="tx2"/>
                </a:solidFill>
              </a:rPr>
              <a:t>استهلاك طاقة أعلى، تكلفة أكبر</a:t>
            </a:r>
            <a:endParaRPr lang="ar-SA" sz="2800" b="1" dirty="0">
              <a:solidFill>
                <a:schemeClr val="tx2"/>
              </a:solidFill>
            </a:endParaRPr>
          </a:p>
          <a:p>
            <a:pPr algn="l" rtl="0"/>
            <a:r>
              <a:rPr lang="en-US" sz="2800" b="1" dirty="0">
                <a:solidFill>
                  <a:schemeClr val="accent1"/>
                </a:solidFill>
              </a:rPr>
              <a:t>CMOS</a:t>
            </a:r>
            <a:r>
              <a:rPr lang="ar-SY" sz="2800" b="1" dirty="0">
                <a:solidFill>
                  <a:schemeClr val="accent1"/>
                </a:solidFill>
              </a:rPr>
              <a:t>:</a:t>
            </a:r>
            <a:r>
              <a:rPr lang="en-US" sz="2800" b="1" dirty="0">
                <a:solidFill>
                  <a:schemeClr val="accent1"/>
                </a:solidFill>
              </a:rPr>
              <a:t> </a:t>
            </a:r>
            <a:endParaRPr lang="ar-SA" sz="2800" b="1" dirty="0">
              <a:solidFill>
                <a:schemeClr val="accent1"/>
              </a:solidFill>
            </a:endParaRPr>
          </a:p>
          <a:p>
            <a:r>
              <a:rPr lang="ar-SY" sz="2800" b="1" dirty="0">
                <a:solidFill>
                  <a:schemeClr val="accent1"/>
                </a:solidFill>
              </a:rPr>
              <a:t>المزايا :</a:t>
            </a:r>
          </a:p>
          <a:p>
            <a:r>
              <a:rPr lang="ar-SY" sz="2800" b="1" dirty="0">
                <a:solidFill>
                  <a:schemeClr val="tx2"/>
                </a:solidFill>
              </a:rPr>
              <a:t>سرعة معالجة أعلى، استهلاك طاقة أقل </a:t>
            </a:r>
            <a:endParaRPr lang="ar-SA" sz="2800" b="1" dirty="0">
              <a:solidFill>
                <a:schemeClr val="tx2"/>
              </a:solidFill>
            </a:endParaRPr>
          </a:p>
          <a:p>
            <a:r>
              <a:rPr lang="ar-SY" sz="2800" b="1" dirty="0">
                <a:solidFill>
                  <a:schemeClr val="accent1"/>
                </a:solidFill>
              </a:rPr>
              <a:t>العيوب:</a:t>
            </a:r>
          </a:p>
          <a:p>
            <a:r>
              <a:rPr lang="ar-SY" sz="2800" b="1" dirty="0">
                <a:solidFill>
                  <a:schemeClr val="tx2"/>
                </a:solidFill>
              </a:rPr>
              <a:t>قد تكون الجودة أقل في بعض الحالات</a:t>
            </a:r>
            <a:endParaRPr lang="en-US" sz="2800" b="1" dirty="0">
              <a:solidFill>
                <a:schemeClr val="tx2"/>
              </a:solidFill>
            </a:endParaRPr>
          </a:p>
        </p:txBody>
      </p:sp>
    </p:spTree>
    <p:extLst>
      <p:ext uri="{BB962C8B-B14F-4D97-AF65-F5344CB8AC3E}">
        <p14:creationId xmlns:p14="http://schemas.microsoft.com/office/powerpoint/2010/main" val="353310261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304E2-2B06-9C69-84C3-D5C81534BE22}"/>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0AC7D646-3B75-405E-14B6-9A0E8AD21A5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1480" t="-635" r="13192" b="635"/>
          <a:stretch>
            <a:fillRect/>
          </a:stretch>
        </p:blipFill>
        <p:spPr>
          <a:xfrm>
            <a:off x="0" y="0"/>
            <a:ext cx="5283200" cy="6858000"/>
          </a:xfrm>
        </p:spPr>
      </p:pic>
      <p:sp>
        <p:nvSpPr>
          <p:cNvPr id="2" name="عنصر نائب لرقم الشريحة 1">
            <a:extLst>
              <a:ext uri="{FF2B5EF4-FFF2-40B4-BE49-F238E27FC236}">
                <a16:creationId xmlns:a16="http://schemas.microsoft.com/office/drawing/2014/main" id="{5D40C1E0-1828-9049-B7D1-854161DB0BF4}"/>
              </a:ext>
            </a:extLst>
          </p:cNvPr>
          <p:cNvSpPr>
            <a:spLocks noGrp="1"/>
          </p:cNvSpPr>
          <p:nvPr>
            <p:ph type="sldNum" sz="quarter" idx="12"/>
          </p:nvPr>
        </p:nvSpPr>
        <p:spPr/>
        <p:txBody>
          <a:bodyPr/>
          <a:lstStyle/>
          <a:p>
            <a:fld id="{5C0BBA6B-D746-4F1B-B1F9-3DE64F485878}" type="slidenum">
              <a:rPr lang="ar-SY" smtClean="0"/>
              <a:pPr/>
              <a:t>25</a:t>
            </a:fld>
            <a:endParaRPr lang="ar-SY" dirty="0"/>
          </a:p>
        </p:txBody>
      </p:sp>
      <p:sp>
        <p:nvSpPr>
          <p:cNvPr id="7" name="مربع نص 6">
            <a:extLst>
              <a:ext uri="{FF2B5EF4-FFF2-40B4-BE49-F238E27FC236}">
                <a16:creationId xmlns:a16="http://schemas.microsoft.com/office/drawing/2014/main" id="{03792FC4-38F3-4E2D-F5CF-1F4439620014}"/>
              </a:ext>
            </a:extLst>
          </p:cNvPr>
          <p:cNvSpPr txBox="1"/>
          <p:nvPr/>
        </p:nvSpPr>
        <p:spPr>
          <a:xfrm>
            <a:off x="2336233" y="158895"/>
            <a:ext cx="9581207" cy="830997"/>
          </a:xfrm>
          <a:prstGeom prst="rect">
            <a:avLst/>
          </a:prstGeom>
          <a:noFill/>
        </p:spPr>
        <p:txBody>
          <a:bodyPr wrap="square" rtlCol="1">
            <a:spAutoFit/>
          </a:bodyPr>
          <a:lstStyle/>
          <a:p>
            <a:r>
              <a:rPr lang="ar-SY" sz="4800" b="1" dirty="0">
                <a:solidFill>
                  <a:schemeClr val="accent1"/>
                </a:solidFill>
              </a:rPr>
              <a:t>تشكيل الصور في الكاميرات الرقمية:</a:t>
            </a:r>
            <a:endParaRPr lang="en-US" sz="4800" b="1" dirty="0">
              <a:solidFill>
                <a:schemeClr val="accent1"/>
              </a:solidFill>
            </a:endParaRPr>
          </a:p>
        </p:txBody>
      </p:sp>
      <p:sp>
        <p:nvSpPr>
          <p:cNvPr id="8" name="مربع نص 7">
            <a:extLst>
              <a:ext uri="{FF2B5EF4-FFF2-40B4-BE49-F238E27FC236}">
                <a16:creationId xmlns:a16="http://schemas.microsoft.com/office/drawing/2014/main" id="{322EF597-367F-BD81-8B97-6796B69978DB}"/>
              </a:ext>
            </a:extLst>
          </p:cNvPr>
          <p:cNvSpPr txBox="1"/>
          <p:nvPr/>
        </p:nvSpPr>
        <p:spPr>
          <a:xfrm>
            <a:off x="4896091" y="989892"/>
            <a:ext cx="7021349" cy="4355038"/>
          </a:xfrm>
          <a:prstGeom prst="rect">
            <a:avLst/>
          </a:prstGeom>
          <a:noFill/>
        </p:spPr>
        <p:txBody>
          <a:bodyPr wrap="square" rtlCol="1">
            <a:spAutoFit/>
          </a:bodyPr>
          <a:lstStyle/>
          <a:p>
            <a:r>
              <a:rPr lang="ar-SY" sz="3200" b="1" dirty="0">
                <a:solidFill>
                  <a:schemeClr val="accent1"/>
                </a:solidFill>
              </a:rPr>
              <a:t>تحويل الإشارات التناظرية إلى رقمية (</a:t>
            </a:r>
            <a:r>
              <a:rPr lang="en-US" sz="3200" b="1" dirty="0">
                <a:solidFill>
                  <a:schemeClr val="accent1"/>
                </a:solidFill>
              </a:rPr>
              <a:t>ADC</a:t>
            </a:r>
            <a:r>
              <a:rPr lang="ar-SA" sz="3200" b="1" dirty="0">
                <a:solidFill>
                  <a:schemeClr val="accent1"/>
                </a:solidFill>
              </a:rPr>
              <a:t>):</a:t>
            </a:r>
          </a:p>
          <a:p>
            <a:pPr>
              <a:lnSpc>
                <a:spcPct val="150000"/>
              </a:lnSpc>
            </a:pPr>
            <a:r>
              <a:rPr lang="ar-SY" sz="2400" b="1" dirty="0">
                <a:solidFill>
                  <a:schemeClr val="tx2"/>
                </a:solidFill>
              </a:rPr>
              <a:t>الإشارات الكهربائية الناتجة عن المستشعر تكون تناظرية </a:t>
            </a:r>
            <a:r>
              <a:rPr lang="en-US" sz="2400" b="1" dirty="0">
                <a:solidFill>
                  <a:schemeClr val="tx2"/>
                </a:solidFill>
              </a:rPr>
              <a:t>Analog)</a:t>
            </a:r>
            <a:r>
              <a:rPr lang="ar-SY" sz="2400" b="1" dirty="0">
                <a:solidFill>
                  <a:schemeClr val="tx2"/>
                </a:solidFill>
              </a:rPr>
              <a:t>).</a:t>
            </a:r>
            <a:endParaRPr lang="en-US" sz="2400" b="1" dirty="0">
              <a:solidFill>
                <a:schemeClr val="tx2"/>
              </a:solidFill>
            </a:endParaRPr>
          </a:p>
          <a:p>
            <a:pPr>
              <a:lnSpc>
                <a:spcPct val="150000"/>
              </a:lnSpc>
            </a:pPr>
            <a:r>
              <a:rPr lang="ar-SY" sz="2400" b="1" dirty="0">
                <a:solidFill>
                  <a:schemeClr val="tx2"/>
                </a:solidFill>
              </a:rPr>
              <a:t>تُحوّل هذه الإشارات إلى بيانات رقمية باستخدام محول </a:t>
            </a:r>
            <a:r>
              <a:rPr lang="en-US" sz="2400" b="1" dirty="0">
                <a:solidFill>
                  <a:schemeClr val="tx2"/>
                </a:solidFill>
              </a:rPr>
              <a:t>ADC (Analog-to-Digital Converter).</a:t>
            </a:r>
          </a:p>
          <a:p>
            <a:pPr>
              <a:lnSpc>
                <a:spcPct val="150000"/>
              </a:lnSpc>
            </a:pPr>
            <a:r>
              <a:rPr lang="ar-SY" sz="2400" b="1" dirty="0">
                <a:solidFill>
                  <a:schemeClr val="tx2"/>
                </a:solidFill>
              </a:rPr>
              <a:t>هذا التحويل يُنتج قيمًا رقمية تمثل شدة الضوء في كل بكسل، وهي الأساس لتكوين الصورة الرقمية.</a:t>
            </a:r>
          </a:p>
        </p:txBody>
      </p:sp>
    </p:spTree>
    <p:extLst>
      <p:ext uri="{BB962C8B-B14F-4D97-AF65-F5344CB8AC3E}">
        <p14:creationId xmlns:p14="http://schemas.microsoft.com/office/powerpoint/2010/main" val="125804616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54F39-930E-87E8-66DD-C0B60878BCA3}"/>
            </a:ext>
          </a:extLst>
        </p:cNvPr>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4456A6BC-20A1-4EC6-B141-37A4CDE3FB7E}"/>
              </a:ext>
            </a:extLst>
          </p:cNvPr>
          <p:cNvSpPr>
            <a:spLocks noGrp="1"/>
          </p:cNvSpPr>
          <p:nvPr>
            <p:ph type="sldNum" sz="quarter" idx="12"/>
          </p:nvPr>
        </p:nvSpPr>
        <p:spPr/>
        <p:txBody>
          <a:bodyPr/>
          <a:lstStyle/>
          <a:p>
            <a:fld id="{5C0BBA6B-D746-4F1B-B1F9-3DE64F485878}" type="slidenum">
              <a:rPr lang="ar-SY" smtClean="0"/>
              <a:pPr/>
              <a:t>26</a:t>
            </a:fld>
            <a:endParaRPr lang="ar-SY" dirty="0"/>
          </a:p>
        </p:txBody>
      </p:sp>
      <p:sp>
        <p:nvSpPr>
          <p:cNvPr id="7" name="مربع نص 6">
            <a:extLst>
              <a:ext uri="{FF2B5EF4-FFF2-40B4-BE49-F238E27FC236}">
                <a16:creationId xmlns:a16="http://schemas.microsoft.com/office/drawing/2014/main" id="{EE01535F-4971-1BDA-0C2D-5F9387A1348E}"/>
              </a:ext>
            </a:extLst>
          </p:cNvPr>
          <p:cNvSpPr txBox="1"/>
          <p:nvPr/>
        </p:nvSpPr>
        <p:spPr>
          <a:xfrm>
            <a:off x="2336233" y="158895"/>
            <a:ext cx="9581207" cy="830997"/>
          </a:xfrm>
          <a:prstGeom prst="rect">
            <a:avLst/>
          </a:prstGeom>
          <a:noFill/>
        </p:spPr>
        <p:txBody>
          <a:bodyPr wrap="square" rtlCol="1">
            <a:spAutoFit/>
          </a:bodyPr>
          <a:lstStyle/>
          <a:p>
            <a:r>
              <a:rPr lang="ar-SY" sz="4800" b="1" dirty="0">
                <a:solidFill>
                  <a:schemeClr val="accent1"/>
                </a:solidFill>
              </a:rPr>
              <a:t>تشكيل الصور في الكاميرات الرقمية:</a:t>
            </a:r>
            <a:endParaRPr lang="en-US" sz="4800" b="1" dirty="0">
              <a:solidFill>
                <a:schemeClr val="accent1"/>
              </a:solidFill>
            </a:endParaRPr>
          </a:p>
        </p:txBody>
      </p:sp>
      <p:pic>
        <p:nvPicPr>
          <p:cNvPr id="5" name="عنصر نائب للصورة 4">
            <a:extLst>
              <a:ext uri="{FF2B5EF4-FFF2-40B4-BE49-F238E27FC236}">
                <a16:creationId xmlns:a16="http://schemas.microsoft.com/office/drawing/2014/main" id="{57C48FCB-B235-78E0-44C2-58875E149EE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122" t="2" r="14935" b="-2279"/>
          <a:stretch>
            <a:fillRect/>
          </a:stretch>
        </p:blipFill>
        <p:spPr>
          <a:xfrm>
            <a:off x="0" y="0"/>
            <a:ext cx="5347505" cy="7014258"/>
          </a:xfrm>
        </p:spPr>
      </p:pic>
      <p:sp>
        <p:nvSpPr>
          <p:cNvPr id="8" name="مربع نص 7">
            <a:extLst>
              <a:ext uri="{FF2B5EF4-FFF2-40B4-BE49-F238E27FC236}">
                <a16:creationId xmlns:a16="http://schemas.microsoft.com/office/drawing/2014/main" id="{6B306217-E6B0-E2F9-A2FA-24EBA16EABD3}"/>
              </a:ext>
            </a:extLst>
          </p:cNvPr>
          <p:cNvSpPr txBox="1"/>
          <p:nvPr/>
        </p:nvSpPr>
        <p:spPr>
          <a:xfrm>
            <a:off x="4896091" y="989892"/>
            <a:ext cx="7021349" cy="4355038"/>
          </a:xfrm>
          <a:prstGeom prst="rect">
            <a:avLst/>
          </a:prstGeom>
          <a:noFill/>
        </p:spPr>
        <p:txBody>
          <a:bodyPr wrap="square" rtlCol="1">
            <a:spAutoFit/>
          </a:bodyPr>
          <a:lstStyle/>
          <a:p>
            <a:r>
              <a:rPr lang="ar-SY" sz="3200" b="1" dirty="0">
                <a:solidFill>
                  <a:schemeClr val="accent1"/>
                </a:solidFill>
              </a:rPr>
              <a:t>تحويل الإشارات التناظرية إلى رقمية (</a:t>
            </a:r>
            <a:r>
              <a:rPr lang="en-US" sz="3200" b="1" dirty="0">
                <a:solidFill>
                  <a:schemeClr val="accent1"/>
                </a:solidFill>
              </a:rPr>
              <a:t>ADC</a:t>
            </a:r>
            <a:r>
              <a:rPr lang="ar-SA" sz="3200" b="1" dirty="0">
                <a:solidFill>
                  <a:schemeClr val="accent1"/>
                </a:solidFill>
              </a:rPr>
              <a:t>):</a:t>
            </a:r>
          </a:p>
          <a:p>
            <a:pPr>
              <a:lnSpc>
                <a:spcPct val="150000"/>
              </a:lnSpc>
            </a:pPr>
            <a:r>
              <a:rPr lang="ar-SY" sz="2400" b="1" dirty="0">
                <a:solidFill>
                  <a:schemeClr val="tx2"/>
                </a:solidFill>
              </a:rPr>
              <a:t>الإشارات الكهربائية الناتجة عن المستشعر تكون تناظرية </a:t>
            </a:r>
            <a:r>
              <a:rPr lang="en-US" sz="2400" b="1" dirty="0">
                <a:solidFill>
                  <a:schemeClr val="tx2"/>
                </a:solidFill>
              </a:rPr>
              <a:t>Analog)</a:t>
            </a:r>
            <a:r>
              <a:rPr lang="ar-SY" sz="2400" b="1" dirty="0">
                <a:solidFill>
                  <a:schemeClr val="tx2"/>
                </a:solidFill>
              </a:rPr>
              <a:t>).</a:t>
            </a:r>
            <a:endParaRPr lang="en-US" sz="2400" b="1" dirty="0">
              <a:solidFill>
                <a:schemeClr val="tx2"/>
              </a:solidFill>
            </a:endParaRPr>
          </a:p>
          <a:p>
            <a:pPr>
              <a:lnSpc>
                <a:spcPct val="150000"/>
              </a:lnSpc>
            </a:pPr>
            <a:r>
              <a:rPr lang="ar-SY" sz="2400" b="1" dirty="0">
                <a:solidFill>
                  <a:schemeClr val="tx2"/>
                </a:solidFill>
              </a:rPr>
              <a:t>تُحوّل هذه الإشارات إلى بيانات رقمية باستخدام محول </a:t>
            </a:r>
            <a:r>
              <a:rPr lang="en-US" sz="2400" b="1" dirty="0">
                <a:solidFill>
                  <a:schemeClr val="tx2"/>
                </a:solidFill>
              </a:rPr>
              <a:t>ADC (Analog-to-Digital Converter).</a:t>
            </a:r>
          </a:p>
          <a:p>
            <a:pPr>
              <a:lnSpc>
                <a:spcPct val="150000"/>
              </a:lnSpc>
            </a:pPr>
            <a:r>
              <a:rPr lang="ar-SY" sz="2400" b="1" dirty="0">
                <a:solidFill>
                  <a:schemeClr val="tx2"/>
                </a:solidFill>
              </a:rPr>
              <a:t>هذا التحويل يُنتج قيمًا رقمية تمثل شدة الضوء في كل بكسل، وهي الأساس لتكوين الصورة الرقمية.</a:t>
            </a:r>
          </a:p>
        </p:txBody>
      </p:sp>
    </p:spTree>
    <p:extLst>
      <p:ext uri="{BB962C8B-B14F-4D97-AF65-F5344CB8AC3E}">
        <p14:creationId xmlns:p14="http://schemas.microsoft.com/office/powerpoint/2010/main" val="399931960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BA146-ADE9-9BC9-7FE1-F83879A7B14C}"/>
            </a:ext>
          </a:extLst>
        </p:cNvPr>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9F20FBBE-AF27-6C4C-5FF3-333699F6468C}"/>
              </a:ext>
            </a:extLst>
          </p:cNvPr>
          <p:cNvSpPr>
            <a:spLocks noGrp="1"/>
          </p:cNvSpPr>
          <p:nvPr>
            <p:ph type="sldNum" sz="quarter" idx="12"/>
          </p:nvPr>
        </p:nvSpPr>
        <p:spPr/>
        <p:txBody>
          <a:bodyPr/>
          <a:lstStyle/>
          <a:p>
            <a:fld id="{5C0BBA6B-D746-4F1B-B1F9-3DE64F485878}" type="slidenum">
              <a:rPr lang="ar-SY" smtClean="0"/>
              <a:pPr/>
              <a:t>27</a:t>
            </a:fld>
            <a:endParaRPr lang="ar-SY" dirty="0"/>
          </a:p>
        </p:txBody>
      </p:sp>
      <p:sp>
        <p:nvSpPr>
          <p:cNvPr id="7" name="مربع نص 6">
            <a:extLst>
              <a:ext uri="{FF2B5EF4-FFF2-40B4-BE49-F238E27FC236}">
                <a16:creationId xmlns:a16="http://schemas.microsoft.com/office/drawing/2014/main" id="{481CA075-8C47-8C15-A95D-59721C763AFF}"/>
              </a:ext>
            </a:extLst>
          </p:cNvPr>
          <p:cNvSpPr txBox="1"/>
          <p:nvPr/>
        </p:nvSpPr>
        <p:spPr>
          <a:xfrm>
            <a:off x="2336233" y="158895"/>
            <a:ext cx="9581207" cy="830997"/>
          </a:xfrm>
          <a:prstGeom prst="rect">
            <a:avLst/>
          </a:prstGeom>
          <a:noFill/>
        </p:spPr>
        <p:txBody>
          <a:bodyPr wrap="square" rtlCol="1">
            <a:spAutoFit/>
          </a:bodyPr>
          <a:lstStyle/>
          <a:p>
            <a:r>
              <a:rPr lang="ar-SY" sz="4800" b="1" dirty="0">
                <a:solidFill>
                  <a:schemeClr val="accent1"/>
                </a:solidFill>
              </a:rPr>
              <a:t>تشكيل الصور في الكاميرات الرقمية:</a:t>
            </a:r>
            <a:endParaRPr lang="en-US" sz="4800" b="1" dirty="0">
              <a:solidFill>
                <a:schemeClr val="accent1"/>
              </a:solidFill>
            </a:endParaRPr>
          </a:p>
        </p:txBody>
      </p:sp>
      <p:pic>
        <p:nvPicPr>
          <p:cNvPr id="5" name="عنصر نائب للصورة 4">
            <a:extLst>
              <a:ext uri="{FF2B5EF4-FFF2-40B4-BE49-F238E27FC236}">
                <a16:creationId xmlns:a16="http://schemas.microsoft.com/office/drawing/2014/main" id="{454BF7C3-C9FF-31FE-0E0E-517037968D3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122" t="2" r="14935" b="-2279"/>
          <a:stretch>
            <a:fillRect/>
          </a:stretch>
        </p:blipFill>
        <p:spPr>
          <a:xfrm>
            <a:off x="0" y="0"/>
            <a:ext cx="5347505" cy="7014258"/>
          </a:xfrm>
        </p:spPr>
      </p:pic>
      <p:sp>
        <p:nvSpPr>
          <p:cNvPr id="8" name="مربع نص 7">
            <a:extLst>
              <a:ext uri="{FF2B5EF4-FFF2-40B4-BE49-F238E27FC236}">
                <a16:creationId xmlns:a16="http://schemas.microsoft.com/office/drawing/2014/main" id="{1110B5FB-4E84-DD44-F654-DAC5EBBDAE55}"/>
              </a:ext>
            </a:extLst>
          </p:cNvPr>
          <p:cNvSpPr txBox="1"/>
          <p:nvPr/>
        </p:nvSpPr>
        <p:spPr>
          <a:xfrm>
            <a:off x="4896091" y="989892"/>
            <a:ext cx="7021349" cy="5055230"/>
          </a:xfrm>
          <a:prstGeom prst="rect">
            <a:avLst/>
          </a:prstGeom>
          <a:noFill/>
        </p:spPr>
        <p:txBody>
          <a:bodyPr wrap="square" rtlCol="1">
            <a:spAutoFit/>
          </a:bodyPr>
          <a:lstStyle/>
          <a:p>
            <a:r>
              <a:rPr lang="ar-SY" sz="3200" b="1" dirty="0">
                <a:solidFill>
                  <a:schemeClr val="accent1"/>
                </a:solidFill>
              </a:rPr>
              <a:t>تطبيق نموذج الألوان</a:t>
            </a:r>
          </a:p>
          <a:p>
            <a:pPr>
              <a:lnSpc>
                <a:spcPct val="150000"/>
              </a:lnSpc>
            </a:pPr>
            <a:r>
              <a:rPr lang="ar-SY" sz="2800" b="1" dirty="0"/>
              <a:t>تُطبّق الكاميرا نموذج ألوان مثل </a:t>
            </a:r>
            <a:r>
              <a:rPr lang="en-US" sz="2800" b="1" dirty="0"/>
              <a:t>RGB </a:t>
            </a:r>
            <a:r>
              <a:rPr lang="ar-SY" sz="2800" b="1" dirty="0"/>
              <a:t>لتحديد اللون النهائي لكل بكسل.</a:t>
            </a:r>
          </a:p>
          <a:p>
            <a:pPr>
              <a:lnSpc>
                <a:spcPct val="150000"/>
              </a:lnSpc>
            </a:pPr>
            <a:r>
              <a:rPr lang="ar-SY" sz="2800" b="1" dirty="0"/>
              <a:t>يتم استخدام مرشح لوني</a:t>
            </a:r>
            <a:r>
              <a:rPr lang="en-US" sz="2800" b="1" dirty="0"/>
              <a:t>Color Filter Array </a:t>
            </a:r>
            <a:r>
              <a:rPr lang="ar-SY" sz="2800" b="1" dirty="0"/>
              <a:t>مثل </a:t>
            </a:r>
            <a:r>
              <a:rPr lang="en-US" sz="2800" b="1" dirty="0"/>
              <a:t>Bayer Filter </a:t>
            </a:r>
            <a:r>
              <a:rPr lang="ar-SY" sz="2800" b="1" dirty="0"/>
              <a:t>لتوزيع الألوان على البكسلات.</a:t>
            </a:r>
          </a:p>
          <a:p>
            <a:pPr>
              <a:lnSpc>
                <a:spcPct val="150000"/>
              </a:lnSpc>
            </a:pPr>
            <a:r>
              <a:rPr lang="ar-SY" sz="2800" b="1" dirty="0"/>
              <a:t>كل مجموعة من البكسلات تُستخدم لإنتاج لون مركب بناءً على القيم الحمراء والخضراء والزرقاء.</a:t>
            </a:r>
          </a:p>
        </p:txBody>
      </p:sp>
    </p:spTree>
    <p:extLst>
      <p:ext uri="{BB962C8B-B14F-4D97-AF65-F5344CB8AC3E}">
        <p14:creationId xmlns:p14="http://schemas.microsoft.com/office/powerpoint/2010/main" val="155201242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FDAFA-CDE3-CFA5-55E7-C9CC1D09A3BE}"/>
            </a:ext>
          </a:extLst>
        </p:cNvPr>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EC0F8DC9-BC48-8488-8376-BA2E12008E60}"/>
              </a:ext>
            </a:extLst>
          </p:cNvPr>
          <p:cNvSpPr>
            <a:spLocks noGrp="1"/>
          </p:cNvSpPr>
          <p:nvPr>
            <p:ph type="sldNum" sz="quarter" idx="12"/>
          </p:nvPr>
        </p:nvSpPr>
        <p:spPr/>
        <p:txBody>
          <a:bodyPr/>
          <a:lstStyle/>
          <a:p>
            <a:fld id="{5C0BBA6B-D746-4F1B-B1F9-3DE64F485878}" type="slidenum">
              <a:rPr lang="ar-SY" smtClean="0"/>
              <a:pPr/>
              <a:t>28</a:t>
            </a:fld>
            <a:endParaRPr lang="ar-SY" dirty="0"/>
          </a:p>
        </p:txBody>
      </p:sp>
      <p:sp>
        <p:nvSpPr>
          <p:cNvPr id="7" name="مربع نص 6">
            <a:extLst>
              <a:ext uri="{FF2B5EF4-FFF2-40B4-BE49-F238E27FC236}">
                <a16:creationId xmlns:a16="http://schemas.microsoft.com/office/drawing/2014/main" id="{26FFD9A6-0ECD-2A9B-3D48-5464A3687332}"/>
              </a:ext>
            </a:extLst>
          </p:cNvPr>
          <p:cNvSpPr txBox="1"/>
          <p:nvPr/>
        </p:nvSpPr>
        <p:spPr>
          <a:xfrm>
            <a:off x="2336233" y="158895"/>
            <a:ext cx="9581207" cy="830997"/>
          </a:xfrm>
          <a:prstGeom prst="rect">
            <a:avLst/>
          </a:prstGeom>
          <a:noFill/>
        </p:spPr>
        <p:txBody>
          <a:bodyPr wrap="square" rtlCol="1">
            <a:spAutoFit/>
          </a:bodyPr>
          <a:lstStyle/>
          <a:p>
            <a:r>
              <a:rPr lang="ar-SY" sz="4800" b="1" dirty="0">
                <a:solidFill>
                  <a:schemeClr val="accent1"/>
                </a:solidFill>
              </a:rPr>
              <a:t>تشكيل الصور في الكاميرات الرقمية:</a:t>
            </a:r>
            <a:endParaRPr lang="en-US" sz="4800" b="1" dirty="0">
              <a:solidFill>
                <a:schemeClr val="accent1"/>
              </a:solidFill>
            </a:endParaRPr>
          </a:p>
        </p:txBody>
      </p:sp>
      <p:pic>
        <p:nvPicPr>
          <p:cNvPr id="5" name="عنصر نائب للصورة 4">
            <a:extLst>
              <a:ext uri="{FF2B5EF4-FFF2-40B4-BE49-F238E27FC236}">
                <a16:creationId xmlns:a16="http://schemas.microsoft.com/office/drawing/2014/main" id="{59299A5F-D5AA-556C-F9FE-1FA40B75801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122" t="2" r="14935" b="-2279"/>
          <a:stretch>
            <a:fillRect/>
          </a:stretch>
        </p:blipFill>
        <p:spPr>
          <a:xfrm>
            <a:off x="0" y="0"/>
            <a:ext cx="5347505" cy="7014258"/>
          </a:xfrm>
        </p:spPr>
      </p:pic>
      <p:sp>
        <p:nvSpPr>
          <p:cNvPr id="8" name="مربع نص 7">
            <a:extLst>
              <a:ext uri="{FF2B5EF4-FFF2-40B4-BE49-F238E27FC236}">
                <a16:creationId xmlns:a16="http://schemas.microsoft.com/office/drawing/2014/main" id="{A9B8B25A-F5B7-21BD-930F-CE6E2E98081F}"/>
              </a:ext>
            </a:extLst>
          </p:cNvPr>
          <p:cNvSpPr txBox="1"/>
          <p:nvPr/>
        </p:nvSpPr>
        <p:spPr>
          <a:xfrm>
            <a:off x="4618300" y="1148787"/>
            <a:ext cx="7380164" cy="3862596"/>
          </a:xfrm>
          <a:prstGeom prst="rect">
            <a:avLst/>
          </a:prstGeom>
          <a:noFill/>
        </p:spPr>
        <p:txBody>
          <a:bodyPr wrap="square" rtlCol="1">
            <a:spAutoFit/>
          </a:bodyPr>
          <a:lstStyle/>
          <a:p>
            <a:r>
              <a:rPr lang="ar-SY" sz="3200" b="1" dirty="0">
                <a:solidFill>
                  <a:schemeClr val="accent1"/>
                </a:solidFill>
              </a:rPr>
              <a:t>المعالجة الداخلية للصورة</a:t>
            </a:r>
          </a:p>
          <a:p>
            <a:pPr>
              <a:lnSpc>
                <a:spcPct val="150000"/>
              </a:lnSpc>
            </a:pPr>
            <a:r>
              <a:rPr lang="ar-SY" sz="2400" b="1" dirty="0">
                <a:solidFill>
                  <a:schemeClr val="tx2"/>
                </a:solidFill>
              </a:rPr>
              <a:t>تُجري الكاميرا سلسلة من المعالجات لتحسين الصورة:</a:t>
            </a:r>
          </a:p>
          <a:p>
            <a:pPr lvl="1">
              <a:lnSpc>
                <a:spcPct val="150000"/>
              </a:lnSpc>
            </a:pPr>
            <a:r>
              <a:rPr lang="ar-SY" sz="2400" b="1" dirty="0">
                <a:solidFill>
                  <a:schemeClr val="tx2"/>
                </a:solidFill>
              </a:rPr>
              <a:t>توازن اللون الأبيض </a:t>
            </a:r>
            <a:r>
              <a:rPr lang="en-US" sz="2400" b="1" dirty="0">
                <a:solidFill>
                  <a:schemeClr val="tx2"/>
                </a:solidFill>
              </a:rPr>
              <a:t>White Balance</a:t>
            </a:r>
            <a:r>
              <a:rPr lang="ar-SY" sz="2400" b="1" dirty="0">
                <a:solidFill>
                  <a:schemeClr val="tx2"/>
                </a:solidFill>
              </a:rPr>
              <a:t> تقليل الضوضاء </a:t>
            </a:r>
            <a:r>
              <a:rPr lang="en-US" sz="2400" b="1" dirty="0">
                <a:solidFill>
                  <a:schemeClr val="tx2"/>
                </a:solidFill>
              </a:rPr>
              <a:t>Noise Reduction</a:t>
            </a:r>
            <a:r>
              <a:rPr lang="ar-SY" sz="2400" b="1" dirty="0">
                <a:solidFill>
                  <a:schemeClr val="tx2"/>
                </a:solidFill>
              </a:rPr>
              <a:t> تحسين الحدة والتباين</a:t>
            </a:r>
          </a:p>
          <a:p>
            <a:pPr lvl="1">
              <a:lnSpc>
                <a:spcPct val="150000"/>
              </a:lnSpc>
            </a:pPr>
            <a:r>
              <a:rPr lang="ar-SY" sz="2400" b="1" dirty="0">
                <a:solidFill>
                  <a:schemeClr val="tx2"/>
                </a:solidFill>
              </a:rPr>
              <a:t>تصحيح الانحرافات البصرية</a:t>
            </a:r>
          </a:p>
          <a:p>
            <a:pPr>
              <a:lnSpc>
                <a:spcPct val="150000"/>
              </a:lnSpc>
            </a:pPr>
            <a:r>
              <a:rPr lang="ar-SY" sz="2400" b="1" dirty="0">
                <a:solidFill>
                  <a:schemeClr val="tx2"/>
                </a:solidFill>
              </a:rPr>
              <a:t>تُستخدم خوارزميات مدمجة داخل المعالج الرقمي للكاميرا </a:t>
            </a:r>
            <a:r>
              <a:rPr lang="en-US" sz="2400" b="1" dirty="0">
                <a:solidFill>
                  <a:schemeClr val="tx2"/>
                </a:solidFill>
              </a:rPr>
              <a:t>Image Processor</a:t>
            </a:r>
          </a:p>
        </p:txBody>
      </p:sp>
    </p:spTree>
    <p:extLst>
      <p:ext uri="{BB962C8B-B14F-4D97-AF65-F5344CB8AC3E}">
        <p14:creationId xmlns:p14="http://schemas.microsoft.com/office/powerpoint/2010/main" val="27707562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BC43F-BDAA-EDED-FF4C-5639DA0C7BE7}"/>
            </a:ext>
          </a:extLst>
        </p:cNvPr>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972855CC-5708-CF99-A3AA-6FB80E952050}"/>
              </a:ext>
            </a:extLst>
          </p:cNvPr>
          <p:cNvSpPr>
            <a:spLocks noGrp="1"/>
          </p:cNvSpPr>
          <p:nvPr>
            <p:ph type="sldNum" sz="quarter" idx="12"/>
          </p:nvPr>
        </p:nvSpPr>
        <p:spPr/>
        <p:txBody>
          <a:bodyPr/>
          <a:lstStyle/>
          <a:p>
            <a:fld id="{5C0BBA6B-D746-4F1B-B1F9-3DE64F485878}" type="slidenum">
              <a:rPr lang="ar-SY" smtClean="0"/>
              <a:pPr/>
              <a:t>29</a:t>
            </a:fld>
            <a:endParaRPr lang="ar-SY" dirty="0"/>
          </a:p>
        </p:txBody>
      </p:sp>
      <p:sp>
        <p:nvSpPr>
          <p:cNvPr id="7" name="مربع نص 6">
            <a:extLst>
              <a:ext uri="{FF2B5EF4-FFF2-40B4-BE49-F238E27FC236}">
                <a16:creationId xmlns:a16="http://schemas.microsoft.com/office/drawing/2014/main" id="{5EF6E4E9-D9A7-FE8B-A498-280986BB75E7}"/>
              </a:ext>
            </a:extLst>
          </p:cNvPr>
          <p:cNvSpPr txBox="1"/>
          <p:nvPr/>
        </p:nvSpPr>
        <p:spPr>
          <a:xfrm>
            <a:off x="2336233" y="158895"/>
            <a:ext cx="9581207" cy="830997"/>
          </a:xfrm>
          <a:prstGeom prst="rect">
            <a:avLst/>
          </a:prstGeom>
          <a:noFill/>
        </p:spPr>
        <p:txBody>
          <a:bodyPr wrap="square" rtlCol="1">
            <a:spAutoFit/>
          </a:bodyPr>
          <a:lstStyle/>
          <a:p>
            <a:r>
              <a:rPr lang="ar-SY" sz="4800" b="1" dirty="0">
                <a:solidFill>
                  <a:schemeClr val="accent1"/>
                </a:solidFill>
              </a:rPr>
              <a:t>تشكيل الصور في الكاميرات الرقمية:</a:t>
            </a:r>
            <a:endParaRPr lang="en-US" sz="4800" b="1" dirty="0">
              <a:solidFill>
                <a:schemeClr val="accent1"/>
              </a:solidFill>
            </a:endParaRPr>
          </a:p>
        </p:txBody>
      </p:sp>
      <p:pic>
        <p:nvPicPr>
          <p:cNvPr id="5" name="عنصر نائب للصورة 4">
            <a:extLst>
              <a:ext uri="{FF2B5EF4-FFF2-40B4-BE49-F238E27FC236}">
                <a16:creationId xmlns:a16="http://schemas.microsoft.com/office/drawing/2014/main" id="{3E8DAC1D-4EEA-28B0-F433-19FC68456FD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122" t="2" r="14935" b="-2279"/>
          <a:stretch>
            <a:fillRect/>
          </a:stretch>
        </p:blipFill>
        <p:spPr>
          <a:xfrm>
            <a:off x="0" y="0"/>
            <a:ext cx="5347505" cy="7014258"/>
          </a:xfrm>
        </p:spPr>
      </p:pic>
      <p:sp>
        <p:nvSpPr>
          <p:cNvPr id="8" name="مربع نص 7">
            <a:extLst>
              <a:ext uri="{FF2B5EF4-FFF2-40B4-BE49-F238E27FC236}">
                <a16:creationId xmlns:a16="http://schemas.microsoft.com/office/drawing/2014/main" id="{63563BF0-E4F4-E3FD-F78F-118105FA47EC}"/>
              </a:ext>
            </a:extLst>
          </p:cNvPr>
          <p:cNvSpPr txBox="1"/>
          <p:nvPr/>
        </p:nvSpPr>
        <p:spPr>
          <a:xfrm>
            <a:off x="5173884" y="1148787"/>
            <a:ext cx="6824579" cy="5136266"/>
          </a:xfrm>
          <a:prstGeom prst="rect">
            <a:avLst/>
          </a:prstGeom>
          <a:noFill/>
        </p:spPr>
        <p:txBody>
          <a:bodyPr wrap="square" rtlCol="1">
            <a:spAutoFit/>
          </a:bodyPr>
          <a:lstStyle/>
          <a:p>
            <a:r>
              <a:rPr lang="ar-SY" sz="3200" b="1" dirty="0">
                <a:solidFill>
                  <a:schemeClr val="accent1"/>
                </a:solidFill>
              </a:rPr>
              <a:t>تخزين الصورة</a:t>
            </a:r>
          </a:p>
          <a:p>
            <a:pPr>
              <a:lnSpc>
                <a:spcPct val="150000"/>
              </a:lnSpc>
            </a:pPr>
            <a:r>
              <a:rPr lang="ar-SY" sz="2800" b="1" dirty="0">
                <a:solidFill>
                  <a:schemeClr val="tx2"/>
                </a:solidFill>
              </a:rPr>
              <a:t>بعد المعالجة، تُخزن الصورة في بطاقة الذاكرة بتنسيق رقمي مثل:</a:t>
            </a:r>
          </a:p>
          <a:p>
            <a:pPr lvl="1">
              <a:lnSpc>
                <a:spcPct val="150000"/>
              </a:lnSpc>
            </a:pPr>
            <a:r>
              <a:rPr lang="en-US" sz="2800" b="1" dirty="0">
                <a:solidFill>
                  <a:schemeClr val="tx2"/>
                </a:solidFill>
              </a:rPr>
              <a:t> :JPEG </a:t>
            </a:r>
            <a:r>
              <a:rPr lang="ar-SY" sz="2800" b="1" dirty="0">
                <a:solidFill>
                  <a:schemeClr val="tx2"/>
                </a:solidFill>
              </a:rPr>
              <a:t>مضغوط، مناسب للمشاركة.</a:t>
            </a:r>
          </a:p>
          <a:p>
            <a:pPr lvl="1">
              <a:lnSpc>
                <a:spcPct val="150000"/>
              </a:lnSpc>
            </a:pPr>
            <a:r>
              <a:rPr lang="en-US" sz="2800" b="1" dirty="0">
                <a:solidFill>
                  <a:schemeClr val="tx2"/>
                </a:solidFill>
              </a:rPr>
              <a:t> :RAW </a:t>
            </a:r>
            <a:r>
              <a:rPr lang="ar-SY" sz="2800" b="1" dirty="0">
                <a:solidFill>
                  <a:schemeClr val="tx2"/>
                </a:solidFill>
              </a:rPr>
              <a:t>غير مضغوط، يحتفظ بكافة البيانات الأصلية.</a:t>
            </a:r>
          </a:p>
          <a:p>
            <a:pPr>
              <a:lnSpc>
                <a:spcPct val="150000"/>
              </a:lnSpc>
            </a:pPr>
            <a:r>
              <a:rPr lang="ar-SY" sz="2800" b="1" dirty="0">
                <a:solidFill>
                  <a:schemeClr val="tx2"/>
                </a:solidFill>
              </a:rPr>
              <a:t>يمكن للمستخدم اختيار التنسيق حسب الحاجة بين الجودة والحجم.</a:t>
            </a:r>
          </a:p>
        </p:txBody>
      </p:sp>
    </p:spTree>
    <p:extLst>
      <p:ext uri="{BB962C8B-B14F-4D97-AF65-F5344CB8AC3E}">
        <p14:creationId xmlns:p14="http://schemas.microsoft.com/office/powerpoint/2010/main" val="284359632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رقم الشريحة 2">
            <a:extLst>
              <a:ext uri="{FF2B5EF4-FFF2-40B4-BE49-F238E27FC236}">
                <a16:creationId xmlns:a16="http://schemas.microsoft.com/office/drawing/2014/main" id="{EBA17682-7CE5-4D88-AC09-35C8E5D4CCEB}"/>
              </a:ext>
            </a:extLst>
          </p:cNvPr>
          <p:cNvSpPr>
            <a:spLocks noGrp="1"/>
          </p:cNvSpPr>
          <p:nvPr>
            <p:ph type="sldNum" sz="quarter" idx="12"/>
          </p:nvPr>
        </p:nvSpPr>
        <p:spPr/>
        <p:txBody>
          <a:bodyPr/>
          <a:lstStyle/>
          <a:p>
            <a:fld id="{5C0BBA6B-D746-4F1B-B1F9-3DE64F485878}" type="slidenum">
              <a:rPr lang="ar-SY" smtClean="0"/>
              <a:pPr/>
              <a:t>3</a:t>
            </a:fld>
            <a:endParaRPr lang="ar-SY" dirty="0"/>
          </a:p>
        </p:txBody>
      </p:sp>
      <p:sp>
        <p:nvSpPr>
          <p:cNvPr id="14" name="مربع نص 13">
            <a:extLst>
              <a:ext uri="{FF2B5EF4-FFF2-40B4-BE49-F238E27FC236}">
                <a16:creationId xmlns:a16="http://schemas.microsoft.com/office/drawing/2014/main" id="{8DC503DF-237F-43D7-8ED1-9292E59A13B7}"/>
              </a:ext>
            </a:extLst>
          </p:cNvPr>
          <p:cNvSpPr txBox="1"/>
          <p:nvPr/>
        </p:nvSpPr>
        <p:spPr>
          <a:xfrm>
            <a:off x="4948845" y="3262849"/>
            <a:ext cx="2374309" cy="1384995"/>
          </a:xfrm>
          <a:prstGeom prst="rect">
            <a:avLst/>
          </a:prstGeom>
          <a:noFill/>
        </p:spPr>
        <p:txBody>
          <a:bodyPr wrap="square" rtlCol="1">
            <a:spAutoFit/>
          </a:bodyPr>
          <a:lstStyle/>
          <a:p>
            <a:pPr algn="ctr"/>
            <a:r>
              <a:rPr lang="ar-SY" sz="1400" dirty="0">
                <a:solidFill>
                  <a:schemeClr val="bg1"/>
                </a:solidFill>
              </a:rPr>
              <a:t>إذا كنت تحتاج إلى عدد أكبر من الفقرات يـتـيـح لـك مـولـد النـص الـعــربـــي زيـــادة عـــدد الفقرات كما تريــد. ومـن هـنـا وجب على المصمـم أن يـضــع نصوصا مؤقتة على التصميـم</a:t>
            </a:r>
          </a:p>
        </p:txBody>
      </p:sp>
      <p:sp>
        <p:nvSpPr>
          <p:cNvPr id="16" name="مربع نص 15">
            <a:extLst>
              <a:ext uri="{FF2B5EF4-FFF2-40B4-BE49-F238E27FC236}">
                <a16:creationId xmlns:a16="http://schemas.microsoft.com/office/drawing/2014/main" id="{1E546A4B-B2ED-438F-8008-80A0F672FFF6}"/>
              </a:ext>
            </a:extLst>
          </p:cNvPr>
          <p:cNvSpPr txBox="1"/>
          <p:nvPr/>
        </p:nvSpPr>
        <p:spPr>
          <a:xfrm>
            <a:off x="5547886" y="240278"/>
            <a:ext cx="1803700" cy="707886"/>
          </a:xfrm>
          <a:prstGeom prst="rect">
            <a:avLst/>
          </a:prstGeom>
          <a:noFill/>
        </p:spPr>
        <p:txBody>
          <a:bodyPr wrap="none" rtlCol="1">
            <a:spAutoFit/>
          </a:bodyPr>
          <a:lstStyle/>
          <a:p>
            <a:r>
              <a:rPr lang="ar-SY" sz="4000" dirty="0">
                <a:solidFill>
                  <a:srgbClr val="EE1250"/>
                </a:solidFill>
              </a:rPr>
              <a:t>مقدمة</a:t>
            </a:r>
          </a:p>
        </p:txBody>
      </p:sp>
      <p:sp>
        <p:nvSpPr>
          <p:cNvPr id="17" name="مربع نص 16">
            <a:extLst>
              <a:ext uri="{FF2B5EF4-FFF2-40B4-BE49-F238E27FC236}">
                <a16:creationId xmlns:a16="http://schemas.microsoft.com/office/drawing/2014/main" id="{ACBDD743-6EBA-4B98-BC0E-7265340CB8DD}"/>
              </a:ext>
            </a:extLst>
          </p:cNvPr>
          <p:cNvSpPr txBox="1"/>
          <p:nvPr/>
        </p:nvSpPr>
        <p:spPr>
          <a:xfrm>
            <a:off x="1531464" y="1273215"/>
            <a:ext cx="9290865" cy="4247317"/>
          </a:xfrm>
          <a:prstGeom prst="rect">
            <a:avLst/>
          </a:prstGeom>
          <a:noFill/>
        </p:spPr>
        <p:txBody>
          <a:bodyPr wrap="square" rtlCol="1">
            <a:spAutoFit/>
          </a:bodyPr>
          <a:lstStyle/>
          <a:p>
            <a:pPr algn="ctr"/>
            <a:r>
              <a:rPr lang="ar-SY" b="1" dirty="0">
                <a:solidFill>
                  <a:schemeClr val="tx2"/>
                </a:solidFill>
              </a:rPr>
              <a:t>في عالمٍ باتت فيه الصورة تتحدث قبل الكلمة، وتُعبّر عن المعنى قبل أن يُكتب، أصبحت الوسائط البصرية الرقمية جزءًا لا يتجزأ من حياتنا اليومية، بل تحوّلت إلى لغة عالمية يتقنها الجميع دون الحاجة إلى ترجمة. لقد غيّرت هذه الوسائط طريقة تواصلنا، تعليمنا، وتفاعلنا مع العالم من حولنا، وفتحت آفاقًا جديدة للإبداع والتأثير لم تكن ممكنة من قبل ولم يعد المحتوى البصري مجرد عنصر مكمل، بل أصبح في صميم كل تجربة رقمية، من أبسط منشور على وسائل التواصل الاجتماعي إلى أعقد أنظمة الواقع الافتراضي. هذا التحول لم يكن وليد الصدفة، بل نتيجة لتطورات تقنية متسارعة أعادت تشكيل مفهوم الصورة والفيديو، وجعلت منهما أدوات ذكية قادرة على نقل المعرفة، إثارة المشاعر، وتحفيز التفاعل . ومع هذا التوسع الهائل في استخدام الوسائط البصرية، برزت الحاجة إلى فهم عميق للتقنيات التي تقف خلفها، والأنظمة التي تُمكّنها من العمل بكفاءة ودقة. فالتعامل مع الصورة الرقمية أو الفيديو لم يعد يقتصر على الالتقاط والمشاهدة، بل أصبح يشمل التحليل، المعالجة، والتحسين، باستخدام أدوات متقدمة تتداخل فيها الرياضيات، الفيزياء. كما تبرز أهمية دراسة الوسائط البصرية الرقمية وتقنياتها، ليس فقط لفهم كيفية عملها، بل لاكتشاف الإمكانيات التي تتيحها، والتحديات التي تفرضها، والفرص التي يمكن أن تُبنى عليها في مختلف المجالات. إنها رحلة في عالم مرئي غني بالتفاصيل، مليء بالإبداع، ومفتوح على احتمالات لا نهائية.</a:t>
            </a:r>
          </a:p>
        </p:txBody>
      </p:sp>
    </p:spTree>
    <p:extLst>
      <p:ext uri="{BB962C8B-B14F-4D97-AF65-F5344CB8AC3E}">
        <p14:creationId xmlns:p14="http://schemas.microsoft.com/office/powerpoint/2010/main" val="11379485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1B152-E5B2-6714-BEC3-7473681BB943}"/>
            </a:ext>
          </a:extLst>
        </p:cNvPr>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A1A2FAE6-E540-B62C-6807-220D0BA1C66E}"/>
              </a:ext>
            </a:extLst>
          </p:cNvPr>
          <p:cNvSpPr>
            <a:spLocks noGrp="1"/>
          </p:cNvSpPr>
          <p:nvPr>
            <p:ph type="sldNum" sz="quarter" idx="12"/>
          </p:nvPr>
        </p:nvSpPr>
        <p:spPr/>
        <p:txBody>
          <a:bodyPr/>
          <a:lstStyle/>
          <a:p>
            <a:fld id="{5C0BBA6B-D746-4F1B-B1F9-3DE64F485878}" type="slidenum">
              <a:rPr lang="ar-SY" smtClean="0"/>
              <a:pPr/>
              <a:t>30</a:t>
            </a:fld>
            <a:endParaRPr lang="ar-SY" dirty="0"/>
          </a:p>
        </p:txBody>
      </p:sp>
      <p:sp>
        <p:nvSpPr>
          <p:cNvPr id="7" name="مربع نص 6">
            <a:extLst>
              <a:ext uri="{FF2B5EF4-FFF2-40B4-BE49-F238E27FC236}">
                <a16:creationId xmlns:a16="http://schemas.microsoft.com/office/drawing/2014/main" id="{40487557-229C-188E-097B-05C9023E3A99}"/>
              </a:ext>
            </a:extLst>
          </p:cNvPr>
          <p:cNvSpPr txBox="1"/>
          <p:nvPr/>
        </p:nvSpPr>
        <p:spPr>
          <a:xfrm>
            <a:off x="2336233" y="158895"/>
            <a:ext cx="9581207" cy="830997"/>
          </a:xfrm>
          <a:prstGeom prst="rect">
            <a:avLst/>
          </a:prstGeom>
          <a:noFill/>
        </p:spPr>
        <p:txBody>
          <a:bodyPr wrap="square" rtlCol="1">
            <a:spAutoFit/>
          </a:bodyPr>
          <a:lstStyle/>
          <a:p>
            <a:r>
              <a:rPr lang="ar-SY" sz="4800" b="1" dirty="0">
                <a:solidFill>
                  <a:schemeClr val="accent1"/>
                </a:solidFill>
              </a:rPr>
              <a:t>تشكيل الصور في الكاميرات الرقمية:</a:t>
            </a:r>
            <a:endParaRPr lang="en-US" sz="4800" b="1" dirty="0">
              <a:solidFill>
                <a:schemeClr val="accent1"/>
              </a:solidFill>
            </a:endParaRPr>
          </a:p>
        </p:txBody>
      </p:sp>
      <p:pic>
        <p:nvPicPr>
          <p:cNvPr id="5" name="عنصر نائب للصورة 4">
            <a:extLst>
              <a:ext uri="{FF2B5EF4-FFF2-40B4-BE49-F238E27FC236}">
                <a16:creationId xmlns:a16="http://schemas.microsoft.com/office/drawing/2014/main" id="{D16E578E-850E-B1EE-0375-28F5D01C215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122" t="2" r="14935" b="-2279"/>
          <a:stretch>
            <a:fillRect/>
          </a:stretch>
        </p:blipFill>
        <p:spPr>
          <a:xfrm>
            <a:off x="0" y="0"/>
            <a:ext cx="5347505" cy="7014258"/>
          </a:xfrm>
        </p:spPr>
      </p:pic>
      <p:sp>
        <p:nvSpPr>
          <p:cNvPr id="8" name="مربع نص 7">
            <a:extLst>
              <a:ext uri="{FF2B5EF4-FFF2-40B4-BE49-F238E27FC236}">
                <a16:creationId xmlns:a16="http://schemas.microsoft.com/office/drawing/2014/main" id="{8412B192-9824-1635-872F-FD23C81B04F3}"/>
              </a:ext>
            </a:extLst>
          </p:cNvPr>
          <p:cNvSpPr txBox="1"/>
          <p:nvPr/>
        </p:nvSpPr>
        <p:spPr>
          <a:xfrm>
            <a:off x="5173884" y="1148787"/>
            <a:ext cx="6824579" cy="4416594"/>
          </a:xfrm>
          <a:prstGeom prst="rect">
            <a:avLst/>
          </a:prstGeom>
          <a:noFill/>
        </p:spPr>
        <p:txBody>
          <a:bodyPr wrap="square" rtlCol="1">
            <a:spAutoFit/>
          </a:bodyPr>
          <a:lstStyle/>
          <a:p>
            <a:r>
              <a:rPr lang="ar-SY" sz="3200" b="1" dirty="0">
                <a:solidFill>
                  <a:schemeClr val="accent1"/>
                </a:solidFill>
              </a:rPr>
              <a:t>عوامل تؤثر على جودة الصورة</a:t>
            </a:r>
          </a:p>
          <a:p>
            <a:pPr>
              <a:lnSpc>
                <a:spcPct val="150000"/>
              </a:lnSpc>
            </a:pPr>
            <a:r>
              <a:rPr lang="ar-SY" sz="2400" b="1" dirty="0">
                <a:solidFill>
                  <a:schemeClr val="tx2"/>
                </a:solidFill>
              </a:rPr>
              <a:t>دقة المستشعر</a:t>
            </a:r>
            <a:r>
              <a:rPr lang="ar-SY" sz="2400" dirty="0">
                <a:solidFill>
                  <a:schemeClr val="tx2"/>
                </a:solidFill>
              </a:rPr>
              <a:t>: عدد البكسلات يُحدد حجم الصورة وتفاصيلها.</a:t>
            </a:r>
          </a:p>
          <a:p>
            <a:pPr>
              <a:lnSpc>
                <a:spcPct val="150000"/>
              </a:lnSpc>
            </a:pPr>
            <a:r>
              <a:rPr lang="ar-SY" sz="2400" b="1" dirty="0">
                <a:solidFill>
                  <a:schemeClr val="tx2"/>
                </a:solidFill>
              </a:rPr>
              <a:t>حجم البكسل</a:t>
            </a:r>
            <a:r>
              <a:rPr lang="ar-SY" sz="2400" dirty="0">
                <a:solidFill>
                  <a:schemeClr val="tx2"/>
                </a:solidFill>
              </a:rPr>
              <a:t>: البكسلات الأكبر تستقبل ضوءًا أكثر، مما يُحسن الأداء في الإضاءة المنخفضة.</a:t>
            </a:r>
          </a:p>
          <a:p>
            <a:pPr>
              <a:lnSpc>
                <a:spcPct val="150000"/>
              </a:lnSpc>
            </a:pPr>
            <a:r>
              <a:rPr lang="ar-SY" sz="2400" b="1" dirty="0">
                <a:solidFill>
                  <a:schemeClr val="tx2"/>
                </a:solidFill>
              </a:rPr>
              <a:t>نوع العدسة</a:t>
            </a:r>
            <a:r>
              <a:rPr lang="ar-SY" sz="2400" dirty="0">
                <a:solidFill>
                  <a:schemeClr val="tx2"/>
                </a:solidFill>
              </a:rPr>
              <a:t>: تؤثر على وضوح الصورة وتشوهاتها.</a:t>
            </a:r>
          </a:p>
          <a:p>
            <a:pPr>
              <a:lnSpc>
                <a:spcPct val="150000"/>
              </a:lnSpc>
            </a:pPr>
            <a:r>
              <a:rPr lang="ar-SY" sz="2400" b="1" dirty="0">
                <a:solidFill>
                  <a:schemeClr val="tx2"/>
                </a:solidFill>
              </a:rPr>
              <a:t>خوارزميات المعالجة</a:t>
            </a:r>
            <a:r>
              <a:rPr lang="ar-SY" sz="2400" dirty="0">
                <a:solidFill>
                  <a:schemeClr val="tx2"/>
                </a:solidFill>
              </a:rPr>
              <a:t>: تحدد مدى نقاء الصورة وتوازن الألوان.</a:t>
            </a:r>
          </a:p>
        </p:txBody>
      </p:sp>
    </p:spTree>
    <p:extLst>
      <p:ext uri="{BB962C8B-B14F-4D97-AF65-F5344CB8AC3E}">
        <p14:creationId xmlns:p14="http://schemas.microsoft.com/office/powerpoint/2010/main" val="31579102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00F83-F768-31DC-A82E-E5C64890A647}"/>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8701564A-7325-9517-33C1-D317F9806F9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76" t="2057" r="18211" b="-2562"/>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A6D45F95-0B43-D9E1-2741-5B8E70558020}"/>
              </a:ext>
            </a:extLst>
          </p:cNvPr>
          <p:cNvSpPr>
            <a:spLocks noGrp="1"/>
          </p:cNvSpPr>
          <p:nvPr>
            <p:ph type="sldNum" sz="quarter" idx="12"/>
          </p:nvPr>
        </p:nvSpPr>
        <p:spPr/>
        <p:txBody>
          <a:bodyPr/>
          <a:lstStyle/>
          <a:p>
            <a:fld id="{5C0BBA6B-D746-4F1B-B1F9-3DE64F485878}" type="slidenum">
              <a:rPr lang="ar-SY" smtClean="0"/>
              <a:pPr/>
              <a:t>31</a:t>
            </a:fld>
            <a:endParaRPr lang="ar-SY" dirty="0"/>
          </a:p>
        </p:txBody>
      </p:sp>
      <p:sp>
        <p:nvSpPr>
          <p:cNvPr id="7" name="مربع نص 6">
            <a:extLst>
              <a:ext uri="{FF2B5EF4-FFF2-40B4-BE49-F238E27FC236}">
                <a16:creationId xmlns:a16="http://schemas.microsoft.com/office/drawing/2014/main" id="{17F67912-B8EF-5859-AA76-4960A288B00C}"/>
              </a:ext>
            </a:extLst>
          </p:cNvPr>
          <p:cNvSpPr txBox="1"/>
          <p:nvPr/>
        </p:nvSpPr>
        <p:spPr>
          <a:xfrm>
            <a:off x="-549796" y="148850"/>
            <a:ext cx="8073341" cy="1754326"/>
          </a:xfrm>
          <a:prstGeom prst="rect">
            <a:avLst/>
          </a:prstGeom>
          <a:noFill/>
        </p:spPr>
        <p:txBody>
          <a:bodyPr wrap="square" rtlCol="1">
            <a:spAutoFit/>
          </a:bodyPr>
          <a:lstStyle/>
          <a:p>
            <a:r>
              <a:rPr lang="ar-SA" sz="5400" b="1" dirty="0">
                <a:solidFill>
                  <a:schemeClr val="accent1"/>
                </a:solidFill>
              </a:rPr>
              <a:t>مقدمة عن الفيديو الرقمي:</a:t>
            </a:r>
            <a:endParaRPr lang="ar-SY" sz="5400" b="1" dirty="0">
              <a:solidFill>
                <a:schemeClr val="accent1"/>
              </a:solidFill>
            </a:endParaRPr>
          </a:p>
        </p:txBody>
      </p:sp>
      <p:sp>
        <p:nvSpPr>
          <p:cNvPr id="8" name="مربع نص 7">
            <a:extLst>
              <a:ext uri="{FF2B5EF4-FFF2-40B4-BE49-F238E27FC236}">
                <a16:creationId xmlns:a16="http://schemas.microsoft.com/office/drawing/2014/main" id="{7D27B52F-6989-4D30-8064-CC2F22FDC777}"/>
              </a:ext>
            </a:extLst>
          </p:cNvPr>
          <p:cNvSpPr txBox="1"/>
          <p:nvPr/>
        </p:nvSpPr>
        <p:spPr>
          <a:xfrm>
            <a:off x="381965" y="2294746"/>
            <a:ext cx="7141580" cy="4001095"/>
          </a:xfrm>
          <a:prstGeom prst="rect">
            <a:avLst/>
          </a:prstGeom>
          <a:noFill/>
        </p:spPr>
        <p:txBody>
          <a:bodyPr wrap="square" rtlCol="1">
            <a:spAutoFit/>
          </a:bodyPr>
          <a:lstStyle/>
          <a:p>
            <a:pPr>
              <a:lnSpc>
                <a:spcPct val="150000"/>
              </a:lnSpc>
            </a:pPr>
            <a:r>
              <a:rPr lang="ar-SY" sz="2000" b="1" dirty="0">
                <a:solidFill>
                  <a:schemeClr val="tx2"/>
                </a:solidFill>
              </a:rPr>
              <a:t>في عالم الوسائط المتعددة، يُعد الفيديو الرقمي من أكثر الوسائط تأثيرًا وانتشارًا، حيث يجمع بين الصورة والصوت والحركة في تجربة تفاعلية غنية. لقد غيّر الفيديو الرقمي طريقة إنتاج المحتوى، عرضه، وتوزيعه، وأصبح عنصرًا أساسيًا في التعليم، الإعلام، الترفيه، والتسويق. ومع تطور تقنيات التصوير والمعالجة، بات من الممكن إنتاج فيديوهات عالية الجودة باستخدام أدوات بسيطة مثل الهواتف الذكية، مما فتح المجال أمام الجميع للإبداع والمشاركة.</a:t>
            </a:r>
          </a:p>
          <a:p>
            <a:pPr algn="just"/>
            <a:endParaRPr lang="ar-SY" sz="1400" dirty="0">
              <a:solidFill>
                <a:srgbClr val="032F4A"/>
              </a:solidFill>
            </a:endParaRPr>
          </a:p>
        </p:txBody>
      </p:sp>
    </p:spTree>
    <p:extLst>
      <p:ext uri="{BB962C8B-B14F-4D97-AF65-F5344CB8AC3E}">
        <p14:creationId xmlns:p14="http://schemas.microsoft.com/office/powerpoint/2010/main" val="167167693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00443-D0E9-4645-B1F7-CF7E25DF5C61}"/>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200EC8A8-CF5A-833F-7C86-0F14EBF7C0E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76" t="2057" r="18211" b="-2562"/>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E867502E-2516-757A-61FA-089A0550BD5A}"/>
              </a:ext>
            </a:extLst>
          </p:cNvPr>
          <p:cNvSpPr>
            <a:spLocks noGrp="1"/>
          </p:cNvSpPr>
          <p:nvPr>
            <p:ph type="sldNum" sz="quarter" idx="12"/>
          </p:nvPr>
        </p:nvSpPr>
        <p:spPr/>
        <p:txBody>
          <a:bodyPr/>
          <a:lstStyle/>
          <a:p>
            <a:fld id="{5C0BBA6B-D746-4F1B-B1F9-3DE64F485878}" type="slidenum">
              <a:rPr lang="ar-SY" smtClean="0"/>
              <a:pPr/>
              <a:t>32</a:t>
            </a:fld>
            <a:endParaRPr lang="ar-SY" dirty="0"/>
          </a:p>
        </p:txBody>
      </p:sp>
      <p:sp>
        <p:nvSpPr>
          <p:cNvPr id="7" name="مربع نص 6">
            <a:extLst>
              <a:ext uri="{FF2B5EF4-FFF2-40B4-BE49-F238E27FC236}">
                <a16:creationId xmlns:a16="http://schemas.microsoft.com/office/drawing/2014/main" id="{AA097AEC-DF06-3CC3-9EE5-02B2BE2A8966}"/>
              </a:ext>
            </a:extLst>
          </p:cNvPr>
          <p:cNvSpPr txBox="1"/>
          <p:nvPr/>
        </p:nvSpPr>
        <p:spPr>
          <a:xfrm>
            <a:off x="-584520" y="276172"/>
            <a:ext cx="8073341" cy="923330"/>
          </a:xfrm>
          <a:prstGeom prst="rect">
            <a:avLst/>
          </a:prstGeom>
          <a:noFill/>
        </p:spPr>
        <p:txBody>
          <a:bodyPr wrap="square" rtlCol="1">
            <a:spAutoFit/>
          </a:bodyPr>
          <a:lstStyle/>
          <a:p>
            <a:r>
              <a:rPr lang="ar-SA" sz="5400" b="1" dirty="0">
                <a:solidFill>
                  <a:schemeClr val="accent1"/>
                </a:solidFill>
              </a:rPr>
              <a:t>تعريف الفيديو الرقمي:</a:t>
            </a:r>
            <a:endParaRPr lang="ar-SY" sz="5400" b="1" dirty="0">
              <a:solidFill>
                <a:schemeClr val="accent1"/>
              </a:solidFill>
            </a:endParaRPr>
          </a:p>
        </p:txBody>
      </p:sp>
      <p:sp>
        <p:nvSpPr>
          <p:cNvPr id="8" name="مربع نص 7">
            <a:extLst>
              <a:ext uri="{FF2B5EF4-FFF2-40B4-BE49-F238E27FC236}">
                <a16:creationId xmlns:a16="http://schemas.microsoft.com/office/drawing/2014/main" id="{5793DFBB-A0D8-067A-5254-2CE6DB1E346C}"/>
              </a:ext>
            </a:extLst>
          </p:cNvPr>
          <p:cNvSpPr txBox="1"/>
          <p:nvPr/>
        </p:nvSpPr>
        <p:spPr>
          <a:xfrm>
            <a:off x="162046" y="1658138"/>
            <a:ext cx="7454097" cy="3631763"/>
          </a:xfrm>
          <a:prstGeom prst="rect">
            <a:avLst/>
          </a:prstGeom>
          <a:noFill/>
        </p:spPr>
        <p:txBody>
          <a:bodyPr wrap="square" rtlCol="1">
            <a:spAutoFit/>
          </a:bodyPr>
          <a:lstStyle/>
          <a:p>
            <a:pPr>
              <a:lnSpc>
                <a:spcPct val="150000"/>
              </a:lnSpc>
            </a:pPr>
            <a:r>
              <a:rPr lang="ar-SY" sz="2400" b="1" dirty="0"/>
              <a:t>الفيديو الرقمي هو تمثيل لحركة الصور المرئية باستخدام بيانات رقمية مشفّرة، تُخزن وتُعالج بواسطة الحواسيب أو الأجهزة الإلكترونية. على عكس الفيديو التماثلي الذي يعتمد على إشارات كهربائية مستمرة، يُستخدم في الفيديو الرقمي ترميز رقمي </a:t>
            </a:r>
            <a:r>
              <a:rPr lang="en-US" sz="2400" b="1" dirty="0"/>
              <a:t>Digital Encoding) </a:t>
            </a:r>
            <a:r>
              <a:rPr lang="ar-SY" sz="2400" b="1" dirty="0"/>
              <a:t>) يُحوّل كل إطار إلى بيانات قابلة للتحليل والمعالجة</a:t>
            </a:r>
          </a:p>
          <a:p>
            <a:pPr algn="just"/>
            <a:endParaRPr lang="ar-SY" sz="1400" dirty="0">
              <a:solidFill>
                <a:srgbClr val="032F4A"/>
              </a:solidFill>
            </a:endParaRPr>
          </a:p>
        </p:txBody>
      </p:sp>
    </p:spTree>
    <p:extLst>
      <p:ext uri="{BB962C8B-B14F-4D97-AF65-F5344CB8AC3E}">
        <p14:creationId xmlns:p14="http://schemas.microsoft.com/office/powerpoint/2010/main" val="38294580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666F3-8839-F70D-2C9C-0048B5E2A061}"/>
            </a:ext>
          </a:extLst>
        </p:cNvPr>
        <p:cNvGrpSpPr/>
        <p:nvPr/>
      </p:nvGrpSpPr>
      <p:grpSpPr>
        <a:xfrm>
          <a:off x="0" y="0"/>
          <a:ext cx="0" cy="0"/>
          <a:chOff x="0" y="0"/>
          <a:chExt cx="0" cy="0"/>
        </a:xfrm>
      </p:grpSpPr>
      <p:sp>
        <p:nvSpPr>
          <p:cNvPr id="3" name="عنصر نائب لرقم الشريحة 2">
            <a:extLst>
              <a:ext uri="{FF2B5EF4-FFF2-40B4-BE49-F238E27FC236}">
                <a16:creationId xmlns:a16="http://schemas.microsoft.com/office/drawing/2014/main" id="{12A07F8A-2FB3-5F82-EBF5-4AA92C0F3431}"/>
              </a:ext>
            </a:extLst>
          </p:cNvPr>
          <p:cNvSpPr>
            <a:spLocks noGrp="1"/>
          </p:cNvSpPr>
          <p:nvPr>
            <p:ph type="sldNum" sz="quarter" idx="12"/>
          </p:nvPr>
        </p:nvSpPr>
        <p:spPr/>
        <p:txBody>
          <a:bodyPr/>
          <a:lstStyle/>
          <a:p>
            <a:fld id="{5C0BBA6B-D746-4F1B-B1F9-3DE64F485878}" type="slidenum">
              <a:rPr lang="ar-SY" smtClean="0"/>
              <a:pPr/>
              <a:t>33</a:t>
            </a:fld>
            <a:endParaRPr lang="ar-SY" dirty="0"/>
          </a:p>
        </p:txBody>
      </p:sp>
      <p:sp>
        <p:nvSpPr>
          <p:cNvPr id="19" name="مربع نص 18">
            <a:extLst>
              <a:ext uri="{FF2B5EF4-FFF2-40B4-BE49-F238E27FC236}">
                <a16:creationId xmlns:a16="http://schemas.microsoft.com/office/drawing/2014/main" id="{70BE2963-C4AA-EA14-07A7-19B9DD36B433}"/>
              </a:ext>
            </a:extLst>
          </p:cNvPr>
          <p:cNvSpPr txBox="1"/>
          <p:nvPr/>
        </p:nvSpPr>
        <p:spPr>
          <a:xfrm>
            <a:off x="3001948" y="323383"/>
            <a:ext cx="8784777" cy="923330"/>
          </a:xfrm>
          <a:prstGeom prst="rect">
            <a:avLst/>
          </a:prstGeom>
          <a:noFill/>
        </p:spPr>
        <p:txBody>
          <a:bodyPr wrap="none" rtlCol="1">
            <a:spAutoFit/>
          </a:bodyPr>
          <a:lstStyle/>
          <a:p>
            <a:r>
              <a:rPr lang="ar-SA" sz="5400" b="1" dirty="0">
                <a:solidFill>
                  <a:schemeClr val="accent1"/>
                </a:solidFill>
              </a:rPr>
              <a:t>بعض خصائص الفيديو الرقمي:</a:t>
            </a:r>
            <a:endParaRPr lang="ar-SY" sz="5400" b="1" dirty="0">
              <a:solidFill>
                <a:schemeClr val="accent1"/>
              </a:solidFill>
            </a:endParaRPr>
          </a:p>
        </p:txBody>
      </p:sp>
      <p:sp>
        <p:nvSpPr>
          <p:cNvPr id="20" name="مربع نص 19">
            <a:extLst>
              <a:ext uri="{FF2B5EF4-FFF2-40B4-BE49-F238E27FC236}">
                <a16:creationId xmlns:a16="http://schemas.microsoft.com/office/drawing/2014/main" id="{4C5F80AB-5C9E-937C-A9F6-C2461E011D34}"/>
              </a:ext>
            </a:extLst>
          </p:cNvPr>
          <p:cNvSpPr txBox="1"/>
          <p:nvPr/>
        </p:nvSpPr>
        <p:spPr>
          <a:xfrm>
            <a:off x="2695132" y="1225689"/>
            <a:ext cx="8682782" cy="5632311"/>
          </a:xfrm>
          <a:prstGeom prst="rect">
            <a:avLst/>
          </a:prstGeom>
          <a:noFill/>
        </p:spPr>
        <p:txBody>
          <a:bodyPr wrap="square" rtlCol="1">
            <a:spAutoFit/>
          </a:bodyPr>
          <a:lstStyle/>
          <a:p>
            <a:pPr marL="457200" lvl="0" indent="-457200" algn="r" eaLnBrk="0" fontAlgn="base" hangingPunct="0">
              <a:lnSpc>
                <a:spcPct val="150000"/>
              </a:lnSpc>
              <a:spcBef>
                <a:spcPct val="0"/>
              </a:spcBef>
              <a:spcAft>
                <a:spcPct val="0"/>
              </a:spcAft>
              <a:buFont typeface="Wingdings" panose="05000000000000000000" pitchFamily="2" charset="2"/>
              <a:buChar char="Ø"/>
            </a:pPr>
            <a:r>
              <a:rPr lang="ar-SA" altLang="en-US" sz="2800" b="1" dirty="0">
                <a:solidFill>
                  <a:schemeClr val="tx2"/>
                </a:solidFill>
                <a:latin typeface="Arial" panose="020B0604020202020204" pitchFamily="34" charset="0"/>
                <a:cs typeface="Arial" panose="020B0604020202020204" pitchFamily="34" charset="0"/>
              </a:rPr>
              <a:t>التمثيل</a:t>
            </a:r>
            <a:r>
              <a:rPr lang="en-US" altLang="en-US" sz="2800" b="1" dirty="0">
                <a:solidFill>
                  <a:schemeClr val="tx2"/>
                </a:solidFill>
                <a:latin typeface="Arial" panose="020B0604020202020204" pitchFamily="34" charset="0"/>
                <a:cs typeface="Arial" panose="020B0604020202020204" pitchFamily="34" charset="0"/>
              </a:rPr>
              <a:t> </a:t>
            </a:r>
            <a:r>
              <a:rPr lang="ar-SA" altLang="en-US" sz="2800" b="1" dirty="0">
                <a:solidFill>
                  <a:schemeClr val="tx2"/>
                </a:solidFill>
                <a:latin typeface="Arial" panose="020B0604020202020204" pitchFamily="34" charset="0"/>
                <a:cs typeface="Arial" panose="020B0604020202020204" pitchFamily="34" charset="0"/>
              </a:rPr>
              <a:t>الرقمي</a:t>
            </a:r>
            <a:r>
              <a:rPr lang="en-US" altLang="en-US" sz="2800" dirty="0">
                <a:solidFill>
                  <a:schemeClr val="tx2"/>
                </a:solidFill>
                <a:latin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يُخزن</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على</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شكل</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بتات</a:t>
            </a:r>
            <a:r>
              <a:rPr lang="en-US" altLang="en-US" sz="2800" dirty="0">
                <a:solidFill>
                  <a:schemeClr val="tx2"/>
                </a:solidFill>
                <a:latin typeface="Arial" panose="020B0604020202020204" pitchFamily="34" charset="0"/>
                <a:cs typeface="Arial" panose="020B0604020202020204" pitchFamily="34" charset="0"/>
              </a:rPr>
              <a:t> </a:t>
            </a:r>
            <a:r>
              <a:rPr lang="ar-SY" altLang="en-US" sz="2800" dirty="0">
                <a:solidFill>
                  <a:schemeClr val="tx2"/>
                </a:solidFill>
                <a:latin typeface="Arial" panose="020B0604020202020204" pitchFamily="34" charset="0"/>
                <a:cs typeface="Arial" panose="020B0604020202020204" pitchFamily="34" charset="0"/>
              </a:rPr>
              <a:t>0</a:t>
            </a:r>
            <a:r>
              <a:rPr lang="ar-SA" altLang="en-US" sz="2800" dirty="0">
                <a:solidFill>
                  <a:schemeClr val="tx2"/>
                </a:solidFill>
                <a:latin typeface="Arial" panose="020B0604020202020204" pitchFamily="34" charset="0"/>
                <a:cs typeface="Arial" panose="020B0604020202020204" pitchFamily="34" charset="0"/>
              </a:rPr>
              <a:t>و</a:t>
            </a:r>
            <a:r>
              <a:rPr lang="ar-SY" altLang="en-US" sz="2800" dirty="0">
                <a:solidFill>
                  <a:schemeClr val="tx2"/>
                </a:solidFill>
                <a:latin typeface="Arial" panose="020B0604020202020204" pitchFamily="34" charset="0"/>
                <a:cs typeface="Arial" panose="020B0604020202020204" pitchFamily="34" charset="0"/>
              </a:rPr>
              <a:t>1</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مما</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يتيح</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دقة</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عالية</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في</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المعالجة</a:t>
            </a:r>
            <a:r>
              <a:rPr lang="en-US" altLang="en-US" sz="2800" dirty="0">
                <a:solidFill>
                  <a:schemeClr val="tx2"/>
                </a:solidFill>
                <a:latin typeface="Arial" panose="020B0604020202020204" pitchFamily="34" charset="0"/>
                <a:cs typeface="Arial" panose="020B0604020202020204" pitchFamily="34" charset="0"/>
              </a:rPr>
              <a:t>.</a:t>
            </a:r>
            <a:endParaRPr lang="en-US" altLang="en-US" sz="2800" dirty="0">
              <a:solidFill>
                <a:schemeClr val="tx2"/>
              </a:solidFill>
              <a:latin typeface="Arial" panose="020B0604020202020204" pitchFamily="34" charset="0"/>
            </a:endParaRPr>
          </a:p>
          <a:p>
            <a:pPr marL="457200" lvl="0" indent="-457200" eaLnBrk="0" fontAlgn="base" hangingPunct="0">
              <a:lnSpc>
                <a:spcPct val="150000"/>
              </a:lnSpc>
              <a:spcBef>
                <a:spcPct val="0"/>
              </a:spcBef>
              <a:spcAft>
                <a:spcPct val="0"/>
              </a:spcAft>
              <a:buFont typeface="Wingdings" panose="05000000000000000000" pitchFamily="2" charset="2"/>
              <a:buChar char="Ø"/>
            </a:pPr>
            <a:r>
              <a:rPr lang="ar-SA" altLang="en-US" sz="2800" b="1" dirty="0">
                <a:solidFill>
                  <a:schemeClr val="tx2"/>
                </a:solidFill>
                <a:latin typeface="Arial" panose="020B0604020202020204" pitchFamily="34" charset="0"/>
                <a:cs typeface="Arial" panose="020B0604020202020204" pitchFamily="34" charset="0"/>
              </a:rPr>
              <a:t>سهولة</a:t>
            </a:r>
            <a:r>
              <a:rPr lang="en-US" altLang="en-US" sz="2800" b="1" dirty="0">
                <a:solidFill>
                  <a:schemeClr val="tx2"/>
                </a:solidFill>
                <a:latin typeface="Arial" panose="020B0604020202020204" pitchFamily="34" charset="0"/>
                <a:cs typeface="Arial" panose="020B0604020202020204" pitchFamily="34" charset="0"/>
              </a:rPr>
              <a:t> </a:t>
            </a:r>
            <a:r>
              <a:rPr lang="ar-SA" altLang="en-US" sz="2800" b="1" dirty="0">
                <a:solidFill>
                  <a:schemeClr val="tx2"/>
                </a:solidFill>
                <a:latin typeface="Arial" panose="020B0604020202020204" pitchFamily="34" charset="0"/>
                <a:cs typeface="Arial" panose="020B0604020202020204" pitchFamily="34" charset="0"/>
              </a:rPr>
              <a:t>التحرير</a:t>
            </a:r>
            <a:r>
              <a:rPr lang="en-US" altLang="en-US" sz="2800" dirty="0">
                <a:solidFill>
                  <a:schemeClr val="tx2"/>
                </a:solidFill>
                <a:latin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يمكن</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تعديل</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الفيديو</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باستخدام</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برامج</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مثل</a:t>
            </a:r>
            <a:r>
              <a:rPr lang="en-US" altLang="en-US" sz="2800" dirty="0">
                <a:solidFill>
                  <a:schemeClr val="tx2"/>
                </a:solidFill>
                <a:latin typeface="Arial" panose="020B0604020202020204" pitchFamily="34" charset="0"/>
                <a:cs typeface="Arial" panose="020B0604020202020204" pitchFamily="34" charset="0"/>
              </a:rPr>
              <a:t> </a:t>
            </a:r>
            <a:r>
              <a:rPr lang="en-US" altLang="en-US" sz="2800" dirty="0">
                <a:solidFill>
                  <a:schemeClr val="tx2"/>
                </a:solidFill>
                <a:latin typeface="Arial" panose="020B0604020202020204" pitchFamily="34" charset="0"/>
              </a:rPr>
              <a:t>Premiere </a:t>
            </a:r>
            <a:r>
              <a:rPr lang="ar-SA" altLang="en-US" sz="2800" dirty="0">
                <a:solidFill>
                  <a:schemeClr val="tx2"/>
                </a:solidFill>
                <a:latin typeface="Arial" panose="020B0604020202020204" pitchFamily="34" charset="0"/>
                <a:cs typeface="Arial" panose="020B0604020202020204" pitchFamily="34" charset="0"/>
              </a:rPr>
              <a:t>و</a:t>
            </a:r>
            <a:r>
              <a:rPr lang="en-US" altLang="en-US" sz="2800" dirty="0">
                <a:solidFill>
                  <a:schemeClr val="tx2"/>
                </a:solidFill>
                <a:latin typeface="Arial" panose="020B0604020202020204" pitchFamily="34" charset="0"/>
                <a:cs typeface="Arial" panose="020B0604020202020204" pitchFamily="34" charset="0"/>
              </a:rPr>
              <a:t>Final </a:t>
            </a:r>
            <a:r>
              <a:rPr lang="en-US" altLang="en-US" sz="2800" dirty="0">
                <a:solidFill>
                  <a:schemeClr val="tx2"/>
                </a:solidFill>
                <a:latin typeface="Arial" panose="020B0604020202020204" pitchFamily="34" charset="0"/>
              </a:rPr>
              <a:t>Cut.</a:t>
            </a:r>
          </a:p>
          <a:p>
            <a:pPr marL="457200" lvl="0" indent="-457200" eaLnBrk="0" fontAlgn="base" hangingPunct="0">
              <a:lnSpc>
                <a:spcPct val="150000"/>
              </a:lnSpc>
              <a:spcBef>
                <a:spcPct val="0"/>
              </a:spcBef>
              <a:spcAft>
                <a:spcPct val="0"/>
              </a:spcAft>
              <a:buFont typeface="Wingdings" panose="05000000000000000000" pitchFamily="2" charset="2"/>
              <a:buChar char="Ø"/>
            </a:pPr>
            <a:r>
              <a:rPr lang="ar-SA" altLang="en-US" sz="2800" b="1" dirty="0">
                <a:solidFill>
                  <a:schemeClr val="tx2"/>
                </a:solidFill>
                <a:latin typeface="Arial" panose="020B0604020202020204" pitchFamily="34" charset="0"/>
                <a:cs typeface="Arial" panose="020B0604020202020204" pitchFamily="34" charset="0"/>
              </a:rPr>
              <a:t>الضغط</a:t>
            </a:r>
            <a:r>
              <a:rPr lang="en-US" altLang="en-US" sz="2800" b="1" dirty="0">
                <a:solidFill>
                  <a:schemeClr val="tx2"/>
                </a:solidFill>
                <a:latin typeface="Arial" panose="020B0604020202020204" pitchFamily="34" charset="0"/>
                <a:cs typeface="Arial" panose="020B0604020202020204" pitchFamily="34" charset="0"/>
              </a:rPr>
              <a:t> </a:t>
            </a:r>
            <a:r>
              <a:rPr lang="ar-SA" altLang="en-US" sz="2800" b="1" dirty="0">
                <a:solidFill>
                  <a:schemeClr val="tx2"/>
                </a:solidFill>
                <a:latin typeface="Arial" panose="020B0604020202020204" pitchFamily="34" charset="0"/>
                <a:cs typeface="Arial" panose="020B0604020202020204" pitchFamily="34" charset="0"/>
              </a:rPr>
              <a:t>والتخزين</a:t>
            </a:r>
            <a:r>
              <a:rPr lang="en-US" altLang="en-US" sz="2800" dirty="0">
                <a:solidFill>
                  <a:schemeClr val="tx2"/>
                </a:solidFill>
                <a:latin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يُمكن</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ضغطه</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لتقليل</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الحجم</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دون</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فقدان</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كبير</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للجودة</a:t>
            </a:r>
            <a:r>
              <a:rPr lang="en-US" altLang="en-US" sz="2800" dirty="0">
                <a:solidFill>
                  <a:schemeClr val="tx2"/>
                </a:solidFill>
                <a:latin typeface="Arial" panose="020B0604020202020204" pitchFamily="34" charset="0"/>
                <a:cs typeface="Arial" panose="020B0604020202020204" pitchFamily="34" charset="0"/>
              </a:rPr>
              <a:t>.</a:t>
            </a:r>
            <a:endParaRPr lang="en-US" altLang="en-US" sz="2800" dirty="0">
              <a:solidFill>
                <a:schemeClr val="tx2"/>
              </a:solidFill>
              <a:latin typeface="Arial" panose="020B0604020202020204" pitchFamily="34" charset="0"/>
            </a:endParaRPr>
          </a:p>
          <a:p>
            <a:pPr marL="457200" lvl="0" indent="-457200" eaLnBrk="0" fontAlgn="base" hangingPunct="0">
              <a:lnSpc>
                <a:spcPct val="150000"/>
              </a:lnSpc>
              <a:spcBef>
                <a:spcPct val="0"/>
              </a:spcBef>
              <a:spcAft>
                <a:spcPct val="0"/>
              </a:spcAft>
              <a:buFont typeface="Wingdings" panose="05000000000000000000" pitchFamily="2" charset="2"/>
              <a:buChar char="Ø"/>
            </a:pPr>
            <a:r>
              <a:rPr lang="ar-SA" altLang="en-US" sz="2800" b="1" dirty="0">
                <a:solidFill>
                  <a:schemeClr val="tx2"/>
                </a:solidFill>
                <a:latin typeface="Arial" panose="020B0604020202020204" pitchFamily="34" charset="0"/>
                <a:cs typeface="Arial" panose="020B0604020202020204" pitchFamily="34" charset="0"/>
              </a:rPr>
              <a:t>الانتقال</a:t>
            </a:r>
            <a:r>
              <a:rPr lang="en-US" altLang="en-US" sz="2800" b="1" dirty="0">
                <a:solidFill>
                  <a:schemeClr val="tx2"/>
                </a:solidFill>
                <a:latin typeface="Arial" panose="020B0604020202020204" pitchFamily="34" charset="0"/>
                <a:cs typeface="Arial" panose="020B0604020202020204" pitchFamily="34" charset="0"/>
              </a:rPr>
              <a:t> </a:t>
            </a:r>
            <a:r>
              <a:rPr lang="ar-SA" altLang="en-US" sz="2800" b="1" dirty="0">
                <a:solidFill>
                  <a:schemeClr val="tx2"/>
                </a:solidFill>
                <a:latin typeface="Arial" panose="020B0604020202020204" pitchFamily="34" charset="0"/>
                <a:cs typeface="Arial" panose="020B0604020202020204" pitchFamily="34" charset="0"/>
              </a:rPr>
              <a:t>السريع</a:t>
            </a:r>
            <a:r>
              <a:rPr lang="en-US" altLang="en-US" sz="2800" dirty="0">
                <a:solidFill>
                  <a:schemeClr val="tx2"/>
                </a:solidFill>
                <a:latin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يمكن</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نقله</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عبر</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الإنترنت</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أو</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وسائط</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التخزين</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بسهولة</a:t>
            </a:r>
            <a:r>
              <a:rPr lang="en-US" altLang="en-US" sz="2800" dirty="0">
                <a:solidFill>
                  <a:schemeClr val="tx2"/>
                </a:solidFill>
                <a:latin typeface="Arial" panose="020B0604020202020204" pitchFamily="34" charset="0"/>
                <a:cs typeface="Arial" panose="020B0604020202020204" pitchFamily="34" charset="0"/>
              </a:rPr>
              <a:t>.</a:t>
            </a:r>
            <a:endParaRPr lang="en-US" altLang="en-US" sz="2800" dirty="0">
              <a:solidFill>
                <a:schemeClr val="tx2"/>
              </a:solidFill>
              <a:latin typeface="Arial" panose="020B0604020202020204" pitchFamily="34" charset="0"/>
            </a:endParaRPr>
          </a:p>
          <a:p>
            <a:pPr marL="457200" lvl="0" indent="-457200" eaLnBrk="0" fontAlgn="base" hangingPunct="0">
              <a:lnSpc>
                <a:spcPct val="150000"/>
              </a:lnSpc>
              <a:spcBef>
                <a:spcPct val="0"/>
              </a:spcBef>
              <a:spcAft>
                <a:spcPct val="0"/>
              </a:spcAft>
              <a:buFont typeface="Wingdings" panose="05000000000000000000" pitchFamily="2" charset="2"/>
              <a:buChar char="Ø"/>
            </a:pPr>
            <a:r>
              <a:rPr lang="ar-SA" altLang="en-US" sz="2800" b="1" dirty="0">
                <a:solidFill>
                  <a:schemeClr val="tx2"/>
                </a:solidFill>
                <a:latin typeface="Arial" panose="020B0604020202020204" pitchFamily="34" charset="0"/>
                <a:cs typeface="Arial" panose="020B0604020202020204" pitchFamily="34" charset="0"/>
              </a:rPr>
              <a:t>التكامل</a:t>
            </a:r>
            <a:r>
              <a:rPr lang="en-US" altLang="en-US" sz="2800" b="1" dirty="0">
                <a:solidFill>
                  <a:schemeClr val="tx2"/>
                </a:solidFill>
                <a:latin typeface="Arial" panose="020B0604020202020204" pitchFamily="34" charset="0"/>
                <a:cs typeface="Arial" panose="020B0604020202020204" pitchFamily="34" charset="0"/>
              </a:rPr>
              <a:t> </a:t>
            </a:r>
            <a:r>
              <a:rPr lang="ar-SA" altLang="en-US" sz="2800" b="1" dirty="0">
                <a:solidFill>
                  <a:schemeClr val="tx2"/>
                </a:solidFill>
                <a:latin typeface="Arial" panose="020B0604020202020204" pitchFamily="34" charset="0"/>
                <a:cs typeface="Arial" panose="020B0604020202020204" pitchFamily="34" charset="0"/>
              </a:rPr>
              <a:t>مع</a:t>
            </a:r>
            <a:r>
              <a:rPr lang="en-US" altLang="en-US" sz="2800" b="1" dirty="0">
                <a:solidFill>
                  <a:schemeClr val="tx2"/>
                </a:solidFill>
                <a:latin typeface="Arial" panose="020B0604020202020204" pitchFamily="34" charset="0"/>
                <a:cs typeface="Arial" panose="020B0604020202020204" pitchFamily="34" charset="0"/>
              </a:rPr>
              <a:t> </a:t>
            </a:r>
            <a:r>
              <a:rPr lang="ar-SA" altLang="en-US" sz="2800" b="1" dirty="0">
                <a:solidFill>
                  <a:schemeClr val="tx2"/>
                </a:solidFill>
                <a:latin typeface="Arial" panose="020B0604020202020204" pitchFamily="34" charset="0"/>
                <a:cs typeface="Arial" panose="020B0604020202020204" pitchFamily="34" charset="0"/>
              </a:rPr>
              <a:t>الوسائط</a:t>
            </a:r>
            <a:r>
              <a:rPr lang="en-US" altLang="en-US" sz="2800" b="1" dirty="0">
                <a:solidFill>
                  <a:schemeClr val="tx2"/>
                </a:solidFill>
                <a:latin typeface="Arial" panose="020B0604020202020204" pitchFamily="34" charset="0"/>
                <a:cs typeface="Arial" panose="020B0604020202020204" pitchFamily="34" charset="0"/>
              </a:rPr>
              <a:t> </a:t>
            </a:r>
            <a:r>
              <a:rPr lang="ar-SA" altLang="en-US" sz="2800" b="1" dirty="0">
                <a:solidFill>
                  <a:schemeClr val="tx2"/>
                </a:solidFill>
                <a:latin typeface="Arial" panose="020B0604020202020204" pitchFamily="34" charset="0"/>
                <a:cs typeface="Arial" panose="020B0604020202020204" pitchFamily="34" charset="0"/>
              </a:rPr>
              <a:t>الأخرى</a:t>
            </a:r>
            <a:r>
              <a:rPr lang="en-US" altLang="en-US" sz="2800" dirty="0">
                <a:solidFill>
                  <a:schemeClr val="tx2"/>
                </a:solidFill>
                <a:latin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يُدمج</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مع</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النصوص</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الصور</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والمؤثرات</a:t>
            </a:r>
            <a:r>
              <a:rPr lang="en-US" altLang="en-US" sz="2800" dirty="0">
                <a:solidFill>
                  <a:schemeClr val="tx2"/>
                </a:solidFill>
                <a:latin typeface="Arial" panose="020B0604020202020204" pitchFamily="34" charset="0"/>
                <a:cs typeface="Arial" panose="020B0604020202020204" pitchFamily="34" charset="0"/>
              </a:rPr>
              <a:t> </a:t>
            </a:r>
            <a:r>
              <a:rPr lang="ar-SA" altLang="en-US" sz="2800" dirty="0">
                <a:solidFill>
                  <a:schemeClr val="tx2"/>
                </a:solidFill>
                <a:latin typeface="Arial" panose="020B0604020202020204" pitchFamily="34" charset="0"/>
                <a:cs typeface="Arial" panose="020B0604020202020204" pitchFamily="34" charset="0"/>
              </a:rPr>
              <a:t>الصوتية</a:t>
            </a:r>
            <a:r>
              <a:rPr lang="en-US" altLang="en-US" sz="2800" dirty="0">
                <a:solidFill>
                  <a:schemeClr val="tx2"/>
                </a:solidFill>
                <a:latin typeface="Arial" panose="020B0604020202020204" pitchFamily="34" charset="0"/>
                <a:cs typeface="Arial" panose="020B0604020202020204" pitchFamily="34" charset="0"/>
              </a:rPr>
              <a:t>.</a:t>
            </a:r>
            <a:endParaRPr lang="en-US" altLang="en-US" sz="2800" dirty="0">
              <a:solidFill>
                <a:schemeClr val="tx2"/>
              </a:solidFill>
              <a:latin typeface="Arial" panose="020B0604020202020204" pitchFamily="34" charset="0"/>
            </a:endParaRPr>
          </a:p>
          <a:p>
            <a:pPr lvl="0" eaLnBrk="0" fontAlgn="base" hangingPunct="0">
              <a:spcBef>
                <a:spcPct val="0"/>
              </a:spcBef>
              <a:spcAft>
                <a:spcPct val="0"/>
              </a:spcAft>
            </a:pPr>
            <a:endParaRPr lang="en-US" altLang="en-US" sz="2400" b="1" dirty="0">
              <a:solidFill>
                <a:schemeClr val="tx2"/>
              </a:solidFill>
              <a:latin typeface="Arial" panose="020B0604020202020204" pitchFamily="34" charset="0"/>
            </a:endParaRPr>
          </a:p>
        </p:txBody>
      </p:sp>
    </p:spTree>
    <p:extLst>
      <p:ext uri="{BB962C8B-B14F-4D97-AF65-F5344CB8AC3E}">
        <p14:creationId xmlns:p14="http://schemas.microsoft.com/office/powerpoint/2010/main" val="309400381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B5D3A3-C540-09B0-D81E-0537AC55DA93}"/>
            </a:ext>
          </a:extLst>
        </p:cNvPr>
        <p:cNvGrpSpPr/>
        <p:nvPr/>
      </p:nvGrpSpPr>
      <p:grpSpPr>
        <a:xfrm>
          <a:off x="0" y="0"/>
          <a:ext cx="0" cy="0"/>
          <a:chOff x="0" y="0"/>
          <a:chExt cx="0" cy="0"/>
        </a:xfrm>
      </p:grpSpPr>
      <p:sp>
        <p:nvSpPr>
          <p:cNvPr id="3" name="عنصر نائب لرقم الشريحة 2">
            <a:extLst>
              <a:ext uri="{FF2B5EF4-FFF2-40B4-BE49-F238E27FC236}">
                <a16:creationId xmlns:a16="http://schemas.microsoft.com/office/drawing/2014/main" id="{F4AF42E9-ECC0-039C-1971-4BC5F5080464}"/>
              </a:ext>
            </a:extLst>
          </p:cNvPr>
          <p:cNvSpPr>
            <a:spLocks noGrp="1"/>
          </p:cNvSpPr>
          <p:nvPr>
            <p:ph type="sldNum" sz="quarter" idx="12"/>
          </p:nvPr>
        </p:nvSpPr>
        <p:spPr/>
        <p:txBody>
          <a:bodyPr/>
          <a:lstStyle/>
          <a:p>
            <a:fld id="{5C0BBA6B-D746-4F1B-B1F9-3DE64F485878}" type="slidenum">
              <a:rPr lang="ar-SY" smtClean="0"/>
              <a:pPr/>
              <a:t>34</a:t>
            </a:fld>
            <a:endParaRPr lang="ar-SY" dirty="0"/>
          </a:p>
        </p:txBody>
      </p:sp>
      <p:sp>
        <p:nvSpPr>
          <p:cNvPr id="19" name="مربع نص 18">
            <a:extLst>
              <a:ext uri="{FF2B5EF4-FFF2-40B4-BE49-F238E27FC236}">
                <a16:creationId xmlns:a16="http://schemas.microsoft.com/office/drawing/2014/main" id="{0492C65E-B5FE-AFE5-A880-9B5BC4271CA6}"/>
              </a:ext>
            </a:extLst>
          </p:cNvPr>
          <p:cNvSpPr txBox="1"/>
          <p:nvPr/>
        </p:nvSpPr>
        <p:spPr>
          <a:xfrm>
            <a:off x="5204474" y="323383"/>
            <a:ext cx="6582251" cy="923330"/>
          </a:xfrm>
          <a:prstGeom prst="rect">
            <a:avLst/>
          </a:prstGeom>
          <a:noFill/>
        </p:spPr>
        <p:txBody>
          <a:bodyPr wrap="none" rtlCol="1">
            <a:spAutoFit/>
          </a:bodyPr>
          <a:lstStyle/>
          <a:p>
            <a:r>
              <a:rPr lang="ar-SA" sz="5400" b="1" dirty="0">
                <a:solidFill>
                  <a:schemeClr val="accent1"/>
                </a:solidFill>
              </a:rPr>
              <a:t>أنواع الفيديو الرقمي:</a:t>
            </a:r>
            <a:endParaRPr lang="ar-SY" sz="5400" b="1" dirty="0">
              <a:solidFill>
                <a:schemeClr val="accent1"/>
              </a:solidFill>
            </a:endParaRPr>
          </a:p>
        </p:txBody>
      </p:sp>
      <p:sp>
        <p:nvSpPr>
          <p:cNvPr id="20" name="مربع نص 19">
            <a:extLst>
              <a:ext uri="{FF2B5EF4-FFF2-40B4-BE49-F238E27FC236}">
                <a16:creationId xmlns:a16="http://schemas.microsoft.com/office/drawing/2014/main" id="{7B1C9667-4101-27FC-B7B5-6919C4D5086D}"/>
              </a:ext>
            </a:extLst>
          </p:cNvPr>
          <p:cNvSpPr txBox="1"/>
          <p:nvPr/>
        </p:nvSpPr>
        <p:spPr>
          <a:xfrm>
            <a:off x="2695132" y="1225689"/>
            <a:ext cx="8682782" cy="461665"/>
          </a:xfrm>
          <a:prstGeom prst="rect">
            <a:avLst/>
          </a:prstGeom>
          <a:noFill/>
        </p:spPr>
        <p:txBody>
          <a:bodyPr wrap="square" rtlCol="1">
            <a:spAutoFit/>
          </a:bodyPr>
          <a:lstStyle/>
          <a:p>
            <a:pPr lvl="0" eaLnBrk="0" fontAlgn="base" hangingPunct="0">
              <a:spcBef>
                <a:spcPct val="0"/>
              </a:spcBef>
              <a:spcAft>
                <a:spcPct val="0"/>
              </a:spcAft>
            </a:pPr>
            <a:endParaRPr lang="en-US" altLang="en-US" sz="2400" b="1" dirty="0">
              <a:solidFill>
                <a:schemeClr val="tx2"/>
              </a:solidFill>
              <a:latin typeface="Arial" panose="020B0604020202020204" pitchFamily="34" charset="0"/>
            </a:endParaRPr>
          </a:p>
        </p:txBody>
      </p:sp>
      <p:graphicFrame>
        <p:nvGraphicFramePr>
          <p:cNvPr id="2" name="جدول 1">
            <a:extLst>
              <a:ext uri="{FF2B5EF4-FFF2-40B4-BE49-F238E27FC236}">
                <a16:creationId xmlns:a16="http://schemas.microsoft.com/office/drawing/2014/main" id="{82DBAA5B-EA5B-1FEA-D601-06F1B6DCC4B0}"/>
              </a:ext>
            </a:extLst>
          </p:cNvPr>
          <p:cNvGraphicFramePr>
            <a:graphicFrameLocks noGrp="1"/>
          </p:cNvGraphicFramePr>
          <p:nvPr/>
        </p:nvGraphicFramePr>
        <p:xfrm>
          <a:off x="2037144" y="1882799"/>
          <a:ext cx="8981652" cy="3749513"/>
        </p:xfrm>
        <a:graphic>
          <a:graphicData uri="http://schemas.openxmlformats.org/drawingml/2006/table">
            <a:tbl>
              <a:tblPr firstRow="1" bandRow="1">
                <a:tableStyleId>{5C22544A-7EE6-4342-B048-85BDC9FD1C3A}</a:tableStyleId>
              </a:tblPr>
              <a:tblGrid>
                <a:gridCol w="2993884">
                  <a:extLst>
                    <a:ext uri="{9D8B030D-6E8A-4147-A177-3AD203B41FA5}">
                      <a16:colId xmlns:a16="http://schemas.microsoft.com/office/drawing/2014/main" val="2637658520"/>
                    </a:ext>
                  </a:extLst>
                </a:gridCol>
                <a:gridCol w="2993884">
                  <a:extLst>
                    <a:ext uri="{9D8B030D-6E8A-4147-A177-3AD203B41FA5}">
                      <a16:colId xmlns:a16="http://schemas.microsoft.com/office/drawing/2014/main" val="198859122"/>
                    </a:ext>
                  </a:extLst>
                </a:gridCol>
                <a:gridCol w="2993884">
                  <a:extLst>
                    <a:ext uri="{9D8B030D-6E8A-4147-A177-3AD203B41FA5}">
                      <a16:colId xmlns:a16="http://schemas.microsoft.com/office/drawing/2014/main" val="517356277"/>
                    </a:ext>
                  </a:extLst>
                </a:gridCol>
              </a:tblGrid>
              <a:tr h="645145">
                <a:tc>
                  <a:txBody>
                    <a:bodyPr/>
                    <a:lstStyle/>
                    <a:p>
                      <a:pPr algn="ctr">
                        <a:buNone/>
                      </a:pPr>
                      <a:r>
                        <a:rPr lang="ar-SY" dirty="0"/>
                        <a:t>النوع</a:t>
                      </a:r>
                    </a:p>
                  </a:txBody>
                  <a:tcPr anchor="ctr"/>
                </a:tc>
                <a:tc>
                  <a:txBody>
                    <a:bodyPr/>
                    <a:lstStyle/>
                    <a:p>
                      <a:pPr algn="ctr">
                        <a:buNone/>
                      </a:pPr>
                      <a:r>
                        <a:rPr lang="ar-SY" dirty="0"/>
                        <a:t>الوصف</a:t>
                      </a:r>
                    </a:p>
                  </a:txBody>
                  <a:tcPr anchor="ctr"/>
                </a:tc>
                <a:tc>
                  <a:txBody>
                    <a:bodyPr/>
                    <a:lstStyle/>
                    <a:p>
                      <a:pPr algn="ctr">
                        <a:buNone/>
                      </a:pPr>
                      <a:r>
                        <a:rPr lang="ar-SY" dirty="0"/>
                        <a:t>الاستخدام</a:t>
                      </a:r>
                    </a:p>
                  </a:txBody>
                  <a:tcPr anchor="ctr"/>
                </a:tc>
                <a:extLst>
                  <a:ext uri="{0D108BD9-81ED-4DB2-BD59-A6C34878D82A}">
                    <a16:rowId xmlns:a16="http://schemas.microsoft.com/office/drawing/2014/main" val="672770136"/>
                  </a:ext>
                </a:extLst>
              </a:tr>
              <a:tr h="776092">
                <a:tc>
                  <a:txBody>
                    <a:bodyPr/>
                    <a:lstStyle/>
                    <a:p>
                      <a:pPr algn="ctr">
                        <a:buNone/>
                      </a:pPr>
                      <a:r>
                        <a:rPr lang="ar-SY" b="1" dirty="0"/>
                        <a:t>الفيديو المضغوط </a:t>
                      </a:r>
                      <a:r>
                        <a:rPr lang="en-US" b="1" dirty="0"/>
                        <a:t>Compressed</a:t>
                      </a:r>
                      <a:endParaRPr lang="en-US" dirty="0"/>
                    </a:p>
                  </a:txBody>
                  <a:tcPr anchor="ctr"/>
                </a:tc>
                <a:tc>
                  <a:txBody>
                    <a:bodyPr/>
                    <a:lstStyle/>
                    <a:p>
                      <a:pPr algn="ctr">
                        <a:buNone/>
                      </a:pPr>
                      <a:r>
                        <a:rPr lang="ar-SY" dirty="0"/>
                        <a:t>يُستخدم ترميز لضغط البيانات مثل </a:t>
                      </a:r>
                      <a:r>
                        <a:rPr lang="en-US" dirty="0"/>
                        <a:t>MPEG، H.264</a:t>
                      </a:r>
                    </a:p>
                  </a:txBody>
                  <a:tcPr anchor="ctr"/>
                </a:tc>
                <a:tc>
                  <a:txBody>
                    <a:bodyPr/>
                    <a:lstStyle/>
                    <a:p>
                      <a:pPr algn="ctr">
                        <a:buNone/>
                      </a:pPr>
                      <a:r>
                        <a:rPr lang="ar-SY" dirty="0"/>
                        <a:t>البث عبر الإنترنت، التخزين</a:t>
                      </a:r>
                    </a:p>
                  </a:txBody>
                  <a:tcPr anchor="ctr"/>
                </a:tc>
                <a:extLst>
                  <a:ext uri="{0D108BD9-81ED-4DB2-BD59-A6C34878D82A}">
                    <a16:rowId xmlns:a16="http://schemas.microsoft.com/office/drawing/2014/main" val="2487076096"/>
                  </a:ext>
                </a:extLst>
              </a:tr>
              <a:tr h="776092">
                <a:tc>
                  <a:txBody>
                    <a:bodyPr/>
                    <a:lstStyle/>
                    <a:p>
                      <a:pPr algn="ctr">
                        <a:buNone/>
                      </a:pPr>
                      <a:r>
                        <a:rPr lang="ar-SY" b="1" dirty="0"/>
                        <a:t>الفيديو غير المضغوط </a:t>
                      </a:r>
                      <a:r>
                        <a:rPr lang="en-US" b="1" dirty="0"/>
                        <a:t>Uncompressed</a:t>
                      </a:r>
                      <a:endParaRPr lang="en-US" dirty="0"/>
                    </a:p>
                  </a:txBody>
                  <a:tcPr anchor="ctr"/>
                </a:tc>
                <a:tc>
                  <a:txBody>
                    <a:bodyPr/>
                    <a:lstStyle/>
                    <a:p>
                      <a:pPr algn="ctr">
                        <a:buNone/>
                      </a:pPr>
                      <a:r>
                        <a:rPr lang="ar-SY" dirty="0"/>
                        <a:t>يُخزن دون ضغط، بجودة عالية جدًا</a:t>
                      </a:r>
                    </a:p>
                  </a:txBody>
                  <a:tcPr anchor="ctr"/>
                </a:tc>
                <a:tc>
                  <a:txBody>
                    <a:bodyPr/>
                    <a:lstStyle/>
                    <a:p>
                      <a:pPr algn="ctr">
                        <a:buNone/>
                      </a:pPr>
                      <a:r>
                        <a:rPr lang="ar-SY" dirty="0"/>
                        <a:t>الإنتاج السينمائي، التحرير الاحترافي</a:t>
                      </a:r>
                    </a:p>
                  </a:txBody>
                  <a:tcPr anchor="ctr"/>
                </a:tc>
                <a:extLst>
                  <a:ext uri="{0D108BD9-81ED-4DB2-BD59-A6C34878D82A}">
                    <a16:rowId xmlns:a16="http://schemas.microsoft.com/office/drawing/2014/main" val="2470369918"/>
                  </a:ext>
                </a:extLst>
              </a:tr>
              <a:tr h="776092">
                <a:tc>
                  <a:txBody>
                    <a:bodyPr/>
                    <a:lstStyle/>
                    <a:p>
                      <a:pPr algn="ctr">
                        <a:buNone/>
                      </a:pPr>
                      <a:r>
                        <a:rPr lang="ar-SY" b="1" dirty="0"/>
                        <a:t>الفيديو المتدفق </a:t>
                      </a:r>
                      <a:r>
                        <a:rPr lang="en-US" b="1" dirty="0"/>
                        <a:t>Streaming</a:t>
                      </a:r>
                      <a:endParaRPr lang="en-US" dirty="0"/>
                    </a:p>
                  </a:txBody>
                  <a:tcPr anchor="ctr"/>
                </a:tc>
                <a:tc>
                  <a:txBody>
                    <a:bodyPr/>
                    <a:lstStyle/>
                    <a:p>
                      <a:pPr algn="ctr">
                        <a:buNone/>
                      </a:pPr>
                      <a:r>
                        <a:rPr lang="ar-SY" dirty="0"/>
                        <a:t>يُعرض مباشرة عبر الإنترنت دون تحميل كامل</a:t>
                      </a:r>
                    </a:p>
                  </a:txBody>
                  <a:tcPr anchor="ctr"/>
                </a:tc>
                <a:tc>
                  <a:txBody>
                    <a:bodyPr/>
                    <a:lstStyle/>
                    <a:p>
                      <a:pPr algn="ctr">
                        <a:buNone/>
                      </a:pPr>
                      <a:r>
                        <a:rPr lang="ar-SY" dirty="0"/>
                        <a:t>منصات مثل </a:t>
                      </a:r>
                      <a:r>
                        <a:rPr lang="en-US" dirty="0"/>
                        <a:t>YouTube </a:t>
                      </a:r>
                      <a:r>
                        <a:rPr lang="ar-SY" dirty="0"/>
                        <a:t>و</a:t>
                      </a:r>
                      <a:r>
                        <a:rPr lang="en-US" dirty="0"/>
                        <a:t>Netflix</a:t>
                      </a:r>
                    </a:p>
                  </a:txBody>
                  <a:tcPr anchor="ctr"/>
                </a:tc>
                <a:extLst>
                  <a:ext uri="{0D108BD9-81ED-4DB2-BD59-A6C34878D82A}">
                    <a16:rowId xmlns:a16="http://schemas.microsoft.com/office/drawing/2014/main" val="896864870"/>
                  </a:ext>
                </a:extLst>
              </a:tr>
              <a:tr h="776092">
                <a:tc>
                  <a:txBody>
                    <a:bodyPr/>
                    <a:lstStyle/>
                    <a:p>
                      <a:pPr algn="ctr">
                        <a:buNone/>
                      </a:pPr>
                      <a:r>
                        <a:rPr lang="ar-SY" b="1" dirty="0"/>
                        <a:t>الفيديو التفاعلي</a:t>
                      </a:r>
                      <a:endParaRPr lang="ar-SY" dirty="0"/>
                    </a:p>
                  </a:txBody>
                  <a:tcPr anchor="ctr"/>
                </a:tc>
                <a:tc>
                  <a:txBody>
                    <a:bodyPr/>
                    <a:lstStyle/>
                    <a:p>
                      <a:pPr algn="ctr">
                        <a:buNone/>
                      </a:pPr>
                      <a:r>
                        <a:rPr lang="ar-SY" dirty="0"/>
                        <a:t>يسمح للمستخدم بالتفاعل مع المحتوى</a:t>
                      </a:r>
                    </a:p>
                  </a:txBody>
                  <a:tcPr anchor="ctr"/>
                </a:tc>
                <a:tc>
                  <a:txBody>
                    <a:bodyPr/>
                    <a:lstStyle/>
                    <a:p>
                      <a:pPr algn="ctr">
                        <a:buNone/>
                      </a:pPr>
                      <a:r>
                        <a:rPr lang="ar-SY" dirty="0"/>
                        <a:t>التعليم الإلكتروني، الألعاب</a:t>
                      </a:r>
                    </a:p>
                  </a:txBody>
                  <a:tcPr anchor="ctr"/>
                </a:tc>
                <a:extLst>
                  <a:ext uri="{0D108BD9-81ED-4DB2-BD59-A6C34878D82A}">
                    <a16:rowId xmlns:a16="http://schemas.microsoft.com/office/drawing/2014/main" val="2666788369"/>
                  </a:ext>
                </a:extLst>
              </a:tr>
            </a:tbl>
          </a:graphicData>
        </a:graphic>
      </p:graphicFrame>
    </p:spTree>
    <p:extLst>
      <p:ext uri="{BB962C8B-B14F-4D97-AF65-F5344CB8AC3E}">
        <p14:creationId xmlns:p14="http://schemas.microsoft.com/office/powerpoint/2010/main" val="231733101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9448E-D058-C858-5398-51498EC20B40}"/>
            </a:ext>
          </a:extLst>
        </p:cNvPr>
        <p:cNvGrpSpPr/>
        <p:nvPr/>
      </p:nvGrpSpPr>
      <p:grpSpPr>
        <a:xfrm>
          <a:off x="0" y="0"/>
          <a:ext cx="0" cy="0"/>
          <a:chOff x="0" y="0"/>
          <a:chExt cx="0" cy="0"/>
        </a:xfrm>
      </p:grpSpPr>
      <p:sp>
        <p:nvSpPr>
          <p:cNvPr id="3" name="عنصر نائب لرقم الشريحة 2">
            <a:extLst>
              <a:ext uri="{FF2B5EF4-FFF2-40B4-BE49-F238E27FC236}">
                <a16:creationId xmlns:a16="http://schemas.microsoft.com/office/drawing/2014/main" id="{8982D7AA-B197-DF84-8D64-706817F5E0CD}"/>
              </a:ext>
            </a:extLst>
          </p:cNvPr>
          <p:cNvSpPr>
            <a:spLocks noGrp="1"/>
          </p:cNvSpPr>
          <p:nvPr>
            <p:ph type="sldNum" sz="quarter" idx="12"/>
          </p:nvPr>
        </p:nvSpPr>
        <p:spPr/>
        <p:txBody>
          <a:bodyPr/>
          <a:lstStyle/>
          <a:p>
            <a:fld id="{5C0BBA6B-D746-4F1B-B1F9-3DE64F485878}" type="slidenum">
              <a:rPr lang="ar-SY" smtClean="0"/>
              <a:pPr/>
              <a:t>35</a:t>
            </a:fld>
            <a:endParaRPr lang="ar-SY" dirty="0"/>
          </a:p>
        </p:txBody>
      </p:sp>
      <p:sp>
        <p:nvSpPr>
          <p:cNvPr id="19" name="مربع نص 18">
            <a:extLst>
              <a:ext uri="{FF2B5EF4-FFF2-40B4-BE49-F238E27FC236}">
                <a16:creationId xmlns:a16="http://schemas.microsoft.com/office/drawing/2014/main" id="{753EC34E-427B-0F84-FDFA-970274D2C09B}"/>
              </a:ext>
            </a:extLst>
          </p:cNvPr>
          <p:cNvSpPr txBox="1"/>
          <p:nvPr/>
        </p:nvSpPr>
        <p:spPr>
          <a:xfrm>
            <a:off x="2836355" y="205068"/>
            <a:ext cx="8784777" cy="1754326"/>
          </a:xfrm>
          <a:prstGeom prst="rect">
            <a:avLst/>
          </a:prstGeom>
          <a:noFill/>
        </p:spPr>
        <p:txBody>
          <a:bodyPr wrap="square" rtlCol="1">
            <a:spAutoFit/>
          </a:bodyPr>
          <a:lstStyle/>
          <a:p>
            <a:r>
              <a:rPr lang="ar-SA" sz="5400" b="1" dirty="0">
                <a:solidFill>
                  <a:schemeClr val="accent1"/>
                </a:solidFill>
              </a:rPr>
              <a:t>مقارنة بين الفيديو التماثلي والرقمي:</a:t>
            </a:r>
            <a:endParaRPr lang="ar-SY" sz="5400" b="1" dirty="0">
              <a:solidFill>
                <a:schemeClr val="accent1"/>
              </a:solidFill>
            </a:endParaRPr>
          </a:p>
        </p:txBody>
      </p:sp>
      <p:graphicFrame>
        <p:nvGraphicFramePr>
          <p:cNvPr id="2" name="جدول 1">
            <a:extLst>
              <a:ext uri="{FF2B5EF4-FFF2-40B4-BE49-F238E27FC236}">
                <a16:creationId xmlns:a16="http://schemas.microsoft.com/office/drawing/2014/main" id="{46278CE3-6385-E73D-93DE-E50AC81D349B}"/>
              </a:ext>
            </a:extLst>
          </p:cNvPr>
          <p:cNvGraphicFramePr>
            <a:graphicFrameLocks noGrp="1"/>
          </p:cNvGraphicFramePr>
          <p:nvPr>
            <p:extLst>
              <p:ext uri="{D42A27DB-BD31-4B8C-83A1-F6EECF244321}">
                <p14:modId xmlns:p14="http://schemas.microsoft.com/office/powerpoint/2010/main" val="1812176945"/>
              </p:ext>
            </p:extLst>
          </p:nvPr>
        </p:nvGraphicFramePr>
        <p:xfrm>
          <a:off x="2286387" y="2158936"/>
          <a:ext cx="8784777" cy="4075820"/>
        </p:xfrm>
        <a:graphic>
          <a:graphicData uri="http://schemas.openxmlformats.org/drawingml/2006/table">
            <a:tbl>
              <a:tblPr firstRow="1" bandRow="1">
                <a:tableStyleId>{284E427A-3D55-4303-BF80-6455036E1DE7}</a:tableStyleId>
              </a:tblPr>
              <a:tblGrid>
                <a:gridCol w="2928259">
                  <a:extLst>
                    <a:ext uri="{9D8B030D-6E8A-4147-A177-3AD203B41FA5}">
                      <a16:colId xmlns:a16="http://schemas.microsoft.com/office/drawing/2014/main" val="3888502962"/>
                    </a:ext>
                  </a:extLst>
                </a:gridCol>
                <a:gridCol w="2928259">
                  <a:extLst>
                    <a:ext uri="{9D8B030D-6E8A-4147-A177-3AD203B41FA5}">
                      <a16:colId xmlns:a16="http://schemas.microsoft.com/office/drawing/2014/main" val="3988669808"/>
                    </a:ext>
                  </a:extLst>
                </a:gridCol>
                <a:gridCol w="2928259">
                  <a:extLst>
                    <a:ext uri="{9D8B030D-6E8A-4147-A177-3AD203B41FA5}">
                      <a16:colId xmlns:a16="http://schemas.microsoft.com/office/drawing/2014/main" val="3073194221"/>
                    </a:ext>
                  </a:extLst>
                </a:gridCol>
              </a:tblGrid>
              <a:tr h="559132">
                <a:tc>
                  <a:txBody>
                    <a:bodyPr/>
                    <a:lstStyle/>
                    <a:p>
                      <a:pPr algn="ctr">
                        <a:buNone/>
                      </a:pPr>
                      <a:r>
                        <a:rPr lang="ar-SY" dirty="0"/>
                        <a:t>العنصر</a:t>
                      </a:r>
                    </a:p>
                  </a:txBody>
                  <a:tcPr anchor="ctr"/>
                </a:tc>
                <a:tc>
                  <a:txBody>
                    <a:bodyPr/>
                    <a:lstStyle/>
                    <a:p>
                      <a:pPr algn="ctr">
                        <a:buNone/>
                      </a:pPr>
                      <a:r>
                        <a:rPr lang="ar-SY" dirty="0"/>
                        <a:t>الفيديو التماثلي</a:t>
                      </a:r>
                    </a:p>
                  </a:txBody>
                  <a:tcPr anchor="ctr"/>
                </a:tc>
                <a:tc>
                  <a:txBody>
                    <a:bodyPr/>
                    <a:lstStyle/>
                    <a:p>
                      <a:pPr algn="ctr">
                        <a:buNone/>
                      </a:pPr>
                      <a:r>
                        <a:rPr lang="ar-SY" dirty="0"/>
                        <a:t>الفيديو الرقمي</a:t>
                      </a:r>
                    </a:p>
                  </a:txBody>
                  <a:tcPr anchor="ctr"/>
                </a:tc>
                <a:extLst>
                  <a:ext uri="{0D108BD9-81ED-4DB2-BD59-A6C34878D82A}">
                    <a16:rowId xmlns:a16="http://schemas.microsoft.com/office/drawing/2014/main" val="1396392879"/>
                  </a:ext>
                </a:extLst>
              </a:tr>
              <a:tr h="559132">
                <a:tc>
                  <a:txBody>
                    <a:bodyPr/>
                    <a:lstStyle/>
                    <a:p>
                      <a:pPr algn="ctr">
                        <a:buNone/>
                      </a:pPr>
                      <a:r>
                        <a:rPr lang="ar-SY" b="1" dirty="0"/>
                        <a:t>طريقة التمثيل</a:t>
                      </a:r>
                      <a:endParaRPr lang="ar-SY" dirty="0"/>
                    </a:p>
                  </a:txBody>
                  <a:tcPr anchor="ctr"/>
                </a:tc>
                <a:tc>
                  <a:txBody>
                    <a:bodyPr/>
                    <a:lstStyle/>
                    <a:p>
                      <a:pPr algn="ctr">
                        <a:buNone/>
                      </a:pPr>
                      <a:r>
                        <a:rPr lang="ar-SY" dirty="0"/>
                        <a:t>إشارات كهربائية مستمرة</a:t>
                      </a:r>
                    </a:p>
                  </a:txBody>
                  <a:tcPr anchor="ctr"/>
                </a:tc>
                <a:tc>
                  <a:txBody>
                    <a:bodyPr/>
                    <a:lstStyle/>
                    <a:p>
                      <a:pPr algn="ctr">
                        <a:buNone/>
                      </a:pPr>
                      <a:r>
                        <a:rPr lang="ar-SY" dirty="0"/>
                        <a:t>بيانات رقمية مشفّرة</a:t>
                      </a:r>
                    </a:p>
                  </a:txBody>
                  <a:tcPr anchor="ctr"/>
                </a:tc>
                <a:extLst>
                  <a:ext uri="{0D108BD9-81ED-4DB2-BD59-A6C34878D82A}">
                    <a16:rowId xmlns:a16="http://schemas.microsoft.com/office/drawing/2014/main" val="561146744"/>
                  </a:ext>
                </a:extLst>
              </a:tr>
              <a:tr h="559132">
                <a:tc>
                  <a:txBody>
                    <a:bodyPr/>
                    <a:lstStyle/>
                    <a:p>
                      <a:pPr algn="ctr">
                        <a:buNone/>
                      </a:pPr>
                      <a:r>
                        <a:rPr lang="ar-SY" b="1" dirty="0"/>
                        <a:t>الجودة</a:t>
                      </a:r>
                      <a:endParaRPr lang="ar-SY" dirty="0"/>
                    </a:p>
                  </a:txBody>
                  <a:tcPr anchor="ctr"/>
                </a:tc>
                <a:tc>
                  <a:txBody>
                    <a:bodyPr/>
                    <a:lstStyle/>
                    <a:p>
                      <a:pPr algn="ctr">
                        <a:buNone/>
                      </a:pPr>
                      <a:r>
                        <a:rPr lang="ar-SY" dirty="0"/>
                        <a:t>تتدهور مع النسخ أو النقل</a:t>
                      </a:r>
                    </a:p>
                  </a:txBody>
                  <a:tcPr anchor="ctr"/>
                </a:tc>
                <a:tc>
                  <a:txBody>
                    <a:bodyPr/>
                    <a:lstStyle/>
                    <a:p>
                      <a:pPr algn="ctr">
                        <a:buNone/>
                      </a:pPr>
                      <a:r>
                        <a:rPr lang="ar-SY" dirty="0"/>
                        <a:t>ثابتة ويمكن تحسينها</a:t>
                      </a:r>
                    </a:p>
                  </a:txBody>
                  <a:tcPr anchor="ctr"/>
                </a:tc>
                <a:extLst>
                  <a:ext uri="{0D108BD9-81ED-4DB2-BD59-A6C34878D82A}">
                    <a16:rowId xmlns:a16="http://schemas.microsoft.com/office/drawing/2014/main" val="1295550950"/>
                  </a:ext>
                </a:extLst>
              </a:tr>
              <a:tr h="613144">
                <a:tc>
                  <a:txBody>
                    <a:bodyPr/>
                    <a:lstStyle/>
                    <a:p>
                      <a:pPr algn="ctr">
                        <a:buNone/>
                      </a:pPr>
                      <a:r>
                        <a:rPr lang="ar-SY" b="1" dirty="0"/>
                        <a:t>التحرير</a:t>
                      </a:r>
                      <a:endParaRPr lang="ar-SY" dirty="0"/>
                    </a:p>
                  </a:txBody>
                  <a:tcPr anchor="ctr"/>
                </a:tc>
                <a:tc>
                  <a:txBody>
                    <a:bodyPr/>
                    <a:lstStyle/>
                    <a:p>
                      <a:pPr algn="ctr">
                        <a:buNone/>
                      </a:pPr>
                      <a:r>
                        <a:rPr lang="ar-SY" dirty="0"/>
                        <a:t>محدود وصعب</a:t>
                      </a:r>
                    </a:p>
                  </a:txBody>
                  <a:tcPr anchor="ctr"/>
                </a:tc>
                <a:tc>
                  <a:txBody>
                    <a:bodyPr/>
                    <a:lstStyle/>
                    <a:p>
                      <a:pPr algn="ctr">
                        <a:buNone/>
                      </a:pPr>
                      <a:r>
                        <a:rPr lang="ar-SY" dirty="0"/>
                        <a:t>مرن وسهل باستخدام برامج رقمية</a:t>
                      </a:r>
                    </a:p>
                  </a:txBody>
                  <a:tcPr anchor="ctr"/>
                </a:tc>
                <a:extLst>
                  <a:ext uri="{0D108BD9-81ED-4DB2-BD59-A6C34878D82A}">
                    <a16:rowId xmlns:a16="http://schemas.microsoft.com/office/drawing/2014/main" val="351747693"/>
                  </a:ext>
                </a:extLst>
              </a:tr>
              <a:tr h="613144">
                <a:tc>
                  <a:txBody>
                    <a:bodyPr/>
                    <a:lstStyle/>
                    <a:p>
                      <a:pPr algn="ctr">
                        <a:buNone/>
                      </a:pPr>
                      <a:r>
                        <a:rPr lang="ar-SY" b="1" dirty="0"/>
                        <a:t>التخزين</a:t>
                      </a:r>
                      <a:endParaRPr lang="ar-SY" dirty="0"/>
                    </a:p>
                  </a:txBody>
                  <a:tcPr anchor="ctr"/>
                </a:tc>
                <a:tc>
                  <a:txBody>
                    <a:bodyPr/>
                    <a:lstStyle/>
                    <a:p>
                      <a:pPr algn="ctr">
                        <a:buNone/>
                      </a:pPr>
                      <a:r>
                        <a:rPr lang="ar-SY" dirty="0"/>
                        <a:t>على أشرطة مغناطيسية</a:t>
                      </a:r>
                    </a:p>
                  </a:txBody>
                  <a:tcPr anchor="ctr"/>
                </a:tc>
                <a:tc>
                  <a:txBody>
                    <a:bodyPr/>
                    <a:lstStyle/>
                    <a:p>
                      <a:pPr algn="ctr">
                        <a:buNone/>
                      </a:pPr>
                      <a:r>
                        <a:rPr lang="ar-SY" dirty="0"/>
                        <a:t>على أقراص، بطاقات، أو سحابة</a:t>
                      </a:r>
                    </a:p>
                  </a:txBody>
                  <a:tcPr anchor="ctr"/>
                </a:tc>
                <a:extLst>
                  <a:ext uri="{0D108BD9-81ED-4DB2-BD59-A6C34878D82A}">
                    <a16:rowId xmlns:a16="http://schemas.microsoft.com/office/drawing/2014/main" val="2155441612"/>
                  </a:ext>
                </a:extLst>
              </a:tr>
              <a:tr h="559132">
                <a:tc>
                  <a:txBody>
                    <a:bodyPr/>
                    <a:lstStyle/>
                    <a:p>
                      <a:pPr algn="ctr">
                        <a:buNone/>
                      </a:pPr>
                      <a:r>
                        <a:rPr lang="ar-SY" b="1" dirty="0"/>
                        <a:t>الانتقال</a:t>
                      </a:r>
                      <a:endParaRPr lang="ar-SY" dirty="0"/>
                    </a:p>
                  </a:txBody>
                  <a:tcPr anchor="ctr"/>
                </a:tc>
                <a:tc>
                  <a:txBody>
                    <a:bodyPr/>
                    <a:lstStyle/>
                    <a:p>
                      <a:pPr algn="ctr">
                        <a:buNone/>
                      </a:pPr>
                      <a:r>
                        <a:rPr lang="ar-SY" dirty="0"/>
                        <a:t>بطيء ويتطلب أجهزة خاصة</a:t>
                      </a:r>
                    </a:p>
                  </a:txBody>
                  <a:tcPr anchor="ctr"/>
                </a:tc>
                <a:tc>
                  <a:txBody>
                    <a:bodyPr/>
                    <a:lstStyle/>
                    <a:p>
                      <a:pPr algn="ctr">
                        <a:buNone/>
                      </a:pPr>
                      <a:r>
                        <a:rPr lang="ar-SY" dirty="0"/>
                        <a:t>سريع عبر الإنترنت أو </a:t>
                      </a:r>
                      <a:r>
                        <a:rPr lang="en-US" dirty="0"/>
                        <a:t>USB</a:t>
                      </a:r>
                    </a:p>
                  </a:txBody>
                  <a:tcPr anchor="ctr"/>
                </a:tc>
                <a:extLst>
                  <a:ext uri="{0D108BD9-81ED-4DB2-BD59-A6C34878D82A}">
                    <a16:rowId xmlns:a16="http://schemas.microsoft.com/office/drawing/2014/main" val="3244510281"/>
                  </a:ext>
                </a:extLst>
              </a:tr>
              <a:tr h="559132">
                <a:tc>
                  <a:txBody>
                    <a:bodyPr/>
                    <a:lstStyle/>
                    <a:p>
                      <a:pPr algn="ctr">
                        <a:buNone/>
                      </a:pPr>
                      <a:r>
                        <a:rPr lang="ar-SY" b="1" dirty="0"/>
                        <a:t>التكلفة</a:t>
                      </a:r>
                      <a:endParaRPr lang="ar-SY" dirty="0"/>
                    </a:p>
                  </a:txBody>
                  <a:tcPr anchor="ctr"/>
                </a:tc>
                <a:tc>
                  <a:txBody>
                    <a:bodyPr/>
                    <a:lstStyle/>
                    <a:p>
                      <a:pPr algn="ctr">
                        <a:buNone/>
                      </a:pPr>
                      <a:r>
                        <a:rPr lang="ar-SY" dirty="0"/>
                        <a:t>أقل في الأجهزة القديمة</a:t>
                      </a:r>
                    </a:p>
                  </a:txBody>
                  <a:tcPr anchor="ctr"/>
                </a:tc>
                <a:tc>
                  <a:txBody>
                    <a:bodyPr/>
                    <a:lstStyle/>
                    <a:p>
                      <a:pPr algn="ctr">
                        <a:buNone/>
                      </a:pPr>
                      <a:r>
                        <a:rPr lang="ar-SA" dirty="0"/>
                        <a:t>أعلى لكن اكثر كفاءة</a:t>
                      </a:r>
                      <a:endParaRPr lang="en-US" dirty="0"/>
                    </a:p>
                  </a:txBody>
                  <a:tcPr anchor="ctr"/>
                </a:tc>
                <a:extLst>
                  <a:ext uri="{0D108BD9-81ED-4DB2-BD59-A6C34878D82A}">
                    <a16:rowId xmlns:a16="http://schemas.microsoft.com/office/drawing/2014/main" val="4286778246"/>
                  </a:ext>
                </a:extLst>
              </a:tr>
            </a:tbl>
          </a:graphicData>
        </a:graphic>
      </p:graphicFrame>
    </p:spTree>
    <p:extLst>
      <p:ext uri="{BB962C8B-B14F-4D97-AF65-F5344CB8AC3E}">
        <p14:creationId xmlns:p14="http://schemas.microsoft.com/office/powerpoint/2010/main" val="126291873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F3E64-AA64-EF6B-3D7A-EEB142E77EEF}"/>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06BF0842-43FC-FD7F-1E57-CAB4D6A76D1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76" t="2057" r="18211" b="-2562"/>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43F7D290-0EAD-E5F2-A028-048B6639A36E}"/>
              </a:ext>
            </a:extLst>
          </p:cNvPr>
          <p:cNvSpPr>
            <a:spLocks noGrp="1"/>
          </p:cNvSpPr>
          <p:nvPr>
            <p:ph type="sldNum" sz="quarter" idx="12"/>
          </p:nvPr>
        </p:nvSpPr>
        <p:spPr/>
        <p:txBody>
          <a:bodyPr/>
          <a:lstStyle/>
          <a:p>
            <a:fld id="{5C0BBA6B-D746-4F1B-B1F9-3DE64F485878}" type="slidenum">
              <a:rPr lang="ar-SY" smtClean="0"/>
              <a:pPr/>
              <a:t>36</a:t>
            </a:fld>
            <a:endParaRPr lang="ar-SY" dirty="0"/>
          </a:p>
        </p:txBody>
      </p:sp>
      <p:sp>
        <p:nvSpPr>
          <p:cNvPr id="7" name="مربع نص 6">
            <a:extLst>
              <a:ext uri="{FF2B5EF4-FFF2-40B4-BE49-F238E27FC236}">
                <a16:creationId xmlns:a16="http://schemas.microsoft.com/office/drawing/2014/main" id="{71F0801B-EC8D-1BA0-3E31-9BD898C56D54}"/>
              </a:ext>
            </a:extLst>
          </p:cNvPr>
          <p:cNvSpPr txBox="1"/>
          <p:nvPr/>
        </p:nvSpPr>
        <p:spPr>
          <a:xfrm>
            <a:off x="0" y="90977"/>
            <a:ext cx="7454097" cy="1754326"/>
          </a:xfrm>
          <a:prstGeom prst="rect">
            <a:avLst/>
          </a:prstGeom>
          <a:noFill/>
        </p:spPr>
        <p:txBody>
          <a:bodyPr wrap="square" rtlCol="1">
            <a:spAutoFit/>
          </a:bodyPr>
          <a:lstStyle/>
          <a:p>
            <a:r>
              <a:rPr lang="ar-SY" sz="5400" b="1" dirty="0">
                <a:solidFill>
                  <a:schemeClr val="accent1"/>
                </a:solidFill>
              </a:rPr>
              <a:t>الإشارات التماثلية و الرقمية للفيديو:</a:t>
            </a:r>
          </a:p>
        </p:txBody>
      </p:sp>
      <p:sp>
        <p:nvSpPr>
          <p:cNvPr id="8" name="مربع نص 7">
            <a:extLst>
              <a:ext uri="{FF2B5EF4-FFF2-40B4-BE49-F238E27FC236}">
                <a16:creationId xmlns:a16="http://schemas.microsoft.com/office/drawing/2014/main" id="{FEA2408B-CABA-016B-6C5B-5283CA9A5D09}"/>
              </a:ext>
            </a:extLst>
          </p:cNvPr>
          <p:cNvSpPr txBox="1"/>
          <p:nvPr/>
        </p:nvSpPr>
        <p:spPr>
          <a:xfrm>
            <a:off x="162046" y="1658138"/>
            <a:ext cx="7697164" cy="4616648"/>
          </a:xfrm>
          <a:prstGeom prst="rect">
            <a:avLst/>
          </a:prstGeom>
          <a:noFill/>
        </p:spPr>
        <p:txBody>
          <a:bodyPr wrap="square" rtlCol="1">
            <a:spAutoFit/>
          </a:bodyPr>
          <a:lstStyle/>
          <a:p>
            <a:r>
              <a:rPr lang="ar-SY" sz="2800" b="1" dirty="0">
                <a:solidFill>
                  <a:schemeClr val="tx2"/>
                </a:solidFill>
              </a:rPr>
              <a:t>الإشارة في الفيديو:</a:t>
            </a:r>
          </a:p>
          <a:p>
            <a:pPr>
              <a:lnSpc>
                <a:spcPct val="150000"/>
              </a:lnSpc>
            </a:pPr>
            <a:r>
              <a:rPr lang="ar-SY" sz="2800" dirty="0">
                <a:solidFill>
                  <a:schemeClr val="tx2"/>
                </a:solidFill>
              </a:rPr>
              <a:t>الإشارة هي تمثيل كهربائي أو بصري للمعلومات. في حالة الفيديو، تمثل الإشارة تسلسلًا من الصور (إطارات) تُعرض بسرعة معينة لتكوين إحساس بالحركة. يمكن أن تكون هذه الإشارة تماثلية</a:t>
            </a:r>
            <a:r>
              <a:rPr lang="ar-SY" sz="2800" b="1" dirty="0">
                <a:solidFill>
                  <a:schemeClr val="tx2"/>
                </a:solidFill>
              </a:rPr>
              <a:t> </a:t>
            </a:r>
            <a:r>
              <a:rPr lang="en-US" sz="2800" dirty="0">
                <a:solidFill>
                  <a:schemeClr val="tx2"/>
                </a:solidFill>
              </a:rPr>
              <a:t>Analog </a:t>
            </a:r>
            <a:r>
              <a:rPr lang="ar-SY" sz="2800" dirty="0">
                <a:solidFill>
                  <a:schemeClr val="tx2"/>
                </a:solidFill>
              </a:rPr>
              <a:t>أو رقمية </a:t>
            </a:r>
            <a:r>
              <a:rPr lang="en-US" sz="2800" dirty="0">
                <a:solidFill>
                  <a:schemeClr val="tx2"/>
                </a:solidFill>
              </a:rPr>
              <a:t>Digital، </a:t>
            </a:r>
            <a:r>
              <a:rPr lang="ar-SY" sz="2800" dirty="0">
                <a:solidFill>
                  <a:schemeClr val="tx2"/>
                </a:solidFill>
              </a:rPr>
              <a:t>حسب طريقة تمثيلها ونقلها.</a:t>
            </a:r>
            <a:endParaRPr lang="en-US" sz="2800" dirty="0">
              <a:solidFill>
                <a:schemeClr val="tx2"/>
              </a:solidFill>
            </a:endParaRPr>
          </a:p>
          <a:p>
            <a:pPr algn="just"/>
            <a:endParaRPr lang="ar-SY" sz="1400" dirty="0">
              <a:solidFill>
                <a:srgbClr val="032F4A"/>
              </a:solidFill>
            </a:endParaRPr>
          </a:p>
        </p:txBody>
      </p:sp>
    </p:spTree>
    <p:extLst>
      <p:ext uri="{BB962C8B-B14F-4D97-AF65-F5344CB8AC3E}">
        <p14:creationId xmlns:p14="http://schemas.microsoft.com/office/powerpoint/2010/main" val="365491454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204DF-181B-72A5-4606-A12F8D9F533B}"/>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1108BDC7-C597-154F-B4F8-40F49156D28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76" t="2057" r="18211" b="-2562"/>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079124F4-4616-5A6C-E247-2091964D410C}"/>
              </a:ext>
            </a:extLst>
          </p:cNvPr>
          <p:cNvSpPr>
            <a:spLocks noGrp="1"/>
          </p:cNvSpPr>
          <p:nvPr>
            <p:ph type="sldNum" sz="quarter" idx="12"/>
          </p:nvPr>
        </p:nvSpPr>
        <p:spPr/>
        <p:txBody>
          <a:bodyPr/>
          <a:lstStyle/>
          <a:p>
            <a:fld id="{5C0BBA6B-D746-4F1B-B1F9-3DE64F485878}" type="slidenum">
              <a:rPr lang="ar-SY" smtClean="0"/>
              <a:pPr/>
              <a:t>37</a:t>
            </a:fld>
            <a:endParaRPr lang="ar-SY" dirty="0"/>
          </a:p>
        </p:txBody>
      </p:sp>
      <p:sp>
        <p:nvSpPr>
          <p:cNvPr id="7" name="مربع نص 6">
            <a:extLst>
              <a:ext uri="{FF2B5EF4-FFF2-40B4-BE49-F238E27FC236}">
                <a16:creationId xmlns:a16="http://schemas.microsoft.com/office/drawing/2014/main" id="{4700B8B4-1D1D-17BA-4CF0-21830FA58C32}"/>
              </a:ext>
            </a:extLst>
          </p:cNvPr>
          <p:cNvSpPr txBox="1"/>
          <p:nvPr/>
        </p:nvSpPr>
        <p:spPr>
          <a:xfrm>
            <a:off x="264289" y="202372"/>
            <a:ext cx="7257328" cy="1754326"/>
          </a:xfrm>
          <a:prstGeom prst="rect">
            <a:avLst/>
          </a:prstGeom>
          <a:noFill/>
        </p:spPr>
        <p:txBody>
          <a:bodyPr wrap="square" rtlCol="1">
            <a:spAutoFit/>
          </a:bodyPr>
          <a:lstStyle/>
          <a:p>
            <a:r>
              <a:rPr lang="ar-SY" sz="5400" dirty="0">
                <a:solidFill>
                  <a:schemeClr val="accent1"/>
                </a:solidFill>
              </a:rPr>
              <a:t>الإشارات التماثلية و الرقمية للفيديو:</a:t>
            </a:r>
            <a:endParaRPr lang="ar-SY" sz="5400" b="1" dirty="0">
              <a:solidFill>
                <a:schemeClr val="accent1"/>
              </a:solidFill>
            </a:endParaRPr>
          </a:p>
        </p:txBody>
      </p:sp>
      <p:sp>
        <p:nvSpPr>
          <p:cNvPr id="8" name="مربع نص 7">
            <a:extLst>
              <a:ext uri="{FF2B5EF4-FFF2-40B4-BE49-F238E27FC236}">
                <a16:creationId xmlns:a16="http://schemas.microsoft.com/office/drawing/2014/main" id="{097075E0-5644-70CA-44FD-B7D0EBC8E1BE}"/>
              </a:ext>
            </a:extLst>
          </p:cNvPr>
          <p:cNvSpPr txBox="1"/>
          <p:nvPr/>
        </p:nvSpPr>
        <p:spPr>
          <a:xfrm>
            <a:off x="844951" y="1956698"/>
            <a:ext cx="7454097" cy="3847207"/>
          </a:xfrm>
          <a:prstGeom prst="rect">
            <a:avLst/>
          </a:prstGeom>
          <a:noFill/>
        </p:spPr>
        <p:txBody>
          <a:bodyPr wrap="square" rtlCol="1">
            <a:spAutoFit/>
          </a:bodyPr>
          <a:lstStyle/>
          <a:p>
            <a:r>
              <a:rPr lang="ar-SY" sz="2800" dirty="0">
                <a:solidFill>
                  <a:schemeClr val="accent1"/>
                </a:solidFill>
              </a:rPr>
              <a:t>الإشارة التماثلية:</a:t>
            </a:r>
          </a:p>
          <a:p>
            <a:r>
              <a:rPr lang="ar-SY" sz="2400" b="1" dirty="0">
                <a:solidFill>
                  <a:schemeClr val="tx2"/>
                </a:solidFill>
              </a:rPr>
              <a:t>التعريف:</a:t>
            </a:r>
          </a:p>
          <a:p>
            <a:r>
              <a:rPr lang="ar-SY" sz="2400" dirty="0">
                <a:solidFill>
                  <a:schemeClr val="tx2"/>
                </a:solidFill>
              </a:rPr>
              <a:t>الإشارة التماثلية هي إشارة كهربائية مستمرة تتغير قيمتها بشكل متصل مع الزمن، وتُستخدم لتمثيل المعلومات البصرية (السطوع، اللون، الحركة) بطريقة مشابهة للطبيعة.</a:t>
            </a:r>
          </a:p>
          <a:p>
            <a:r>
              <a:rPr lang="ar-SY" sz="2400" b="1" dirty="0">
                <a:solidFill>
                  <a:schemeClr val="tx2"/>
                </a:solidFill>
              </a:rPr>
              <a:t>آلية العمل:</a:t>
            </a:r>
          </a:p>
          <a:p>
            <a:r>
              <a:rPr lang="ar-SY" sz="2400" dirty="0">
                <a:solidFill>
                  <a:schemeClr val="tx2"/>
                </a:solidFill>
              </a:rPr>
              <a:t>تُحوّل الصورة إلى إشارات كهربائية متغيرة باستمرار.</a:t>
            </a:r>
          </a:p>
          <a:p>
            <a:r>
              <a:rPr lang="ar-SY" sz="2400" dirty="0">
                <a:solidFill>
                  <a:schemeClr val="tx2"/>
                </a:solidFill>
              </a:rPr>
              <a:t>تُرسل هذه الإشارات عبر كابلات مثل كابل </a:t>
            </a:r>
            <a:r>
              <a:rPr lang="en-US" sz="2400" dirty="0">
                <a:solidFill>
                  <a:schemeClr val="tx2"/>
                </a:solidFill>
              </a:rPr>
              <a:t>RCA </a:t>
            </a:r>
            <a:r>
              <a:rPr lang="ar-SY" sz="2400" dirty="0">
                <a:solidFill>
                  <a:schemeClr val="tx2"/>
                </a:solidFill>
              </a:rPr>
              <a:t>أو </a:t>
            </a:r>
            <a:r>
              <a:rPr lang="en-US" sz="2400" dirty="0">
                <a:solidFill>
                  <a:schemeClr val="tx2"/>
                </a:solidFill>
              </a:rPr>
              <a:t>.coaxial</a:t>
            </a:r>
          </a:p>
          <a:p>
            <a:r>
              <a:rPr lang="ar-SY" sz="2400" dirty="0">
                <a:solidFill>
                  <a:schemeClr val="tx2"/>
                </a:solidFill>
              </a:rPr>
              <a:t>تُعرض على شاشات تناظرية مثل التلفزيونات القديمة.</a:t>
            </a:r>
          </a:p>
        </p:txBody>
      </p:sp>
    </p:spTree>
    <p:extLst>
      <p:ext uri="{BB962C8B-B14F-4D97-AF65-F5344CB8AC3E}">
        <p14:creationId xmlns:p14="http://schemas.microsoft.com/office/powerpoint/2010/main" val="114869373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09609-4DEA-78F2-1273-10FE0C66C814}"/>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9F0D1128-08FB-EAF6-A068-D7E8871746D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76" t="2057" r="18211" b="-2562"/>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B8F76BEF-A7BE-0829-DD6F-5E4E11A8470E}"/>
              </a:ext>
            </a:extLst>
          </p:cNvPr>
          <p:cNvSpPr>
            <a:spLocks noGrp="1"/>
          </p:cNvSpPr>
          <p:nvPr>
            <p:ph type="sldNum" sz="quarter" idx="12"/>
          </p:nvPr>
        </p:nvSpPr>
        <p:spPr/>
        <p:txBody>
          <a:bodyPr/>
          <a:lstStyle/>
          <a:p>
            <a:fld id="{5C0BBA6B-D746-4F1B-B1F9-3DE64F485878}" type="slidenum">
              <a:rPr lang="ar-SY" smtClean="0"/>
              <a:pPr/>
              <a:t>38</a:t>
            </a:fld>
            <a:endParaRPr lang="ar-SY" dirty="0"/>
          </a:p>
        </p:txBody>
      </p:sp>
      <p:sp>
        <p:nvSpPr>
          <p:cNvPr id="7" name="مربع نص 6">
            <a:extLst>
              <a:ext uri="{FF2B5EF4-FFF2-40B4-BE49-F238E27FC236}">
                <a16:creationId xmlns:a16="http://schemas.microsoft.com/office/drawing/2014/main" id="{D4837AF9-45EF-6CE2-2E48-4B51BCF31F9B}"/>
              </a:ext>
            </a:extLst>
          </p:cNvPr>
          <p:cNvSpPr txBox="1"/>
          <p:nvPr/>
        </p:nvSpPr>
        <p:spPr>
          <a:xfrm>
            <a:off x="264289" y="202372"/>
            <a:ext cx="7257328" cy="1754326"/>
          </a:xfrm>
          <a:prstGeom prst="rect">
            <a:avLst/>
          </a:prstGeom>
          <a:noFill/>
        </p:spPr>
        <p:txBody>
          <a:bodyPr wrap="square" rtlCol="1">
            <a:spAutoFit/>
          </a:bodyPr>
          <a:lstStyle/>
          <a:p>
            <a:r>
              <a:rPr lang="ar-SY" sz="5400" dirty="0">
                <a:solidFill>
                  <a:schemeClr val="accent1"/>
                </a:solidFill>
              </a:rPr>
              <a:t>الإشارات التماثلية و الرقمية للفيديو:</a:t>
            </a:r>
            <a:endParaRPr lang="ar-SY" sz="5400" b="1" dirty="0">
              <a:solidFill>
                <a:schemeClr val="accent1"/>
              </a:solidFill>
            </a:endParaRPr>
          </a:p>
        </p:txBody>
      </p:sp>
      <p:sp>
        <p:nvSpPr>
          <p:cNvPr id="8" name="مربع نص 7">
            <a:extLst>
              <a:ext uri="{FF2B5EF4-FFF2-40B4-BE49-F238E27FC236}">
                <a16:creationId xmlns:a16="http://schemas.microsoft.com/office/drawing/2014/main" id="{1BF28A1A-D748-4081-B379-970F67D89CE5}"/>
              </a:ext>
            </a:extLst>
          </p:cNvPr>
          <p:cNvSpPr txBox="1"/>
          <p:nvPr/>
        </p:nvSpPr>
        <p:spPr>
          <a:xfrm>
            <a:off x="456235" y="2222916"/>
            <a:ext cx="7454097" cy="3539430"/>
          </a:xfrm>
          <a:prstGeom prst="rect">
            <a:avLst/>
          </a:prstGeom>
          <a:noFill/>
        </p:spPr>
        <p:txBody>
          <a:bodyPr wrap="square" rtlCol="1">
            <a:spAutoFit/>
          </a:bodyPr>
          <a:lstStyle/>
          <a:p>
            <a:r>
              <a:rPr lang="ar-SY" sz="2800" dirty="0">
                <a:solidFill>
                  <a:schemeClr val="accent1"/>
                </a:solidFill>
              </a:rPr>
              <a:t>الإشارة التماثلية:</a:t>
            </a:r>
          </a:p>
          <a:p>
            <a:r>
              <a:rPr lang="ar-SY" sz="2800" b="1" dirty="0">
                <a:solidFill>
                  <a:schemeClr val="tx2"/>
                </a:solidFill>
              </a:rPr>
              <a:t>المزايا:</a:t>
            </a:r>
          </a:p>
          <a:p>
            <a:r>
              <a:rPr lang="ar-SY" sz="2800" dirty="0">
                <a:solidFill>
                  <a:schemeClr val="tx2"/>
                </a:solidFill>
              </a:rPr>
              <a:t>بسيطة من حيث البنية.</a:t>
            </a:r>
          </a:p>
          <a:p>
            <a:r>
              <a:rPr lang="ar-SY" sz="2800" dirty="0">
                <a:solidFill>
                  <a:schemeClr val="tx2"/>
                </a:solidFill>
              </a:rPr>
              <a:t>لا تحتاج إلى معالجة رقمية معقدة.</a:t>
            </a:r>
          </a:p>
          <a:p>
            <a:r>
              <a:rPr lang="ar-SY" sz="2800" b="1" dirty="0">
                <a:solidFill>
                  <a:schemeClr val="tx2"/>
                </a:solidFill>
              </a:rPr>
              <a:t>العيوب:</a:t>
            </a:r>
          </a:p>
          <a:p>
            <a:r>
              <a:rPr lang="ar-SY" sz="2800" dirty="0">
                <a:solidFill>
                  <a:schemeClr val="tx2"/>
                </a:solidFill>
              </a:rPr>
              <a:t>تتدهور الجودة مع كل نسخة أو نقل.</a:t>
            </a:r>
          </a:p>
          <a:p>
            <a:r>
              <a:rPr lang="ar-SY" sz="2800" dirty="0">
                <a:solidFill>
                  <a:schemeClr val="tx2"/>
                </a:solidFill>
              </a:rPr>
              <a:t>عرضة للتشويش والتداخل.</a:t>
            </a:r>
          </a:p>
          <a:p>
            <a:r>
              <a:rPr lang="ar-SY" sz="2800" dirty="0">
                <a:solidFill>
                  <a:schemeClr val="tx2"/>
                </a:solidFill>
              </a:rPr>
              <a:t>صعوبة في التحرير أو المعالجة الدقيقة.</a:t>
            </a:r>
          </a:p>
        </p:txBody>
      </p:sp>
    </p:spTree>
    <p:extLst>
      <p:ext uri="{BB962C8B-B14F-4D97-AF65-F5344CB8AC3E}">
        <p14:creationId xmlns:p14="http://schemas.microsoft.com/office/powerpoint/2010/main" val="138823081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0C839-F3FF-EB97-7EE2-2D9DAA4C5C33}"/>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C02E18AE-7451-2DCB-30AB-1FE4AC6F43D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76" t="2057" r="18211" b="-2562"/>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114492B7-DBDB-2593-A3A2-F98E87DCAEF2}"/>
              </a:ext>
            </a:extLst>
          </p:cNvPr>
          <p:cNvSpPr>
            <a:spLocks noGrp="1"/>
          </p:cNvSpPr>
          <p:nvPr>
            <p:ph type="sldNum" sz="quarter" idx="12"/>
          </p:nvPr>
        </p:nvSpPr>
        <p:spPr/>
        <p:txBody>
          <a:bodyPr/>
          <a:lstStyle/>
          <a:p>
            <a:fld id="{5C0BBA6B-D746-4F1B-B1F9-3DE64F485878}" type="slidenum">
              <a:rPr lang="ar-SY" smtClean="0"/>
              <a:pPr/>
              <a:t>39</a:t>
            </a:fld>
            <a:endParaRPr lang="ar-SY" dirty="0"/>
          </a:p>
        </p:txBody>
      </p:sp>
      <p:sp>
        <p:nvSpPr>
          <p:cNvPr id="7" name="مربع نص 6">
            <a:extLst>
              <a:ext uri="{FF2B5EF4-FFF2-40B4-BE49-F238E27FC236}">
                <a16:creationId xmlns:a16="http://schemas.microsoft.com/office/drawing/2014/main" id="{5ABE8236-E3D0-F1D5-8A18-D385AE23B9A7}"/>
              </a:ext>
            </a:extLst>
          </p:cNvPr>
          <p:cNvSpPr txBox="1"/>
          <p:nvPr/>
        </p:nvSpPr>
        <p:spPr>
          <a:xfrm>
            <a:off x="264288" y="77237"/>
            <a:ext cx="7257328" cy="1754326"/>
          </a:xfrm>
          <a:prstGeom prst="rect">
            <a:avLst/>
          </a:prstGeom>
          <a:noFill/>
        </p:spPr>
        <p:txBody>
          <a:bodyPr wrap="square" rtlCol="1">
            <a:spAutoFit/>
          </a:bodyPr>
          <a:lstStyle/>
          <a:p>
            <a:r>
              <a:rPr lang="ar-SY" sz="5400" dirty="0">
                <a:solidFill>
                  <a:schemeClr val="accent1"/>
                </a:solidFill>
              </a:rPr>
              <a:t>الإشارات التماثلية و الرقمية للفيديو:</a:t>
            </a:r>
            <a:endParaRPr lang="ar-SY" sz="5400" b="1" dirty="0">
              <a:solidFill>
                <a:schemeClr val="accent1"/>
              </a:solidFill>
            </a:endParaRPr>
          </a:p>
        </p:txBody>
      </p:sp>
      <p:sp>
        <p:nvSpPr>
          <p:cNvPr id="8" name="مربع نص 7">
            <a:extLst>
              <a:ext uri="{FF2B5EF4-FFF2-40B4-BE49-F238E27FC236}">
                <a16:creationId xmlns:a16="http://schemas.microsoft.com/office/drawing/2014/main" id="{50D36C14-C786-40CB-DB0B-FA7F4726C549}"/>
              </a:ext>
            </a:extLst>
          </p:cNvPr>
          <p:cNvSpPr txBox="1"/>
          <p:nvPr/>
        </p:nvSpPr>
        <p:spPr>
          <a:xfrm>
            <a:off x="162046" y="1831563"/>
            <a:ext cx="8036689" cy="4431983"/>
          </a:xfrm>
          <a:prstGeom prst="rect">
            <a:avLst/>
          </a:prstGeom>
          <a:noFill/>
        </p:spPr>
        <p:txBody>
          <a:bodyPr wrap="square" rtlCol="1">
            <a:spAutoFit/>
          </a:bodyPr>
          <a:lstStyle/>
          <a:p>
            <a:r>
              <a:rPr lang="ar-SY" sz="2800" dirty="0">
                <a:solidFill>
                  <a:schemeClr val="accent1"/>
                </a:solidFill>
              </a:rPr>
              <a:t>الإشارة التماثلية:</a:t>
            </a:r>
          </a:p>
          <a:p>
            <a:r>
              <a:rPr lang="ar-SY" sz="1600" b="1" dirty="0">
                <a:solidFill>
                  <a:schemeClr val="accent1"/>
                </a:solidFill>
              </a:rPr>
              <a:t>أمثلة على أنظمة الفيديو التماثلي:</a:t>
            </a:r>
          </a:p>
          <a:p>
            <a:pPr marL="342900" indent="-342900" algn="l" rtl="0">
              <a:buFont typeface="Arial" panose="020B0604020202020204" pitchFamily="34" charset="0"/>
              <a:buChar char="•"/>
            </a:pPr>
            <a:r>
              <a:rPr lang="en-US" sz="1400" b="1" dirty="0"/>
              <a:t>NTSC (National Television System Committee)</a:t>
            </a:r>
            <a:endParaRPr lang="en-US" sz="1400" dirty="0"/>
          </a:p>
          <a:p>
            <a:r>
              <a:rPr lang="ar-SY" sz="1400" dirty="0"/>
              <a:t>نظام تماثلي أمريكي.</a:t>
            </a:r>
          </a:p>
          <a:p>
            <a:r>
              <a:rPr lang="ar-SY" sz="1400" dirty="0"/>
              <a:t>يُستخدم في الولايات المتحدة، كندا، اليابان، وبعض دول أمريكا اللاتينية.</a:t>
            </a:r>
          </a:p>
          <a:p>
            <a:r>
              <a:rPr lang="ar-SY" sz="1400" dirty="0"/>
              <a:t>معدل الإطارات: 29.97 إطار/ثانية.</a:t>
            </a:r>
          </a:p>
          <a:p>
            <a:r>
              <a:rPr lang="ar-SY" sz="1400" dirty="0"/>
              <a:t>دقة قياسية: 720×480 بكسل تقريبًا.</a:t>
            </a:r>
          </a:p>
          <a:p>
            <a:r>
              <a:rPr lang="ar-SY" sz="1400" dirty="0"/>
              <a:t>يُعرف بجودة ألوانه المقبولة لكن أقل دقة من الأنظمة الأخرى.</a:t>
            </a:r>
            <a:endParaRPr lang="en-US" sz="1400" dirty="0"/>
          </a:p>
          <a:p>
            <a:pPr marL="342900" indent="-342900" algn="l" rtl="0">
              <a:buFont typeface="Wingdings" panose="05000000000000000000" pitchFamily="2" charset="2"/>
              <a:buChar char="§"/>
            </a:pPr>
            <a:r>
              <a:rPr lang="ar-SY" sz="1400" b="1" dirty="0"/>
              <a:t>. </a:t>
            </a:r>
            <a:r>
              <a:rPr lang="en-US" sz="1400" b="1" dirty="0"/>
              <a:t>PAL (Phase Alternating Line)</a:t>
            </a:r>
            <a:endParaRPr lang="en-US" sz="1400" dirty="0"/>
          </a:p>
          <a:p>
            <a:r>
              <a:rPr lang="ar-SY" sz="1400" dirty="0"/>
              <a:t>نظام تماثلي أوروبي.</a:t>
            </a:r>
          </a:p>
          <a:p>
            <a:r>
              <a:rPr lang="ar-SY" sz="1400" dirty="0"/>
              <a:t>يُستخدم في أوروبا، الشرق الأوسط، وبعض دول آسيا وأفريقيا.</a:t>
            </a:r>
          </a:p>
          <a:p>
            <a:r>
              <a:rPr lang="ar-SY" sz="1400" dirty="0"/>
              <a:t>معدل الإطارات: 25 إطار/ثانية.</a:t>
            </a:r>
          </a:p>
          <a:p>
            <a:r>
              <a:rPr lang="ar-SY" sz="1400" dirty="0"/>
              <a:t>دقة قياسية: 720×576 بكسل.</a:t>
            </a:r>
          </a:p>
          <a:p>
            <a:r>
              <a:rPr lang="ar-SY" sz="1400" dirty="0"/>
              <a:t>يُعتبر أكثر استقرارًا في الألوان من </a:t>
            </a:r>
            <a:r>
              <a:rPr lang="en-US" sz="1400" dirty="0"/>
              <a:t>NTSC</a:t>
            </a:r>
          </a:p>
          <a:p>
            <a:pPr marL="285750" indent="-285750" algn="l" rtl="0">
              <a:buFont typeface="Arial" panose="020B0604020202020204" pitchFamily="34" charset="0"/>
              <a:buChar char="•"/>
            </a:pPr>
            <a:r>
              <a:rPr lang="en-US" sz="1400" b="1" dirty="0"/>
              <a:t>SECAM (Séquentiel Couleur à Mémoire)</a:t>
            </a:r>
            <a:endParaRPr lang="en-US" sz="1400" dirty="0"/>
          </a:p>
          <a:p>
            <a:r>
              <a:rPr lang="ar-SY" sz="1400" dirty="0"/>
              <a:t>نظام تماثلي فرنسي.</a:t>
            </a:r>
          </a:p>
          <a:p>
            <a:r>
              <a:rPr lang="ar-SY" sz="1400" dirty="0"/>
              <a:t>يُستخدم في فرنسا، روسيا، وبعض الدول الأفريقية.</a:t>
            </a:r>
          </a:p>
          <a:p>
            <a:r>
              <a:rPr lang="ar-SY" sz="1400" dirty="0"/>
              <a:t>معدل الإطارات مشابه لـ </a:t>
            </a:r>
            <a:r>
              <a:rPr lang="en-US" sz="1400" dirty="0"/>
              <a:t>PAL.</a:t>
            </a:r>
          </a:p>
          <a:p>
            <a:r>
              <a:rPr lang="ar-SY" sz="1400" dirty="0"/>
              <a:t>يُعالج الألوان بطريقة مختلفة عن </a:t>
            </a:r>
            <a:r>
              <a:rPr lang="en-US" sz="1400" dirty="0"/>
              <a:t>PAL </a:t>
            </a:r>
            <a:r>
              <a:rPr lang="ar-SY" sz="1400" dirty="0"/>
              <a:t>و</a:t>
            </a:r>
            <a:r>
              <a:rPr lang="en-US" sz="1400" dirty="0"/>
              <a:t>NTSC، </a:t>
            </a:r>
            <a:r>
              <a:rPr lang="ar-SY" sz="1400" dirty="0"/>
              <a:t>لكنه أقل شيوعًا.</a:t>
            </a:r>
          </a:p>
        </p:txBody>
      </p:sp>
    </p:spTree>
    <p:extLst>
      <p:ext uri="{BB962C8B-B14F-4D97-AF65-F5344CB8AC3E}">
        <p14:creationId xmlns:p14="http://schemas.microsoft.com/office/powerpoint/2010/main" val="240136831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CA262702-DB6D-415F-9E5A-8C71D057912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731" r="28350"/>
          <a:stretch>
            <a:fillRect/>
          </a:stretch>
        </p:blipFill>
        <p:spPr>
          <a:xfrm>
            <a:off x="8335058" y="-1"/>
            <a:ext cx="3856942" cy="6852451"/>
          </a:xfrm>
        </p:spPr>
      </p:pic>
      <p:sp>
        <p:nvSpPr>
          <p:cNvPr id="2" name="عنصر نائب لرقم الشريحة 1">
            <a:extLst>
              <a:ext uri="{FF2B5EF4-FFF2-40B4-BE49-F238E27FC236}">
                <a16:creationId xmlns:a16="http://schemas.microsoft.com/office/drawing/2014/main" id="{84625966-DF68-4C01-B8D0-39DA40267535}"/>
              </a:ext>
            </a:extLst>
          </p:cNvPr>
          <p:cNvSpPr>
            <a:spLocks noGrp="1"/>
          </p:cNvSpPr>
          <p:nvPr>
            <p:ph type="sldNum" sz="quarter" idx="12"/>
          </p:nvPr>
        </p:nvSpPr>
        <p:spPr/>
        <p:txBody>
          <a:bodyPr/>
          <a:lstStyle/>
          <a:p>
            <a:fld id="{5C0BBA6B-D746-4F1B-B1F9-3DE64F485878}" type="slidenum">
              <a:rPr lang="ar-SY" smtClean="0"/>
              <a:pPr/>
              <a:t>4</a:t>
            </a:fld>
            <a:endParaRPr lang="ar-SY" dirty="0"/>
          </a:p>
        </p:txBody>
      </p:sp>
      <p:sp>
        <p:nvSpPr>
          <p:cNvPr id="7" name="مربع نص 6">
            <a:extLst>
              <a:ext uri="{FF2B5EF4-FFF2-40B4-BE49-F238E27FC236}">
                <a16:creationId xmlns:a16="http://schemas.microsoft.com/office/drawing/2014/main" id="{D21D3E7A-9B96-4BF0-8ED9-FCD4BC7D8537}"/>
              </a:ext>
            </a:extLst>
          </p:cNvPr>
          <p:cNvSpPr txBox="1"/>
          <p:nvPr/>
        </p:nvSpPr>
        <p:spPr>
          <a:xfrm>
            <a:off x="-428906" y="802993"/>
            <a:ext cx="6524905" cy="1754326"/>
          </a:xfrm>
          <a:prstGeom prst="rect">
            <a:avLst/>
          </a:prstGeom>
          <a:noFill/>
        </p:spPr>
        <p:txBody>
          <a:bodyPr wrap="square" rtlCol="1">
            <a:spAutoFit/>
          </a:bodyPr>
          <a:lstStyle/>
          <a:p>
            <a:r>
              <a:rPr lang="ar-SY" sz="5400" b="1" dirty="0">
                <a:solidFill>
                  <a:srgbClr val="EE1250"/>
                </a:solidFill>
              </a:rPr>
              <a:t>تعريف الوسائط البصرية الرقمية</a:t>
            </a:r>
            <a:endParaRPr lang="ar-SY" sz="5400" dirty="0">
              <a:solidFill>
                <a:srgbClr val="EE1250"/>
              </a:solidFill>
            </a:endParaRPr>
          </a:p>
        </p:txBody>
      </p:sp>
      <p:sp>
        <p:nvSpPr>
          <p:cNvPr id="8" name="مربع نص 7">
            <a:extLst>
              <a:ext uri="{FF2B5EF4-FFF2-40B4-BE49-F238E27FC236}">
                <a16:creationId xmlns:a16="http://schemas.microsoft.com/office/drawing/2014/main" id="{FFEE104D-72A2-414D-8DD1-FDF4B7720B95}"/>
              </a:ext>
            </a:extLst>
          </p:cNvPr>
          <p:cNvSpPr txBox="1"/>
          <p:nvPr/>
        </p:nvSpPr>
        <p:spPr>
          <a:xfrm>
            <a:off x="1284629" y="2557319"/>
            <a:ext cx="5903249" cy="3908762"/>
          </a:xfrm>
          <a:prstGeom prst="rect">
            <a:avLst/>
          </a:prstGeom>
          <a:noFill/>
        </p:spPr>
        <p:txBody>
          <a:bodyPr wrap="square" rtlCol="1">
            <a:spAutoFit/>
          </a:bodyPr>
          <a:lstStyle/>
          <a:p>
            <a:r>
              <a:rPr lang="ar-SY" b="1" dirty="0">
                <a:solidFill>
                  <a:schemeClr val="tx2"/>
                </a:solidFill>
              </a:rPr>
              <a:t>الوسائط الرقمية هي كل شكل من أشكال المحتوى الذي يتم إنتاجه، تخزينه، معالجته، أو نقله باستخدام تقنيات رقمية تعتمد على الحواسيب والأنظمة الإلكترونية. وهي تشمل مجموعة واسعة من العناصر مثل النصوص، الصور، الصوتيات، الفيديوهات، الرسوم المتحركة، والتطبيقات التفاعلية، وتُعرض عادةً عبر شاشات الأجهزة الرقمية مثل الهواتف الذكية، الحواسيب، والأجهزة اللوحية.</a:t>
            </a:r>
          </a:p>
          <a:p>
            <a:r>
              <a:rPr lang="ar-SY" b="1" dirty="0">
                <a:solidFill>
                  <a:schemeClr val="tx2"/>
                </a:solidFill>
              </a:rPr>
              <a:t>كما تتميز الوسائط الرقمية بأنها قابلة للتحرير، النسخ، والنقل بسهولة، مقارنةً بالوسائط التقليدية التي كانت تعتمد على الورق أو الأشرطة التناظرية. ويتم تمثيل هذه الوسائط باستخدام رموز رقمية (بتات) تُخزن في ملفات رقمية يمكن الوصول إليها آليًا، مما يتيح للمستخدمين التفاعل معها بطرق متعددة، سواء عبر المشاهدة، التعديل، أو المشاركة.</a:t>
            </a:r>
          </a:p>
          <a:p>
            <a:pPr algn="just"/>
            <a:endParaRPr lang="ar-SY" sz="1400" dirty="0">
              <a:solidFill>
                <a:srgbClr val="032F4A"/>
              </a:solidFill>
            </a:endParaRPr>
          </a:p>
        </p:txBody>
      </p:sp>
    </p:spTree>
    <p:extLst>
      <p:ext uri="{BB962C8B-B14F-4D97-AF65-F5344CB8AC3E}">
        <p14:creationId xmlns:p14="http://schemas.microsoft.com/office/powerpoint/2010/main" val="3555378715"/>
      </p:ext>
    </p:extLst>
  </p:cSld>
  <p:clrMapOvr>
    <a:masterClrMapping/>
  </p:clrMapOvr>
  <mc:AlternateContent xmlns:mc="http://schemas.openxmlformats.org/markup-compatibility/2006" xmlns:p14="http://schemas.microsoft.com/office/powerpoint/2010/main">
    <mc:Choice Requires="p14">
      <p:transition spd="slow" p14:dur="3400">
        <p14:reveal thruBlk="1"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A0DD1-CFAE-DBB2-E564-E7E5289BE3C1}"/>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255F8022-C8C9-98EC-8BC1-FD15D018044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76" t="2057" r="18211" b="-2562"/>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E52351EB-4179-5910-6B4F-4F21F9CC8337}"/>
              </a:ext>
            </a:extLst>
          </p:cNvPr>
          <p:cNvSpPr>
            <a:spLocks noGrp="1"/>
          </p:cNvSpPr>
          <p:nvPr>
            <p:ph type="sldNum" sz="quarter" idx="12"/>
          </p:nvPr>
        </p:nvSpPr>
        <p:spPr/>
        <p:txBody>
          <a:bodyPr/>
          <a:lstStyle/>
          <a:p>
            <a:fld id="{5C0BBA6B-D746-4F1B-B1F9-3DE64F485878}" type="slidenum">
              <a:rPr lang="ar-SY" smtClean="0"/>
              <a:pPr/>
              <a:t>40</a:t>
            </a:fld>
            <a:endParaRPr lang="ar-SY" dirty="0"/>
          </a:p>
        </p:txBody>
      </p:sp>
      <p:sp>
        <p:nvSpPr>
          <p:cNvPr id="7" name="مربع نص 6">
            <a:extLst>
              <a:ext uri="{FF2B5EF4-FFF2-40B4-BE49-F238E27FC236}">
                <a16:creationId xmlns:a16="http://schemas.microsoft.com/office/drawing/2014/main" id="{5494EB42-35B2-49FD-31A7-FA3F060765EE}"/>
              </a:ext>
            </a:extLst>
          </p:cNvPr>
          <p:cNvSpPr txBox="1"/>
          <p:nvPr/>
        </p:nvSpPr>
        <p:spPr>
          <a:xfrm>
            <a:off x="264288" y="77237"/>
            <a:ext cx="7257328" cy="1754326"/>
          </a:xfrm>
          <a:prstGeom prst="rect">
            <a:avLst/>
          </a:prstGeom>
          <a:noFill/>
        </p:spPr>
        <p:txBody>
          <a:bodyPr wrap="square" rtlCol="1">
            <a:spAutoFit/>
          </a:bodyPr>
          <a:lstStyle/>
          <a:p>
            <a:r>
              <a:rPr lang="ar-SY" sz="5400" dirty="0">
                <a:solidFill>
                  <a:schemeClr val="accent1"/>
                </a:solidFill>
              </a:rPr>
              <a:t>الإشارات التماثلية و الرقمية للفيديو:</a:t>
            </a:r>
            <a:endParaRPr lang="ar-SY" sz="5400" b="1" dirty="0">
              <a:solidFill>
                <a:schemeClr val="accent1"/>
              </a:solidFill>
            </a:endParaRPr>
          </a:p>
        </p:txBody>
      </p:sp>
      <p:sp>
        <p:nvSpPr>
          <p:cNvPr id="8" name="مربع نص 7">
            <a:extLst>
              <a:ext uri="{FF2B5EF4-FFF2-40B4-BE49-F238E27FC236}">
                <a16:creationId xmlns:a16="http://schemas.microsoft.com/office/drawing/2014/main" id="{D120E5F3-7A51-747A-13B2-EFE13DD4FA26}"/>
              </a:ext>
            </a:extLst>
          </p:cNvPr>
          <p:cNvSpPr txBox="1"/>
          <p:nvPr/>
        </p:nvSpPr>
        <p:spPr>
          <a:xfrm>
            <a:off x="162046" y="1831563"/>
            <a:ext cx="8036689" cy="4178067"/>
          </a:xfrm>
          <a:prstGeom prst="rect">
            <a:avLst/>
          </a:prstGeom>
          <a:noFill/>
        </p:spPr>
        <p:txBody>
          <a:bodyPr wrap="square" rtlCol="1">
            <a:spAutoFit/>
          </a:bodyPr>
          <a:lstStyle/>
          <a:p>
            <a:r>
              <a:rPr lang="ar-SY" sz="2800" b="1" dirty="0">
                <a:solidFill>
                  <a:schemeClr val="accent1"/>
                </a:solidFill>
              </a:rPr>
              <a:t>الإشارة الرقمية </a:t>
            </a:r>
            <a:r>
              <a:rPr lang="en-US" sz="2800" b="1" dirty="0">
                <a:solidFill>
                  <a:schemeClr val="accent1"/>
                </a:solidFill>
              </a:rPr>
              <a:t>Digital Video Signal</a:t>
            </a:r>
            <a:r>
              <a:rPr lang="ar-SY" sz="2800" b="1" dirty="0">
                <a:solidFill>
                  <a:schemeClr val="accent1"/>
                </a:solidFill>
              </a:rPr>
              <a:t>:</a:t>
            </a:r>
            <a:endParaRPr lang="en-US" sz="2800" b="1" dirty="0">
              <a:solidFill>
                <a:schemeClr val="accent1"/>
              </a:solidFill>
            </a:endParaRPr>
          </a:p>
          <a:p>
            <a:pPr>
              <a:lnSpc>
                <a:spcPct val="150000"/>
              </a:lnSpc>
            </a:pPr>
            <a:r>
              <a:rPr lang="ar-SY" sz="2000" b="1" dirty="0">
                <a:solidFill>
                  <a:schemeClr val="tx2"/>
                </a:solidFill>
              </a:rPr>
              <a:t>التعريف:</a:t>
            </a:r>
          </a:p>
          <a:p>
            <a:pPr>
              <a:lnSpc>
                <a:spcPct val="150000"/>
              </a:lnSpc>
            </a:pPr>
            <a:r>
              <a:rPr lang="ar-SY" sz="2000" dirty="0">
                <a:solidFill>
                  <a:schemeClr val="tx2"/>
                </a:solidFill>
              </a:rPr>
              <a:t>الإشارة الرقمية هي تمثيل للمعلومات باستخدام رموز ثنائية (0 و1)، تُخزن وتُنقل على شكل بيانات رقمية قابلة للمعالجة بواسطة الحواسيب.</a:t>
            </a:r>
          </a:p>
          <a:p>
            <a:pPr>
              <a:lnSpc>
                <a:spcPct val="150000"/>
              </a:lnSpc>
            </a:pPr>
            <a:r>
              <a:rPr lang="ar-SY" sz="2000" b="1" dirty="0">
                <a:solidFill>
                  <a:schemeClr val="tx2"/>
                </a:solidFill>
              </a:rPr>
              <a:t>آلية العمل:</a:t>
            </a:r>
          </a:p>
          <a:p>
            <a:pPr>
              <a:lnSpc>
                <a:spcPct val="150000"/>
              </a:lnSpc>
            </a:pPr>
            <a:r>
              <a:rPr lang="ar-SY" sz="2000" dirty="0">
                <a:solidFill>
                  <a:schemeClr val="tx2"/>
                </a:solidFill>
              </a:rPr>
              <a:t>تُحوّل الصورة إلى بيانات رقمية عبر عملية </a:t>
            </a:r>
            <a:r>
              <a:rPr lang="ar-SY" sz="2000" b="1" dirty="0">
                <a:solidFill>
                  <a:schemeClr val="tx2"/>
                </a:solidFill>
              </a:rPr>
              <a:t>التحويل من تماثلي إلى رقمي</a:t>
            </a:r>
            <a:r>
              <a:rPr lang="ar-SY" sz="2000" dirty="0">
                <a:solidFill>
                  <a:schemeClr val="tx2"/>
                </a:solidFill>
              </a:rPr>
              <a:t> </a:t>
            </a:r>
            <a:r>
              <a:rPr lang="en-US" sz="2000" dirty="0">
                <a:solidFill>
                  <a:schemeClr val="tx2"/>
                </a:solidFill>
              </a:rPr>
              <a:t>ADC</a:t>
            </a:r>
          </a:p>
          <a:p>
            <a:pPr>
              <a:lnSpc>
                <a:spcPct val="150000"/>
              </a:lnSpc>
            </a:pPr>
            <a:r>
              <a:rPr lang="ar-SY" sz="2000" dirty="0">
                <a:solidFill>
                  <a:schemeClr val="tx2"/>
                </a:solidFill>
              </a:rPr>
              <a:t>تُخزن البيانات في ملفات رقمية (مثل </a:t>
            </a:r>
            <a:r>
              <a:rPr lang="en-US" sz="2000" dirty="0">
                <a:solidFill>
                  <a:schemeClr val="tx2"/>
                </a:solidFill>
              </a:rPr>
              <a:t>MP4، AVI، MOV).</a:t>
            </a:r>
          </a:p>
          <a:p>
            <a:pPr>
              <a:lnSpc>
                <a:spcPct val="150000"/>
              </a:lnSpc>
            </a:pPr>
            <a:r>
              <a:rPr lang="ar-SY" sz="2000" dirty="0">
                <a:solidFill>
                  <a:schemeClr val="tx2"/>
                </a:solidFill>
              </a:rPr>
              <a:t>يمكن معالجتها، ضغطها، ونقلها بسهولة.</a:t>
            </a:r>
          </a:p>
        </p:txBody>
      </p:sp>
    </p:spTree>
    <p:extLst>
      <p:ext uri="{BB962C8B-B14F-4D97-AF65-F5344CB8AC3E}">
        <p14:creationId xmlns:p14="http://schemas.microsoft.com/office/powerpoint/2010/main" val="112479801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F72B9-8FFE-8CFC-33E0-E0B8F4D0779D}"/>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AA3669B7-82FB-01FD-77FA-497019C351D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76" t="2057" r="18211" b="-2562"/>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92F967CC-3CBB-3CA0-EF06-77D2F7BD1026}"/>
              </a:ext>
            </a:extLst>
          </p:cNvPr>
          <p:cNvSpPr>
            <a:spLocks noGrp="1"/>
          </p:cNvSpPr>
          <p:nvPr>
            <p:ph type="sldNum" sz="quarter" idx="12"/>
          </p:nvPr>
        </p:nvSpPr>
        <p:spPr/>
        <p:txBody>
          <a:bodyPr/>
          <a:lstStyle/>
          <a:p>
            <a:fld id="{5C0BBA6B-D746-4F1B-B1F9-3DE64F485878}" type="slidenum">
              <a:rPr lang="ar-SY" smtClean="0"/>
              <a:pPr/>
              <a:t>41</a:t>
            </a:fld>
            <a:endParaRPr lang="ar-SY" dirty="0"/>
          </a:p>
        </p:txBody>
      </p:sp>
      <p:sp>
        <p:nvSpPr>
          <p:cNvPr id="7" name="مربع نص 6">
            <a:extLst>
              <a:ext uri="{FF2B5EF4-FFF2-40B4-BE49-F238E27FC236}">
                <a16:creationId xmlns:a16="http://schemas.microsoft.com/office/drawing/2014/main" id="{8449CDBD-2AA6-4CB0-BDE4-7427F61A88BB}"/>
              </a:ext>
            </a:extLst>
          </p:cNvPr>
          <p:cNvSpPr txBox="1"/>
          <p:nvPr/>
        </p:nvSpPr>
        <p:spPr>
          <a:xfrm>
            <a:off x="264288" y="77237"/>
            <a:ext cx="7257328" cy="1754326"/>
          </a:xfrm>
          <a:prstGeom prst="rect">
            <a:avLst/>
          </a:prstGeom>
          <a:noFill/>
        </p:spPr>
        <p:txBody>
          <a:bodyPr wrap="square" rtlCol="1">
            <a:spAutoFit/>
          </a:bodyPr>
          <a:lstStyle/>
          <a:p>
            <a:r>
              <a:rPr lang="ar-SY" sz="5400" dirty="0">
                <a:solidFill>
                  <a:schemeClr val="accent1"/>
                </a:solidFill>
              </a:rPr>
              <a:t>الإشارات التماثلية و الرقمية للفيديو:</a:t>
            </a:r>
            <a:endParaRPr lang="ar-SY" sz="5400" b="1" dirty="0">
              <a:solidFill>
                <a:schemeClr val="accent1"/>
              </a:solidFill>
            </a:endParaRPr>
          </a:p>
        </p:txBody>
      </p:sp>
      <p:sp>
        <p:nvSpPr>
          <p:cNvPr id="8" name="مربع نص 7">
            <a:extLst>
              <a:ext uri="{FF2B5EF4-FFF2-40B4-BE49-F238E27FC236}">
                <a16:creationId xmlns:a16="http://schemas.microsoft.com/office/drawing/2014/main" id="{5D5098F8-AA36-ED5C-DE20-16221EE76AE6}"/>
              </a:ext>
            </a:extLst>
          </p:cNvPr>
          <p:cNvSpPr txBox="1"/>
          <p:nvPr/>
        </p:nvSpPr>
        <p:spPr>
          <a:xfrm>
            <a:off x="162046" y="1831563"/>
            <a:ext cx="8036689" cy="4228081"/>
          </a:xfrm>
          <a:prstGeom prst="rect">
            <a:avLst/>
          </a:prstGeom>
          <a:noFill/>
        </p:spPr>
        <p:txBody>
          <a:bodyPr wrap="square" rtlCol="1">
            <a:spAutoFit/>
          </a:bodyPr>
          <a:lstStyle/>
          <a:p>
            <a:r>
              <a:rPr lang="ar-SY" sz="2800" b="1" dirty="0">
                <a:solidFill>
                  <a:schemeClr val="accent1"/>
                </a:solidFill>
              </a:rPr>
              <a:t>الإشارة الرقمية </a:t>
            </a:r>
            <a:r>
              <a:rPr lang="en-US" sz="2800" b="1" dirty="0">
                <a:solidFill>
                  <a:schemeClr val="accent1"/>
                </a:solidFill>
              </a:rPr>
              <a:t>Digital Video Signal</a:t>
            </a:r>
            <a:r>
              <a:rPr lang="ar-SY" sz="2800" b="1" dirty="0">
                <a:solidFill>
                  <a:schemeClr val="accent1"/>
                </a:solidFill>
              </a:rPr>
              <a:t>:</a:t>
            </a:r>
            <a:endParaRPr lang="en-US" sz="2800" b="1" dirty="0">
              <a:solidFill>
                <a:schemeClr val="accent1"/>
              </a:solidFill>
            </a:endParaRPr>
          </a:p>
          <a:p>
            <a:pPr>
              <a:lnSpc>
                <a:spcPct val="150000"/>
              </a:lnSpc>
            </a:pPr>
            <a:r>
              <a:rPr lang="ar-SY" b="1" dirty="0">
                <a:solidFill>
                  <a:schemeClr val="tx2"/>
                </a:solidFill>
              </a:rPr>
              <a:t>المزايا:</a:t>
            </a:r>
          </a:p>
          <a:p>
            <a:pPr marL="285750" indent="-285750">
              <a:lnSpc>
                <a:spcPct val="150000"/>
              </a:lnSpc>
              <a:buFont typeface="Arial" panose="020B0604020202020204" pitchFamily="34" charset="0"/>
              <a:buChar char="•"/>
            </a:pPr>
            <a:r>
              <a:rPr lang="ar-SY" dirty="0">
                <a:solidFill>
                  <a:schemeClr val="tx2"/>
                </a:solidFill>
              </a:rPr>
              <a:t>جودة ثابتة حتى بعد النسخ أو النقل.</a:t>
            </a:r>
          </a:p>
          <a:p>
            <a:pPr marL="285750" indent="-285750">
              <a:lnSpc>
                <a:spcPct val="150000"/>
              </a:lnSpc>
              <a:buFont typeface="Arial" panose="020B0604020202020204" pitchFamily="34" charset="0"/>
              <a:buChar char="•"/>
            </a:pPr>
            <a:r>
              <a:rPr lang="ar-SY" dirty="0">
                <a:solidFill>
                  <a:schemeClr val="tx2"/>
                </a:solidFill>
              </a:rPr>
              <a:t>إمكانية ضغط البيانات لتقليل الحجم.</a:t>
            </a:r>
          </a:p>
          <a:p>
            <a:pPr marL="285750" indent="-285750">
              <a:lnSpc>
                <a:spcPct val="150000"/>
              </a:lnSpc>
              <a:buFont typeface="Arial" panose="020B0604020202020204" pitchFamily="34" charset="0"/>
              <a:buChar char="•"/>
            </a:pPr>
            <a:r>
              <a:rPr lang="ar-SY" dirty="0">
                <a:solidFill>
                  <a:schemeClr val="tx2"/>
                </a:solidFill>
              </a:rPr>
              <a:t>سهولة التحرير والمعالجة باستخدام برامج رقمية.</a:t>
            </a:r>
          </a:p>
          <a:p>
            <a:pPr marL="285750" indent="-285750">
              <a:lnSpc>
                <a:spcPct val="150000"/>
              </a:lnSpc>
              <a:buFont typeface="Arial" panose="020B0604020202020204" pitchFamily="34" charset="0"/>
              <a:buChar char="•"/>
            </a:pPr>
            <a:r>
              <a:rPr lang="ar-SY" dirty="0">
                <a:solidFill>
                  <a:schemeClr val="tx2"/>
                </a:solidFill>
              </a:rPr>
              <a:t>دعم دقة عالية (</a:t>
            </a:r>
            <a:r>
              <a:rPr lang="en-US" dirty="0">
                <a:solidFill>
                  <a:schemeClr val="tx2"/>
                </a:solidFill>
              </a:rPr>
              <a:t>HD، 4K، 8K).</a:t>
            </a:r>
          </a:p>
          <a:p>
            <a:pPr marL="285750" indent="-285750">
              <a:lnSpc>
                <a:spcPct val="150000"/>
              </a:lnSpc>
              <a:buFont typeface="Arial" panose="020B0604020202020204" pitchFamily="34" charset="0"/>
              <a:buChar char="•"/>
            </a:pPr>
            <a:r>
              <a:rPr lang="ar-SY" dirty="0">
                <a:solidFill>
                  <a:schemeClr val="tx2"/>
                </a:solidFill>
              </a:rPr>
              <a:t>مقاومة للتشويش والتدهور.</a:t>
            </a:r>
          </a:p>
          <a:p>
            <a:pPr>
              <a:lnSpc>
                <a:spcPct val="150000"/>
              </a:lnSpc>
            </a:pPr>
            <a:r>
              <a:rPr lang="ar-SY" b="1" dirty="0">
                <a:solidFill>
                  <a:schemeClr val="tx2"/>
                </a:solidFill>
              </a:rPr>
              <a:t>العيوب:</a:t>
            </a:r>
          </a:p>
          <a:p>
            <a:pPr marL="285750" indent="-285750">
              <a:lnSpc>
                <a:spcPct val="150000"/>
              </a:lnSpc>
              <a:buFont typeface="Arial" panose="020B0604020202020204" pitchFamily="34" charset="0"/>
              <a:buChar char="•"/>
            </a:pPr>
            <a:r>
              <a:rPr lang="ar-SY" dirty="0">
                <a:solidFill>
                  <a:schemeClr val="tx2"/>
                </a:solidFill>
              </a:rPr>
              <a:t>تحتاج إلى أجهزة ومعالجات رقمية.</a:t>
            </a:r>
          </a:p>
          <a:p>
            <a:pPr marL="285750" indent="-285750">
              <a:lnSpc>
                <a:spcPct val="150000"/>
              </a:lnSpc>
              <a:buFont typeface="Arial" panose="020B0604020202020204" pitchFamily="34" charset="0"/>
              <a:buChar char="•"/>
            </a:pPr>
            <a:r>
              <a:rPr lang="ar-SY" dirty="0">
                <a:solidFill>
                  <a:schemeClr val="tx2"/>
                </a:solidFill>
              </a:rPr>
              <a:t>تتطلب سعة تخزين أكبر (خاصة للفيديو غير المضغوط).</a:t>
            </a:r>
          </a:p>
        </p:txBody>
      </p:sp>
    </p:spTree>
    <p:extLst>
      <p:ext uri="{BB962C8B-B14F-4D97-AF65-F5344CB8AC3E}">
        <p14:creationId xmlns:p14="http://schemas.microsoft.com/office/powerpoint/2010/main" val="171316032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43FF2-2B71-ACD1-1E9F-787EEFC8E8F3}"/>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EBB61329-00CF-606A-F2C3-3DE4A4DB498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76" t="2057" r="18211" b="-2562"/>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15CEA5BE-BACA-FEBF-AF0E-735E118B658D}"/>
              </a:ext>
            </a:extLst>
          </p:cNvPr>
          <p:cNvSpPr>
            <a:spLocks noGrp="1"/>
          </p:cNvSpPr>
          <p:nvPr>
            <p:ph type="sldNum" sz="quarter" idx="12"/>
          </p:nvPr>
        </p:nvSpPr>
        <p:spPr/>
        <p:txBody>
          <a:bodyPr/>
          <a:lstStyle/>
          <a:p>
            <a:fld id="{5C0BBA6B-D746-4F1B-B1F9-3DE64F485878}" type="slidenum">
              <a:rPr lang="ar-SY" smtClean="0"/>
              <a:pPr/>
              <a:t>42</a:t>
            </a:fld>
            <a:endParaRPr lang="ar-SY" dirty="0"/>
          </a:p>
        </p:txBody>
      </p:sp>
      <p:sp>
        <p:nvSpPr>
          <p:cNvPr id="7" name="مربع نص 6">
            <a:extLst>
              <a:ext uri="{FF2B5EF4-FFF2-40B4-BE49-F238E27FC236}">
                <a16:creationId xmlns:a16="http://schemas.microsoft.com/office/drawing/2014/main" id="{2B5F0A90-3CDD-4E3D-2D2F-55EE08FDF6DD}"/>
              </a:ext>
            </a:extLst>
          </p:cNvPr>
          <p:cNvSpPr txBox="1"/>
          <p:nvPr/>
        </p:nvSpPr>
        <p:spPr>
          <a:xfrm>
            <a:off x="264288" y="77237"/>
            <a:ext cx="7257328" cy="1754326"/>
          </a:xfrm>
          <a:prstGeom prst="rect">
            <a:avLst/>
          </a:prstGeom>
          <a:noFill/>
        </p:spPr>
        <p:txBody>
          <a:bodyPr wrap="square" rtlCol="1">
            <a:spAutoFit/>
          </a:bodyPr>
          <a:lstStyle/>
          <a:p>
            <a:r>
              <a:rPr lang="ar-SY" sz="5400" dirty="0">
                <a:solidFill>
                  <a:schemeClr val="accent1"/>
                </a:solidFill>
              </a:rPr>
              <a:t>الإشارات التماثلية و الرقمية للفيديو:</a:t>
            </a:r>
            <a:endParaRPr lang="ar-SY" sz="5400" b="1" dirty="0">
              <a:solidFill>
                <a:schemeClr val="accent1"/>
              </a:solidFill>
            </a:endParaRPr>
          </a:p>
        </p:txBody>
      </p:sp>
      <p:sp>
        <p:nvSpPr>
          <p:cNvPr id="8" name="مربع نص 7">
            <a:extLst>
              <a:ext uri="{FF2B5EF4-FFF2-40B4-BE49-F238E27FC236}">
                <a16:creationId xmlns:a16="http://schemas.microsoft.com/office/drawing/2014/main" id="{91C40662-07D6-A528-8391-BC2F14A192BF}"/>
              </a:ext>
            </a:extLst>
          </p:cNvPr>
          <p:cNvSpPr txBox="1"/>
          <p:nvPr/>
        </p:nvSpPr>
        <p:spPr>
          <a:xfrm>
            <a:off x="386080" y="1831563"/>
            <a:ext cx="8148320" cy="4401205"/>
          </a:xfrm>
          <a:prstGeom prst="rect">
            <a:avLst/>
          </a:prstGeom>
          <a:noFill/>
        </p:spPr>
        <p:txBody>
          <a:bodyPr wrap="square" rtlCol="1">
            <a:spAutoFit/>
          </a:bodyPr>
          <a:lstStyle/>
          <a:p>
            <a:r>
              <a:rPr lang="ar-SY" sz="2800" b="1" dirty="0">
                <a:solidFill>
                  <a:schemeClr val="accent1"/>
                </a:solidFill>
              </a:rPr>
              <a:t>الإشارة الرقمية </a:t>
            </a:r>
            <a:r>
              <a:rPr lang="en-US" sz="2800" b="1" dirty="0">
                <a:solidFill>
                  <a:schemeClr val="accent1"/>
                </a:solidFill>
              </a:rPr>
              <a:t>Digital Video Signal</a:t>
            </a:r>
            <a:r>
              <a:rPr lang="ar-SY" sz="2800" b="1" dirty="0">
                <a:solidFill>
                  <a:schemeClr val="accent1"/>
                </a:solidFill>
              </a:rPr>
              <a:t>:</a:t>
            </a:r>
            <a:endParaRPr lang="en-US" sz="2800" b="1" dirty="0">
              <a:solidFill>
                <a:schemeClr val="accent1"/>
              </a:solidFill>
            </a:endParaRPr>
          </a:p>
          <a:p>
            <a:r>
              <a:rPr lang="ar-SY" b="1" dirty="0">
                <a:solidFill>
                  <a:schemeClr val="accent1"/>
                </a:solidFill>
              </a:rPr>
              <a:t>أمثلة عن الفيديو الرقمي:</a:t>
            </a:r>
          </a:p>
          <a:p>
            <a:pPr marL="342900" indent="-342900" algn="l" rtl="0">
              <a:buFont typeface="+mj-lt"/>
              <a:buAutoNum type="arabicPeriod"/>
            </a:pPr>
            <a:r>
              <a:rPr lang="en-US" b="1" dirty="0"/>
              <a:t>DV (Digital Video)</a:t>
            </a:r>
          </a:p>
          <a:p>
            <a:r>
              <a:rPr lang="ar-SY" dirty="0"/>
              <a:t>نظام فيديو رقمي تم تطويره في التسعينات.</a:t>
            </a:r>
          </a:p>
          <a:p>
            <a:r>
              <a:rPr lang="ar-SY" dirty="0"/>
              <a:t>يُستخدم في الكاميرات المنزلية والاحترافية.</a:t>
            </a:r>
          </a:p>
          <a:p>
            <a:r>
              <a:rPr lang="ar-SY" dirty="0"/>
              <a:t>يُخزن الفيديو على أشرطة </a:t>
            </a:r>
            <a:r>
              <a:rPr lang="en-US" dirty="0"/>
              <a:t>MiniDV.</a:t>
            </a:r>
          </a:p>
          <a:p>
            <a:r>
              <a:rPr lang="ar-SY" dirty="0"/>
              <a:t>جودة جيدة وسهل التحرير.</a:t>
            </a:r>
          </a:p>
          <a:p>
            <a:pPr algn="l" rtl="0"/>
            <a:r>
              <a:rPr lang="ar-SY" b="1" dirty="0"/>
              <a:t>2</a:t>
            </a:r>
            <a:r>
              <a:rPr lang="en-US" b="1" dirty="0"/>
              <a:t>-</a:t>
            </a:r>
            <a:r>
              <a:rPr lang="ar-SY" b="1" dirty="0"/>
              <a:t>. </a:t>
            </a:r>
            <a:r>
              <a:rPr lang="en-US" b="1" dirty="0"/>
              <a:t>HDV (High Definition Video)</a:t>
            </a:r>
          </a:p>
          <a:p>
            <a:r>
              <a:rPr lang="ar-SY" dirty="0"/>
              <a:t>تطوير لنظام </a:t>
            </a:r>
            <a:r>
              <a:rPr lang="en-US" dirty="0"/>
              <a:t>DV </a:t>
            </a:r>
            <a:r>
              <a:rPr lang="ar-SY" dirty="0"/>
              <a:t>بدقة أعلى </a:t>
            </a:r>
            <a:endParaRPr lang="en-US" dirty="0"/>
          </a:p>
          <a:p>
            <a:r>
              <a:rPr lang="ar-SY" dirty="0"/>
              <a:t>يُستخدم في التصوير الاحترافي وشبه الاحترافي.</a:t>
            </a:r>
          </a:p>
          <a:p>
            <a:r>
              <a:rPr lang="ar-SY" dirty="0"/>
              <a:t>يُخزن على نفس أشرطة </a:t>
            </a:r>
            <a:r>
              <a:rPr lang="en-US" dirty="0"/>
              <a:t>MiniDV </a:t>
            </a:r>
            <a:r>
              <a:rPr lang="ar-SY" dirty="0"/>
              <a:t>لكن بترميز </a:t>
            </a:r>
            <a:r>
              <a:rPr lang="en-US" dirty="0"/>
              <a:t>MPEG-2.</a:t>
            </a:r>
          </a:p>
          <a:p>
            <a:pPr algn="l"/>
            <a:r>
              <a:rPr lang="en-US" b="1" dirty="0"/>
              <a:t>3. AVCHD (Advanced Video Coding High Definition)</a:t>
            </a:r>
          </a:p>
          <a:p>
            <a:r>
              <a:rPr lang="ar-SY" dirty="0"/>
              <a:t>نظام فيديو عالي الدقة طورته </a:t>
            </a:r>
            <a:r>
              <a:rPr lang="en-US" dirty="0"/>
              <a:t>Sony </a:t>
            </a:r>
            <a:r>
              <a:rPr lang="ar-SY" dirty="0"/>
              <a:t>و</a:t>
            </a:r>
            <a:r>
              <a:rPr lang="en-US" dirty="0"/>
              <a:t>Panasonic </a:t>
            </a:r>
          </a:p>
          <a:p>
            <a:r>
              <a:rPr lang="ar-SY" dirty="0"/>
              <a:t>يُستخدم في الكاميرات الرقمية الحديثة.</a:t>
            </a:r>
          </a:p>
          <a:p>
            <a:r>
              <a:rPr lang="ar-SY" dirty="0"/>
              <a:t>يُخزن على بطاقات </a:t>
            </a:r>
            <a:r>
              <a:rPr lang="en-US" dirty="0"/>
              <a:t>SD </a:t>
            </a:r>
            <a:r>
              <a:rPr lang="ar-SY" dirty="0"/>
              <a:t>أو أقراص صلبة.</a:t>
            </a:r>
          </a:p>
        </p:txBody>
      </p:sp>
    </p:spTree>
    <p:extLst>
      <p:ext uri="{BB962C8B-B14F-4D97-AF65-F5344CB8AC3E}">
        <p14:creationId xmlns:p14="http://schemas.microsoft.com/office/powerpoint/2010/main" val="298619879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E2440-28EC-2180-FCB4-9B0D8E9EBF90}"/>
            </a:ext>
          </a:extLst>
        </p:cNvPr>
        <p:cNvGrpSpPr/>
        <p:nvPr/>
      </p:nvGrpSpPr>
      <p:grpSpPr>
        <a:xfrm>
          <a:off x="0" y="0"/>
          <a:ext cx="0" cy="0"/>
          <a:chOff x="0" y="0"/>
          <a:chExt cx="0" cy="0"/>
        </a:xfrm>
      </p:grpSpPr>
      <p:sp>
        <p:nvSpPr>
          <p:cNvPr id="3" name="عنصر نائب لرقم الشريحة 2">
            <a:extLst>
              <a:ext uri="{FF2B5EF4-FFF2-40B4-BE49-F238E27FC236}">
                <a16:creationId xmlns:a16="http://schemas.microsoft.com/office/drawing/2014/main" id="{9D2F5DA2-2E83-7B3D-D7E1-C60C1340B2D2}"/>
              </a:ext>
            </a:extLst>
          </p:cNvPr>
          <p:cNvSpPr>
            <a:spLocks noGrp="1"/>
          </p:cNvSpPr>
          <p:nvPr>
            <p:ph type="sldNum" sz="quarter" idx="12"/>
          </p:nvPr>
        </p:nvSpPr>
        <p:spPr/>
        <p:txBody>
          <a:bodyPr/>
          <a:lstStyle/>
          <a:p>
            <a:fld id="{5C0BBA6B-D746-4F1B-B1F9-3DE64F485878}" type="slidenum">
              <a:rPr lang="ar-SY" smtClean="0"/>
              <a:pPr/>
              <a:t>43</a:t>
            </a:fld>
            <a:endParaRPr lang="ar-SY" dirty="0"/>
          </a:p>
        </p:txBody>
      </p:sp>
      <p:sp>
        <p:nvSpPr>
          <p:cNvPr id="19" name="مربع نص 18">
            <a:extLst>
              <a:ext uri="{FF2B5EF4-FFF2-40B4-BE49-F238E27FC236}">
                <a16:creationId xmlns:a16="http://schemas.microsoft.com/office/drawing/2014/main" id="{5E50B7B0-5CA2-05BC-F7BF-57DCAE195E0C}"/>
              </a:ext>
            </a:extLst>
          </p:cNvPr>
          <p:cNvSpPr txBox="1"/>
          <p:nvPr/>
        </p:nvSpPr>
        <p:spPr>
          <a:xfrm>
            <a:off x="5204474" y="323383"/>
            <a:ext cx="6582251" cy="923330"/>
          </a:xfrm>
          <a:prstGeom prst="rect">
            <a:avLst/>
          </a:prstGeom>
          <a:noFill/>
        </p:spPr>
        <p:txBody>
          <a:bodyPr wrap="none" rtlCol="1">
            <a:spAutoFit/>
          </a:bodyPr>
          <a:lstStyle/>
          <a:p>
            <a:r>
              <a:rPr lang="ar-SA" sz="5400" b="1" dirty="0">
                <a:solidFill>
                  <a:schemeClr val="accent1"/>
                </a:solidFill>
              </a:rPr>
              <a:t>أنواع الفيديو الرقمي:</a:t>
            </a:r>
            <a:endParaRPr lang="ar-SY" sz="5400" b="1" dirty="0">
              <a:solidFill>
                <a:schemeClr val="accent1"/>
              </a:solidFill>
            </a:endParaRPr>
          </a:p>
        </p:txBody>
      </p:sp>
      <p:sp>
        <p:nvSpPr>
          <p:cNvPr id="20" name="مربع نص 19">
            <a:extLst>
              <a:ext uri="{FF2B5EF4-FFF2-40B4-BE49-F238E27FC236}">
                <a16:creationId xmlns:a16="http://schemas.microsoft.com/office/drawing/2014/main" id="{5DE31A98-4481-C22D-D057-DD3DD3827328}"/>
              </a:ext>
            </a:extLst>
          </p:cNvPr>
          <p:cNvSpPr txBox="1"/>
          <p:nvPr/>
        </p:nvSpPr>
        <p:spPr>
          <a:xfrm>
            <a:off x="2776412" y="1225688"/>
            <a:ext cx="8682782" cy="830997"/>
          </a:xfrm>
          <a:prstGeom prst="rect">
            <a:avLst/>
          </a:prstGeom>
          <a:noFill/>
        </p:spPr>
        <p:txBody>
          <a:bodyPr wrap="square" rtlCol="1">
            <a:spAutoFit/>
          </a:bodyPr>
          <a:lstStyle/>
          <a:p>
            <a:pPr eaLnBrk="0" fontAlgn="base" hangingPunct="0">
              <a:spcBef>
                <a:spcPct val="0"/>
              </a:spcBef>
              <a:spcAft>
                <a:spcPct val="0"/>
              </a:spcAft>
            </a:pPr>
            <a:r>
              <a:rPr lang="ar-SY" sz="2400" dirty="0">
                <a:solidFill>
                  <a:schemeClr val="accent1"/>
                </a:solidFill>
              </a:rPr>
              <a:t>مقارنة بين الإشارات التماثلية والرقمية للفيديو</a:t>
            </a:r>
            <a:r>
              <a:rPr lang="en-US" sz="2400" dirty="0">
                <a:solidFill>
                  <a:schemeClr val="accent1"/>
                </a:solidFill>
              </a:rPr>
              <a:t>:</a:t>
            </a:r>
            <a:endParaRPr lang="ar-SY" sz="2400" dirty="0">
              <a:solidFill>
                <a:schemeClr val="accent1"/>
              </a:solidFill>
            </a:endParaRPr>
          </a:p>
          <a:p>
            <a:pPr lvl="0" eaLnBrk="0" fontAlgn="base" hangingPunct="0">
              <a:spcBef>
                <a:spcPct val="0"/>
              </a:spcBef>
              <a:spcAft>
                <a:spcPct val="0"/>
              </a:spcAft>
            </a:pPr>
            <a:endParaRPr lang="en-US" altLang="en-US" sz="2400" b="1" dirty="0">
              <a:solidFill>
                <a:schemeClr val="tx2"/>
              </a:solidFill>
              <a:latin typeface="Arial" panose="020B0604020202020204" pitchFamily="34" charset="0"/>
            </a:endParaRPr>
          </a:p>
        </p:txBody>
      </p:sp>
      <p:graphicFrame>
        <p:nvGraphicFramePr>
          <p:cNvPr id="2" name="جدول 1">
            <a:extLst>
              <a:ext uri="{FF2B5EF4-FFF2-40B4-BE49-F238E27FC236}">
                <a16:creationId xmlns:a16="http://schemas.microsoft.com/office/drawing/2014/main" id="{E739A965-2746-94E7-3953-B00F8FA4BD27}"/>
              </a:ext>
            </a:extLst>
          </p:cNvPr>
          <p:cNvGraphicFramePr>
            <a:graphicFrameLocks noGrp="1"/>
          </p:cNvGraphicFramePr>
          <p:nvPr>
            <p:extLst>
              <p:ext uri="{D42A27DB-BD31-4B8C-83A1-F6EECF244321}">
                <p14:modId xmlns:p14="http://schemas.microsoft.com/office/powerpoint/2010/main" val="3996163690"/>
              </p:ext>
            </p:extLst>
          </p:nvPr>
        </p:nvGraphicFramePr>
        <p:xfrm>
          <a:off x="2113280" y="2149018"/>
          <a:ext cx="8966476" cy="3749513"/>
        </p:xfrm>
        <a:graphic>
          <a:graphicData uri="http://schemas.openxmlformats.org/drawingml/2006/table">
            <a:tbl>
              <a:tblPr firstRow="1" bandRow="1">
                <a:tableStyleId>{5C22544A-7EE6-4342-B048-85BDC9FD1C3A}</a:tableStyleId>
              </a:tblPr>
              <a:tblGrid>
                <a:gridCol w="2978708">
                  <a:extLst>
                    <a:ext uri="{9D8B030D-6E8A-4147-A177-3AD203B41FA5}">
                      <a16:colId xmlns:a16="http://schemas.microsoft.com/office/drawing/2014/main" val="2637658520"/>
                    </a:ext>
                  </a:extLst>
                </a:gridCol>
                <a:gridCol w="2993884">
                  <a:extLst>
                    <a:ext uri="{9D8B030D-6E8A-4147-A177-3AD203B41FA5}">
                      <a16:colId xmlns:a16="http://schemas.microsoft.com/office/drawing/2014/main" val="198859122"/>
                    </a:ext>
                  </a:extLst>
                </a:gridCol>
                <a:gridCol w="2993884">
                  <a:extLst>
                    <a:ext uri="{9D8B030D-6E8A-4147-A177-3AD203B41FA5}">
                      <a16:colId xmlns:a16="http://schemas.microsoft.com/office/drawing/2014/main" val="517356277"/>
                    </a:ext>
                  </a:extLst>
                </a:gridCol>
              </a:tblGrid>
              <a:tr h="645145">
                <a:tc>
                  <a:txBody>
                    <a:bodyPr/>
                    <a:lstStyle/>
                    <a:p>
                      <a:pPr algn="ctr" rtl="0">
                        <a:buNone/>
                      </a:pPr>
                      <a:r>
                        <a:rPr lang="ar-SY" dirty="0"/>
                        <a:t>العنصر</a:t>
                      </a:r>
                    </a:p>
                  </a:txBody>
                  <a:tcPr anchor="ctr"/>
                </a:tc>
                <a:tc>
                  <a:txBody>
                    <a:bodyPr/>
                    <a:lstStyle/>
                    <a:p>
                      <a:pPr algn="ctr" rtl="0">
                        <a:buNone/>
                      </a:pPr>
                      <a:r>
                        <a:rPr lang="ar-SY" dirty="0"/>
                        <a:t>الإشارة التماثلية</a:t>
                      </a:r>
                    </a:p>
                  </a:txBody>
                  <a:tcPr anchor="ctr"/>
                </a:tc>
                <a:tc>
                  <a:txBody>
                    <a:bodyPr/>
                    <a:lstStyle/>
                    <a:p>
                      <a:pPr algn="ctr" rtl="0">
                        <a:buNone/>
                      </a:pPr>
                      <a:r>
                        <a:rPr lang="ar-SY" dirty="0"/>
                        <a:t>الإشارة الرقمية</a:t>
                      </a:r>
                    </a:p>
                  </a:txBody>
                  <a:tcPr anchor="ctr"/>
                </a:tc>
                <a:extLst>
                  <a:ext uri="{0D108BD9-81ED-4DB2-BD59-A6C34878D82A}">
                    <a16:rowId xmlns:a16="http://schemas.microsoft.com/office/drawing/2014/main" val="672770136"/>
                  </a:ext>
                </a:extLst>
              </a:tr>
              <a:tr h="776092">
                <a:tc>
                  <a:txBody>
                    <a:bodyPr/>
                    <a:lstStyle/>
                    <a:p>
                      <a:pPr algn="ctr" rtl="0">
                        <a:buNone/>
                      </a:pPr>
                      <a:r>
                        <a:rPr lang="ar-SY" b="1" dirty="0"/>
                        <a:t>التمثيل</a:t>
                      </a:r>
                      <a:endParaRPr lang="ar-SY" dirty="0"/>
                    </a:p>
                  </a:txBody>
                  <a:tcPr anchor="ctr"/>
                </a:tc>
                <a:tc>
                  <a:txBody>
                    <a:bodyPr/>
                    <a:lstStyle/>
                    <a:p>
                      <a:pPr algn="ctr" rtl="0">
                        <a:buNone/>
                      </a:pPr>
                      <a:r>
                        <a:rPr lang="ar-SY" dirty="0"/>
                        <a:t>إشارات كهربائية مستمرة</a:t>
                      </a:r>
                    </a:p>
                  </a:txBody>
                  <a:tcPr anchor="ctr"/>
                </a:tc>
                <a:tc>
                  <a:txBody>
                    <a:bodyPr/>
                    <a:lstStyle/>
                    <a:p>
                      <a:pPr algn="ctr" rtl="0">
                        <a:buNone/>
                      </a:pPr>
                      <a:r>
                        <a:rPr lang="ar-SY" dirty="0"/>
                        <a:t>بيانات رقمية (0 و1)</a:t>
                      </a:r>
                    </a:p>
                  </a:txBody>
                  <a:tcPr anchor="ctr"/>
                </a:tc>
                <a:extLst>
                  <a:ext uri="{0D108BD9-81ED-4DB2-BD59-A6C34878D82A}">
                    <a16:rowId xmlns:a16="http://schemas.microsoft.com/office/drawing/2014/main" val="2487076096"/>
                  </a:ext>
                </a:extLst>
              </a:tr>
              <a:tr h="776092">
                <a:tc>
                  <a:txBody>
                    <a:bodyPr/>
                    <a:lstStyle/>
                    <a:p>
                      <a:pPr algn="ctr" rtl="0">
                        <a:buNone/>
                      </a:pPr>
                      <a:r>
                        <a:rPr lang="ar-SY" b="1" dirty="0"/>
                        <a:t>الجودة</a:t>
                      </a:r>
                      <a:endParaRPr lang="ar-SY" dirty="0"/>
                    </a:p>
                  </a:txBody>
                  <a:tcPr anchor="ctr"/>
                </a:tc>
                <a:tc>
                  <a:txBody>
                    <a:bodyPr/>
                    <a:lstStyle/>
                    <a:p>
                      <a:pPr algn="ctr" rtl="0">
                        <a:buNone/>
                      </a:pPr>
                      <a:r>
                        <a:rPr lang="ar-SY" dirty="0"/>
                        <a:t>تتدهور مع النسخ</a:t>
                      </a:r>
                    </a:p>
                  </a:txBody>
                  <a:tcPr anchor="ctr"/>
                </a:tc>
                <a:tc>
                  <a:txBody>
                    <a:bodyPr/>
                    <a:lstStyle/>
                    <a:p>
                      <a:pPr algn="ctr" rtl="0">
                        <a:buNone/>
                      </a:pPr>
                      <a:r>
                        <a:rPr lang="ar-SY" dirty="0"/>
                        <a:t>ثابتة وقابلة للتحسين</a:t>
                      </a:r>
                    </a:p>
                  </a:txBody>
                  <a:tcPr anchor="ctr"/>
                </a:tc>
                <a:extLst>
                  <a:ext uri="{0D108BD9-81ED-4DB2-BD59-A6C34878D82A}">
                    <a16:rowId xmlns:a16="http://schemas.microsoft.com/office/drawing/2014/main" val="2470369918"/>
                  </a:ext>
                </a:extLst>
              </a:tr>
              <a:tr h="776092">
                <a:tc>
                  <a:txBody>
                    <a:bodyPr/>
                    <a:lstStyle/>
                    <a:p>
                      <a:pPr algn="ctr" rtl="0">
                        <a:buNone/>
                      </a:pPr>
                      <a:r>
                        <a:rPr lang="ar-SY" b="1" dirty="0"/>
                        <a:t>التحرير</a:t>
                      </a:r>
                      <a:endParaRPr lang="ar-SY" dirty="0"/>
                    </a:p>
                  </a:txBody>
                  <a:tcPr anchor="ctr"/>
                </a:tc>
                <a:tc>
                  <a:txBody>
                    <a:bodyPr/>
                    <a:lstStyle/>
                    <a:p>
                      <a:pPr algn="ctr" rtl="0">
                        <a:buNone/>
                      </a:pPr>
                      <a:r>
                        <a:rPr lang="ar-SY" dirty="0"/>
                        <a:t>صعب ومحدود</a:t>
                      </a:r>
                    </a:p>
                  </a:txBody>
                  <a:tcPr anchor="ctr"/>
                </a:tc>
                <a:tc>
                  <a:txBody>
                    <a:bodyPr/>
                    <a:lstStyle/>
                    <a:p>
                      <a:pPr algn="ctr" rtl="0">
                        <a:buNone/>
                      </a:pPr>
                      <a:r>
                        <a:rPr lang="ar-SY" dirty="0"/>
                        <a:t>سهل ومرن</a:t>
                      </a:r>
                    </a:p>
                  </a:txBody>
                  <a:tcPr anchor="ctr"/>
                </a:tc>
                <a:extLst>
                  <a:ext uri="{0D108BD9-81ED-4DB2-BD59-A6C34878D82A}">
                    <a16:rowId xmlns:a16="http://schemas.microsoft.com/office/drawing/2014/main" val="896864870"/>
                  </a:ext>
                </a:extLst>
              </a:tr>
              <a:tr h="776092">
                <a:tc>
                  <a:txBody>
                    <a:bodyPr/>
                    <a:lstStyle/>
                    <a:p>
                      <a:pPr algn="ctr" rtl="0">
                        <a:buNone/>
                      </a:pPr>
                      <a:r>
                        <a:rPr lang="ar-SY" b="1" dirty="0"/>
                        <a:t>التخزين</a:t>
                      </a:r>
                      <a:endParaRPr lang="ar-SY" dirty="0"/>
                    </a:p>
                  </a:txBody>
                  <a:tcPr anchor="ctr"/>
                </a:tc>
                <a:tc>
                  <a:txBody>
                    <a:bodyPr/>
                    <a:lstStyle/>
                    <a:p>
                      <a:pPr algn="ctr" rtl="0">
                        <a:buNone/>
                      </a:pPr>
                      <a:r>
                        <a:rPr lang="ar-SY" dirty="0"/>
                        <a:t>على أشرطة مغناطيسية</a:t>
                      </a:r>
                    </a:p>
                  </a:txBody>
                  <a:tcPr anchor="ctr"/>
                </a:tc>
                <a:tc>
                  <a:txBody>
                    <a:bodyPr/>
                    <a:lstStyle/>
                    <a:p>
                      <a:pPr algn="ctr" rtl="0">
                        <a:buNone/>
                      </a:pPr>
                      <a:r>
                        <a:rPr lang="ar-SY" dirty="0"/>
                        <a:t>على أقراص، بطاقات، أو سحابة</a:t>
                      </a:r>
                    </a:p>
                  </a:txBody>
                  <a:tcPr anchor="ctr"/>
                </a:tc>
                <a:extLst>
                  <a:ext uri="{0D108BD9-81ED-4DB2-BD59-A6C34878D82A}">
                    <a16:rowId xmlns:a16="http://schemas.microsoft.com/office/drawing/2014/main" val="2666788369"/>
                  </a:ext>
                </a:extLst>
              </a:tr>
            </a:tbl>
          </a:graphicData>
        </a:graphic>
      </p:graphicFrame>
    </p:spTree>
    <p:extLst>
      <p:ext uri="{BB962C8B-B14F-4D97-AF65-F5344CB8AC3E}">
        <p14:creationId xmlns:p14="http://schemas.microsoft.com/office/powerpoint/2010/main" val="223011279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1F5D8-FE6F-4238-5733-5957652FF490}"/>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C7F4FEEC-B679-2548-1B78-0D99BF9005D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76" t="2057" r="18211" b="-2562"/>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6E558B03-D875-3A36-5658-E123B2A8A8C0}"/>
              </a:ext>
            </a:extLst>
          </p:cNvPr>
          <p:cNvSpPr>
            <a:spLocks noGrp="1"/>
          </p:cNvSpPr>
          <p:nvPr>
            <p:ph type="sldNum" sz="quarter" idx="12"/>
          </p:nvPr>
        </p:nvSpPr>
        <p:spPr/>
        <p:txBody>
          <a:bodyPr/>
          <a:lstStyle/>
          <a:p>
            <a:fld id="{5C0BBA6B-D746-4F1B-B1F9-3DE64F485878}" type="slidenum">
              <a:rPr lang="ar-SY" smtClean="0"/>
              <a:pPr/>
              <a:t>44</a:t>
            </a:fld>
            <a:endParaRPr lang="ar-SY" dirty="0"/>
          </a:p>
        </p:txBody>
      </p:sp>
      <p:sp>
        <p:nvSpPr>
          <p:cNvPr id="7" name="مربع نص 6">
            <a:extLst>
              <a:ext uri="{FF2B5EF4-FFF2-40B4-BE49-F238E27FC236}">
                <a16:creationId xmlns:a16="http://schemas.microsoft.com/office/drawing/2014/main" id="{403F5AAD-B735-D072-EAE9-A73D99B502E4}"/>
              </a:ext>
            </a:extLst>
          </p:cNvPr>
          <p:cNvSpPr txBox="1"/>
          <p:nvPr/>
        </p:nvSpPr>
        <p:spPr>
          <a:xfrm>
            <a:off x="264288" y="77237"/>
            <a:ext cx="7257328" cy="1754326"/>
          </a:xfrm>
          <a:prstGeom prst="rect">
            <a:avLst/>
          </a:prstGeom>
          <a:noFill/>
        </p:spPr>
        <p:txBody>
          <a:bodyPr wrap="square" rtlCol="1">
            <a:spAutoFit/>
          </a:bodyPr>
          <a:lstStyle/>
          <a:p>
            <a:r>
              <a:rPr lang="ar-SY" sz="5400" dirty="0">
                <a:solidFill>
                  <a:schemeClr val="accent1"/>
                </a:solidFill>
              </a:rPr>
              <a:t>الإشارات التماثلية و الرقمية للفيديو:</a:t>
            </a:r>
            <a:endParaRPr lang="ar-SY" sz="5400" b="1" dirty="0">
              <a:solidFill>
                <a:schemeClr val="accent1"/>
              </a:solidFill>
            </a:endParaRPr>
          </a:p>
        </p:txBody>
      </p:sp>
      <p:sp>
        <p:nvSpPr>
          <p:cNvPr id="8" name="مربع نص 7">
            <a:extLst>
              <a:ext uri="{FF2B5EF4-FFF2-40B4-BE49-F238E27FC236}">
                <a16:creationId xmlns:a16="http://schemas.microsoft.com/office/drawing/2014/main" id="{6416759A-69C0-F636-E73D-C9019C644BFE}"/>
              </a:ext>
            </a:extLst>
          </p:cNvPr>
          <p:cNvSpPr txBox="1"/>
          <p:nvPr/>
        </p:nvSpPr>
        <p:spPr>
          <a:xfrm>
            <a:off x="386080" y="1831563"/>
            <a:ext cx="8148320" cy="4208844"/>
          </a:xfrm>
          <a:prstGeom prst="rect">
            <a:avLst/>
          </a:prstGeom>
          <a:noFill/>
        </p:spPr>
        <p:txBody>
          <a:bodyPr wrap="square" rtlCol="1">
            <a:spAutoFit/>
          </a:bodyPr>
          <a:lstStyle/>
          <a:p>
            <a:pPr>
              <a:lnSpc>
                <a:spcPct val="150000"/>
              </a:lnSpc>
            </a:pPr>
            <a:r>
              <a:rPr lang="ar-SY" sz="2000" b="1" dirty="0">
                <a:solidFill>
                  <a:schemeClr val="accent1"/>
                </a:solidFill>
              </a:rPr>
              <a:t>التحويل بين التماثلي والرقمي:</a:t>
            </a:r>
          </a:p>
          <a:p>
            <a:pPr>
              <a:lnSpc>
                <a:spcPct val="150000"/>
              </a:lnSpc>
            </a:pPr>
            <a:r>
              <a:rPr lang="ar-SY" sz="2000" b="1" dirty="0"/>
              <a:t>التحويل من تماثلي إلى رقمي </a:t>
            </a:r>
            <a:r>
              <a:rPr lang="en-US" sz="2000" b="1" dirty="0"/>
              <a:t>:ADC</a:t>
            </a:r>
          </a:p>
          <a:p>
            <a:pPr algn="r">
              <a:lnSpc>
                <a:spcPct val="150000"/>
              </a:lnSpc>
            </a:pPr>
            <a:r>
              <a:rPr lang="en-US" sz="2000" b="1" dirty="0"/>
              <a:t> Sampling </a:t>
            </a:r>
            <a:r>
              <a:rPr lang="ar-SY" sz="2000" b="1" dirty="0"/>
              <a:t>التقطيع</a:t>
            </a:r>
            <a:r>
              <a:rPr lang="ar-SY" sz="2000" dirty="0"/>
              <a:t>: أخذ عينات من الإشارة التماثلية على فترات زمنية منتظمة.</a:t>
            </a:r>
          </a:p>
          <a:p>
            <a:pPr>
              <a:lnSpc>
                <a:spcPct val="150000"/>
              </a:lnSpc>
            </a:pPr>
            <a:r>
              <a:rPr lang="en-US" sz="2000" b="1" dirty="0"/>
              <a:t> Quantization </a:t>
            </a:r>
            <a:r>
              <a:rPr lang="ar-SY" sz="2000" b="1" dirty="0"/>
              <a:t>التكميم</a:t>
            </a:r>
            <a:r>
              <a:rPr lang="ar-SY" sz="2000" dirty="0"/>
              <a:t>: تحويل كل عينة إلى قيمة رقمية.</a:t>
            </a:r>
          </a:p>
          <a:p>
            <a:pPr>
              <a:lnSpc>
                <a:spcPct val="150000"/>
              </a:lnSpc>
            </a:pPr>
            <a:r>
              <a:rPr lang="en-US" sz="2000" b="1" dirty="0"/>
              <a:t>Encoding </a:t>
            </a:r>
            <a:r>
              <a:rPr lang="ar-SY" sz="2000" b="1" dirty="0"/>
              <a:t>الترميز</a:t>
            </a:r>
            <a:r>
              <a:rPr lang="ar-SY" sz="2000" dirty="0"/>
              <a:t>: تمثيل القيم الرقمية باستخدام البتات.</a:t>
            </a:r>
          </a:p>
          <a:p>
            <a:pPr>
              <a:lnSpc>
                <a:spcPct val="150000"/>
              </a:lnSpc>
            </a:pPr>
            <a:r>
              <a:rPr lang="ar-SY" sz="2000" b="1" dirty="0"/>
              <a:t>التحويل من رقمي إلى تماثلي </a:t>
            </a:r>
            <a:r>
              <a:rPr lang="en-US" sz="2000" b="1" dirty="0"/>
              <a:t>:DAC</a:t>
            </a:r>
          </a:p>
          <a:p>
            <a:pPr>
              <a:lnSpc>
                <a:spcPct val="150000"/>
              </a:lnSpc>
            </a:pPr>
            <a:r>
              <a:rPr lang="ar-SY" sz="2000" dirty="0"/>
              <a:t>يُستخدم عند عرض الفيديو الرقمي على أجهزة تعتمد إشارات تماثلية (مثل بعض الشاشات أو مكبرات الصوت القديمة).</a:t>
            </a:r>
          </a:p>
        </p:txBody>
      </p:sp>
    </p:spTree>
    <p:extLst>
      <p:ext uri="{BB962C8B-B14F-4D97-AF65-F5344CB8AC3E}">
        <p14:creationId xmlns:p14="http://schemas.microsoft.com/office/powerpoint/2010/main" val="31596426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D06A3-C989-38D8-930B-E983D9A84C8F}"/>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F554BC44-57F9-7966-4ECE-94CCE4A19DD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76" t="2057" r="18211" b="-2562"/>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D9F2FD11-043B-417F-D083-F6BB58C01A12}"/>
              </a:ext>
            </a:extLst>
          </p:cNvPr>
          <p:cNvSpPr>
            <a:spLocks noGrp="1"/>
          </p:cNvSpPr>
          <p:nvPr>
            <p:ph type="sldNum" sz="quarter" idx="12"/>
          </p:nvPr>
        </p:nvSpPr>
        <p:spPr/>
        <p:txBody>
          <a:bodyPr/>
          <a:lstStyle/>
          <a:p>
            <a:fld id="{5C0BBA6B-D746-4F1B-B1F9-3DE64F485878}" type="slidenum">
              <a:rPr lang="ar-SY" smtClean="0"/>
              <a:pPr/>
              <a:t>45</a:t>
            </a:fld>
            <a:endParaRPr lang="ar-SY" dirty="0"/>
          </a:p>
        </p:txBody>
      </p:sp>
      <p:sp>
        <p:nvSpPr>
          <p:cNvPr id="7" name="مربع نص 6">
            <a:extLst>
              <a:ext uri="{FF2B5EF4-FFF2-40B4-BE49-F238E27FC236}">
                <a16:creationId xmlns:a16="http://schemas.microsoft.com/office/drawing/2014/main" id="{1DBC7DAE-5862-BEDF-FC6D-4B21FC6CFCC2}"/>
              </a:ext>
            </a:extLst>
          </p:cNvPr>
          <p:cNvSpPr txBox="1"/>
          <p:nvPr/>
        </p:nvSpPr>
        <p:spPr>
          <a:xfrm>
            <a:off x="264288" y="77237"/>
            <a:ext cx="7257328" cy="1754326"/>
          </a:xfrm>
          <a:prstGeom prst="rect">
            <a:avLst/>
          </a:prstGeom>
          <a:noFill/>
        </p:spPr>
        <p:txBody>
          <a:bodyPr wrap="square" rtlCol="1">
            <a:spAutoFit/>
          </a:bodyPr>
          <a:lstStyle/>
          <a:p>
            <a:r>
              <a:rPr lang="ar-SY" sz="5400" dirty="0">
                <a:solidFill>
                  <a:schemeClr val="accent1"/>
                </a:solidFill>
              </a:rPr>
              <a:t>الإشارات التماثلية و الرقمية للفيديو:</a:t>
            </a:r>
            <a:endParaRPr lang="ar-SY" sz="5400" b="1" dirty="0">
              <a:solidFill>
                <a:schemeClr val="accent1"/>
              </a:solidFill>
            </a:endParaRPr>
          </a:p>
        </p:txBody>
      </p:sp>
      <p:sp>
        <p:nvSpPr>
          <p:cNvPr id="8" name="مربع نص 7">
            <a:extLst>
              <a:ext uri="{FF2B5EF4-FFF2-40B4-BE49-F238E27FC236}">
                <a16:creationId xmlns:a16="http://schemas.microsoft.com/office/drawing/2014/main" id="{A40E380A-0DDA-2FEB-3A97-5C732669F8D3}"/>
              </a:ext>
            </a:extLst>
          </p:cNvPr>
          <p:cNvSpPr txBox="1"/>
          <p:nvPr/>
        </p:nvSpPr>
        <p:spPr>
          <a:xfrm>
            <a:off x="386080" y="1831563"/>
            <a:ext cx="8148320" cy="3370153"/>
          </a:xfrm>
          <a:prstGeom prst="rect">
            <a:avLst/>
          </a:prstGeom>
          <a:noFill/>
        </p:spPr>
        <p:txBody>
          <a:bodyPr wrap="square" rtlCol="1">
            <a:spAutoFit/>
          </a:bodyPr>
          <a:lstStyle/>
          <a:p>
            <a:pPr>
              <a:lnSpc>
                <a:spcPct val="150000"/>
              </a:lnSpc>
            </a:pPr>
            <a:r>
              <a:rPr lang="ar-SY" sz="2400" b="1" dirty="0">
                <a:solidFill>
                  <a:schemeClr val="accent1"/>
                </a:solidFill>
              </a:rPr>
              <a:t>الخلاصة:</a:t>
            </a:r>
          </a:p>
          <a:p>
            <a:pPr>
              <a:lnSpc>
                <a:spcPct val="150000"/>
              </a:lnSpc>
            </a:pPr>
            <a:r>
              <a:rPr lang="ar-SY" sz="2400" b="1" dirty="0">
                <a:solidFill>
                  <a:schemeClr val="tx2"/>
                </a:solidFill>
              </a:rPr>
              <a:t>التحول من الإشارات التماثلية إلى الرقمية في الفيديو مثّل ثورة في عالم الوسائط، حيث أتاح إمكانيات هائلة في الجودة، المعالجة، والتوزيع. بينما كانت الإشارات التماثلية محدودة وعرضة للتشويش، جاءت الإشارات الرقمية لتمنحنا دقة أعلى، مرونة أكبر، وتجربة بصرية أكثر تطورًا.</a:t>
            </a:r>
          </a:p>
        </p:txBody>
      </p:sp>
    </p:spTree>
    <p:extLst>
      <p:ext uri="{BB962C8B-B14F-4D97-AF65-F5344CB8AC3E}">
        <p14:creationId xmlns:p14="http://schemas.microsoft.com/office/powerpoint/2010/main" val="28939187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006DE-725A-800D-6D02-6BC4EF48A926}"/>
            </a:ext>
          </a:extLst>
        </p:cNvPr>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427808FD-E1AA-F030-2ED4-F636EBF1BC2A}"/>
              </a:ext>
            </a:extLst>
          </p:cNvPr>
          <p:cNvSpPr>
            <a:spLocks noGrp="1"/>
          </p:cNvSpPr>
          <p:nvPr>
            <p:ph type="sldNum" sz="quarter" idx="12"/>
          </p:nvPr>
        </p:nvSpPr>
        <p:spPr/>
        <p:txBody>
          <a:bodyPr/>
          <a:lstStyle/>
          <a:p>
            <a:fld id="{5C0BBA6B-D746-4F1B-B1F9-3DE64F485878}" type="slidenum">
              <a:rPr lang="ar-SY" smtClean="0"/>
              <a:pPr/>
              <a:t>46</a:t>
            </a:fld>
            <a:endParaRPr lang="ar-SY" dirty="0"/>
          </a:p>
        </p:txBody>
      </p:sp>
      <p:sp>
        <p:nvSpPr>
          <p:cNvPr id="7" name="مربع نص 6">
            <a:extLst>
              <a:ext uri="{FF2B5EF4-FFF2-40B4-BE49-F238E27FC236}">
                <a16:creationId xmlns:a16="http://schemas.microsoft.com/office/drawing/2014/main" id="{0954D5E1-851B-1F66-D442-56013DBD8FAA}"/>
              </a:ext>
            </a:extLst>
          </p:cNvPr>
          <p:cNvSpPr txBox="1"/>
          <p:nvPr/>
        </p:nvSpPr>
        <p:spPr>
          <a:xfrm>
            <a:off x="2336233" y="158895"/>
            <a:ext cx="9581207" cy="830997"/>
          </a:xfrm>
          <a:prstGeom prst="rect">
            <a:avLst/>
          </a:prstGeom>
          <a:noFill/>
        </p:spPr>
        <p:txBody>
          <a:bodyPr wrap="square" rtlCol="1">
            <a:spAutoFit/>
          </a:bodyPr>
          <a:lstStyle/>
          <a:p>
            <a:r>
              <a:rPr lang="ar-SA" sz="4800" dirty="0">
                <a:solidFill>
                  <a:schemeClr val="accent1"/>
                </a:solidFill>
              </a:rPr>
              <a:t>دقة الفيديو و معدل الإطارات:</a:t>
            </a:r>
            <a:endParaRPr lang="en-US" sz="4800" b="1" dirty="0">
              <a:solidFill>
                <a:schemeClr val="accent1"/>
              </a:solidFill>
            </a:endParaRPr>
          </a:p>
        </p:txBody>
      </p:sp>
      <p:pic>
        <p:nvPicPr>
          <p:cNvPr id="5" name="عنصر نائب للصورة 4">
            <a:extLst>
              <a:ext uri="{FF2B5EF4-FFF2-40B4-BE49-F238E27FC236}">
                <a16:creationId xmlns:a16="http://schemas.microsoft.com/office/drawing/2014/main" id="{6669A293-857F-0EB9-74B6-7D1000E40D5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4078" t="1" r="-2221" b="-1634"/>
          <a:stretch>
            <a:fillRect/>
          </a:stretch>
        </p:blipFill>
        <p:spPr>
          <a:xfrm>
            <a:off x="0" y="0"/>
            <a:ext cx="5347505" cy="7014258"/>
          </a:xfrm>
        </p:spPr>
      </p:pic>
      <p:sp>
        <p:nvSpPr>
          <p:cNvPr id="8" name="مربع نص 7">
            <a:extLst>
              <a:ext uri="{FF2B5EF4-FFF2-40B4-BE49-F238E27FC236}">
                <a16:creationId xmlns:a16="http://schemas.microsoft.com/office/drawing/2014/main" id="{50FCC2E4-33B2-F4F3-E32F-17415021E571}"/>
              </a:ext>
            </a:extLst>
          </p:cNvPr>
          <p:cNvSpPr txBox="1"/>
          <p:nvPr/>
        </p:nvSpPr>
        <p:spPr>
          <a:xfrm>
            <a:off x="5173884" y="1148787"/>
            <a:ext cx="6824579" cy="5039841"/>
          </a:xfrm>
          <a:prstGeom prst="rect">
            <a:avLst/>
          </a:prstGeom>
          <a:noFill/>
        </p:spPr>
        <p:txBody>
          <a:bodyPr wrap="square" rtlCol="1">
            <a:spAutoFit/>
          </a:bodyPr>
          <a:lstStyle/>
          <a:p>
            <a:r>
              <a:rPr lang="ar-SY" sz="2400" b="1" dirty="0">
                <a:solidFill>
                  <a:schemeClr val="accent1"/>
                </a:solidFill>
              </a:rPr>
              <a:t>دقة الفيديو </a:t>
            </a:r>
            <a:r>
              <a:rPr lang="en-US" sz="2400" b="1" dirty="0">
                <a:solidFill>
                  <a:schemeClr val="accent1"/>
                </a:solidFill>
              </a:rPr>
              <a:t>Resolution</a:t>
            </a:r>
          </a:p>
          <a:p>
            <a:pPr>
              <a:lnSpc>
                <a:spcPct val="150000"/>
              </a:lnSpc>
            </a:pPr>
            <a:r>
              <a:rPr lang="ar-SY" sz="2000" b="1" dirty="0"/>
              <a:t>التعريف:</a:t>
            </a:r>
          </a:p>
          <a:p>
            <a:pPr>
              <a:lnSpc>
                <a:spcPct val="150000"/>
              </a:lnSpc>
            </a:pPr>
            <a:r>
              <a:rPr lang="ar-SY" sz="2000" dirty="0"/>
              <a:t>دقة الفيديو تُشير إلى عدد البكسلات </a:t>
            </a:r>
            <a:r>
              <a:rPr lang="en-US" sz="2000" dirty="0"/>
              <a:t>Pixels </a:t>
            </a:r>
            <a:r>
              <a:rPr lang="ar-SY" sz="2000" dirty="0"/>
              <a:t> التي تُكوّن كل إطار من الفيديو. وهي تُقاس عادةً بعدد البكسلات في الاتجاه الأفقي × الاتجاه العمودي.</a:t>
            </a:r>
          </a:p>
          <a:p>
            <a:pPr>
              <a:lnSpc>
                <a:spcPct val="150000"/>
              </a:lnSpc>
            </a:pPr>
            <a:r>
              <a:rPr lang="ar-SY" sz="2000" b="1" dirty="0"/>
              <a:t>كيفية تأثير الدقة على جودة الفيديو:</a:t>
            </a:r>
          </a:p>
          <a:p>
            <a:pPr>
              <a:lnSpc>
                <a:spcPct val="150000"/>
              </a:lnSpc>
            </a:pPr>
            <a:r>
              <a:rPr lang="ar-SY" sz="2000" dirty="0"/>
              <a:t>كلما زاد عدد البكسلات، زادت التفاصيل والوضوح.</a:t>
            </a:r>
          </a:p>
          <a:p>
            <a:pPr>
              <a:lnSpc>
                <a:spcPct val="150000"/>
              </a:lnSpc>
            </a:pPr>
            <a:r>
              <a:rPr lang="ar-SY" sz="2000" dirty="0"/>
              <a:t>الدقة العالية تُظهر تفاصيل دقيقة مثل ملامح الوجه أو النصوص الصغيرة.</a:t>
            </a:r>
          </a:p>
          <a:p>
            <a:pPr>
              <a:lnSpc>
                <a:spcPct val="150000"/>
              </a:lnSpc>
            </a:pPr>
            <a:r>
              <a:rPr lang="ar-SY" sz="2000" dirty="0"/>
              <a:t>الدقة المنخفضة تُسبب ضبابية أو تشويش في الصورة، خاصة عند العرض على شاشات كبيرة.</a:t>
            </a:r>
          </a:p>
        </p:txBody>
      </p:sp>
    </p:spTree>
    <p:extLst>
      <p:ext uri="{BB962C8B-B14F-4D97-AF65-F5344CB8AC3E}">
        <p14:creationId xmlns:p14="http://schemas.microsoft.com/office/powerpoint/2010/main" val="21787222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AF37D-37F8-8C31-9727-13614B5C0CCA}"/>
            </a:ext>
          </a:extLst>
        </p:cNvPr>
        <p:cNvGrpSpPr/>
        <p:nvPr/>
      </p:nvGrpSpPr>
      <p:grpSpPr>
        <a:xfrm>
          <a:off x="0" y="0"/>
          <a:ext cx="0" cy="0"/>
          <a:chOff x="0" y="0"/>
          <a:chExt cx="0" cy="0"/>
        </a:xfrm>
      </p:grpSpPr>
      <p:sp>
        <p:nvSpPr>
          <p:cNvPr id="3" name="عنصر نائب لرقم الشريحة 2">
            <a:extLst>
              <a:ext uri="{FF2B5EF4-FFF2-40B4-BE49-F238E27FC236}">
                <a16:creationId xmlns:a16="http://schemas.microsoft.com/office/drawing/2014/main" id="{8E75A99F-DE34-C1C2-05E5-61B6CE856E04}"/>
              </a:ext>
            </a:extLst>
          </p:cNvPr>
          <p:cNvSpPr>
            <a:spLocks noGrp="1"/>
          </p:cNvSpPr>
          <p:nvPr>
            <p:ph type="sldNum" sz="quarter" idx="12"/>
          </p:nvPr>
        </p:nvSpPr>
        <p:spPr/>
        <p:txBody>
          <a:bodyPr/>
          <a:lstStyle/>
          <a:p>
            <a:fld id="{5C0BBA6B-D746-4F1B-B1F9-3DE64F485878}" type="slidenum">
              <a:rPr lang="ar-SY" smtClean="0"/>
              <a:pPr/>
              <a:t>47</a:t>
            </a:fld>
            <a:endParaRPr lang="ar-SY" dirty="0"/>
          </a:p>
        </p:txBody>
      </p:sp>
      <p:sp>
        <p:nvSpPr>
          <p:cNvPr id="19" name="مربع نص 18">
            <a:extLst>
              <a:ext uri="{FF2B5EF4-FFF2-40B4-BE49-F238E27FC236}">
                <a16:creationId xmlns:a16="http://schemas.microsoft.com/office/drawing/2014/main" id="{1A6EC312-C41A-5411-B556-DD9DF98854EB}"/>
              </a:ext>
            </a:extLst>
          </p:cNvPr>
          <p:cNvSpPr txBox="1"/>
          <p:nvPr/>
        </p:nvSpPr>
        <p:spPr>
          <a:xfrm>
            <a:off x="3128585" y="323383"/>
            <a:ext cx="8658140" cy="923330"/>
          </a:xfrm>
          <a:prstGeom prst="rect">
            <a:avLst/>
          </a:prstGeom>
          <a:noFill/>
        </p:spPr>
        <p:txBody>
          <a:bodyPr wrap="none" rtlCol="1">
            <a:spAutoFit/>
          </a:bodyPr>
          <a:lstStyle/>
          <a:p>
            <a:r>
              <a:rPr lang="ar-SA" sz="5400" dirty="0">
                <a:solidFill>
                  <a:schemeClr val="accent1"/>
                </a:solidFill>
              </a:rPr>
              <a:t>دقة الفيديو و معدل الإطارات:</a:t>
            </a:r>
            <a:endParaRPr lang="en-US" sz="5400" b="1" dirty="0">
              <a:solidFill>
                <a:schemeClr val="accent1"/>
              </a:solidFill>
            </a:endParaRPr>
          </a:p>
        </p:txBody>
      </p:sp>
      <p:sp>
        <p:nvSpPr>
          <p:cNvPr id="20" name="مربع نص 19">
            <a:extLst>
              <a:ext uri="{FF2B5EF4-FFF2-40B4-BE49-F238E27FC236}">
                <a16:creationId xmlns:a16="http://schemas.microsoft.com/office/drawing/2014/main" id="{8535F97B-55E3-06D3-5B53-E7FFDD868883}"/>
              </a:ext>
            </a:extLst>
          </p:cNvPr>
          <p:cNvSpPr txBox="1"/>
          <p:nvPr/>
        </p:nvSpPr>
        <p:spPr>
          <a:xfrm>
            <a:off x="2776412" y="1225688"/>
            <a:ext cx="8682782" cy="1200329"/>
          </a:xfrm>
          <a:prstGeom prst="rect">
            <a:avLst/>
          </a:prstGeom>
          <a:noFill/>
        </p:spPr>
        <p:txBody>
          <a:bodyPr wrap="square" rtlCol="1">
            <a:spAutoFit/>
          </a:bodyPr>
          <a:lstStyle/>
          <a:p>
            <a:r>
              <a:rPr lang="ar-SY" sz="2400" b="1" dirty="0">
                <a:solidFill>
                  <a:schemeClr val="accent1"/>
                </a:solidFill>
              </a:rPr>
              <a:t>دقة الفيديو </a:t>
            </a:r>
            <a:r>
              <a:rPr lang="en-US" sz="2400" b="1" dirty="0">
                <a:solidFill>
                  <a:schemeClr val="accent1"/>
                </a:solidFill>
              </a:rPr>
              <a:t>Resolution</a:t>
            </a:r>
          </a:p>
          <a:p>
            <a:r>
              <a:rPr lang="ar-SY" sz="2400" b="1" dirty="0">
                <a:solidFill>
                  <a:schemeClr val="tx2"/>
                </a:solidFill>
              </a:rPr>
              <a:t>أمثلة على مستويات الدقة:</a:t>
            </a:r>
            <a:endParaRPr lang="ar-SY" sz="2400" dirty="0">
              <a:solidFill>
                <a:schemeClr val="accent1"/>
              </a:solidFill>
            </a:endParaRPr>
          </a:p>
          <a:p>
            <a:pPr lvl="0" eaLnBrk="0" fontAlgn="base" hangingPunct="0">
              <a:spcBef>
                <a:spcPct val="0"/>
              </a:spcBef>
              <a:spcAft>
                <a:spcPct val="0"/>
              </a:spcAft>
            </a:pPr>
            <a:endParaRPr lang="en-US" altLang="en-US" sz="2400" b="1" dirty="0">
              <a:solidFill>
                <a:schemeClr val="tx2"/>
              </a:solidFill>
              <a:latin typeface="Arial" panose="020B0604020202020204" pitchFamily="34" charset="0"/>
            </a:endParaRPr>
          </a:p>
        </p:txBody>
      </p:sp>
      <p:graphicFrame>
        <p:nvGraphicFramePr>
          <p:cNvPr id="2" name="جدول 1">
            <a:extLst>
              <a:ext uri="{FF2B5EF4-FFF2-40B4-BE49-F238E27FC236}">
                <a16:creationId xmlns:a16="http://schemas.microsoft.com/office/drawing/2014/main" id="{D4F0F314-0FB3-1C77-4F03-FF67315D2FC3}"/>
              </a:ext>
            </a:extLst>
          </p:cNvPr>
          <p:cNvGraphicFramePr>
            <a:graphicFrameLocks noGrp="1"/>
          </p:cNvGraphicFramePr>
          <p:nvPr>
            <p:extLst>
              <p:ext uri="{D42A27DB-BD31-4B8C-83A1-F6EECF244321}">
                <p14:modId xmlns:p14="http://schemas.microsoft.com/office/powerpoint/2010/main" val="569748635"/>
              </p:ext>
            </p:extLst>
          </p:nvPr>
        </p:nvGraphicFramePr>
        <p:xfrm>
          <a:off x="1747520" y="2149019"/>
          <a:ext cx="9332235" cy="3961265"/>
        </p:xfrm>
        <a:graphic>
          <a:graphicData uri="http://schemas.openxmlformats.org/drawingml/2006/table">
            <a:tbl>
              <a:tblPr firstRow="1" bandRow="1">
                <a:tableStyleId>{284E427A-3D55-4303-BF80-6455036E1DE7}</a:tableStyleId>
              </a:tblPr>
              <a:tblGrid>
                <a:gridCol w="3100215">
                  <a:extLst>
                    <a:ext uri="{9D8B030D-6E8A-4147-A177-3AD203B41FA5}">
                      <a16:colId xmlns:a16="http://schemas.microsoft.com/office/drawing/2014/main" val="2637658520"/>
                    </a:ext>
                  </a:extLst>
                </a:gridCol>
                <a:gridCol w="3116010">
                  <a:extLst>
                    <a:ext uri="{9D8B030D-6E8A-4147-A177-3AD203B41FA5}">
                      <a16:colId xmlns:a16="http://schemas.microsoft.com/office/drawing/2014/main" val="198859122"/>
                    </a:ext>
                  </a:extLst>
                </a:gridCol>
                <a:gridCol w="3116010">
                  <a:extLst>
                    <a:ext uri="{9D8B030D-6E8A-4147-A177-3AD203B41FA5}">
                      <a16:colId xmlns:a16="http://schemas.microsoft.com/office/drawing/2014/main" val="517356277"/>
                    </a:ext>
                  </a:extLst>
                </a:gridCol>
              </a:tblGrid>
              <a:tr h="461313">
                <a:tc>
                  <a:txBody>
                    <a:bodyPr/>
                    <a:lstStyle/>
                    <a:p>
                      <a:pPr algn="ctr">
                        <a:buNone/>
                      </a:pPr>
                      <a:r>
                        <a:rPr lang="ar-SY" dirty="0"/>
                        <a:t>اسم الدقة</a:t>
                      </a:r>
                    </a:p>
                  </a:txBody>
                  <a:tcPr anchor="ctr"/>
                </a:tc>
                <a:tc>
                  <a:txBody>
                    <a:bodyPr/>
                    <a:lstStyle/>
                    <a:p>
                      <a:pPr algn="ctr">
                        <a:buNone/>
                      </a:pPr>
                      <a:r>
                        <a:rPr lang="ar-SY" dirty="0"/>
                        <a:t>الأبعاد بالبكسل</a:t>
                      </a:r>
                    </a:p>
                  </a:txBody>
                  <a:tcPr anchor="ctr"/>
                </a:tc>
                <a:tc>
                  <a:txBody>
                    <a:bodyPr/>
                    <a:lstStyle/>
                    <a:p>
                      <a:pPr algn="ctr">
                        <a:buNone/>
                      </a:pPr>
                      <a:r>
                        <a:rPr lang="ar-SY" dirty="0"/>
                        <a:t>الاستخدام الشائع</a:t>
                      </a:r>
                    </a:p>
                  </a:txBody>
                  <a:tcPr anchor="ctr"/>
                </a:tc>
                <a:extLst>
                  <a:ext uri="{0D108BD9-81ED-4DB2-BD59-A6C34878D82A}">
                    <a16:rowId xmlns:a16="http://schemas.microsoft.com/office/drawing/2014/main" val="672770136"/>
                  </a:ext>
                </a:extLst>
              </a:tr>
              <a:tr h="554948">
                <a:tc>
                  <a:txBody>
                    <a:bodyPr/>
                    <a:lstStyle/>
                    <a:p>
                      <a:pPr algn="ctr">
                        <a:buNone/>
                      </a:pPr>
                      <a:r>
                        <a:rPr lang="en-US" b="1" dirty="0"/>
                        <a:t>SD (Standard Definition)</a:t>
                      </a:r>
                      <a:endParaRPr lang="en-US" dirty="0"/>
                    </a:p>
                  </a:txBody>
                  <a:tcPr anchor="ctr"/>
                </a:tc>
                <a:tc>
                  <a:txBody>
                    <a:bodyPr/>
                    <a:lstStyle/>
                    <a:p>
                      <a:pPr algn="ctr">
                        <a:buNone/>
                      </a:pPr>
                      <a:r>
                        <a:rPr lang="ar-SY" dirty="0"/>
                        <a:t>720×576 أو 640×480</a:t>
                      </a:r>
                    </a:p>
                  </a:txBody>
                  <a:tcPr anchor="ctr"/>
                </a:tc>
                <a:tc>
                  <a:txBody>
                    <a:bodyPr/>
                    <a:lstStyle/>
                    <a:p>
                      <a:pPr algn="ctr">
                        <a:buNone/>
                      </a:pPr>
                      <a:r>
                        <a:rPr lang="ar-SY" dirty="0"/>
                        <a:t>البث التلفزيوني القديم</a:t>
                      </a:r>
                    </a:p>
                  </a:txBody>
                  <a:tcPr anchor="ctr"/>
                </a:tc>
                <a:extLst>
                  <a:ext uri="{0D108BD9-81ED-4DB2-BD59-A6C34878D82A}">
                    <a16:rowId xmlns:a16="http://schemas.microsoft.com/office/drawing/2014/main" val="2487076096"/>
                  </a:ext>
                </a:extLst>
              </a:tr>
              <a:tr h="554948">
                <a:tc>
                  <a:txBody>
                    <a:bodyPr/>
                    <a:lstStyle/>
                    <a:p>
                      <a:pPr algn="ctr">
                        <a:buNone/>
                      </a:pPr>
                      <a:r>
                        <a:rPr lang="en-US" b="1" dirty="0"/>
                        <a:t>HD (High Definition)</a:t>
                      </a:r>
                      <a:endParaRPr lang="en-US" dirty="0"/>
                    </a:p>
                  </a:txBody>
                  <a:tcPr anchor="ctr"/>
                </a:tc>
                <a:tc>
                  <a:txBody>
                    <a:bodyPr/>
                    <a:lstStyle/>
                    <a:p>
                      <a:pPr algn="ctr">
                        <a:buNone/>
                      </a:pPr>
                      <a:r>
                        <a:rPr lang="en-US" dirty="0"/>
                        <a:t>1280×720</a:t>
                      </a:r>
                    </a:p>
                  </a:txBody>
                  <a:tcPr anchor="ctr"/>
                </a:tc>
                <a:tc>
                  <a:txBody>
                    <a:bodyPr/>
                    <a:lstStyle/>
                    <a:p>
                      <a:pPr algn="ctr">
                        <a:buNone/>
                      </a:pPr>
                      <a:r>
                        <a:rPr lang="ar-SY" dirty="0"/>
                        <a:t>فيديوهات اليوتيوب، التعليم</a:t>
                      </a:r>
                    </a:p>
                  </a:txBody>
                  <a:tcPr anchor="ctr"/>
                </a:tc>
                <a:extLst>
                  <a:ext uri="{0D108BD9-81ED-4DB2-BD59-A6C34878D82A}">
                    <a16:rowId xmlns:a16="http://schemas.microsoft.com/office/drawing/2014/main" val="2470369918"/>
                  </a:ext>
                </a:extLst>
              </a:tr>
              <a:tr h="554948">
                <a:tc>
                  <a:txBody>
                    <a:bodyPr/>
                    <a:lstStyle/>
                    <a:p>
                      <a:pPr algn="ctr">
                        <a:buNone/>
                      </a:pPr>
                      <a:r>
                        <a:rPr lang="en-US" b="1" dirty="0"/>
                        <a:t>Full HD (FHD)</a:t>
                      </a:r>
                      <a:endParaRPr lang="en-US" dirty="0"/>
                    </a:p>
                  </a:txBody>
                  <a:tcPr anchor="ctr"/>
                </a:tc>
                <a:tc>
                  <a:txBody>
                    <a:bodyPr/>
                    <a:lstStyle/>
                    <a:p>
                      <a:pPr algn="ctr">
                        <a:buNone/>
                      </a:pPr>
                      <a:r>
                        <a:rPr lang="en-US" dirty="0"/>
                        <a:t>1920×1080</a:t>
                      </a:r>
                    </a:p>
                  </a:txBody>
                  <a:tcPr anchor="ctr"/>
                </a:tc>
                <a:tc>
                  <a:txBody>
                    <a:bodyPr/>
                    <a:lstStyle/>
                    <a:p>
                      <a:pPr algn="ctr">
                        <a:buNone/>
                      </a:pPr>
                      <a:r>
                        <a:rPr lang="ar-SY" dirty="0"/>
                        <a:t>الأفلام، البث التلفزيوني الحديث</a:t>
                      </a:r>
                    </a:p>
                  </a:txBody>
                  <a:tcPr anchor="ctr"/>
                </a:tc>
                <a:extLst>
                  <a:ext uri="{0D108BD9-81ED-4DB2-BD59-A6C34878D82A}">
                    <a16:rowId xmlns:a16="http://schemas.microsoft.com/office/drawing/2014/main" val="896864870"/>
                  </a:ext>
                </a:extLst>
              </a:tr>
              <a:tr h="554948">
                <a:tc>
                  <a:txBody>
                    <a:bodyPr/>
                    <a:lstStyle/>
                    <a:p>
                      <a:pPr algn="ctr">
                        <a:buNone/>
                      </a:pPr>
                      <a:r>
                        <a:rPr lang="en-US" b="1" dirty="0"/>
                        <a:t>2K</a:t>
                      </a:r>
                      <a:endParaRPr lang="en-US" dirty="0"/>
                    </a:p>
                  </a:txBody>
                  <a:tcPr anchor="ctr"/>
                </a:tc>
                <a:tc>
                  <a:txBody>
                    <a:bodyPr/>
                    <a:lstStyle/>
                    <a:p>
                      <a:pPr algn="ctr">
                        <a:buNone/>
                      </a:pPr>
                      <a:r>
                        <a:rPr lang="en-US" dirty="0"/>
                        <a:t>2048×1080</a:t>
                      </a:r>
                    </a:p>
                  </a:txBody>
                  <a:tcPr anchor="ctr"/>
                </a:tc>
                <a:tc>
                  <a:txBody>
                    <a:bodyPr/>
                    <a:lstStyle/>
                    <a:p>
                      <a:pPr algn="ctr">
                        <a:buNone/>
                      </a:pPr>
                      <a:r>
                        <a:rPr lang="ar-SY" dirty="0"/>
                        <a:t>السينما الرقمية</a:t>
                      </a:r>
                    </a:p>
                  </a:txBody>
                  <a:tcPr anchor="ctr"/>
                </a:tc>
                <a:extLst>
                  <a:ext uri="{0D108BD9-81ED-4DB2-BD59-A6C34878D82A}">
                    <a16:rowId xmlns:a16="http://schemas.microsoft.com/office/drawing/2014/main" val="2866809927"/>
                  </a:ext>
                </a:extLst>
              </a:tr>
              <a:tr h="554948">
                <a:tc>
                  <a:txBody>
                    <a:bodyPr/>
                    <a:lstStyle/>
                    <a:p>
                      <a:pPr algn="ctr">
                        <a:buNone/>
                      </a:pPr>
                      <a:r>
                        <a:rPr lang="en-US" b="1" dirty="0"/>
                        <a:t>4K (Ultra HD)</a:t>
                      </a:r>
                      <a:endParaRPr lang="en-US" dirty="0"/>
                    </a:p>
                  </a:txBody>
                  <a:tcPr anchor="ctr"/>
                </a:tc>
                <a:tc>
                  <a:txBody>
                    <a:bodyPr/>
                    <a:lstStyle/>
                    <a:p>
                      <a:pPr algn="ctr">
                        <a:buNone/>
                      </a:pPr>
                      <a:r>
                        <a:rPr lang="en-US" dirty="0"/>
                        <a:t>3840×2160</a:t>
                      </a:r>
                    </a:p>
                  </a:txBody>
                  <a:tcPr anchor="ctr"/>
                </a:tc>
                <a:tc>
                  <a:txBody>
                    <a:bodyPr/>
                    <a:lstStyle/>
                    <a:p>
                      <a:pPr algn="ctr">
                        <a:buNone/>
                      </a:pPr>
                      <a:r>
                        <a:rPr lang="ar-SY" dirty="0"/>
                        <a:t>الإنتاج السينمائي، الألعاب</a:t>
                      </a:r>
                    </a:p>
                  </a:txBody>
                  <a:tcPr anchor="ctr"/>
                </a:tc>
                <a:extLst>
                  <a:ext uri="{0D108BD9-81ED-4DB2-BD59-A6C34878D82A}">
                    <a16:rowId xmlns:a16="http://schemas.microsoft.com/office/drawing/2014/main" val="2755453817"/>
                  </a:ext>
                </a:extLst>
              </a:tr>
              <a:tr h="589009">
                <a:tc>
                  <a:txBody>
                    <a:bodyPr/>
                    <a:lstStyle/>
                    <a:p>
                      <a:pPr algn="ctr">
                        <a:buNone/>
                      </a:pPr>
                      <a:r>
                        <a:rPr lang="en-US" b="1" dirty="0"/>
                        <a:t>8K</a:t>
                      </a:r>
                      <a:endParaRPr lang="en-US" dirty="0"/>
                    </a:p>
                  </a:txBody>
                  <a:tcPr anchor="ctr"/>
                </a:tc>
                <a:tc>
                  <a:txBody>
                    <a:bodyPr/>
                    <a:lstStyle/>
                    <a:p>
                      <a:pPr algn="ctr">
                        <a:buNone/>
                      </a:pPr>
                      <a:r>
                        <a:rPr lang="en-US" dirty="0"/>
                        <a:t>7680×4320</a:t>
                      </a:r>
                    </a:p>
                  </a:txBody>
                  <a:tcPr anchor="ctr"/>
                </a:tc>
                <a:tc>
                  <a:txBody>
                    <a:bodyPr/>
                    <a:lstStyle/>
                    <a:p>
                      <a:pPr algn="ctr">
                        <a:buNone/>
                      </a:pPr>
                      <a:r>
                        <a:rPr lang="ar-SY" dirty="0"/>
                        <a:t>التطبيقات المتقدمة، الواقع الافتراضي</a:t>
                      </a:r>
                    </a:p>
                  </a:txBody>
                  <a:tcPr anchor="ctr"/>
                </a:tc>
                <a:extLst>
                  <a:ext uri="{0D108BD9-81ED-4DB2-BD59-A6C34878D82A}">
                    <a16:rowId xmlns:a16="http://schemas.microsoft.com/office/drawing/2014/main" val="2666788369"/>
                  </a:ext>
                </a:extLst>
              </a:tr>
            </a:tbl>
          </a:graphicData>
        </a:graphic>
      </p:graphicFrame>
    </p:spTree>
    <p:extLst>
      <p:ext uri="{BB962C8B-B14F-4D97-AF65-F5344CB8AC3E}">
        <p14:creationId xmlns:p14="http://schemas.microsoft.com/office/powerpoint/2010/main" val="367815170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E0E9D-3AE8-9D9A-1A21-D63AA5F0396D}"/>
            </a:ext>
          </a:extLst>
        </p:cNvPr>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D76ABA55-D98B-9466-FC62-42132F0291E1}"/>
              </a:ext>
            </a:extLst>
          </p:cNvPr>
          <p:cNvSpPr>
            <a:spLocks noGrp="1"/>
          </p:cNvSpPr>
          <p:nvPr>
            <p:ph type="sldNum" sz="quarter" idx="12"/>
          </p:nvPr>
        </p:nvSpPr>
        <p:spPr/>
        <p:txBody>
          <a:bodyPr/>
          <a:lstStyle/>
          <a:p>
            <a:fld id="{5C0BBA6B-D746-4F1B-B1F9-3DE64F485878}" type="slidenum">
              <a:rPr lang="ar-SY" smtClean="0"/>
              <a:pPr/>
              <a:t>48</a:t>
            </a:fld>
            <a:endParaRPr lang="ar-SY" dirty="0"/>
          </a:p>
        </p:txBody>
      </p:sp>
      <p:sp>
        <p:nvSpPr>
          <p:cNvPr id="7" name="مربع نص 6">
            <a:extLst>
              <a:ext uri="{FF2B5EF4-FFF2-40B4-BE49-F238E27FC236}">
                <a16:creationId xmlns:a16="http://schemas.microsoft.com/office/drawing/2014/main" id="{1F9D7D8C-0320-053A-7617-7829D0EF50D6}"/>
              </a:ext>
            </a:extLst>
          </p:cNvPr>
          <p:cNvSpPr txBox="1"/>
          <p:nvPr/>
        </p:nvSpPr>
        <p:spPr>
          <a:xfrm>
            <a:off x="2336233" y="158895"/>
            <a:ext cx="9581207" cy="830997"/>
          </a:xfrm>
          <a:prstGeom prst="rect">
            <a:avLst/>
          </a:prstGeom>
          <a:noFill/>
        </p:spPr>
        <p:txBody>
          <a:bodyPr wrap="square" rtlCol="1">
            <a:spAutoFit/>
          </a:bodyPr>
          <a:lstStyle/>
          <a:p>
            <a:r>
              <a:rPr lang="ar-SA" sz="4800" dirty="0">
                <a:solidFill>
                  <a:schemeClr val="accent1"/>
                </a:solidFill>
              </a:rPr>
              <a:t>دقة الفيديو و معدل الإطارات:</a:t>
            </a:r>
            <a:endParaRPr lang="en-US" sz="4800" b="1" dirty="0">
              <a:solidFill>
                <a:schemeClr val="accent1"/>
              </a:solidFill>
            </a:endParaRPr>
          </a:p>
        </p:txBody>
      </p:sp>
      <p:pic>
        <p:nvPicPr>
          <p:cNvPr id="5" name="عنصر نائب للصورة 4">
            <a:extLst>
              <a:ext uri="{FF2B5EF4-FFF2-40B4-BE49-F238E27FC236}">
                <a16:creationId xmlns:a16="http://schemas.microsoft.com/office/drawing/2014/main" id="{143CEBF5-2199-9099-ECA3-D8670EADA95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4078" t="1" r="-2221" b="-1634"/>
          <a:stretch>
            <a:fillRect/>
          </a:stretch>
        </p:blipFill>
        <p:spPr>
          <a:xfrm>
            <a:off x="0" y="0"/>
            <a:ext cx="5347505" cy="7014258"/>
          </a:xfrm>
        </p:spPr>
      </p:pic>
      <p:sp>
        <p:nvSpPr>
          <p:cNvPr id="8" name="مربع نص 7">
            <a:extLst>
              <a:ext uri="{FF2B5EF4-FFF2-40B4-BE49-F238E27FC236}">
                <a16:creationId xmlns:a16="http://schemas.microsoft.com/office/drawing/2014/main" id="{3704072C-4B9A-3EF1-24BA-BA24F1523BCD}"/>
              </a:ext>
            </a:extLst>
          </p:cNvPr>
          <p:cNvSpPr txBox="1"/>
          <p:nvPr/>
        </p:nvSpPr>
        <p:spPr>
          <a:xfrm>
            <a:off x="5173884" y="1148787"/>
            <a:ext cx="6824579" cy="3739485"/>
          </a:xfrm>
          <a:prstGeom prst="rect">
            <a:avLst/>
          </a:prstGeom>
          <a:noFill/>
        </p:spPr>
        <p:txBody>
          <a:bodyPr wrap="square" rtlCol="1">
            <a:spAutoFit/>
          </a:bodyPr>
          <a:lstStyle/>
          <a:p>
            <a:r>
              <a:rPr lang="ar-SY" sz="2400" b="1" dirty="0">
                <a:solidFill>
                  <a:schemeClr val="accent1"/>
                </a:solidFill>
              </a:rPr>
              <a:t>دقة الفيديو </a:t>
            </a:r>
            <a:r>
              <a:rPr lang="en-US" sz="2400" b="1" dirty="0">
                <a:solidFill>
                  <a:schemeClr val="accent1"/>
                </a:solidFill>
              </a:rPr>
              <a:t>Resolution</a:t>
            </a:r>
          </a:p>
          <a:p>
            <a:pPr>
              <a:lnSpc>
                <a:spcPct val="150000"/>
              </a:lnSpc>
            </a:pPr>
            <a:r>
              <a:rPr lang="ar-SY" sz="2400" b="1" dirty="0">
                <a:solidFill>
                  <a:schemeClr val="tx2"/>
                </a:solidFill>
              </a:rPr>
              <a:t>ملاحظات مهمة:</a:t>
            </a:r>
          </a:p>
          <a:p>
            <a:pPr marL="342900" indent="-342900">
              <a:lnSpc>
                <a:spcPct val="150000"/>
              </a:lnSpc>
              <a:buFont typeface="Arial" panose="020B0604020202020204" pitchFamily="34" charset="0"/>
              <a:buChar char="•"/>
            </a:pPr>
            <a:r>
              <a:rPr lang="ar-SY" sz="2400" dirty="0">
                <a:solidFill>
                  <a:schemeClr val="tx2"/>
                </a:solidFill>
              </a:rPr>
              <a:t>الدقة العالية تتطلب سعة تخزين أكبر ومعالجة أقوى.</a:t>
            </a:r>
          </a:p>
          <a:p>
            <a:pPr marL="342900" indent="-342900">
              <a:lnSpc>
                <a:spcPct val="150000"/>
              </a:lnSpc>
              <a:buFont typeface="Arial" panose="020B0604020202020204" pitchFamily="34" charset="0"/>
              <a:buChar char="•"/>
            </a:pPr>
            <a:r>
              <a:rPr lang="ar-SY" sz="2400" dirty="0">
                <a:solidFill>
                  <a:schemeClr val="tx2"/>
                </a:solidFill>
              </a:rPr>
              <a:t>بعض الأجهزة لا تدعم تشغيل فيديوهات 4</a:t>
            </a:r>
            <a:r>
              <a:rPr lang="en-US" sz="2400" dirty="0">
                <a:solidFill>
                  <a:schemeClr val="tx2"/>
                </a:solidFill>
              </a:rPr>
              <a:t>K </a:t>
            </a:r>
            <a:r>
              <a:rPr lang="ar-SY" sz="2400" dirty="0">
                <a:solidFill>
                  <a:schemeClr val="tx2"/>
                </a:solidFill>
              </a:rPr>
              <a:t>أو 8</a:t>
            </a:r>
            <a:r>
              <a:rPr lang="en-US" sz="2400" dirty="0">
                <a:solidFill>
                  <a:schemeClr val="tx2"/>
                </a:solidFill>
              </a:rPr>
              <a:t>K.</a:t>
            </a:r>
          </a:p>
          <a:p>
            <a:pPr marL="342900" indent="-342900">
              <a:lnSpc>
                <a:spcPct val="150000"/>
              </a:lnSpc>
              <a:buFont typeface="Arial" panose="020B0604020202020204" pitchFamily="34" charset="0"/>
              <a:buChar char="•"/>
            </a:pPr>
            <a:r>
              <a:rPr lang="ar-SY" sz="2400" dirty="0">
                <a:solidFill>
                  <a:schemeClr val="tx2"/>
                </a:solidFill>
              </a:rPr>
              <a:t>الدقة وحدها لا تكفي لضمان الجودة؛ يجب مراعاة معدل الإطارات والترميز أيضًا.</a:t>
            </a:r>
          </a:p>
        </p:txBody>
      </p:sp>
    </p:spTree>
    <p:extLst>
      <p:ext uri="{BB962C8B-B14F-4D97-AF65-F5344CB8AC3E}">
        <p14:creationId xmlns:p14="http://schemas.microsoft.com/office/powerpoint/2010/main" val="33994058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304DD-7BED-D2A9-F311-5AC21C6CA93D}"/>
            </a:ext>
          </a:extLst>
        </p:cNvPr>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61335011-B6C7-1AD5-DBFF-DC99AA095059}"/>
              </a:ext>
            </a:extLst>
          </p:cNvPr>
          <p:cNvSpPr>
            <a:spLocks noGrp="1"/>
          </p:cNvSpPr>
          <p:nvPr>
            <p:ph type="sldNum" sz="quarter" idx="12"/>
          </p:nvPr>
        </p:nvSpPr>
        <p:spPr/>
        <p:txBody>
          <a:bodyPr/>
          <a:lstStyle/>
          <a:p>
            <a:fld id="{5C0BBA6B-D746-4F1B-B1F9-3DE64F485878}" type="slidenum">
              <a:rPr lang="ar-SY" smtClean="0"/>
              <a:pPr/>
              <a:t>49</a:t>
            </a:fld>
            <a:endParaRPr lang="ar-SY" dirty="0"/>
          </a:p>
        </p:txBody>
      </p:sp>
      <p:sp>
        <p:nvSpPr>
          <p:cNvPr id="7" name="مربع نص 6">
            <a:extLst>
              <a:ext uri="{FF2B5EF4-FFF2-40B4-BE49-F238E27FC236}">
                <a16:creationId xmlns:a16="http://schemas.microsoft.com/office/drawing/2014/main" id="{0C409DA3-2F8A-6469-5FF1-74A37C86A8A9}"/>
              </a:ext>
            </a:extLst>
          </p:cNvPr>
          <p:cNvSpPr txBox="1"/>
          <p:nvPr/>
        </p:nvSpPr>
        <p:spPr>
          <a:xfrm>
            <a:off x="2336233" y="158895"/>
            <a:ext cx="9581207" cy="830997"/>
          </a:xfrm>
          <a:prstGeom prst="rect">
            <a:avLst/>
          </a:prstGeom>
          <a:noFill/>
        </p:spPr>
        <p:txBody>
          <a:bodyPr wrap="square" rtlCol="1">
            <a:spAutoFit/>
          </a:bodyPr>
          <a:lstStyle/>
          <a:p>
            <a:r>
              <a:rPr lang="ar-SA" sz="4800" dirty="0">
                <a:solidFill>
                  <a:schemeClr val="accent1"/>
                </a:solidFill>
              </a:rPr>
              <a:t>دقة الفيديو و معدل الإطارات:</a:t>
            </a:r>
            <a:endParaRPr lang="en-US" sz="4800" b="1" dirty="0">
              <a:solidFill>
                <a:schemeClr val="accent1"/>
              </a:solidFill>
            </a:endParaRPr>
          </a:p>
        </p:txBody>
      </p:sp>
      <p:pic>
        <p:nvPicPr>
          <p:cNvPr id="5" name="عنصر نائب للصورة 4">
            <a:extLst>
              <a:ext uri="{FF2B5EF4-FFF2-40B4-BE49-F238E27FC236}">
                <a16:creationId xmlns:a16="http://schemas.microsoft.com/office/drawing/2014/main" id="{FE91DDF3-B2F8-AF01-3982-6FCA3DA288E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4078" t="1" r="-2221" b="-1634"/>
          <a:stretch>
            <a:fillRect/>
          </a:stretch>
        </p:blipFill>
        <p:spPr>
          <a:xfrm>
            <a:off x="0" y="0"/>
            <a:ext cx="5347505" cy="7014258"/>
          </a:xfrm>
        </p:spPr>
      </p:pic>
      <p:sp>
        <p:nvSpPr>
          <p:cNvPr id="8" name="مربع نص 7">
            <a:extLst>
              <a:ext uri="{FF2B5EF4-FFF2-40B4-BE49-F238E27FC236}">
                <a16:creationId xmlns:a16="http://schemas.microsoft.com/office/drawing/2014/main" id="{8B7217D7-DE77-C35B-3588-A3B194AC7F71}"/>
              </a:ext>
            </a:extLst>
          </p:cNvPr>
          <p:cNvSpPr txBox="1"/>
          <p:nvPr/>
        </p:nvSpPr>
        <p:spPr>
          <a:xfrm>
            <a:off x="5173884" y="1148787"/>
            <a:ext cx="6824579" cy="4178067"/>
          </a:xfrm>
          <a:prstGeom prst="rect">
            <a:avLst/>
          </a:prstGeom>
          <a:noFill/>
        </p:spPr>
        <p:txBody>
          <a:bodyPr wrap="square" rtlCol="1">
            <a:spAutoFit/>
          </a:bodyPr>
          <a:lstStyle/>
          <a:p>
            <a:r>
              <a:rPr lang="ar-SY" sz="2800" b="1" dirty="0">
                <a:solidFill>
                  <a:schemeClr val="accent1"/>
                </a:solidFill>
              </a:rPr>
              <a:t>معدل الإطارات </a:t>
            </a:r>
            <a:r>
              <a:rPr lang="en-US" sz="2800" b="1" dirty="0">
                <a:solidFill>
                  <a:schemeClr val="accent1"/>
                </a:solidFill>
              </a:rPr>
              <a:t>Frame Rate</a:t>
            </a:r>
            <a:endParaRPr lang="ar-SY" sz="2800" b="1" dirty="0">
              <a:solidFill>
                <a:schemeClr val="accent1"/>
              </a:solidFill>
            </a:endParaRPr>
          </a:p>
          <a:p>
            <a:pPr>
              <a:lnSpc>
                <a:spcPct val="150000"/>
              </a:lnSpc>
            </a:pPr>
            <a:r>
              <a:rPr lang="ar-SY" sz="2000" b="1" dirty="0">
                <a:solidFill>
                  <a:schemeClr val="tx2"/>
                </a:solidFill>
              </a:rPr>
              <a:t>التعريف:</a:t>
            </a:r>
          </a:p>
          <a:p>
            <a:pPr>
              <a:lnSpc>
                <a:spcPct val="150000"/>
              </a:lnSpc>
            </a:pPr>
            <a:r>
              <a:rPr lang="ar-SY" sz="2000" dirty="0">
                <a:solidFill>
                  <a:schemeClr val="tx2"/>
                </a:solidFill>
              </a:rPr>
              <a:t>معدل الإطارات يُشير إلى عدد الصور </a:t>
            </a:r>
            <a:r>
              <a:rPr lang="en-US" sz="2000" dirty="0">
                <a:solidFill>
                  <a:schemeClr val="tx2"/>
                </a:solidFill>
              </a:rPr>
              <a:t>Frames</a:t>
            </a:r>
            <a:r>
              <a:rPr lang="ar-SY" sz="2000" dirty="0">
                <a:solidFill>
                  <a:schemeClr val="tx2"/>
                </a:solidFill>
              </a:rPr>
              <a:t>التي تُعرض في الثانية الواحدة، ويُقاس بوحدة </a:t>
            </a:r>
            <a:r>
              <a:rPr lang="en-US" sz="2000" dirty="0">
                <a:solidFill>
                  <a:schemeClr val="tx2"/>
                </a:solidFill>
              </a:rPr>
              <a:t>fps (Frames Per Second).</a:t>
            </a:r>
          </a:p>
          <a:p>
            <a:pPr>
              <a:lnSpc>
                <a:spcPct val="150000"/>
              </a:lnSpc>
            </a:pPr>
            <a:r>
              <a:rPr lang="ar-SY" sz="2000" b="1" dirty="0">
                <a:solidFill>
                  <a:schemeClr val="tx2"/>
                </a:solidFill>
              </a:rPr>
              <a:t>كيفية تأثير معدل الإطارات على الفيديو؟</a:t>
            </a:r>
          </a:p>
          <a:p>
            <a:pPr>
              <a:lnSpc>
                <a:spcPct val="150000"/>
              </a:lnSpc>
            </a:pPr>
            <a:r>
              <a:rPr lang="ar-SY" sz="2000" dirty="0">
                <a:solidFill>
                  <a:schemeClr val="tx2"/>
                </a:solidFill>
              </a:rPr>
              <a:t>كلما زاد المعدل، زادت سلاسة الحركة.</a:t>
            </a:r>
          </a:p>
          <a:p>
            <a:pPr>
              <a:lnSpc>
                <a:spcPct val="150000"/>
              </a:lnSpc>
            </a:pPr>
            <a:r>
              <a:rPr lang="ar-SY" sz="2000" dirty="0">
                <a:solidFill>
                  <a:schemeClr val="tx2"/>
                </a:solidFill>
              </a:rPr>
              <a:t>المعدل المنخفض يُظهر الحركة بشكل متقطع أو غير طبيعي.</a:t>
            </a:r>
          </a:p>
          <a:p>
            <a:pPr>
              <a:lnSpc>
                <a:spcPct val="150000"/>
              </a:lnSpc>
            </a:pPr>
            <a:r>
              <a:rPr lang="ar-SY" sz="2000" dirty="0">
                <a:solidFill>
                  <a:schemeClr val="tx2"/>
                </a:solidFill>
              </a:rPr>
              <a:t>المعدل العالي يُستخدم في الفيديوهات الرياضية أو الألعاب لتتبع الحركة السريعة بدقة.</a:t>
            </a:r>
          </a:p>
        </p:txBody>
      </p:sp>
    </p:spTree>
    <p:extLst>
      <p:ext uri="{BB962C8B-B14F-4D97-AF65-F5344CB8AC3E}">
        <p14:creationId xmlns:p14="http://schemas.microsoft.com/office/powerpoint/2010/main" val="29893303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رقم الشريحة 2">
            <a:extLst>
              <a:ext uri="{FF2B5EF4-FFF2-40B4-BE49-F238E27FC236}">
                <a16:creationId xmlns:a16="http://schemas.microsoft.com/office/drawing/2014/main" id="{AF3E6511-42B1-421C-A33C-17E76CE9D32A}"/>
              </a:ext>
            </a:extLst>
          </p:cNvPr>
          <p:cNvSpPr>
            <a:spLocks noGrp="1"/>
          </p:cNvSpPr>
          <p:nvPr>
            <p:ph type="sldNum" sz="quarter" idx="12"/>
          </p:nvPr>
        </p:nvSpPr>
        <p:spPr/>
        <p:txBody>
          <a:bodyPr/>
          <a:lstStyle/>
          <a:p>
            <a:fld id="{5C0BBA6B-D746-4F1B-B1F9-3DE64F485878}" type="slidenum">
              <a:rPr lang="ar-SY" smtClean="0"/>
              <a:pPr/>
              <a:t>5</a:t>
            </a:fld>
            <a:endParaRPr lang="ar-SY" dirty="0"/>
          </a:p>
        </p:txBody>
      </p:sp>
      <p:sp>
        <p:nvSpPr>
          <p:cNvPr id="19" name="مربع نص 18">
            <a:extLst>
              <a:ext uri="{FF2B5EF4-FFF2-40B4-BE49-F238E27FC236}">
                <a16:creationId xmlns:a16="http://schemas.microsoft.com/office/drawing/2014/main" id="{77B9DBBE-0525-41B5-AA71-FE14AA32A6F6}"/>
              </a:ext>
            </a:extLst>
          </p:cNvPr>
          <p:cNvSpPr txBox="1"/>
          <p:nvPr/>
        </p:nvSpPr>
        <p:spPr>
          <a:xfrm>
            <a:off x="3644417" y="324219"/>
            <a:ext cx="7239482" cy="923330"/>
          </a:xfrm>
          <a:prstGeom prst="rect">
            <a:avLst/>
          </a:prstGeom>
          <a:noFill/>
        </p:spPr>
        <p:txBody>
          <a:bodyPr wrap="none" rtlCol="1">
            <a:spAutoFit/>
          </a:bodyPr>
          <a:lstStyle/>
          <a:p>
            <a:r>
              <a:rPr lang="ar-SY" sz="5400" dirty="0">
                <a:solidFill>
                  <a:srgbClr val="EE1250"/>
                </a:solidFill>
              </a:rPr>
              <a:t>خصائص الوسائط البصرية </a:t>
            </a:r>
          </a:p>
        </p:txBody>
      </p:sp>
      <p:sp>
        <p:nvSpPr>
          <p:cNvPr id="20" name="مربع نص 19">
            <a:extLst>
              <a:ext uri="{FF2B5EF4-FFF2-40B4-BE49-F238E27FC236}">
                <a16:creationId xmlns:a16="http://schemas.microsoft.com/office/drawing/2014/main" id="{BC59977D-FA60-4B88-81EE-DBD756FD3334}"/>
              </a:ext>
            </a:extLst>
          </p:cNvPr>
          <p:cNvSpPr txBox="1"/>
          <p:nvPr/>
        </p:nvSpPr>
        <p:spPr>
          <a:xfrm>
            <a:off x="1979271" y="1247549"/>
            <a:ext cx="8468488" cy="4887033"/>
          </a:xfrm>
          <a:prstGeom prst="rect">
            <a:avLst/>
          </a:prstGeom>
          <a:noFill/>
        </p:spPr>
        <p:txBody>
          <a:bodyPr wrap="square" rtlCol="1">
            <a:spAutoFit/>
          </a:bodyPr>
          <a:lstStyle/>
          <a:p>
            <a:r>
              <a:rPr lang="ar-SY" sz="2400" b="1" dirty="0">
                <a:solidFill>
                  <a:schemeClr val="tx2"/>
                </a:solidFill>
              </a:rPr>
              <a:t>تتميز الوسائط البصرية بالعديد من الخصائص منها: </a:t>
            </a:r>
          </a:p>
          <a:p>
            <a:endParaRPr lang="ar-SY" sz="2400" b="1" dirty="0">
              <a:solidFill>
                <a:schemeClr val="tx2"/>
              </a:solidFill>
            </a:endParaRPr>
          </a:p>
          <a:p>
            <a:pPr marL="342900" indent="-342900">
              <a:buFont typeface="Arial" panose="020B0604020202020204" pitchFamily="34" charset="0"/>
              <a:buChar char="•"/>
            </a:pPr>
            <a:r>
              <a:rPr lang="ar-SY" sz="2400" b="1" dirty="0">
                <a:solidFill>
                  <a:schemeClr val="tx2"/>
                </a:solidFill>
              </a:rPr>
              <a:t>التفاعلية : تتيح للمستخدمين التفاعل مع المحتوى, مثل النقر , التمرير, أو إدخال البيانات.</a:t>
            </a:r>
          </a:p>
          <a:p>
            <a:endParaRPr lang="ar-SY" sz="2400" b="1" dirty="0">
              <a:solidFill>
                <a:schemeClr val="tx2"/>
              </a:solidFill>
            </a:endParaRPr>
          </a:p>
          <a:p>
            <a:pPr marL="342900" indent="-342900">
              <a:buFont typeface="Arial" panose="020B0604020202020204" pitchFamily="34" charset="0"/>
              <a:buChar char="•"/>
            </a:pPr>
            <a:r>
              <a:rPr lang="ar-SY" sz="2400" b="1" dirty="0">
                <a:solidFill>
                  <a:schemeClr val="tx2"/>
                </a:solidFill>
              </a:rPr>
              <a:t>القابلية للتخصيص: يمكن تعديلها بسهولة لتناسب احتياجات المستخدم أو السياق.</a:t>
            </a:r>
          </a:p>
          <a:p>
            <a:endParaRPr lang="ar-SY" sz="2400" b="1" dirty="0">
              <a:solidFill>
                <a:schemeClr val="tx2"/>
              </a:solidFill>
            </a:endParaRPr>
          </a:p>
          <a:p>
            <a:pPr marL="342900" indent="-342900">
              <a:buFont typeface="Arial" panose="020B0604020202020204" pitchFamily="34" charset="0"/>
              <a:buChar char="•"/>
            </a:pPr>
            <a:r>
              <a:rPr lang="ar-SY" sz="2400" b="1" dirty="0">
                <a:solidFill>
                  <a:schemeClr val="tx2"/>
                </a:solidFill>
              </a:rPr>
              <a:t>الانتشار السريع : يمكن نشرها عبر الإنترنت و الوصول إليها من أي مكان في العالم .</a:t>
            </a:r>
          </a:p>
          <a:p>
            <a:endParaRPr lang="ar-SY" sz="2400" b="1" dirty="0">
              <a:solidFill>
                <a:schemeClr val="tx2"/>
              </a:solidFill>
            </a:endParaRPr>
          </a:p>
          <a:p>
            <a:pPr marL="342900" indent="-342900">
              <a:buFont typeface="Arial" panose="020B0604020202020204" pitchFamily="34" charset="0"/>
              <a:buChar char="•"/>
            </a:pPr>
            <a:r>
              <a:rPr lang="ar-SY" sz="2400" b="1" dirty="0">
                <a:solidFill>
                  <a:schemeClr val="tx2"/>
                </a:solidFill>
              </a:rPr>
              <a:t>الدمج المتعدد: تجمع بين عدة أنواع من الوسائط مثل الصوت و الصورة و النص في تجربة</a:t>
            </a:r>
            <a:r>
              <a:rPr lang="ar-SY" sz="1400" dirty="0"/>
              <a:t>.</a:t>
            </a:r>
            <a:endParaRPr lang="en-US" altLang="en-US" sz="1400" dirty="0">
              <a:latin typeface="Arial" panose="020B0604020202020204" pitchFamily="34" charset="0"/>
            </a:endParaRPr>
          </a:p>
        </p:txBody>
      </p:sp>
    </p:spTree>
    <p:extLst>
      <p:ext uri="{BB962C8B-B14F-4D97-AF65-F5344CB8AC3E}">
        <p14:creationId xmlns:p14="http://schemas.microsoft.com/office/powerpoint/2010/main" val="15178252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0A486-7809-C9F5-205A-6DE04685AF01}"/>
            </a:ext>
          </a:extLst>
        </p:cNvPr>
        <p:cNvGrpSpPr/>
        <p:nvPr/>
      </p:nvGrpSpPr>
      <p:grpSpPr>
        <a:xfrm>
          <a:off x="0" y="0"/>
          <a:ext cx="0" cy="0"/>
          <a:chOff x="0" y="0"/>
          <a:chExt cx="0" cy="0"/>
        </a:xfrm>
      </p:grpSpPr>
      <p:sp>
        <p:nvSpPr>
          <p:cNvPr id="3" name="عنصر نائب لرقم الشريحة 2">
            <a:extLst>
              <a:ext uri="{FF2B5EF4-FFF2-40B4-BE49-F238E27FC236}">
                <a16:creationId xmlns:a16="http://schemas.microsoft.com/office/drawing/2014/main" id="{B0D79C1D-8E64-CD3D-D318-AAD352E1C238}"/>
              </a:ext>
            </a:extLst>
          </p:cNvPr>
          <p:cNvSpPr>
            <a:spLocks noGrp="1"/>
          </p:cNvSpPr>
          <p:nvPr>
            <p:ph type="sldNum" sz="quarter" idx="12"/>
          </p:nvPr>
        </p:nvSpPr>
        <p:spPr/>
        <p:txBody>
          <a:bodyPr/>
          <a:lstStyle/>
          <a:p>
            <a:fld id="{5C0BBA6B-D746-4F1B-B1F9-3DE64F485878}" type="slidenum">
              <a:rPr lang="ar-SY" smtClean="0"/>
              <a:pPr/>
              <a:t>50</a:t>
            </a:fld>
            <a:endParaRPr lang="ar-SY" dirty="0"/>
          </a:p>
        </p:txBody>
      </p:sp>
      <p:sp>
        <p:nvSpPr>
          <p:cNvPr id="19" name="مربع نص 18">
            <a:extLst>
              <a:ext uri="{FF2B5EF4-FFF2-40B4-BE49-F238E27FC236}">
                <a16:creationId xmlns:a16="http://schemas.microsoft.com/office/drawing/2014/main" id="{34D172BB-A2CA-D774-993F-FDDA27461C61}"/>
              </a:ext>
            </a:extLst>
          </p:cNvPr>
          <p:cNvSpPr txBox="1"/>
          <p:nvPr/>
        </p:nvSpPr>
        <p:spPr>
          <a:xfrm>
            <a:off x="3128585" y="323383"/>
            <a:ext cx="8658140" cy="923330"/>
          </a:xfrm>
          <a:prstGeom prst="rect">
            <a:avLst/>
          </a:prstGeom>
          <a:noFill/>
        </p:spPr>
        <p:txBody>
          <a:bodyPr wrap="none" rtlCol="1">
            <a:spAutoFit/>
          </a:bodyPr>
          <a:lstStyle/>
          <a:p>
            <a:r>
              <a:rPr lang="ar-SA" sz="5400" dirty="0">
                <a:solidFill>
                  <a:schemeClr val="accent1"/>
                </a:solidFill>
              </a:rPr>
              <a:t>دقة الفيديو و معدل الإطارات:</a:t>
            </a:r>
            <a:endParaRPr lang="en-US" sz="5400" b="1" dirty="0">
              <a:solidFill>
                <a:schemeClr val="accent1"/>
              </a:solidFill>
            </a:endParaRPr>
          </a:p>
        </p:txBody>
      </p:sp>
      <p:sp>
        <p:nvSpPr>
          <p:cNvPr id="20" name="مربع نص 19">
            <a:extLst>
              <a:ext uri="{FF2B5EF4-FFF2-40B4-BE49-F238E27FC236}">
                <a16:creationId xmlns:a16="http://schemas.microsoft.com/office/drawing/2014/main" id="{0B97205E-D85F-44BC-2D6D-BECCA9E0C1BD}"/>
              </a:ext>
            </a:extLst>
          </p:cNvPr>
          <p:cNvSpPr txBox="1"/>
          <p:nvPr/>
        </p:nvSpPr>
        <p:spPr>
          <a:xfrm>
            <a:off x="2776412" y="1225688"/>
            <a:ext cx="8682782" cy="1200329"/>
          </a:xfrm>
          <a:prstGeom prst="rect">
            <a:avLst/>
          </a:prstGeom>
          <a:noFill/>
        </p:spPr>
        <p:txBody>
          <a:bodyPr wrap="square" rtlCol="1">
            <a:spAutoFit/>
          </a:bodyPr>
          <a:lstStyle/>
          <a:p>
            <a:r>
              <a:rPr lang="ar-SY" sz="2400" b="1" dirty="0">
                <a:solidFill>
                  <a:schemeClr val="accent1"/>
                </a:solidFill>
              </a:rPr>
              <a:t>معدل الإطارات </a:t>
            </a:r>
            <a:r>
              <a:rPr lang="en-US" sz="2400" b="1" dirty="0">
                <a:solidFill>
                  <a:schemeClr val="accent1"/>
                </a:solidFill>
              </a:rPr>
              <a:t>Frame Rate</a:t>
            </a:r>
            <a:endParaRPr lang="ar-SY" sz="2400" b="1" dirty="0">
              <a:solidFill>
                <a:schemeClr val="accent1"/>
              </a:solidFill>
            </a:endParaRPr>
          </a:p>
          <a:p>
            <a:r>
              <a:rPr lang="ar-SY" sz="2400" dirty="0">
                <a:solidFill>
                  <a:schemeClr val="tx2"/>
                </a:solidFill>
              </a:rPr>
              <a:t>أمثلة على معدل الإطارات:</a:t>
            </a:r>
          </a:p>
          <a:p>
            <a:pPr lvl="0" eaLnBrk="0" fontAlgn="base" hangingPunct="0">
              <a:spcBef>
                <a:spcPct val="0"/>
              </a:spcBef>
              <a:spcAft>
                <a:spcPct val="0"/>
              </a:spcAft>
            </a:pPr>
            <a:endParaRPr lang="en-US" altLang="en-US" sz="2400" b="1" dirty="0">
              <a:solidFill>
                <a:schemeClr val="tx2"/>
              </a:solidFill>
              <a:latin typeface="Arial" panose="020B0604020202020204" pitchFamily="34" charset="0"/>
            </a:endParaRPr>
          </a:p>
        </p:txBody>
      </p:sp>
      <p:graphicFrame>
        <p:nvGraphicFramePr>
          <p:cNvPr id="4" name="جدول 3">
            <a:extLst>
              <a:ext uri="{FF2B5EF4-FFF2-40B4-BE49-F238E27FC236}">
                <a16:creationId xmlns:a16="http://schemas.microsoft.com/office/drawing/2014/main" id="{2ACEC925-1C1A-4287-4B27-3F9ADE5DDD1A}"/>
              </a:ext>
            </a:extLst>
          </p:cNvPr>
          <p:cNvGraphicFramePr>
            <a:graphicFrameLocks noGrp="1"/>
          </p:cNvGraphicFramePr>
          <p:nvPr>
            <p:extLst>
              <p:ext uri="{D42A27DB-BD31-4B8C-83A1-F6EECF244321}">
                <p14:modId xmlns:p14="http://schemas.microsoft.com/office/powerpoint/2010/main" val="199946576"/>
              </p:ext>
            </p:extLst>
          </p:nvPr>
        </p:nvGraphicFramePr>
        <p:xfrm>
          <a:off x="2752244" y="2808149"/>
          <a:ext cx="8226698" cy="2612812"/>
        </p:xfrm>
        <a:graphic>
          <a:graphicData uri="http://schemas.openxmlformats.org/drawingml/2006/table">
            <a:tbl>
              <a:tblPr firstRow="1" bandRow="1">
                <a:tableStyleId>{5C22544A-7EE6-4342-B048-85BDC9FD1C3A}</a:tableStyleId>
              </a:tblPr>
              <a:tblGrid>
                <a:gridCol w="4113349">
                  <a:extLst>
                    <a:ext uri="{9D8B030D-6E8A-4147-A177-3AD203B41FA5}">
                      <a16:colId xmlns:a16="http://schemas.microsoft.com/office/drawing/2014/main" val="3444200745"/>
                    </a:ext>
                  </a:extLst>
                </a:gridCol>
                <a:gridCol w="4113349">
                  <a:extLst>
                    <a:ext uri="{9D8B030D-6E8A-4147-A177-3AD203B41FA5}">
                      <a16:colId xmlns:a16="http://schemas.microsoft.com/office/drawing/2014/main" val="3774595530"/>
                    </a:ext>
                  </a:extLst>
                </a:gridCol>
              </a:tblGrid>
              <a:tr h="404958">
                <a:tc>
                  <a:txBody>
                    <a:bodyPr/>
                    <a:lstStyle/>
                    <a:p>
                      <a:pPr algn="ctr">
                        <a:buNone/>
                      </a:pPr>
                      <a:r>
                        <a:rPr lang="ar-SY" dirty="0"/>
                        <a:t>معدل الإطارات</a:t>
                      </a:r>
                    </a:p>
                  </a:txBody>
                  <a:tcPr anchor="ctr"/>
                </a:tc>
                <a:tc>
                  <a:txBody>
                    <a:bodyPr/>
                    <a:lstStyle/>
                    <a:p>
                      <a:pPr algn="ctr">
                        <a:buNone/>
                      </a:pPr>
                      <a:r>
                        <a:rPr lang="ar-SY" dirty="0"/>
                        <a:t>الاستخدام</a:t>
                      </a:r>
                    </a:p>
                  </a:txBody>
                  <a:tcPr anchor="ctr"/>
                </a:tc>
                <a:extLst>
                  <a:ext uri="{0D108BD9-81ED-4DB2-BD59-A6C34878D82A}">
                    <a16:rowId xmlns:a16="http://schemas.microsoft.com/office/drawing/2014/main" val="2387613167"/>
                  </a:ext>
                </a:extLst>
              </a:tr>
              <a:tr h="698969">
                <a:tc>
                  <a:txBody>
                    <a:bodyPr/>
                    <a:lstStyle/>
                    <a:p>
                      <a:pPr algn="ctr">
                        <a:buNone/>
                      </a:pPr>
                      <a:r>
                        <a:rPr lang="en-US" b="1" dirty="0"/>
                        <a:t>24 fps</a:t>
                      </a:r>
                      <a:endParaRPr lang="en-US" dirty="0"/>
                    </a:p>
                  </a:txBody>
                  <a:tcPr anchor="ctr"/>
                </a:tc>
                <a:tc>
                  <a:txBody>
                    <a:bodyPr/>
                    <a:lstStyle/>
                    <a:p>
                      <a:pPr algn="ctr">
                        <a:buNone/>
                      </a:pPr>
                      <a:r>
                        <a:rPr lang="ar-SY" dirty="0"/>
                        <a:t>الأفلام السينمائية (يعطي طابعًا سينمائيًا)</a:t>
                      </a:r>
                    </a:p>
                  </a:txBody>
                  <a:tcPr anchor="ctr"/>
                </a:tc>
                <a:extLst>
                  <a:ext uri="{0D108BD9-81ED-4DB2-BD59-A6C34878D82A}">
                    <a16:rowId xmlns:a16="http://schemas.microsoft.com/office/drawing/2014/main" val="57816412"/>
                  </a:ext>
                </a:extLst>
              </a:tr>
              <a:tr h="404958">
                <a:tc>
                  <a:txBody>
                    <a:bodyPr/>
                    <a:lstStyle/>
                    <a:p>
                      <a:pPr algn="ctr">
                        <a:buNone/>
                      </a:pPr>
                      <a:r>
                        <a:rPr lang="en-US" b="1" dirty="0"/>
                        <a:t>30 fps</a:t>
                      </a:r>
                      <a:endParaRPr lang="en-US" dirty="0"/>
                    </a:p>
                  </a:txBody>
                  <a:tcPr anchor="ctr"/>
                </a:tc>
                <a:tc>
                  <a:txBody>
                    <a:bodyPr/>
                    <a:lstStyle/>
                    <a:p>
                      <a:pPr algn="ctr">
                        <a:buNone/>
                      </a:pPr>
                      <a:r>
                        <a:rPr lang="ar-SY" dirty="0"/>
                        <a:t>البث التلفزيوني، الفيديوهات العامة</a:t>
                      </a:r>
                    </a:p>
                  </a:txBody>
                  <a:tcPr anchor="ctr"/>
                </a:tc>
                <a:extLst>
                  <a:ext uri="{0D108BD9-81ED-4DB2-BD59-A6C34878D82A}">
                    <a16:rowId xmlns:a16="http://schemas.microsoft.com/office/drawing/2014/main" val="605860958"/>
                  </a:ext>
                </a:extLst>
              </a:tr>
              <a:tr h="404958">
                <a:tc>
                  <a:txBody>
                    <a:bodyPr/>
                    <a:lstStyle/>
                    <a:p>
                      <a:pPr algn="ctr">
                        <a:buNone/>
                      </a:pPr>
                      <a:r>
                        <a:rPr lang="en-US" b="1" dirty="0"/>
                        <a:t>60 fps</a:t>
                      </a:r>
                      <a:endParaRPr lang="en-US" dirty="0"/>
                    </a:p>
                  </a:txBody>
                  <a:tcPr anchor="ctr"/>
                </a:tc>
                <a:tc>
                  <a:txBody>
                    <a:bodyPr/>
                    <a:lstStyle/>
                    <a:p>
                      <a:pPr algn="ctr">
                        <a:buNone/>
                      </a:pPr>
                      <a:r>
                        <a:rPr lang="ar-SY" dirty="0"/>
                        <a:t>الألعاب، الفيديوهات عالية الحركة</a:t>
                      </a:r>
                    </a:p>
                  </a:txBody>
                  <a:tcPr anchor="ctr"/>
                </a:tc>
                <a:extLst>
                  <a:ext uri="{0D108BD9-81ED-4DB2-BD59-A6C34878D82A}">
                    <a16:rowId xmlns:a16="http://schemas.microsoft.com/office/drawing/2014/main" val="3701034428"/>
                  </a:ext>
                </a:extLst>
              </a:tr>
              <a:tr h="698969">
                <a:tc>
                  <a:txBody>
                    <a:bodyPr/>
                    <a:lstStyle/>
                    <a:p>
                      <a:pPr algn="ctr">
                        <a:buNone/>
                      </a:pPr>
                      <a:r>
                        <a:rPr lang="en-US" b="1" dirty="0"/>
                        <a:t>120 fps </a:t>
                      </a:r>
                      <a:r>
                        <a:rPr lang="ar-SY" b="1" dirty="0"/>
                        <a:t>أو أكثر</a:t>
                      </a:r>
                      <a:endParaRPr lang="ar-SY" dirty="0"/>
                    </a:p>
                  </a:txBody>
                  <a:tcPr anchor="ctr"/>
                </a:tc>
                <a:tc>
                  <a:txBody>
                    <a:bodyPr/>
                    <a:lstStyle/>
                    <a:p>
                      <a:pPr algn="ctr">
                        <a:buNone/>
                      </a:pPr>
                      <a:r>
                        <a:rPr lang="ar-SY" dirty="0"/>
                        <a:t>التصوير البطيء (</a:t>
                      </a:r>
                      <a:r>
                        <a:rPr lang="en-US" dirty="0"/>
                        <a:t>Slow Motion)، </a:t>
                      </a:r>
                      <a:r>
                        <a:rPr lang="ar-SY" dirty="0"/>
                        <a:t>الواقع الافتراضي</a:t>
                      </a:r>
                    </a:p>
                  </a:txBody>
                  <a:tcPr anchor="ctr"/>
                </a:tc>
                <a:extLst>
                  <a:ext uri="{0D108BD9-81ED-4DB2-BD59-A6C34878D82A}">
                    <a16:rowId xmlns:a16="http://schemas.microsoft.com/office/drawing/2014/main" val="1243825125"/>
                  </a:ext>
                </a:extLst>
              </a:tr>
            </a:tbl>
          </a:graphicData>
        </a:graphic>
      </p:graphicFrame>
    </p:spTree>
    <p:extLst>
      <p:ext uri="{BB962C8B-B14F-4D97-AF65-F5344CB8AC3E}">
        <p14:creationId xmlns:p14="http://schemas.microsoft.com/office/powerpoint/2010/main" val="7234811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21CF1-1668-63EA-5631-B2DCF89F1651}"/>
            </a:ext>
          </a:extLst>
        </p:cNvPr>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D62AC6A8-0C32-03D8-3683-6DB81AC119BA}"/>
              </a:ext>
            </a:extLst>
          </p:cNvPr>
          <p:cNvSpPr>
            <a:spLocks noGrp="1"/>
          </p:cNvSpPr>
          <p:nvPr>
            <p:ph type="sldNum" sz="quarter" idx="12"/>
          </p:nvPr>
        </p:nvSpPr>
        <p:spPr/>
        <p:txBody>
          <a:bodyPr/>
          <a:lstStyle/>
          <a:p>
            <a:fld id="{5C0BBA6B-D746-4F1B-B1F9-3DE64F485878}" type="slidenum">
              <a:rPr lang="ar-SY" smtClean="0"/>
              <a:pPr/>
              <a:t>51</a:t>
            </a:fld>
            <a:endParaRPr lang="ar-SY" dirty="0"/>
          </a:p>
        </p:txBody>
      </p:sp>
      <p:sp>
        <p:nvSpPr>
          <p:cNvPr id="7" name="مربع نص 6">
            <a:extLst>
              <a:ext uri="{FF2B5EF4-FFF2-40B4-BE49-F238E27FC236}">
                <a16:creationId xmlns:a16="http://schemas.microsoft.com/office/drawing/2014/main" id="{639B53F2-7989-DAED-493C-5C0928E564CB}"/>
              </a:ext>
            </a:extLst>
          </p:cNvPr>
          <p:cNvSpPr txBox="1"/>
          <p:nvPr/>
        </p:nvSpPr>
        <p:spPr>
          <a:xfrm>
            <a:off x="2336233" y="158895"/>
            <a:ext cx="9581207" cy="830997"/>
          </a:xfrm>
          <a:prstGeom prst="rect">
            <a:avLst/>
          </a:prstGeom>
          <a:noFill/>
        </p:spPr>
        <p:txBody>
          <a:bodyPr wrap="square" rtlCol="1">
            <a:spAutoFit/>
          </a:bodyPr>
          <a:lstStyle/>
          <a:p>
            <a:r>
              <a:rPr lang="ar-SA" sz="4800" dirty="0">
                <a:solidFill>
                  <a:schemeClr val="accent1"/>
                </a:solidFill>
              </a:rPr>
              <a:t>دقة الفيديو و معدل الإطارات:</a:t>
            </a:r>
            <a:endParaRPr lang="en-US" sz="4800" b="1" dirty="0">
              <a:solidFill>
                <a:schemeClr val="accent1"/>
              </a:solidFill>
            </a:endParaRPr>
          </a:p>
        </p:txBody>
      </p:sp>
      <p:pic>
        <p:nvPicPr>
          <p:cNvPr id="5" name="عنصر نائب للصورة 4">
            <a:extLst>
              <a:ext uri="{FF2B5EF4-FFF2-40B4-BE49-F238E27FC236}">
                <a16:creationId xmlns:a16="http://schemas.microsoft.com/office/drawing/2014/main" id="{4D4095B7-D2EF-92A3-247D-A8900BCE5E1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4078" t="1" r="-2221" b="-1634"/>
          <a:stretch>
            <a:fillRect/>
          </a:stretch>
        </p:blipFill>
        <p:spPr>
          <a:xfrm>
            <a:off x="0" y="0"/>
            <a:ext cx="5347505" cy="7014258"/>
          </a:xfrm>
        </p:spPr>
      </p:pic>
      <p:sp>
        <p:nvSpPr>
          <p:cNvPr id="8" name="مربع نص 7">
            <a:extLst>
              <a:ext uri="{FF2B5EF4-FFF2-40B4-BE49-F238E27FC236}">
                <a16:creationId xmlns:a16="http://schemas.microsoft.com/office/drawing/2014/main" id="{147A9CF3-C8BC-51E2-C089-F2B789C11EA6}"/>
              </a:ext>
            </a:extLst>
          </p:cNvPr>
          <p:cNvSpPr txBox="1"/>
          <p:nvPr/>
        </p:nvSpPr>
        <p:spPr>
          <a:xfrm>
            <a:off x="5173884" y="1148787"/>
            <a:ext cx="6824579" cy="3801041"/>
          </a:xfrm>
          <a:prstGeom prst="rect">
            <a:avLst/>
          </a:prstGeom>
          <a:noFill/>
        </p:spPr>
        <p:txBody>
          <a:bodyPr wrap="square" rtlCol="1">
            <a:spAutoFit/>
          </a:bodyPr>
          <a:lstStyle/>
          <a:p>
            <a:r>
              <a:rPr lang="ar-SY" sz="2800" b="1" dirty="0">
                <a:solidFill>
                  <a:schemeClr val="accent1"/>
                </a:solidFill>
              </a:rPr>
              <a:t>العلاقة بين الدقة ومعدل الإطارات:</a:t>
            </a:r>
          </a:p>
          <a:p>
            <a:pPr>
              <a:lnSpc>
                <a:spcPct val="150000"/>
              </a:lnSpc>
            </a:pPr>
            <a:r>
              <a:rPr lang="ar-SY" sz="2400" b="1" dirty="0"/>
              <a:t>فيديو بدقة عالية ومعدل إطارات منخفض</a:t>
            </a:r>
            <a:r>
              <a:rPr lang="ar-SY" sz="2400" dirty="0"/>
              <a:t>: صورة واضحة لكن حركة غير سلسة.</a:t>
            </a:r>
          </a:p>
          <a:p>
            <a:pPr>
              <a:lnSpc>
                <a:spcPct val="150000"/>
              </a:lnSpc>
            </a:pPr>
            <a:r>
              <a:rPr lang="ar-SY" sz="2400" b="1" dirty="0"/>
              <a:t>فيديو بدقة منخفضة ومعدل إطارات عالي</a:t>
            </a:r>
            <a:r>
              <a:rPr lang="ar-SY" sz="2400" dirty="0"/>
              <a:t>: حركة سلسة لكن تفاصيل أقل</a:t>
            </a:r>
          </a:p>
          <a:p>
            <a:pPr>
              <a:lnSpc>
                <a:spcPct val="150000"/>
              </a:lnSpc>
            </a:pPr>
            <a:r>
              <a:rPr lang="ar-SY" sz="2400" b="1" dirty="0"/>
              <a:t>أفضل تجربة</a:t>
            </a:r>
            <a:r>
              <a:rPr lang="ar-SY" sz="2400" dirty="0"/>
              <a:t>: موازنة بين الدقة والمعدل حسب نوع المحتوى (مثلاً: </a:t>
            </a:r>
            <a:r>
              <a:rPr lang="en-US" sz="2400" dirty="0"/>
              <a:t>Full HD </a:t>
            </a:r>
            <a:r>
              <a:rPr lang="ar-SY" sz="2400" dirty="0"/>
              <a:t>مع 30 أو 60 </a:t>
            </a:r>
            <a:r>
              <a:rPr lang="en-US" sz="2400" dirty="0"/>
              <a:t>fps</a:t>
            </a:r>
            <a:r>
              <a:rPr lang="ar-SY" sz="2400" dirty="0"/>
              <a:t>)</a:t>
            </a:r>
            <a:endParaRPr lang="en-US" sz="2400" dirty="0"/>
          </a:p>
        </p:txBody>
      </p:sp>
    </p:spTree>
    <p:extLst>
      <p:ext uri="{BB962C8B-B14F-4D97-AF65-F5344CB8AC3E}">
        <p14:creationId xmlns:p14="http://schemas.microsoft.com/office/powerpoint/2010/main" val="22965592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084DE83D-8670-4F0C-8E6C-8EDAE56831A9}"/>
              </a:ext>
            </a:extLst>
          </p:cNvPr>
          <p:cNvSpPr>
            <a:spLocks noGrp="1"/>
          </p:cNvSpPr>
          <p:nvPr>
            <p:ph type="sldNum" sz="quarter" idx="12"/>
          </p:nvPr>
        </p:nvSpPr>
        <p:spPr/>
        <p:txBody>
          <a:bodyPr/>
          <a:lstStyle/>
          <a:p>
            <a:fld id="{5C0BBA6B-D746-4F1B-B1F9-3DE64F485878}" type="slidenum">
              <a:rPr lang="ar-SY" smtClean="0"/>
              <a:pPr/>
              <a:t>52</a:t>
            </a:fld>
            <a:endParaRPr lang="ar-SY" dirty="0"/>
          </a:p>
        </p:txBody>
      </p:sp>
      <p:pic>
        <p:nvPicPr>
          <p:cNvPr id="9" name="عنصر نائب للصورة 8">
            <a:extLst>
              <a:ext uri="{FF2B5EF4-FFF2-40B4-BE49-F238E27FC236}">
                <a16:creationId xmlns:a16="http://schemas.microsoft.com/office/drawing/2014/main" id="{EA0EB276-C998-47AA-861C-8261ECEA515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790" r="21790"/>
          <a:stretch>
            <a:fillRect/>
          </a:stretch>
        </p:blipFill>
        <p:spPr/>
      </p:pic>
      <p:pic>
        <p:nvPicPr>
          <p:cNvPr id="11" name="صورة 10">
            <a:hlinkClick r:id="" action="ppaction://hlinkshowjump?jump=firstslide"/>
            <a:extLst>
              <a:ext uri="{FF2B5EF4-FFF2-40B4-BE49-F238E27FC236}">
                <a16:creationId xmlns:a16="http://schemas.microsoft.com/office/drawing/2014/main" id="{508745DA-6E1E-4BC8-837A-242B7F844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6628" y="6081484"/>
            <a:ext cx="725715" cy="725715"/>
          </a:xfrm>
          <a:prstGeom prst="rect">
            <a:avLst/>
          </a:prstGeom>
        </p:spPr>
      </p:pic>
      <p:sp>
        <p:nvSpPr>
          <p:cNvPr id="3" name="مربع نص 2">
            <a:extLst>
              <a:ext uri="{FF2B5EF4-FFF2-40B4-BE49-F238E27FC236}">
                <a16:creationId xmlns:a16="http://schemas.microsoft.com/office/drawing/2014/main" id="{18A627B8-CA1A-0400-51F3-894D6A93ABE5}"/>
              </a:ext>
            </a:extLst>
          </p:cNvPr>
          <p:cNvSpPr txBox="1"/>
          <p:nvPr/>
        </p:nvSpPr>
        <p:spPr>
          <a:xfrm>
            <a:off x="5653314" y="3105834"/>
            <a:ext cx="5803900" cy="646331"/>
          </a:xfrm>
          <a:prstGeom prst="rect">
            <a:avLst/>
          </a:prstGeom>
          <a:noFill/>
        </p:spPr>
        <p:txBody>
          <a:bodyPr wrap="square" rtlCol="0">
            <a:spAutoFit/>
          </a:bodyPr>
          <a:lstStyle/>
          <a:p>
            <a:r>
              <a:rPr lang="ar-SY" sz="3600" b="1" dirty="0">
                <a:solidFill>
                  <a:schemeClr val="bg1"/>
                </a:solidFill>
              </a:rPr>
              <a:t>شكرا لحسن استماعكم</a:t>
            </a:r>
            <a:endParaRPr lang="en-US" sz="3600" b="1" dirty="0">
              <a:solidFill>
                <a:schemeClr val="bg1"/>
              </a:solidFill>
            </a:endParaRPr>
          </a:p>
        </p:txBody>
      </p:sp>
    </p:spTree>
    <p:extLst>
      <p:ext uri="{BB962C8B-B14F-4D97-AF65-F5344CB8AC3E}">
        <p14:creationId xmlns:p14="http://schemas.microsoft.com/office/powerpoint/2010/main" val="725852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4815E5CA-2D12-4166-9740-72B4D4929CE4}"/>
              </a:ext>
            </a:extLst>
          </p:cNvPr>
          <p:cNvSpPr>
            <a:spLocks noGrp="1"/>
          </p:cNvSpPr>
          <p:nvPr>
            <p:ph type="sldNum" sz="quarter" idx="12"/>
          </p:nvPr>
        </p:nvSpPr>
        <p:spPr/>
        <p:txBody>
          <a:bodyPr/>
          <a:lstStyle/>
          <a:p>
            <a:fld id="{5C0BBA6B-D746-4F1B-B1F9-3DE64F485878}" type="slidenum">
              <a:rPr lang="ar-SY" smtClean="0"/>
              <a:pPr/>
              <a:t>6</a:t>
            </a:fld>
            <a:endParaRPr lang="ar-SY" dirty="0"/>
          </a:p>
        </p:txBody>
      </p:sp>
      <p:pic>
        <p:nvPicPr>
          <p:cNvPr id="4" name="صورة 3">
            <a:extLst>
              <a:ext uri="{FF2B5EF4-FFF2-40B4-BE49-F238E27FC236}">
                <a16:creationId xmlns:a16="http://schemas.microsoft.com/office/drawing/2014/main" id="{D047B381-B85A-42E9-AB5A-2C14A78C1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400" y="2095500"/>
            <a:ext cx="1333500" cy="1333500"/>
          </a:xfrm>
          <a:prstGeom prst="rect">
            <a:avLst/>
          </a:prstGeom>
        </p:spPr>
      </p:pic>
      <p:pic>
        <p:nvPicPr>
          <p:cNvPr id="5" name="صورة 4">
            <a:extLst>
              <a:ext uri="{FF2B5EF4-FFF2-40B4-BE49-F238E27FC236}">
                <a16:creationId xmlns:a16="http://schemas.microsoft.com/office/drawing/2014/main" id="{6AF200BD-0CA3-45E3-B982-1B94E2C4D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400" y="4013200"/>
            <a:ext cx="1333500" cy="1333500"/>
          </a:xfrm>
          <a:prstGeom prst="rect">
            <a:avLst/>
          </a:prstGeom>
        </p:spPr>
      </p:pic>
      <p:pic>
        <p:nvPicPr>
          <p:cNvPr id="6" name="صورة 5">
            <a:extLst>
              <a:ext uri="{FF2B5EF4-FFF2-40B4-BE49-F238E27FC236}">
                <a16:creationId xmlns:a16="http://schemas.microsoft.com/office/drawing/2014/main" id="{A3D88CCE-D7E9-4474-99F6-A2C0A8171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8450" y="2095500"/>
            <a:ext cx="1333500" cy="1333500"/>
          </a:xfrm>
          <a:prstGeom prst="rect">
            <a:avLst/>
          </a:prstGeom>
        </p:spPr>
      </p:pic>
      <p:pic>
        <p:nvPicPr>
          <p:cNvPr id="7" name="صورة 6">
            <a:extLst>
              <a:ext uri="{FF2B5EF4-FFF2-40B4-BE49-F238E27FC236}">
                <a16:creationId xmlns:a16="http://schemas.microsoft.com/office/drawing/2014/main" id="{D7DA73FD-AE6B-4BFA-904E-724106C6F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8450" y="4013200"/>
            <a:ext cx="1333500" cy="1333500"/>
          </a:xfrm>
          <a:prstGeom prst="rect">
            <a:avLst/>
          </a:prstGeom>
        </p:spPr>
      </p:pic>
      <p:sp>
        <p:nvSpPr>
          <p:cNvPr id="8" name="مربع نص 7">
            <a:extLst>
              <a:ext uri="{FF2B5EF4-FFF2-40B4-BE49-F238E27FC236}">
                <a16:creationId xmlns:a16="http://schemas.microsoft.com/office/drawing/2014/main" id="{A184C10E-AD53-4F9C-A4FE-F8F2C01C82D9}"/>
              </a:ext>
            </a:extLst>
          </p:cNvPr>
          <p:cNvSpPr txBox="1"/>
          <p:nvPr/>
        </p:nvSpPr>
        <p:spPr>
          <a:xfrm>
            <a:off x="6820493" y="2239030"/>
            <a:ext cx="2367957" cy="523220"/>
          </a:xfrm>
          <a:prstGeom prst="rect">
            <a:avLst/>
          </a:prstGeom>
          <a:noFill/>
        </p:spPr>
        <p:txBody>
          <a:bodyPr wrap="none" rtlCol="1">
            <a:spAutoFit/>
          </a:bodyPr>
          <a:lstStyle/>
          <a:p>
            <a:r>
              <a:rPr lang="ar-SY" sz="2800" dirty="0">
                <a:solidFill>
                  <a:srgbClr val="EE1250"/>
                </a:solidFill>
              </a:rPr>
              <a:t>الصور الرقمية :</a:t>
            </a:r>
          </a:p>
        </p:txBody>
      </p:sp>
      <p:sp>
        <p:nvSpPr>
          <p:cNvPr id="9" name="مربع نص 8">
            <a:extLst>
              <a:ext uri="{FF2B5EF4-FFF2-40B4-BE49-F238E27FC236}">
                <a16:creationId xmlns:a16="http://schemas.microsoft.com/office/drawing/2014/main" id="{D4240536-FB0E-4E91-9BCA-D10D87A39938}"/>
              </a:ext>
            </a:extLst>
          </p:cNvPr>
          <p:cNvSpPr txBox="1"/>
          <p:nvPr/>
        </p:nvSpPr>
        <p:spPr>
          <a:xfrm>
            <a:off x="6096000" y="2762250"/>
            <a:ext cx="3092450" cy="523220"/>
          </a:xfrm>
          <a:prstGeom prst="rect">
            <a:avLst/>
          </a:prstGeom>
          <a:noFill/>
        </p:spPr>
        <p:txBody>
          <a:bodyPr wrap="square" rtlCol="1">
            <a:spAutoFit/>
          </a:bodyPr>
          <a:lstStyle/>
          <a:p>
            <a:pPr algn="just"/>
            <a:r>
              <a:rPr lang="ar-SY" sz="1400" b="1" dirty="0">
                <a:solidFill>
                  <a:schemeClr val="tx2"/>
                </a:solidFill>
              </a:rPr>
              <a:t>مثل </a:t>
            </a:r>
            <a:r>
              <a:rPr lang="en-US" sz="1400" b="1" dirty="0">
                <a:solidFill>
                  <a:schemeClr val="tx2"/>
                </a:solidFill>
              </a:rPr>
              <a:t>JPEG , PNG</a:t>
            </a:r>
            <a:r>
              <a:rPr lang="ar-SY" sz="1400" b="1" dirty="0">
                <a:solidFill>
                  <a:schemeClr val="tx2"/>
                </a:solidFill>
              </a:rPr>
              <a:t> تستخدم في التصميم و التوثيق.</a:t>
            </a:r>
          </a:p>
        </p:txBody>
      </p:sp>
      <p:sp>
        <p:nvSpPr>
          <p:cNvPr id="10" name="مربع نص 9">
            <a:extLst>
              <a:ext uri="{FF2B5EF4-FFF2-40B4-BE49-F238E27FC236}">
                <a16:creationId xmlns:a16="http://schemas.microsoft.com/office/drawing/2014/main" id="{E1ADC146-FD01-414B-8B60-CDB18CFB8ACD}"/>
              </a:ext>
            </a:extLst>
          </p:cNvPr>
          <p:cNvSpPr txBox="1"/>
          <p:nvPr/>
        </p:nvSpPr>
        <p:spPr>
          <a:xfrm>
            <a:off x="1833967" y="2239030"/>
            <a:ext cx="2715808" cy="523220"/>
          </a:xfrm>
          <a:prstGeom prst="rect">
            <a:avLst/>
          </a:prstGeom>
          <a:noFill/>
        </p:spPr>
        <p:txBody>
          <a:bodyPr wrap="none" rtlCol="1">
            <a:spAutoFit/>
          </a:bodyPr>
          <a:lstStyle/>
          <a:p>
            <a:r>
              <a:rPr lang="ar-SY" sz="2800" b="1" dirty="0">
                <a:solidFill>
                  <a:srgbClr val="EE1250"/>
                </a:solidFill>
              </a:rPr>
              <a:t>الفيديو الرقمي :</a:t>
            </a:r>
          </a:p>
        </p:txBody>
      </p:sp>
      <p:sp>
        <p:nvSpPr>
          <p:cNvPr id="11" name="مربع نص 10">
            <a:extLst>
              <a:ext uri="{FF2B5EF4-FFF2-40B4-BE49-F238E27FC236}">
                <a16:creationId xmlns:a16="http://schemas.microsoft.com/office/drawing/2014/main" id="{B46D01CA-BCFE-4E97-B6AB-D7EE5615B7A1}"/>
              </a:ext>
            </a:extLst>
          </p:cNvPr>
          <p:cNvSpPr txBox="1"/>
          <p:nvPr/>
        </p:nvSpPr>
        <p:spPr>
          <a:xfrm>
            <a:off x="1457325" y="2762250"/>
            <a:ext cx="3092450" cy="523220"/>
          </a:xfrm>
          <a:prstGeom prst="rect">
            <a:avLst/>
          </a:prstGeom>
          <a:noFill/>
        </p:spPr>
        <p:txBody>
          <a:bodyPr wrap="square" rtlCol="1">
            <a:spAutoFit/>
          </a:bodyPr>
          <a:lstStyle/>
          <a:p>
            <a:pPr algn="just"/>
            <a:r>
              <a:rPr lang="ar-SY" sz="1400" b="1" dirty="0">
                <a:solidFill>
                  <a:schemeClr val="tx2"/>
                </a:solidFill>
              </a:rPr>
              <a:t>مثل </a:t>
            </a:r>
            <a:r>
              <a:rPr lang="en-US" sz="1400" b="1" dirty="0">
                <a:solidFill>
                  <a:schemeClr val="tx2"/>
                </a:solidFill>
              </a:rPr>
              <a:t>MP4 , MOV </a:t>
            </a:r>
            <a:r>
              <a:rPr lang="ar-SY" sz="1400" b="1" dirty="0">
                <a:solidFill>
                  <a:schemeClr val="tx2"/>
                </a:solidFill>
              </a:rPr>
              <a:t> يستخدم في التعليم , الإعلام , و الترفيه.</a:t>
            </a:r>
          </a:p>
        </p:txBody>
      </p:sp>
      <p:sp>
        <p:nvSpPr>
          <p:cNvPr id="12" name="مربع نص 11">
            <a:extLst>
              <a:ext uri="{FF2B5EF4-FFF2-40B4-BE49-F238E27FC236}">
                <a16:creationId xmlns:a16="http://schemas.microsoft.com/office/drawing/2014/main" id="{D1F98746-7CB6-425B-8206-1B924D622EF8}"/>
              </a:ext>
            </a:extLst>
          </p:cNvPr>
          <p:cNvSpPr txBox="1"/>
          <p:nvPr/>
        </p:nvSpPr>
        <p:spPr>
          <a:xfrm>
            <a:off x="1784274" y="4177149"/>
            <a:ext cx="2765501" cy="523220"/>
          </a:xfrm>
          <a:prstGeom prst="rect">
            <a:avLst/>
          </a:prstGeom>
          <a:noFill/>
        </p:spPr>
        <p:txBody>
          <a:bodyPr wrap="none" rtlCol="1">
            <a:spAutoFit/>
          </a:bodyPr>
          <a:lstStyle/>
          <a:p>
            <a:r>
              <a:rPr lang="ar-SY" sz="2800" dirty="0">
                <a:solidFill>
                  <a:srgbClr val="EE1250"/>
                </a:solidFill>
              </a:rPr>
              <a:t>النصوص الرقمية :</a:t>
            </a:r>
          </a:p>
        </p:txBody>
      </p:sp>
      <p:sp>
        <p:nvSpPr>
          <p:cNvPr id="13" name="مربع نص 12">
            <a:extLst>
              <a:ext uri="{FF2B5EF4-FFF2-40B4-BE49-F238E27FC236}">
                <a16:creationId xmlns:a16="http://schemas.microsoft.com/office/drawing/2014/main" id="{A070C992-DD6D-4385-BBAA-95564122381B}"/>
              </a:ext>
            </a:extLst>
          </p:cNvPr>
          <p:cNvSpPr txBox="1"/>
          <p:nvPr/>
        </p:nvSpPr>
        <p:spPr>
          <a:xfrm>
            <a:off x="1457325" y="4700369"/>
            <a:ext cx="3092450" cy="523220"/>
          </a:xfrm>
          <a:prstGeom prst="rect">
            <a:avLst/>
          </a:prstGeom>
          <a:noFill/>
        </p:spPr>
        <p:txBody>
          <a:bodyPr wrap="square" rtlCol="1">
            <a:spAutoFit/>
          </a:bodyPr>
          <a:lstStyle/>
          <a:p>
            <a:r>
              <a:rPr lang="ar-SY" sz="1400" b="1" dirty="0">
                <a:solidFill>
                  <a:schemeClr val="tx2"/>
                </a:solidFill>
              </a:rPr>
              <a:t>مثل المقالات, الكتب الإلكترونية, و المحتوى التفاعلي.</a:t>
            </a:r>
          </a:p>
        </p:txBody>
      </p:sp>
      <p:sp>
        <p:nvSpPr>
          <p:cNvPr id="14" name="مربع نص 13">
            <a:extLst>
              <a:ext uri="{FF2B5EF4-FFF2-40B4-BE49-F238E27FC236}">
                <a16:creationId xmlns:a16="http://schemas.microsoft.com/office/drawing/2014/main" id="{B74154CD-DD92-4F22-BB04-0E7FAC61246A}"/>
              </a:ext>
            </a:extLst>
          </p:cNvPr>
          <p:cNvSpPr txBox="1"/>
          <p:nvPr/>
        </p:nvSpPr>
        <p:spPr>
          <a:xfrm>
            <a:off x="7580317" y="4177149"/>
            <a:ext cx="1608133" cy="523220"/>
          </a:xfrm>
          <a:prstGeom prst="rect">
            <a:avLst/>
          </a:prstGeom>
          <a:noFill/>
        </p:spPr>
        <p:txBody>
          <a:bodyPr wrap="none" rtlCol="1">
            <a:spAutoFit/>
          </a:bodyPr>
          <a:lstStyle/>
          <a:p>
            <a:r>
              <a:rPr lang="ar-SY" sz="2800" b="1" dirty="0">
                <a:solidFill>
                  <a:srgbClr val="EE1250"/>
                </a:solidFill>
              </a:rPr>
              <a:t>الصوتيات:</a:t>
            </a:r>
          </a:p>
        </p:txBody>
      </p:sp>
      <p:sp>
        <p:nvSpPr>
          <p:cNvPr id="15" name="مربع نص 14">
            <a:extLst>
              <a:ext uri="{FF2B5EF4-FFF2-40B4-BE49-F238E27FC236}">
                <a16:creationId xmlns:a16="http://schemas.microsoft.com/office/drawing/2014/main" id="{00518533-A1E6-4A12-94F4-7614B3AC3721}"/>
              </a:ext>
            </a:extLst>
          </p:cNvPr>
          <p:cNvSpPr txBox="1"/>
          <p:nvPr/>
        </p:nvSpPr>
        <p:spPr>
          <a:xfrm>
            <a:off x="6096000" y="4700369"/>
            <a:ext cx="3092450" cy="523220"/>
          </a:xfrm>
          <a:prstGeom prst="rect">
            <a:avLst/>
          </a:prstGeom>
          <a:noFill/>
        </p:spPr>
        <p:txBody>
          <a:bodyPr wrap="square" rtlCol="1">
            <a:spAutoFit/>
          </a:bodyPr>
          <a:lstStyle/>
          <a:p>
            <a:pPr algn="just"/>
            <a:r>
              <a:rPr lang="ar-SY" sz="1200" dirty="0"/>
              <a:t> </a:t>
            </a:r>
            <a:r>
              <a:rPr lang="ar-SY" sz="1400" b="1" dirty="0">
                <a:solidFill>
                  <a:schemeClr val="tx2"/>
                </a:solidFill>
              </a:rPr>
              <a:t>مثل </a:t>
            </a:r>
            <a:r>
              <a:rPr lang="en-US" sz="1400" b="1" dirty="0">
                <a:solidFill>
                  <a:schemeClr val="tx2"/>
                </a:solidFill>
              </a:rPr>
              <a:t>MP3, WAV </a:t>
            </a:r>
            <a:r>
              <a:rPr lang="ar-SY" sz="1400" b="1" dirty="0">
                <a:solidFill>
                  <a:schemeClr val="tx2"/>
                </a:solidFill>
              </a:rPr>
              <a:t> تستخدم في البودكاست و الموسيقى. </a:t>
            </a:r>
            <a:endParaRPr lang="ar-SY" sz="1200" b="1" dirty="0">
              <a:solidFill>
                <a:schemeClr val="tx2"/>
              </a:solidFill>
            </a:endParaRPr>
          </a:p>
        </p:txBody>
      </p:sp>
      <p:sp>
        <p:nvSpPr>
          <p:cNvPr id="16" name="مربع نص 15">
            <a:extLst>
              <a:ext uri="{FF2B5EF4-FFF2-40B4-BE49-F238E27FC236}">
                <a16:creationId xmlns:a16="http://schemas.microsoft.com/office/drawing/2014/main" id="{3D93964B-AC63-43EB-AEA0-9E8AC80DCAD9}"/>
              </a:ext>
            </a:extLst>
          </p:cNvPr>
          <p:cNvSpPr txBox="1"/>
          <p:nvPr/>
        </p:nvSpPr>
        <p:spPr>
          <a:xfrm>
            <a:off x="9692335" y="2552809"/>
            <a:ext cx="325730" cy="523220"/>
          </a:xfrm>
          <a:prstGeom prst="rect">
            <a:avLst/>
          </a:prstGeom>
          <a:noFill/>
        </p:spPr>
        <p:txBody>
          <a:bodyPr wrap="none" rtlCol="1">
            <a:spAutoFit/>
          </a:bodyPr>
          <a:lstStyle/>
          <a:p>
            <a:r>
              <a:rPr lang="ar-SY" sz="2800" b="1" dirty="0">
                <a:solidFill>
                  <a:srgbClr val="EE1250"/>
                </a:solidFill>
              </a:rPr>
              <a:t>1</a:t>
            </a:r>
          </a:p>
        </p:txBody>
      </p:sp>
      <p:sp>
        <p:nvSpPr>
          <p:cNvPr id="17" name="مربع نص 16">
            <a:extLst>
              <a:ext uri="{FF2B5EF4-FFF2-40B4-BE49-F238E27FC236}">
                <a16:creationId xmlns:a16="http://schemas.microsoft.com/office/drawing/2014/main" id="{1930AFC3-E0B4-463B-819C-C8D40A14D272}"/>
              </a:ext>
            </a:extLst>
          </p:cNvPr>
          <p:cNvSpPr txBox="1"/>
          <p:nvPr/>
        </p:nvSpPr>
        <p:spPr>
          <a:xfrm>
            <a:off x="5074835" y="2518653"/>
            <a:ext cx="378630" cy="523220"/>
          </a:xfrm>
          <a:prstGeom prst="rect">
            <a:avLst/>
          </a:prstGeom>
          <a:noFill/>
        </p:spPr>
        <p:txBody>
          <a:bodyPr wrap="square" rtlCol="1">
            <a:spAutoFit/>
          </a:bodyPr>
          <a:lstStyle/>
          <a:p>
            <a:r>
              <a:rPr lang="ar-SY" sz="2800" b="1" dirty="0">
                <a:solidFill>
                  <a:srgbClr val="EE1250"/>
                </a:solidFill>
              </a:rPr>
              <a:t>2</a:t>
            </a:r>
          </a:p>
        </p:txBody>
      </p:sp>
      <p:sp>
        <p:nvSpPr>
          <p:cNvPr id="18" name="مربع نص 17">
            <a:extLst>
              <a:ext uri="{FF2B5EF4-FFF2-40B4-BE49-F238E27FC236}">
                <a16:creationId xmlns:a16="http://schemas.microsoft.com/office/drawing/2014/main" id="{51F0294B-44C6-41D0-B8F6-5FD0D24754AA}"/>
              </a:ext>
            </a:extLst>
          </p:cNvPr>
          <p:cNvSpPr txBox="1"/>
          <p:nvPr/>
        </p:nvSpPr>
        <p:spPr>
          <a:xfrm>
            <a:off x="9665885" y="4500314"/>
            <a:ext cx="378630" cy="523220"/>
          </a:xfrm>
          <a:prstGeom prst="rect">
            <a:avLst/>
          </a:prstGeom>
          <a:noFill/>
        </p:spPr>
        <p:txBody>
          <a:bodyPr wrap="square" rtlCol="1">
            <a:spAutoFit/>
          </a:bodyPr>
          <a:lstStyle/>
          <a:p>
            <a:r>
              <a:rPr lang="ar-SY" sz="2800" b="1" dirty="0">
                <a:solidFill>
                  <a:srgbClr val="EE1250"/>
                </a:solidFill>
              </a:rPr>
              <a:t>3</a:t>
            </a:r>
          </a:p>
        </p:txBody>
      </p:sp>
      <p:sp>
        <p:nvSpPr>
          <p:cNvPr id="19" name="مربع نص 18">
            <a:extLst>
              <a:ext uri="{FF2B5EF4-FFF2-40B4-BE49-F238E27FC236}">
                <a16:creationId xmlns:a16="http://schemas.microsoft.com/office/drawing/2014/main" id="{CE388086-95C4-45F2-AC54-5B524526B2DF}"/>
              </a:ext>
            </a:extLst>
          </p:cNvPr>
          <p:cNvSpPr txBox="1"/>
          <p:nvPr/>
        </p:nvSpPr>
        <p:spPr>
          <a:xfrm>
            <a:off x="5074835" y="4494648"/>
            <a:ext cx="378630" cy="523220"/>
          </a:xfrm>
          <a:prstGeom prst="rect">
            <a:avLst/>
          </a:prstGeom>
          <a:noFill/>
        </p:spPr>
        <p:txBody>
          <a:bodyPr wrap="square" rtlCol="1">
            <a:spAutoFit/>
          </a:bodyPr>
          <a:lstStyle/>
          <a:p>
            <a:r>
              <a:rPr lang="ar-SY" sz="2800" b="1" dirty="0">
                <a:solidFill>
                  <a:srgbClr val="EE1250"/>
                </a:solidFill>
              </a:rPr>
              <a:t>4</a:t>
            </a:r>
          </a:p>
        </p:txBody>
      </p:sp>
      <p:sp>
        <p:nvSpPr>
          <p:cNvPr id="20" name="مربع نص 19">
            <a:extLst>
              <a:ext uri="{FF2B5EF4-FFF2-40B4-BE49-F238E27FC236}">
                <a16:creationId xmlns:a16="http://schemas.microsoft.com/office/drawing/2014/main" id="{BEB13CE7-B4E2-4DF0-99D9-0A28DE465593}"/>
              </a:ext>
            </a:extLst>
          </p:cNvPr>
          <p:cNvSpPr txBox="1"/>
          <p:nvPr/>
        </p:nvSpPr>
        <p:spPr>
          <a:xfrm>
            <a:off x="3981047" y="324219"/>
            <a:ext cx="6902852" cy="923330"/>
          </a:xfrm>
          <a:prstGeom prst="rect">
            <a:avLst/>
          </a:prstGeom>
          <a:noFill/>
        </p:spPr>
        <p:txBody>
          <a:bodyPr wrap="none" rtlCol="1">
            <a:spAutoFit/>
          </a:bodyPr>
          <a:lstStyle/>
          <a:p>
            <a:r>
              <a:rPr lang="ar-SY" sz="5400" b="1" dirty="0">
                <a:solidFill>
                  <a:srgbClr val="EE1250"/>
                </a:solidFill>
              </a:rPr>
              <a:t>أنواع الوسائط الرقمية :</a:t>
            </a:r>
          </a:p>
        </p:txBody>
      </p:sp>
    </p:spTree>
    <p:extLst>
      <p:ext uri="{BB962C8B-B14F-4D97-AF65-F5344CB8AC3E}">
        <p14:creationId xmlns:p14="http://schemas.microsoft.com/office/powerpoint/2010/main" val="28847866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arn(inVertic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barn(inVertical)">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barn(inVertical)">
                                      <p:cBhvr>
                                        <p:cTn id="66" dur="500"/>
                                        <p:tgtEl>
                                          <p:spTgt spid="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4" grpId="0"/>
      <p:bldP spid="15" grpId="0"/>
      <p:bldP spid="16" grpId="0"/>
      <p:bldP spid="17" grpId="0"/>
      <p:bldP spid="18"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7A54C-6C8E-7189-355C-6893A1528B16}"/>
            </a:ext>
          </a:extLst>
        </p:cNvPr>
        <p:cNvGrpSpPr/>
        <p:nvPr/>
      </p:nvGrpSpPr>
      <p:grpSpPr>
        <a:xfrm>
          <a:off x="0" y="0"/>
          <a:ext cx="0" cy="0"/>
          <a:chOff x="0" y="0"/>
          <a:chExt cx="0" cy="0"/>
        </a:xfrm>
      </p:grpSpPr>
      <p:sp>
        <p:nvSpPr>
          <p:cNvPr id="3" name="عنصر نائب لرقم الشريحة 2">
            <a:extLst>
              <a:ext uri="{FF2B5EF4-FFF2-40B4-BE49-F238E27FC236}">
                <a16:creationId xmlns:a16="http://schemas.microsoft.com/office/drawing/2014/main" id="{7ACB3E8F-C162-E16F-D5CB-750FD7325E74}"/>
              </a:ext>
            </a:extLst>
          </p:cNvPr>
          <p:cNvSpPr>
            <a:spLocks noGrp="1"/>
          </p:cNvSpPr>
          <p:nvPr>
            <p:ph type="sldNum" sz="quarter" idx="12"/>
          </p:nvPr>
        </p:nvSpPr>
        <p:spPr/>
        <p:txBody>
          <a:bodyPr/>
          <a:lstStyle/>
          <a:p>
            <a:fld id="{5C0BBA6B-D746-4F1B-B1F9-3DE64F485878}" type="slidenum">
              <a:rPr lang="ar-SY" smtClean="0"/>
              <a:pPr/>
              <a:t>7</a:t>
            </a:fld>
            <a:endParaRPr lang="ar-SY" dirty="0"/>
          </a:p>
        </p:txBody>
      </p:sp>
      <p:sp>
        <p:nvSpPr>
          <p:cNvPr id="14" name="مربع نص 13">
            <a:extLst>
              <a:ext uri="{FF2B5EF4-FFF2-40B4-BE49-F238E27FC236}">
                <a16:creationId xmlns:a16="http://schemas.microsoft.com/office/drawing/2014/main" id="{9CB4FD67-EA34-2D17-BA23-6436BB2DE59F}"/>
              </a:ext>
            </a:extLst>
          </p:cNvPr>
          <p:cNvSpPr txBox="1"/>
          <p:nvPr/>
        </p:nvSpPr>
        <p:spPr>
          <a:xfrm>
            <a:off x="4948845" y="3262849"/>
            <a:ext cx="2374309" cy="1384995"/>
          </a:xfrm>
          <a:prstGeom prst="rect">
            <a:avLst/>
          </a:prstGeom>
          <a:noFill/>
        </p:spPr>
        <p:txBody>
          <a:bodyPr wrap="square" rtlCol="1">
            <a:spAutoFit/>
          </a:bodyPr>
          <a:lstStyle/>
          <a:p>
            <a:pPr algn="ctr"/>
            <a:r>
              <a:rPr lang="ar-SY" sz="1400" dirty="0">
                <a:solidFill>
                  <a:schemeClr val="bg1"/>
                </a:solidFill>
              </a:rPr>
              <a:t>إذا كنت تحتاج إلى عدد أكبر من الفقرات يـتـيـح لـك مـولـد النـص الـعــربـــي زيـــادة عـــدد الفقرات كما تريــد. ومـن هـنـا وجب على المصمـم أن يـضــع نصوصا مؤقتة على التصميـم</a:t>
            </a:r>
          </a:p>
        </p:txBody>
      </p:sp>
      <p:sp>
        <p:nvSpPr>
          <p:cNvPr id="16" name="مربع نص 15">
            <a:extLst>
              <a:ext uri="{FF2B5EF4-FFF2-40B4-BE49-F238E27FC236}">
                <a16:creationId xmlns:a16="http://schemas.microsoft.com/office/drawing/2014/main" id="{750B281F-86F3-EF88-FBC4-4D6DAD7D9DF0}"/>
              </a:ext>
            </a:extLst>
          </p:cNvPr>
          <p:cNvSpPr txBox="1"/>
          <p:nvPr/>
        </p:nvSpPr>
        <p:spPr>
          <a:xfrm>
            <a:off x="3120521" y="251852"/>
            <a:ext cx="5319085" cy="707886"/>
          </a:xfrm>
          <a:prstGeom prst="rect">
            <a:avLst/>
          </a:prstGeom>
          <a:noFill/>
        </p:spPr>
        <p:txBody>
          <a:bodyPr wrap="none" rtlCol="1">
            <a:spAutoFit/>
          </a:bodyPr>
          <a:lstStyle/>
          <a:p>
            <a:r>
              <a:rPr lang="ar-SY" sz="4000" b="1" dirty="0">
                <a:solidFill>
                  <a:srgbClr val="EE1250"/>
                </a:solidFill>
              </a:rPr>
              <a:t>أهمية الوسائط الرقمية:</a:t>
            </a:r>
            <a:endParaRPr lang="ar-SY" sz="4000" dirty="0">
              <a:solidFill>
                <a:srgbClr val="EE1250"/>
              </a:solidFill>
            </a:endParaRPr>
          </a:p>
        </p:txBody>
      </p:sp>
      <p:sp>
        <p:nvSpPr>
          <p:cNvPr id="17" name="مربع نص 16">
            <a:extLst>
              <a:ext uri="{FF2B5EF4-FFF2-40B4-BE49-F238E27FC236}">
                <a16:creationId xmlns:a16="http://schemas.microsoft.com/office/drawing/2014/main" id="{858EC028-6F42-5E3F-03A4-E14603F51F1C}"/>
              </a:ext>
            </a:extLst>
          </p:cNvPr>
          <p:cNvSpPr txBox="1"/>
          <p:nvPr/>
        </p:nvSpPr>
        <p:spPr>
          <a:xfrm>
            <a:off x="1450567" y="1689903"/>
            <a:ext cx="9290865" cy="2623795"/>
          </a:xfrm>
          <a:prstGeom prst="rect">
            <a:avLst/>
          </a:prstGeom>
          <a:noFill/>
        </p:spPr>
        <p:txBody>
          <a:bodyPr wrap="square" rtlCol="1">
            <a:spAutoFit/>
          </a:bodyPr>
          <a:lstStyle/>
          <a:p>
            <a:r>
              <a:rPr lang="ar-SY" sz="2800" b="1" dirty="0">
                <a:solidFill>
                  <a:schemeClr val="tx2"/>
                </a:solidFill>
              </a:rPr>
              <a:t>تُعد الوسائط الرقمية من أهم أدوات العصر الرقمي، حيث تُستخدم في التعليم الإلكتروني، التسويق الرقمي، الإعلام، الترفيه، وحتى في المجالات الطبية والعلمية. </a:t>
            </a:r>
          </a:p>
          <a:p>
            <a:pPr>
              <a:lnSpc>
                <a:spcPct val="150000"/>
              </a:lnSpc>
            </a:pPr>
            <a:r>
              <a:rPr lang="ar-SA" sz="2800" b="1" dirty="0">
                <a:solidFill>
                  <a:schemeClr val="tx2"/>
                </a:solidFill>
              </a:rPr>
              <a:t>كما </a:t>
            </a:r>
            <a:r>
              <a:rPr lang="ar-SY" sz="2800" b="1" dirty="0">
                <a:solidFill>
                  <a:schemeClr val="tx2"/>
                </a:solidFill>
              </a:rPr>
              <a:t>إنها تمثل وسيلة فعالة لنقل المعرفة، تعزيز التفاعل، وتحقيق التواصل الفعّال بين الأفراد والمؤسسات.</a:t>
            </a:r>
            <a:endParaRPr lang="en-US" sz="2800" b="1" dirty="0">
              <a:solidFill>
                <a:schemeClr val="tx2"/>
              </a:solidFill>
            </a:endParaRPr>
          </a:p>
        </p:txBody>
      </p:sp>
    </p:spTree>
    <p:extLst>
      <p:ext uri="{BB962C8B-B14F-4D97-AF65-F5344CB8AC3E}">
        <p14:creationId xmlns:p14="http://schemas.microsoft.com/office/powerpoint/2010/main" val="13873167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60C10-6E79-616F-654E-0AF740F261FA}"/>
            </a:ext>
          </a:extLst>
        </p:cNvPr>
        <p:cNvGrpSpPr/>
        <p:nvPr/>
      </p:nvGrpSpPr>
      <p:grpSpPr>
        <a:xfrm>
          <a:off x="0" y="0"/>
          <a:ext cx="0" cy="0"/>
          <a:chOff x="0" y="0"/>
          <a:chExt cx="0" cy="0"/>
        </a:xfrm>
      </p:grpSpPr>
      <p:sp>
        <p:nvSpPr>
          <p:cNvPr id="3" name="عنصر نائب لرقم الشريحة 2">
            <a:extLst>
              <a:ext uri="{FF2B5EF4-FFF2-40B4-BE49-F238E27FC236}">
                <a16:creationId xmlns:a16="http://schemas.microsoft.com/office/drawing/2014/main" id="{E155008B-59D5-766F-135F-424DADCA9D11}"/>
              </a:ext>
            </a:extLst>
          </p:cNvPr>
          <p:cNvSpPr>
            <a:spLocks noGrp="1"/>
          </p:cNvSpPr>
          <p:nvPr>
            <p:ph type="sldNum" sz="quarter" idx="12"/>
          </p:nvPr>
        </p:nvSpPr>
        <p:spPr/>
        <p:txBody>
          <a:bodyPr/>
          <a:lstStyle/>
          <a:p>
            <a:fld id="{5C0BBA6B-D746-4F1B-B1F9-3DE64F485878}" type="slidenum">
              <a:rPr lang="ar-SY" smtClean="0"/>
              <a:pPr/>
              <a:t>8</a:t>
            </a:fld>
            <a:endParaRPr lang="ar-SY" dirty="0"/>
          </a:p>
        </p:txBody>
      </p:sp>
      <p:sp>
        <p:nvSpPr>
          <p:cNvPr id="19" name="مربع نص 18">
            <a:extLst>
              <a:ext uri="{FF2B5EF4-FFF2-40B4-BE49-F238E27FC236}">
                <a16:creationId xmlns:a16="http://schemas.microsoft.com/office/drawing/2014/main" id="{3C2654B5-140A-7CCF-38B6-93EAB7411F77}"/>
              </a:ext>
            </a:extLst>
          </p:cNvPr>
          <p:cNvSpPr txBox="1"/>
          <p:nvPr/>
        </p:nvSpPr>
        <p:spPr>
          <a:xfrm>
            <a:off x="3254887" y="324219"/>
            <a:ext cx="7629012" cy="923330"/>
          </a:xfrm>
          <a:prstGeom prst="rect">
            <a:avLst/>
          </a:prstGeom>
          <a:noFill/>
        </p:spPr>
        <p:txBody>
          <a:bodyPr wrap="none" rtlCol="1">
            <a:spAutoFit/>
          </a:bodyPr>
          <a:lstStyle/>
          <a:p>
            <a:r>
              <a:rPr lang="ar-SY" sz="5400" b="1" dirty="0">
                <a:solidFill>
                  <a:srgbClr val="EE1250"/>
                </a:solidFill>
              </a:rPr>
              <a:t>مقدمة عن الصور الرقمية</a:t>
            </a:r>
            <a:r>
              <a:rPr lang="ar-SA" sz="5400" b="1" dirty="0">
                <a:solidFill>
                  <a:srgbClr val="EE1250"/>
                </a:solidFill>
              </a:rPr>
              <a:t>:</a:t>
            </a:r>
            <a:endParaRPr lang="ar-SY" sz="5400" dirty="0">
              <a:solidFill>
                <a:srgbClr val="EE1250"/>
              </a:solidFill>
            </a:endParaRPr>
          </a:p>
        </p:txBody>
      </p:sp>
      <p:sp>
        <p:nvSpPr>
          <p:cNvPr id="20" name="مربع نص 19">
            <a:extLst>
              <a:ext uri="{FF2B5EF4-FFF2-40B4-BE49-F238E27FC236}">
                <a16:creationId xmlns:a16="http://schemas.microsoft.com/office/drawing/2014/main" id="{070C1ACB-63D0-4A8E-AC55-1150CEDE56BD}"/>
              </a:ext>
            </a:extLst>
          </p:cNvPr>
          <p:cNvSpPr txBox="1"/>
          <p:nvPr/>
        </p:nvSpPr>
        <p:spPr>
          <a:xfrm>
            <a:off x="2002420" y="1409595"/>
            <a:ext cx="8468488" cy="4478149"/>
          </a:xfrm>
          <a:prstGeom prst="rect">
            <a:avLst/>
          </a:prstGeom>
          <a:noFill/>
        </p:spPr>
        <p:txBody>
          <a:bodyPr wrap="square" rtlCol="1">
            <a:spAutoFit/>
          </a:bodyPr>
          <a:lstStyle/>
          <a:p>
            <a:pPr>
              <a:lnSpc>
                <a:spcPct val="150000"/>
              </a:lnSpc>
            </a:pPr>
            <a:r>
              <a:rPr lang="ar-SY" sz="2400" b="1" dirty="0">
                <a:solidFill>
                  <a:schemeClr val="tx2"/>
                </a:solidFill>
              </a:rPr>
              <a:t>في عصر تتسارع فيه التقنيات الرقمية وتتشابك فيه الوسائط المتعددة، أصبحت الصور الرقمية من أبرز أدوات التعبير والتوثيق والتواصل. لم تعد الصورة مجرد انعكاس بصري للحظة، بل تحوّلت إلى عنصر معرفي يحمل دلالات ثقافية، علمية، وفنية، ويُستخدم في مجالات متعددة تتراوح بين الإعلام والتعليم والطب والتصميم. إن الصور الرقمية تمثل تطورًا نوعيًا في طريقة إنتاج وتخزين ومعالجة المحتوى البصري، حيث تتيح إمكانيات غير محدودة للتعديل، التحسين، والنشر.</a:t>
            </a:r>
            <a:endParaRPr lang="en-US" sz="2400" b="1" dirty="0">
              <a:solidFill>
                <a:schemeClr val="tx2"/>
              </a:solidFill>
            </a:endParaRPr>
          </a:p>
        </p:txBody>
      </p:sp>
    </p:spTree>
    <p:extLst>
      <p:ext uri="{BB962C8B-B14F-4D97-AF65-F5344CB8AC3E}">
        <p14:creationId xmlns:p14="http://schemas.microsoft.com/office/powerpoint/2010/main" val="30836952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70EF61-9B31-B940-2A24-A38C5B011D93}"/>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F8E4F340-40FA-36CC-1C64-BD2AC859197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7140" t="2023" r="13106" b="10"/>
          <a:stretch>
            <a:fillRect/>
          </a:stretch>
        </p:blipFill>
        <p:spPr>
          <a:xfrm>
            <a:off x="8335058" y="-787"/>
            <a:ext cx="3856939" cy="6853238"/>
          </a:xfrm>
        </p:spPr>
      </p:pic>
      <p:sp>
        <p:nvSpPr>
          <p:cNvPr id="2" name="عنصر نائب لرقم الشريحة 1">
            <a:extLst>
              <a:ext uri="{FF2B5EF4-FFF2-40B4-BE49-F238E27FC236}">
                <a16:creationId xmlns:a16="http://schemas.microsoft.com/office/drawing/2014/main" id="{1258B34C-51F0-CDB2-0DEB-2A6A837DA173}"/>
              </a:ext>
            </a:extLst>
          </p:cNvPr>
          <p:cNvSpPr>
            <a:spLocks noGrp="1"/>
          </p:cNvSpPr>
          <p:nvPr>
            <p:ph type="sldNum" sz="quarter" idx="12"/>
          </p:nvPr>
        </p:nvSpPr>
        <p:spPr/>
        <p:txBody>
          <a:bodyPr/>
          <a:lstStyle/>
          <a:p>
            <a:fld id="{5C0BBA6B-D746-4F1B-B1F9-3DE64F485878}" type="slidenum">
              <a:rPr lang="ar-SY" smtClean="0"/>
              <a:pPr/>
              <a:t>9</a:t>
            </a:fld>
            <a:endParaRPr lang="ar-SY" dirty="0"/>
          </a:p>
        </p:txBody>
      </p:sp>
      <p:sp>
        <p:nvSpPr>
          <p:cNvPr id="7" name="مربع نص 6">
            <a:extLst>
              <a:ext uri="{FF2B5EF4-FFF2-40B4-BE49-F238E27FC236}">
                <a16:creationId xmlns:a16="http://schemas.microsoft.com/office/drawing/2014/main" id="{F053DBF0-93C2-97DB-E420-3A0495143FC1}"/>
              </a:ext>
            </a:extLst>
          </p:cNvPr>
          <p:cNvSpPr txBox="1"/>
          <p:nvPr/>
        </p:nvSpPr>
        <p:spPr>
          <a:xfrm>
            <a:off x="-185838" y="391919"/>
            <a:ext cx="6524905" cy="923330"/>
          </a:xfrm>
          <a:prstGeom prst="rect">
            <a:avLst/>
          </a:prstGeom>
          <a:noFill/>
        </p:spPr>
        <p:txBody>
          <a:bodyPr wrap="square" rtlCol="1">
            <a:spAutoFit/>
          </a:bodyPr>
          <a:lstStyle/>
          <a:p>
            <a:r>
              <a:rPr lang="ar-SY" sz="5400" b="1" dirty="0">
                <a:solidFill>
                  <a:srgbClr val="EE1250"/>
                </a:solidFill>
              </a:rPr>
              <a:t>تعريف الصور الرقمية:</a:t>
            </a:r>
            <a:endParaRPr lang="ar-SY" sz="5400" dirty="0">
              <a:solidFill>
                <a:srgbClr val="EE1250"/>
              </a:solidFill>
            </a:endParaRPr>
          </a:p>
        </p:txBody>
      </p:sp>
      <p:sp>
        <p:nvSpPr>
          <p:cNvPr id="8" name="مربع نص 7">
            <a:extLst>
              <a:ext uri="{FF2B5EF4-FFF2-40B4-BE49-F238E27FC236}">
                <a16:creationId xmlns:a16="http://schemas.microsoft.com/office/drawing/2014/main" id="{50D4A3DD-2444-C283-509B-0469B273B94A}"/>
              </a:ext>
            </a:extLst>
          </p:cNvPr>
          <p:cNvSpPr txBox="1"/>
          <p:nvPr/>
        </p:nvSpPr>
        <p:spPr>
          <a:xfrm>
            <a:off x="1021065" y="2071182"/>
            <a:ext cx="6676100" cy="3216265"/>
          </a:xfrm>
          <a:prstGeom prst="rect">
            <a:avLst/>
          </a:prstGeom>
          <a:noFill/>
        </p:spPr>
        <p:txBody>
          <a:bodyPr wrap="square" rtlCol="1">
            <a:spAutoFit/>
          </a:bodyPr>
          <a:lstStyle/>
          <a:p>
            <a:pPr lvl="2">
              <a:lnSpc>
                <a:spcPct val="150000"/>
              </a:lnSpc>
            </a:pPr>
            <a:r>
              <a:rPr lang="ar-SY" b="1" dirty="0">
                <a:solidFill>
                  <a:schemeClr val="tx2"/>
                </a:solidFill>
              </a:rPr>
              <a:t>الصورة الرقمية هي تمثيل بصري يتم تخزينه ومعالجته باستخدام بيانات رقمية، تُعرض عادةً على شاشات إلكترونية مثل الحواسيب والهواتف الذكية. يتم تكوين الصورة الرقمية من شبكة من العناصر الصغيرة تُسمى "بكسلات"، وكل بكسل يحمل معلومات لونية تُحدد مظهر الصورة. تُخزن هذه المعلومات على شكل رموز ثنائية (0 و1)، مما يجعل الصورة قابلة للتحليل والمعالجة باستخدام البرمجيات.</a:t>
            </a:r>
            <a:endParaRPr lang="en-US" b="1" dirty="0">
              <a:solidFill>
                <a:schemeClr val="tx2"/>
              </a:solidFill>
            </a:endParaRPr>
          </a:p>
          <a:p>
            <a:pPr algn="just"/>
            <a:endParaRPr lang="ar-SY" sz="1400" dirty="0">
              <a:solidFill>
                <a:srgbClr val="032F4A"/>
              </a:solidFill>
            </a:endParaRPr>
          </a:p>
        </p:txBody>
      </p:sp>
    </p:spTree>
    <p:extLst>
      <p:ext uri="{BB962C8B-B14F-4D97-AF65-F5344CB8AC3E}">
        <p14:creationId xmlns:p14="http://schemas.microsoft.com/office/powerpoint/2010/main" val="2968823179"/>
      </p:ext>
    </p:extLst>
  </p:cSld>
  <p:clrMapOvr>
    <a:masterClrMapping/>
  </p:clrMapOvr>
  <mc:AlternateContent xmlns:mc="http://schemas.openxmlformats.org/markup-compatibility/2006" xmlns:p14="http://schemas.microsoft.com/office/powerpoint/2010/main">
    <mc:Choice Requires="p14">
      <p:transition spd="slow" p14:dur="3400">
        <p14:reveal thruBlk="1"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نسق Office">
  <a:themeElements>
    <a:clrScheme name="مخصص 8">
      <a:dk1>
        <a:sysClr val="windowText" lastClr="000000"/>
      </a:dk1>
      <a:lt1>
        <a:sysClr val="window" lastClr="FFFFFF"/>
      </a:lt1>
      <a:dk2>
        <a:srgbClr val="44546A"/>
      </a:dk2>
      <a:lt2>
        <a:srgbClr val="E7E6E6"/>
      </a:lt2>
      <a:accent1>
        <a:srgbClr val="EE1250"/>
      </a:accent1>
      <a:accent2>
        <a:srgbClr val="032F4A"/>
      </a:accent2>
      <a:accent3>
        <a:srgbClr val="FCC99E"/>
      </a:accent3>
      <a:accent4>
        <a:srgbClr val="FFC000"/>
      </a:accent4>
      <a:accent5>
        <a:srgbClr val="5B9BD5"/>
      </a:accent5>
      <a:accent6>
        <a:srgbClr val="70AD47"/>
      </a:accent6>
      <a:hlink>
        <a:srgbClr val="0563C1"/>
      </a:hlink>
      <a:folHlink>
        <a:srgbClr val="954F72"/>
      </a:folHlink>
    </a:clrScheme>
    <a:fontScheme name="مخصص 3">
      <a:majorFont>
        <a:latin typeface="Calibri Light"/>
        <a:ea typeface=""/>
        <a:cs typeface="JF Flat"/>
      </a:majorFont>
      <a:minorFont>
        <a:latin typeface="Calibri"/>
        <a:ea typeface=""/>
        <a:cs typeface="JF Fla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2027</TotalTime>
  <Words>3584</Words>
  <Application>Microsoft Office PowerPoint</Application>
  <PresentationFormat>شاشة عريضة</PresentationFormat>
  <Paragraphs>465</Paragraphs>
  <Slides>52</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52</vt:i4>
      </vt:variant>
    </vt:vector>
  </HeadingPairs>
  <TitlesOfParts>
    <vt:vector size="57" baseType="lpstr">
      <vt:lpstr>Calibri</vt:lpstr>
      <vt:lpstr>Wingdings</vt:lpstr>
      <vt:lpstr>JF Flat</vt:lpstr>
      <vt:lpstr>Arial</vt:lpstr>
      <vt:lpstr>نسق Office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PcMax</dc:creator>
  <cp:lastModifiedBy>safa wk</cp:lastModifiedBy>
  <cp:revision>30</cp:revision>
  <dcterms:created xsi:type="dcterms:W3CDTF">2019-11-30T04:49:15Z</dcterms:created>
  <dcterms:modified xsi:type="dcterms:W3CDTF">2025-10-11T15:37:24Z</dcterms:modified>
</cp:coreProperties>
</file>