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embedTrueTypeFonts="1">
  <p:sldMasterIdLst>
    <p:sldMasterId id="2147483648" r:id="rId1"/>
  </p:sldMasterIdLst>
  <p:notesMasterIdLst>
    <p:notesMasterId r:id="rId54"/>
  </p:notesMasterIdLst>
  <p:sldIdLst>
    <p:sldId id="256" r:id="rId2"/>
    <p:sldId id="257" r:id="rId3"/>
    <p:sldId id="258" r:id="rId4"/>
    <p:sldId id="259" r:id="rId5"/>
    <p:sldId id="260" r:id="rId6"/>
    <p:sldId id="271" r:id="rId7"/>
    <p:sldId id="261" r:id="rId8"/>
    <p:sldId id="272" r:id="rId9"/>
    <p:sldId id="273" r:id="rId10"/>
    <p:sldId id="314" r:id="rId11"/>
    <p:sldId id="315" r:id="rId12"/>
    <p:sldId id="316" r:id="rId13"/>
    <p:sldId id="313" r:id="rId14"/>
    <p:sldId id="317" r:id="rId15"/>
    <p:sldId id="319" r:id="rId16"/>
    <p:sldId id="318" r:id="rId17"/>
    <p:sldId id="320" r:id="rId18"/>
    <p:sldId id="264" r:id="rId19"/>
    <p:sldId id="275" r:id="rId20"/>
    <p:sldId id="321" r:id="rId21"/>
    <p:sldId id="274" r:id="rId22"/>
    <p:sldId id="324" r:id="rId23"/>
    <p:sldId id="351" r:id="rId24"/>
    <p:sldId id="327" r:id="rId25"/>
    <p:sldId id="326" r:id="rId26"/>
    <p:sldId id="322" r:id="rId27"/>
    <p:sldId id="325" r:id="rId28"/>
    <p:sldId id="328" r:id="rId29"/>
    <p:sldId id="329" r:id="rId30"/>
    <p:sldId id="331" r:id="rId31"/>
    <p:sldId id="332" r:id="rId32"/>
    <p:sldId id="330" r:id="rId33"/>
    <p:sldId id="333" r:id="rId34"/>
    <p:sldId id="334" r:id="rId35"/>
    <p:sldId id="335" r:id="rId36"/>
    <p:sldId id="336" r:id="rId37"/>
    <p:sldId id="337" r:id="rId38"/>
    <p:sldId id="338" r:id="rId39"/>
    <p:sldId id="339" r:id="rId40"/>
    <p:sldId id="340" r:id="rId41"/>
    <p:sldId id="277" r:id="rId42"/>
    <p:sldId id="341" r:id="rId43"/>
    <p:sldId id="342" r:id="rId44"/>
    <p:sldId id="343" r:id="rId45"/>
    <p:sldId id="344" r:id="rId46"/>
    <p:sldId id="345" r:id="rId47"/>
    <p:sldId id="346" r:id="rId48"/>
    <p:sldId id="347" r:id="rId49"/>
    <p:sldId id="348" r:id="rId50"/>
    <p:sldId id="349" r:id="rId51"/>
    <p:sldId id="350" r:id="rId52"/>
    <p:sldId id="270" r:id="rId53"/>
  </p:sldIdLst>
  <p:sldSz cx="12192000" cy="6858000"/>
  <p:notesSz cx="6858000" cy="9144000"/>
  <p:embeddedFontLst>
    <p:embeddedFont>
      <p:font typeface="JF Flat" panose="020B0604020202020204" charset="-78"/>
      <p:regular r:id="rId55"/>
    </p:embeddedFont>
  </p:embeddedFontLst>
  <p:defaultTextStyle>
    <a:defPPr>
      <a:defRPr lang="ar-SY"/>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1250"/>
    <a:srgbClr val="FFF6DB"/>
    <a:srgbClr val="032F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نمط ذو نسُق 1 - تمييز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5758FB7-9AC5-4552-8A53-C91805E547FA}" styleName="نمط ذو نسُق 1 - تمييز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ar-SY" dirty="0"/>
          </a:p>
        </p:txBody>
      </p:sp>
      <p:sp>
        <p:nvSpPr>
          <p:cNvPr id="3" name="عنصر نائب للتاريخ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3FAB826E-288B-4B23-A42E-827F23073FEB}" type="datetimeFigureOut">
              <a:rPr lang="ar-SY" smtClean="0"/>
              <a:t>27/04/1447</a:t>
            </a:fld>
            <a:endParaRPr lang="ar-SY" dirty="0"/>
          </a:p>
        </p:txBody>
      </p:sp>
      <p:sp>
        <p:nvSpPr>
          <p:cNvPr id="4" name="عنصر نائب لصورة الشريحة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ar-SY" dirty="0"/>
          </a:p>
        </p:txBody>
      </p:sp>
      <p:sp>
        <p:nvSpPr>
          <p:cNvPr id="5" name="عنصر نائب للملاحظا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SY"/>
          </a:p>
        </p:txBody>
      </p:sp>
      <p:sp>
        <p:nvSpPr>
          <p:cNvPr id="6" name="عنصر نائب للتذييل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ar-SY" dirty="0"/>
          </a:p>
        </p:txBody>
      </p:sp>
      <p:sp>
        <p:nvSpPr>
          <p:cNvPr id="7" name="عنصر نائب لرقم الشريحة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541E747D-284E-4653-A76B-63B9F6D35516}" type="slidenum">
              <a:rPr lang="ar-SY" smtClean="0"/>
              <a:t>‹#›</a:t>
            </a:fld>
            <a:endParaRPr lang="ar-SY" dirty="0"/>
          </a:p>
        </p:txBody>
      </p:sp>
    </p:spTree>
    <p:extLst>
      <p:ext uri="{BB962C8B-B14F-4D97-AF65-F5344CB8AC3E}">
        <p14:creationId xmlns:p14="http://schemas.microsoft.com/office/powerpoint/2010/main" val="2231404558"/>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شريحة عنوان">
    <p:spTree>
      <p:nvGrpSpPr>
        <p:cNvPr id="1" name=""/>
        <p:cNvGrpSpPr/>
        <p:nvPr/>
      </p:nvGrpSpPr>
      <p:grpSpPr>
        <a:xfrm>
          <a:off x="0" y="0"/>
          <a:ext cx="0" cy="0"/>
          <a:chOff x="0" y="0"/>
          <a:chExt cx="0" cy="0"/>
        </a:xfrm>
      </p:grpSpPr>
      <p:pic>
        <p:nvPicPr>
          <p:cNvPr id="25" name="صورة 24">
            <a:extLst>
              <a:ext uri="{FF2B5EF4-FFF2-40B4-BE49-F238E27FC236}">
                <a16:creationId xmlns:a16="http://schemas.microsoft.com/office/drawing/2014/main" id="{92C0ED09-A959-4F91-9264-D8EB6024A7A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3" name="عنصر نائب للصورة 22">
            <a:extLst>
              <a:ext uri="{FF2B5EF4-FFF2-40B4-BE49-F238E27FC236}">
                <a16:creationId xmlns:a16="http://schemas.microsoft.com/office/drawing/2014/main" id="{694CA523-F0C7-4BCE-A084-64E5E552BC89}"/>
              </a:ext>
            </a:extLst>
          </p:cNvPr>
          <p:cNvSpPr>
            <a:spLocks noGrp="1"/>
          </p:cNvSpPr>
          <p:nvPr>
            <p:ph type="pic" sz="quarter" idx="13"/>
          </p:nvPr>
        </p:nvSpPr>
        <p:spPr>
          <a:xfrm>
            <a:off x="0" y="0"/>
            <a:ext cx="5803900" cy="6858000"/>
          </a:xfrm>
          <a:custGeom>
            <a:avLst/>
            <a:gdLst>
              <a:gd name="connsiteX0" fmla="*/ 0 w 5803900"/>
              <a:gd name="connsiteY0" fmla="*/ 0 h 6858000"/>
              <a:gd name="connsiteX1" fmla="*/ 3822700 w 5803900"/>
              <a:gd name="connsiteY1" fmla="*/ 0 h 6858000"/>
              <a:gd name="connsiteX2" fmla="*/ 5803900 w 5803900"/>
              <a:gd name="connsiteY2" fmla="*/ 3670300 h 6858000"/>
              <a:gd name="connsiteX3" fmla="*/ 4094226 w 5803900"/>
              <a:gd name="connsiteY3" fmla="*/ 6845808 h 6858000"/>
              <a:gd name="connsiteX4" fmla="*/ 0 w 58039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03900" h="6858000">
                <a:moveTo>
                  <a:pt x="0" y="0"/>
                </a:moveTo>
                <a:lnTo>
                  <a:pt x="3822700" y="0"/>
                </a:lnTo>
                <a:cubicBezTo>
                  <a:pt x="4821767" y="1926167"/>
                  <a:pt x="5008033" y="2302933"/>
                  <a:pt x="5803900" y="3670300"/>
                </a:cubicBezTo>
                <a:lnTo>
                  <a:pt x="4094226" y="6845808"/>
                </a:lnTo>
                <a:lnTo>
                  <a:pt x="0" y="6858000"/>
                </a:lnTo>
                <a:close/>
              </a:path>
            </a:pathLst>
          </a:custGeom>
        </p:spPr>
        <p:txBody>
          <a:bodyPr wrap="square">
            <a:noAutofit/>
          </a:bodyPr>
          <a:lstStyle/>
          <a:p>
            <a:endParaRPr lang="ar-SY" dirty="0"/>
          </a:p>
        </p:txBody>
      </p:sp>
      <p:sp>
        <p:nvSpPr>
          <p:cNvPr id="11" name="عنصر نائب لرقم الشريحة 5">
            <a:extLst>
              <a:ext uri="{FF2B5EF4-FFF2-40B4-BE49-F238E27FC236}">
                <a16:creationId xmlns:a16="http://schemas.microsoft.com/office/drawing/2014/main" id="{5CDFA1B7-2370-454B-8AC8-89601487D227}"/>
              </a:ext>
            </a:extLst>
          </p:cNvPr>
          <p:cNvSpPr>
            <a:spLocks noGrp="1"/>
          </p:cNvSpPr>
          <p:nvPr>
            <p:ph type="sldNum" sz="quarter" idx="12"/>
          </p:nvPr>
        </p:nvSpPr>
        <p:spPr>
          <a:xfrm>
            <a:off x="5733142" y="6444342"/>
            <a:ext cx="725715" cy="457200"/>
          </a:xfrm>
        </p:spPr>
        <p:txBody>
          <a:bodyPr/>
          <a:lstStyle>
            <a:lvl1pPr algn="ctr">
              <a:defRPr sz="1800">
                <a:solidFill>
                  <a:schemeClr val="bg1"/>
                </a:solidFill>
                <a:latin typeface="JF Flat" panose="02000500000000000000" pitchFamily="2" charset="-78"/>
                <a:cs typeface="JF Flat" panose="02000500000000000000" pitchFamily="2" charset="-78"/>
              </a:defRPr>
            </a:lvl1pPr>
          </a:lstStyle>
          <a:p>
            <a:fld id="{5C0BBA6B-D746-4F1B-B1F9-3DE64F485878}" type="slidenum">
              <a:rPr lang="ar-SY" smtClean="0"/>
              <a:pPr/>
              <a:t>‹#›</a:t>
            </a:fld>
            <a:endParaRPr lang="ar-SY" dirty="0"/>
          </a:p>
        </p:txBody>
      </p:sp>
    </p:spTree>
    <p:extLst>
      <p:ext uri="{BB962C8B-B14F-4D97-AF65-F5344CB8AC3E}">
        <p14:creationId xmlns:p14="http://schemas.microsoft.com/office/powerpoint/2010/main" val="2388449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40522655-FBBC-4961-8B78-A955FC4653CB}"/>
              </a:ext>
            </a:extLst>
          </p:cNvPr>
          <p:cNvSpPr>
            <a:spLocks noGrp="1"/>
          </p:cNvSpPr>
          <p:nvPr>
            <p:ph type="title"/>
          </p:nvPr>
        </p:nvSpPr>
        <p:spPr/>
        <p:txBody>
          <a:bodyPr/>
          <a:lstStyle/>
          <a:p>
            <a:r>
              <a:rPr lang="ar-SA"/>
              <a:t>انقر لتحرير نمط عنوان الشكل الرئيسي</a:t>
            </a:r>
            <a:endParaRPr lang="ar-SY"/>
          </a:p>
        </p:txBody>
      </p:sp>
      <p:sp>
        <p:nvSpPr>
          <p:cNvPr id="3" name="عنصر نائب للعنوان العمودي 2">
            <a:extLst>
              <a:ext uri="{FF2B5EF4-FFF2-40B4-BE49-F238E27FC236}">
                <a16:creationId xmlns:a16="http://schemas.microsoft.com/office/drawing/2014/main" id="{409B6C6F-4B65-46FD-AEAF-0B00449C98FE}"/>
              </a:ext>
            </a:extLst>
          </p:cNvPr>
          <p:cNvSpPr>
            <a:spLocks noGrp="1"/>
          </p:cNvSpPr>
          <p:nvPr>
            <p:ph type="body" orient="vert" idx="1"/>
          </p:nvPr>
        </p:nvSpPr>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SY"/>
          </a:p>
        </p:txBody>
      </p:sp>
      <p:sp>
        <p:nvSpPr>
          <p:cNvPr id="4" name="عنصر نائب للتاريخ 3">
            <a:extLst>
              <a:ext uri="{FF2B5EF4-FFF2-40B4-BE49-F238E27FC236}">
                <a16:creationId xmlns:a16="http://schemas.microsoft.com/office/drawing/2014/main" id="{F3A733F5-60B4-4EFC-8CEA-5FFC055F84E1}"/>
              </a:ext>
            </a:extLst>
          </p:cNvPr>
          <p:cNvSpPr>
            <a:spLocks noGrp="1"/>
          </p:cNvSpPr>
          <p:nvPr>
            <p:ph type="dt" sz="half" idx="10"/>
          </p:nvPr>
        </p:nvSpPr>
        <p:spPr/>
        <p:txBody>
          <a:bodyPr/>
          <a:lstStyle/>
          <a:p>
            <a:fld id="{2DA82C98-9CB6-4E99-B725-EB1534C97F0E}" type="datetime8">
              <a:rPr lang="ar-SY" smtClean="0"/>
              <a:t>19 تشرين الأول، 25</a:t>
            </a:fld>
            <a:endParaRPr lang="ar-SY" dirty="0"/>
          </a:p>
        </p:txBody>
      </p:sp>
      <p:sp>
        <p:nvSpPr>
          <p:cNvPr id="5" name="عنصر نائب للتذييل 4">
            <a:extLst>
              <a:ext uri="{FF2B5EF4-FFF2-40B4-BE49-F238E27FC236}">
                <a16:creationId xmlns:a16="http://schemas.microsoft.com/office/drawing/2014/main" id="{1B70000C-15D4-4AE7-A99B-356109CBBFE7}"/>
              </a:ext>
            </a:extLst>
          </p:cNvPr>
          <p:cNvSpPr>
            <a:spLocks noGrp="1"/>
          </p:cNvSpPr>
          <p:nvPr>
            <p:ph type="ftr" sz="quarter" idx="11"/>
          </p:nvPr>
        </p:nvSpPr>
        <p:spPr/>
        <p:txBody>
          <a:bodyPr/>
          <a:lstStyle/>
          <a:p>
            <a:endParaRPr lang="ar-SY" dirty="0"/>
          </a:p>
        </p:txBody>
      </p:sp>
      <p:sp>
        <p:nvSpPr>
          <p:cNvPr id="6" name="عنصر نائب لرقم الشريحة 5">
            <a:extLst>
              <a:ext uri="{FF2B5EF4-FFF2-40B4-BE49-F238E27FC236}">
                <a16:creationId xmlns:a16="http://schemas.microsoft.com/office/drawing/2014/main" id="{8B27276C-972E-45BC-9C23-43D76335D614}"/>
              </a:ext>
            </a:extLst>
          </p:cNvPr>
          <p:cNvSpPr>
            <a:spLocks noGrp="1"/>
          </p:cNvSpPr>
          <p:nvPr>
            <p:ph type="sldNum" sz="quarter" idx="12"/>
          </p:nvPr>
        </p:nvSpPr>
        <p:spPr/>
        <p:txBody>
          <a:bodyPr/>
          <a:lstStyle/>
          <a:p>
            <a:fld id="{5C0BBA6B-D746-4F1B-B1F9-3DE64F485878}" type="slidenum">
              <a:rPr lang="ar-SY" smtClean="0"/>
              <a:t>‹#›</a:t>
            </a:fld>
            <a:endParaRPr lang="ar-SY" dirty="0"/>
          </a:p>
        </p:txBody>
      </p:sp>
    </p:spTree>
    <p:extLst>
      <p:ext uri="{BB962C8B-B14F-4D97-AF65-F5344CB8AC3E}">
        <p14:creationId xmlns:p14="http://schemas.microsoft.com/office/powerpoint/2010/main" val="2069704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a:extLst>
              <a:ext uri="{FF2B5EF4-FFF2-40B4-BE49-F238E27FC236}">
                <a16:creationId xmlns:a16="http://schemas.microsoft.com/office/drawing/2014/main" id="{26478026-465C-4349-8E47-9AFE630A24D9}"/>
              </a:ext>
            </a:extLst>
          </p:cNvPr>
          <p:cNvSpPr>
            <a:spLocks noGrp="1"/>
          </p:cNvSpPr>
          <p:nvPr>
            <p:ph type="title" orient="vert"/>
          </p:nvPr>
        </p:nvSpPr>
        <p:spPr>
          <a:xfrm>
            <a:off x="8724900" y="365125"/>
            <a:ext cx="2628900" cy="5811838"/>
          </a:xfrm>
        </p:spPr>
        <p:txBody>
          <a:bodyPr vert="eaVert"/>
          <a:lstStyle/>
          <a:p>
            <a:r>
              <a:rPr lang="ar-SA"/>
              <a:t>انقر لتحرير نمط عنوان الشكل الرئيسي</a:t>
            </a:r>
            <a:endParaRPr lang="ar-SY"/>
          </a:p>
        </p:txBody>
      </p:sp>
      <p:sp>
        <p:nvSpPr>
          <p:cNvPr id="3" name="عنصر نائب للعنوان العمودي 2">
            <a:extLst>
              <a:ext uri="{FF2B5EF4-FFF2-40B4-BE49-F238E27FC236}">
                <a16:creationId xmlns:a16="http://schemas.microsoft.com/office/drawing/2014/main" id="{F92D3A95-90FE-4C80-8E20-75CE515DB93A}"/>
              </a:ext>
            </a:extLst>
          </p:cNvPr>
          <p:cNvSpPr>
            <a:spLocks noGrp="1"/>
          </p:cNvSpPr>
          <p:nvPr>
            <p:ph type="body" orient="vert" idx="1"/>
          </p:nvPr>
        </p:nvSpPr>
        <p:spPr>
          <a:xfrm>
            <a:off x="838200" y="365125"/>
            <a:ext cx="7734300" cy="5811838"/>
          </a:xfrm>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SY"/>
          </a:p>
        </p:txBody>
      </p:sp>
      <p:sp>
        <p:nvSpPr>
          <p:cNvPr id="4" name="عنصر نائب للتاريخ 3">
            <a:extLst>
              <a:ext uri="{FF2B5EF4-FFF2-40B4-BE49-F238E27FC236}">
                <a16:creationId xmlns:a16="http://schemas.microsoft.com/office/drawing/2014/main" id="{EA769784-1832-4045-838C-507412AE6895}"/>
              </a:ext>
            </a:extLst>
          </p:cNvPr>
          <p:cNvSpPr>
            <a:spLocks noGrp="1"/>
          </p:cNvSpPr>
          <p:nvPr>
            <p:ph type="dt" sz="half" idx="10"/>
          </p:nvPr>
        </p:nvSpPr>
        <p:spPr/>
        <p:txBody>
          <a:bodyPr/>
          <a:lstStyle/>
          <a:p>
            <a:fld id="{1FAC5C9C-57FF-4B8A-866B-7443EA1A2B7C}" type="datetime8">
              <a:rPr lang="ar-SY" smtClean="0"/>
              <a:t>19 تشرين الأول، 25</a:t>
            </a:fld>
            <a:endParaRPr lang="ar-SY" dirty="0"/>
          </a:p>
        </p:txBody>
      </p:sp>
      <p:sp>
        <p:nvSpPr>
          <p:cNvPr id="5" name="عنصر نائب للتذييل 4">
            <a:extLst>
              <a:ext uri="{FF2B5EF4-FFF2-40B4-BE49-F238E27FC236}">
                <a16:creationId xmlns:a16="http://schemas.microsoft.com/office/drawing/2014/main" id="{C14F26B8-FC00-43FC-BFB0-4351AD2A141B}"/>
              </a:ext>
            </a:extLst>
          </p:cNvPr>
          <p:cNvSpPr>
            <a:spLocks noGrp="1"/>
          </p:cNvSpPr>
          <p:nvPr>
            <p:ph type="ftr" sz="quarter" idx="11"/>
          </p:nvPr>
        </p:nvSpPr>
        <p:spPr/>
        <p:txBody>
          <a:bodyPr/>
          <a:lstStyle/>
          <a:p>
            <a:endParaRPr lang="ar-SY" dirty="0"/>
          </a:p>
        </p:txBody>
      </p:sp>
      <p:sp>
        <p:nvSpPr>
          <p:cNvPr id="6" name="عنصر نائب لرقم الشريحة 5">
            <a:extLst>
              <a:ext uri="{FF2B5EF4-FFF2-40B4-BE49-F238E27FC236}">
                <a16:creationId xmlns:a16="http://schemas.microsoft.com/office/drawing/2014/main" id="{87062BC6-9893-499C-8344-E19846DEF275}"/>
              </a:ext>
            </a:extLst>
          </p:cNvPr>
          <p:cNvSpPr>
            <a:spLocks noGrp="1"/>
          </p:cNvSpPr>
          <p:nvPr>
            <p:ph type="sldNum" sz="quarter" idx="12"/>
          </p:nvPr>
        </p:nvSpPr>
        <p:spPr/>
        <p:txBody>
          <a:bodyPr/>
          <a:lstStyle/>
          <a:p>
            <a:fld id="{5C0BBA6B-D746-4F1B-B1F9-3DE64F485878}" type="slidenum">
              <a:rPr lang="ar-SY" smtClean="0"/>
              <a:t>‹#›</a:t>
            </a:fld>
            <a:endParaRPr lang="ar-SY" dirty="0"/>
          </a:p>
        </p:txBody>
      </p:sp>
    </p:spTree>
    <p:extLst>
      <p:ext uri="{BB962C8B-B14F-4D97-AF65-F5344CB8AC3E}">
        <p14:creationId xmlns:p14="http://schemas.microsoft.com/office/powerpoint/2010/main" val="14987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عنوان ومحتوى">
    <p:spTree>
      <p:nvGrpSpPr>
        <p:cNvPr id="1" name=""/>
        <p:cNvGrpSpPr/>
        <p:nvPr/>
      </p:nvGrpSpPr>
      <p:grpSpPr>
        <a:xfrm>
          <a:off x="0" y="0"/>
          <a:ext cx="0" cy="0"/>
          <a:chOff x="0" y="0"/>
          <a:chExt cx="0" cy="0"/>
        </a:xfrm>
      </p:grpSpPr>
      <p:pic>
        <p:nvPicPr>
          <p:cNvPr id="18" name="صورة 17">
            <a:extLst>
              <a:ext uri="{FF2B5EF4-FFF2-40B4-BE49-F238E27FC236}">
                <a16:creationId xmlns:a16="http://schemas.microsoft.com/office/drawing/2014/main" id="{34825844-C00B-4EFB-99A8-E4CB05F6B76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11776" y="6317627"/>
            <a:ext cx="1368445" cy="540373"/>
          </a:xfrm>
          <a:prstGeom prst="rect">
            <a:avLst/>
          </a:prstGeom>
        </p:spPr>
      </p:pic>
      <p:pic>
        <p:nvPicPr>
          <p:cNvPr id="15" name="صورة 14">
            <a:extLst>
              <a:ext uri="{FF2B5EF4-FFF2-40B4-BE49-F238E27FC236}">
                <a16:creationId xmlns:a16="http://schemas.microsoft.com/office/drawing/2014/main" id="{250EBDBE-CD7F-4ACB-9B82-771EDE485D4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عنصر نائب لرقم الشريحة 5">
            <a:extLst>
              <a:ext uri="{FF2B5EF4-FFF2-40B4-BE49-F238E27FC236}">
                <a16:creationId xmlns:a16="http://schemas.microsoft.com/office/drawing/2014/main" id="{EEE91BFA-F5FE-45B2-B420-5271291B3E7C}"/>
              </a:ext>
            </a:extLst>
          </p:cNvPr>
          <p:cNvSpPr>
            <a:spLocks noGrp="1"/>
          </p:cNvSpPr>
          <p:nvPr>
            <p:ph type="sldNum" sz="quarter" idx="12"/>
          </p:nvPr>
        </p:nvSpPr>
        <p:spPr>
          <a:xfrm>
            <a:off x="5733142" y="6444342"/>
            <a:ext cx="725715" cy="457200"/>
          </a:xfrm>
        </p:spPr>
        <p:txBody>
          <a:bodyPr/>
          <a:lstStyle>
            <a:lvl1pPr algn="ctr">
              <a:defRPr sz="1800">
                <a:solidFill>
                  <a:schemeClr val="bg1"/>
                </a:solidFill>
                <a:latin typeface="JF Flat" panose="02000500000000000000" pitchFamily="2" charset="-78"/>
                <a:cs typeface="JF Flat" panose="02000500000000000000" pitchFamily="2" charset="-78"/>
              </a:defRPr>
            </a:lvl1pPr>
          </a:lstStyle>
          <a:p>
            <a:fld id="{5C0BBA6B-D746-4F1B-B1F9-3DE64F485878}" type="slidenum">
              <a:rPr lang="ar-SY" smtClean="0"/>
              <a:pPr/>
              <a:t>‹#›</a:t>
            </a:fld>
            <a:endParaRPr lang="ar-SY" dirty="0"/>
          </a:p>
        </p:txBody>
      </p:sp>
      <p:pic>
        <p:nvPicPr>
          <p:cNvPr id="20" name="صورة 19">
            <a:hlinkClick r:id="" action="ppaction://hlinkshowjump?jump=firstslide"/>
            <a:extLst>
              <a:ext uri="{FF2B5EF4-FFF2-40B4-BE49-F238E27FC236}">
                <a16:creationId xmlns:a16="http://schemas.microsoft.com/office/drawing/2014/main" id="{7AEC569B-D5DC-48A4-81FB-8BF08F4CAA0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909453" y="6317627"/>
            <a:ext cx="534824" cy="534824"/>
          </a:xfrm>
          <a:prstGeom prst="rect">
            <a:avLst/>
          </a:prstGeom>
        </p:spPr>
      </p:pic>
    </p:spTree>
    <p:extLst>
      <p:ext uri="{BB962C8B-B14F-4D97-AF65-F5344CB8AC3E}">
        <p14:creationId xmlns:p14="http://schemas.microsoft.com/office/powerpoint/2010/main" val="2421515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عنوان المقطع">
    <p:spTree>
      <p:nvGrpSpPr>
        <p:cNvPr id="1" name=""/>
        <p:cNvGrpSpPr/>
        <p:nvPr/>
      </p:nvGrpSpPr>
      <p:grpSpPr>
        <a:xfrm>
          <a:off x="0" y="0"/>
          <a:ext cx="0" cy="0"/>
          <a:chOff x="0" y="0"/>
          <a:chExt cx="0" cy="0"/>
        </a:xfrm>
      </p:grpSpPr>
      <p:pic>
        <p:nvPicPr>
          <p:cNvPr id="8" name="صورة 7">
            <a:extLst>
              <a:ext uri="{FF2B5EF4-FFF2-40B4-BE49-F238E27FC236}">
                <a16:creationId xmlns:a16="http://schemas.microsoft.com/office/drawing/2014/main" id="{BBCBC11C-9B4D-4DBB-8E6D-C4104015D92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9" name="صورة 8">
            <a:extLst>
              <a:ext uri="{FF2B5EF4-FFF2-40B4-BE49-F238E27FC236}">
                <a16:creationId xmlns:a16="http://schemas.microsoft.com/office/drawing/2014/main" id="{FE4BC2E6-622A-4670-83B5-769954093E3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11776" y="6317627"/>
            <a:ext cx="1368445" cy="540373"/>
          </a:xfrm>
          <a:prstGeom prst="rect">
            <a:avLst/>
          </a:prstGeom>
        </p:spPr>
      </p:pic>
      <p:sp>
        <p:nvSpPr>
          <p:cNvPr id="10" name="عنصر نائب لرقم الشريحة 5">
            <a:extLst>
              <a:ext uri="{FF2B5EF4-FFF2-40B4-BE49-F238E27FC236}">
                <a16:creationId xmlns:a16="http://schemas.microsoft.com/office/drawing/2014/main" id="{C956BBB2-C4B8-4BDC-B4B1-CD171721F0BB}"/>
              </a:ext>
            </a:extLst>
          </p:cNvPr>
          <p:cNvSpPr>
            <a:spLocks noGrp="1"/>
          </p:cNvSpPr>
          <p:nvPr>
            <p:ph type="sldNum" sz="quarter" idx="12"/>
          </p:nvPr>
        </p:nvSpPr>
        <p:spPr>
          <a:xfrm>
            <a:off x="5733142" y="6444342"/>
            <a:ext cx="725715" cy="457200"/>
          </a:xfrm>
        </p:spPr>
        <p:txBody>
          <a:bodyPr/>
          <a:lstStyle>
            <a:lvl1pPr algn="ctr">
              <a:defRPr sz="1800">
                <a:solidFill>
                  <a:schemeClr val="bg1"/>
                </a:solidFill>
                <a:latin typeface="JF Flat" panose="02000500000000000000" pitchFamily="2" charset="-78"/>
                <a:cs typeface="JF Flat" panose="02000500000000000000" pitchFamily="2" charset="-78"/>
              </a:defRPr>
            </a:lvl1pPr>
          </a:lstStyle>
          <a:p>
            <a:fld id="{5C0BBA6B-D746-4F1B-B1F9-3DE64F485878}" type="slidenum">
              <a:rPr lang="ar-SY" smtClean="0"/>
              <a:pPr/>
              <a:t>‹#›</a:t>
            </a:fld>
            <a:endParaRPr lang="ar-SY" dirty="0"/>
          </a:p>
        </p:txBody>
      </p:sp>
      <p:pic>
        <p:nvPicPr>
          <p:cNvPr id="11" name="صورة 10">
            <a:hlinkClick r:id="" action="ppaction://hlinkshowjump?jump=firstslide"/>
            <a:extLst>
              <a:ext uri="{FF2B5EF4-FFF2-40B4-BE49-F238E27FC236}">
                <a16:creationId xmlns:a16="http://schemas.microsoft.com/office/drawing/2014/main" id="{09E23BC9-06B5-4266-A63E-C4D0B6EA822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44653" y="6297669"/>
            <a:ext cx="534824" cy="534824"/>
          </a:xfrm>
          <a:prstGeom prst="rect">
            <a:avLst/>
          </a:prstGeom>
        </p:spPr>
      </p:pic>
    </p:spTree>
    <p:extLst>
      <p:ext uri="{BB962C8B-B14F-4D97-AF65-F5344CB8AC3E}">
        <p14:creationId xmlns:p14="http://schemas.microsoft.com/office/powerpoint/2010/main" val="4170981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محتويان">
    <p:spTree>
      <p:nvGrpSpPr>
        <p:cNvPr id="1" name=""/>
        <p:cNvGrpSpPr/>
        <p:nvPr/>
      </p:nvGrpSpPr>
      <p:grpSpPr>
        <a:xfrm>
          <a:off x="0" y="0"/>
          <a:ext cx="0" cy="0"/>
          <a:chOff x="0" y="0"/>
          <a:chExt cx="0" cy="0"/>
        </a:xfrm>
      </p:grpSpPr>
      <p:pic>
        <p:nvPicPr>
          <p:cNvPr id="9" name="صورة 8">
            <a:extLst>
              <a:ext uri="{FF2B5EF4-FFF2-40B4-BE49-F238E27FC236}">
                <a16:creationId xmlns:a16="http://schemas.microsoft.com/office/drawing/2014/main" id="{93BAC1FE-B9EA-4392-9A5F-849F4C0FB06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عنصر نائب للصورة 29">
            <a:extLst>
              <a:ext uri="{FF2B5EF4-FFF2-40B4-BE49-F238E27FC236}">
                <a16:creationId xmlns:a16="http://schemas.microsoft.com/office/drawing/2014/main" id="{4A025677-5A4A-460C-BD60-78059A2F44D3}"/>
              </a:ext>
            </a:extLst>
          </p:cNvPr>
          <p:cNvSpPr>
            <a:spLocks noGrp="1"/>
          </p:cNvSpPr>
          <p:nvPr>
            <p:ph type="pic" sz="quarter" idx="10"/>
          </p:nvPr>
        </p:nvSpPr>
        <p:spPr>
          <a:xfrm>
            <a:off x="0" y="0"/>
            <a:ext cx="5283200" cy="6858000"/>
          </a:xfrm>
          <a:custGeom>
            <a:avLst/>
            <a:gdLst>
              <a:gd name="connsiteX0" fmla="*/ 0 w 5283200"/>
              <a:gd name="connsiteY0" fmla="*/ 0 h 6858000"/>
              <a:gd name="connsiteX1" fmla="*/ 1587947 w 5283200"/>
              <a:gd name="connsiteY1" fmla="*/ 0 h 6858000"/>
              <a:gd name="connsiteX2" fmla="*/ 5283200 w 5283200"/>
              <a:gd name="connsiteY2" fmla="*/ 6858000 h 6858000"/>
              <a:gd name="connsiteX3" fmla="*/ 0 w 5283200"/>
              <a:gd name="connsiteY3" fmla="*/ 6858000 h 6858000"/>
              <a:gd name="connsiteX4" fmla="*/ 0 w 5283200"/>
              <a:gd name="connsiteY4" fmla="*/ 6856183 h 6858000"/>
              <a:gd name="connsiteX5" fmla="*/ 691193 w 5283200"/>
              <a:gd name="connsiteY5" fmla="*/ 6856183 h 6858000"/>
              <a:gd name="connsiteX6" fmla="*/ 0 w 5283200"/>
              <a:gd name="connsiteY6" fmla="*/ 554978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83200" h="6858000">
                <a:moveTo>
                  <a:pt x="0" y="0"/>
                </a:moveTo>
                <a:lnTo>
                  <a:pt x="1587947" y="0"/>
                </a:lnTo>
                <a:lnTo>
                  <a:pt x="5283200" y="6858000"/>
                </a:lnTo>
                <a:lnTo>
                  <a:pt x="0" y="6858000"/>
                </a:lnTo>
                <a:lnTo>
                  <a:pt x="0" y="6856183"/>
                </a:lnTo>
                <a:lnTo>
                  <a:pt x="691193" y="6856183"/>
                </a:lnTo>
                <a:lnTo>
                  <a:pt x="0" y="5549788"/>
                </a:lnTo>
                <a:close/>
              </a:path>
            </a:pathLst>
          </a:custGeom>
        </p:spPr>
        <p:txBody>
          <a:bodyPr wrap="square">
            <a:noAutofit/>
          </a:bodyPr>
          <a:lstStyle/>
          <a:p>
            <a:endParaRPr lang="ar-SY" dirty="0"/>
          </a:p>
        </p:txBody>
      </p:sp>
      <p:pic>
        <p:nvPicPr>
          <p:cNvPr id="20" name="صورة 19">
            <a:hlinkClick r:id="" action="ppaction://hlinkshowjump?jump=firstslide"/>
            <a:extLst>
              <a:ext uri="{FF2B5EF4-FFF2-40B4-BE49-F238E27FC236}">
                <a16:creationId xmlns:a16="http://schemas.microsoft.com/office/drawing/2014/main" id="{C731974A-9292-4B51-B355-F418BB673AB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430153" y="6323176"/>
            <a:ext cx="534824" cy="534824"/>
          </a:xfrm>
          <a:prstGeom prst="rect">
            <a:avLst/>
          </a:prstGeom>
        </p:spPr>
      </p:pic>
      <p:pic>
        <p:nvPicPr>
          <p:cNvPr id="26" name="صورة 25">
            <a:extLst>
              <a:ext uri="{FF2B5EF4-FFF2-40B4-BE49-F238E27FC236}">
                <a16:creationId xmlns:a16="http://schemas.microsoft.com/office/drawing/2014/main" id="{4532FE14-017D-48B9-8486-D3ABC76C73B2}"/>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988231" y="6317627"/>
            <a:ext cx="1368445" cy="540373"/>
          </a:xfrm>
          <a:prstGeom prst="rect">
            <a:avLst/>
          </a:prstGeom>
        </p:spPr>
      </p:pic>
      <p:sp>
        <p:nvSpPr>
          <p:cNvPr id="27" name="عنصر نائب لرقم الشريحة 5">
            <a:extLst>
              <a:ext uri="{FF2B5EF4-FFF2-40B4-BE49-F238E27FC236}">
                <a16:creationId xmlns:a16="http://schemas.microsoft.com/office/drawing/2014/main" id="{2D2A9B1E-79E0-415D-8109-E15B94DC1843}"/>
              </a:ext>
            </a:extLst>
          </p:cNvPr>
          <p:cNvSpPr>
            <a:spLocks noGrp="1"/>
          </p:cNvSpPr>
          <p:nvPr>
            <p:ph type="sldNum" sz="quarter" idx="12"/>
          </p:nvPr>
        </p:nvSpPr>
        <p:spPr>
          <a:xfrm>
            <a:off x="7309597" y="6444342"/>
            <a:ext cx="725715" cy="457200"/>
          </a:xfrm>
        </p:spPr>
        <p:txBody>
          <a:bodyPr/>
          <a:lstStyle>
            <a:lvl1pPr algn="ctr">
              <a:defRPr sz="1800">
                <a:solidFill>
                  <a:schemeClr val="bg1"/>
                </a:solidFill>
                <a:latin typeface="JF Flat" panose="02000500000000000000" pitchFamily="2" charset="-78"/>
                <a:cs typeface="JF Flat" panose="02000500000000000000" pitchFamily="2" charset="-78"/>
              </a:defRPr>
            </a:lvl1pPr>
          </a:lstStyle>
          <a:p>
            <a:fld id="{5C0BBA6B-D746-4F1B-B1F9-3DE64F485878}" type="slidenum">
              <a:rPr lang="ar-SY" smtClean="0"/>
              <a:pPr/>
              <a:t>‹#›</a:t>
            </a:fld>
            <a:endParaRPr lang="ar-SY" dirty="0"/>
          </a:p>
        </p:txBody>
      </p:sp>
    </p:spTree>
    <p:extLst>
      <p:ext uri="{BB962C8B-B14F-4D97-AF65-F5344CB8AC3E}">
        <p14:creationId xmlns:p14="http://schemas.microsoft.com/office/powerpoint/2010/main" val="397027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مقارنة">
    <p:spTree>
      <p:nvGrpSpPr>
        <p:cNvPr id="1" name=""/>
        <p:cNvGrpSpPr/>
        <p:nvPr/>
      </p:nvGrpSpPr>
      <p:grpSpPr>
        <a:xfrm>
          <a:off x="0" y="0"/>
          <a:ext cx="0" cy="0"/>
          <a:chOff x="0" y="0"/>
          <a:chExt cx="0" cy="0"/>
        </a:xfrm>
      </p:grpSpPr>
      <p:pic>
        <p:nvPicPr>
          <p:cNvPr id="11" name="صورة 10">
            <a:extLst>
              <a:ext uri="{FF2B5EF4-FFF2-40B4-BE49-F238E27FC236}">
                <a16:creationId xmlns:a16="http://schemas.microsoft.com/office/drawing/2014/main" id="{CCE5B7E3-E388-4BF8-8C68-1CF84CC719C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72256" y="5861962"/>
            <a:ext cx="5047488" cy="996038"/>
          </a:xfrm>
          <a:prstGeom prst="rect">
            <a:avLst/>
          </a:prstGeom>
        </p:spPr>
      </p:pic>
      <p:pic>
        <p:nvPicPr>
          <p:cNvPr id="12" name="صورة 11">
            <a:hlinkClick r:id="" action="ppaction://hlinkshowjump?jump=firstslide"/>
            <a:extLst>
              <a:ext uri="{FF2B5EF4-FFF2-40B4-BE49-F238E27FC236}">
                <a16:creationId xmlns:a16="http://schemas.microsoft.com/office/drawing/2014/main" id="{553B6A37-7094-4B6A-9CAE-2F35358025C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430153" y="6323176"/>
            <a:ext cx="534824" cy="534824"/>
          </a:xfrm>
          <a:prstGeom prst="rect">
            <a:avLst/>
          </a:prstGeom>
        </p:spPr>
      </p:pic>
      <p:sp>
        <p:nvSpPr>
          <p:cNvPr id="13" name="عنصر نائب لرقم الشريحة 5">
            <a:extLst>
              <a:ext uri="{FF2B5EF4-FFF2-40B4-BE49-F238E27FC236}">
                <a16:creationId xmlns:a16="http://schemas.microsoft.com/office/drawing/2014/main" id="{D83E5E63-B1A7-4C42-8C45-3E230F2CB5D5}"/>
              </a:ext>
            </a:extLst>
          </p:cNvPr>
          <p:cNvSpPr>
            <a:spLocks noGrp="1"/>
          </p:cNvSpPr>
          <p:nvPr>
            <p:ph type="sldNum" sz="quarter" idx="12"/>
          </p:nvPr>
        </p:nvSpPr>
        <p:spPr>
          <a:xfrm>
            <a:off x="227023" y="6323176"/>
            <a:ext cx="725715" cy="457200"/>
          </a:xfrm>
        </p:spPr>
        <p:txBody>
          <a:bodyPr/>
          <a:lstStyle>
            <a:lvl1pPr algn="ctr">
              <a:defRPr sz="1800">
                <a:solidFill>
                  <a:srgbClr val="EE1250"/>
                </a:solidFill>
                <a:latin typeface="JF Flat" panose="02000500000000000000" pitchFamily="2" charset="-78"/>
                <a:cs typeface="JF Flat" panose="02000500000000000000" pitchFamily="2" charset="-78"/>
              </a:defRPr>
            </a:lvl1pPr>
          </a:lstStyle>
          <a:p>
            <a:fld id="{5C0BBA6B-D746-4F1B-B1F9-3DE64F485878}" type="slidenum">
              <a:rPr lang="ar-SY" smtClean="0"/>
              <a:pPr/>
              <a:t>‹#›</a:t>
            </a:fld>
            <a:endParaRPr lang="ar-SY" dirty="0"/>
          </a:p>
        </p:txBody>
      </p:sp>
    </p:spTree>
    <p:extLst>
      <p:ext uri="{BB962C8B-B14F-4D97-AF65-F5344CB8AC3E}">
        <p14:creationId xmlns:p14="http://schemas.microsoft.com/office/powerpoint/2010/main" val="2310003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عنوان فقط">
    <p:spTree>
      <p:nvGrpSpPr>
        <p:cNvPr id="1" name=""/>
        <p:cNvGrpSpPr/>
        <p:nvPr/>
      </p:nvGrpSpPr>
      <p:grpSpPr>
        <a:xfrm>
          <a:off x="0" y="0"/>
          <a:ext cx="0" cy="0"/>
          <a:chOff x="0" y="0"/>
          <a:chExt cx="0" cy="0"/>
        </a:xfrm>
      </p:grpSpPr>
      <p:pic>
        <p:nvPicPr>
          <p:cNvPr id="7" name="صورة 6">
            <a:extLst>
              <a:ext uri="{FF2B5EF4-FFF2-40B4-BE49-F238E27FC236}">
                <a16:creationId xmlns:a16="http://schemas.microsoft.com/office/drawing/2014/main" id="{C3054B24-A0E9-4CE9-BC73-E3EF93943D3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381" t="450" b="458"/>
          <a:stretch/>
        </p:blipFill>
        <p:spPr>
          <a:xfrm>
            <a:off x="0" y="4762"/>
            <a:ext cx="12238746" cy="6847689"/>
          </a:xfrm>
          <a:prstGeom prst="rect">
            <a:avLst/>
          </a:prstGeom>
        </p:spPr>
      </p:pic>
      <p:sp>
        <p:nvSpPr>
          <p:cNvPr id="20" name="عنصر نائب للصورة 19">
            <a:extLst>
              <a:ext uri="{FF2B5EF4-FFF2-40B4-BE49-F238E27FC236}">
                <a16:creationId xmlns:a16="http://schemas.microsoft.com/office/drawing/2014/main" id="{32D5C4DF-4B1B-4FF1-9B8B-63DFCDF87250}"/>
              </a:ext>
            </a:extLst>
          </p:cNvPr>
          <p:cNvSpPr>
            <a:spLocks noGrp="1"/>
          </p:cNvSpPr>
          <p:nvPr>
            <p:ph type="pic" sz="quarter" idx="13"/>
          </p:nvPr>
        </p:nvSpPr>
        <p:spPr>
          <a:xfrm>
            <a:off x="8335058" y="-787"/>
            <a:ext cx="3856939" cy="6853238"/>
          </a:xfrm>
          <a:custGeom>
            <a:avLst/>
            <a:gdLst>
              <a:gd name="connsiteX0" fmla="*/ 0 w 3856939"/>
              <a:gd name="connsiteY0" fmla="*/ 0 h 6853238"/>
              <a:gd name="connsiteX1" fmla="*/ 3379335 w 3856939"/>
              <a:gd name="connsiteY1" fmla="*/ 0 h 6853238"/>
              <a:gd name="connsiteX2" fmla="*/ 3856939 w 3856939"/>
              <a:gd name="connsiteY2" fmla="*/ 786 h 6853238"/>
              <a:gd name="connsiteX3" fmla="*/ 3856939 w 3856939"/>
              <a:gd name="connsiteY3" fmla="*/ 6851652 h 6853238"/>
              <a:gd name="connsiteX4" fmla="*/ 3671396 w 3856939"/>
              <a:gd name="connsiteY4" fmla="*/ 6853238 h 6853238"/>
              <a:gd name="connsiteX5" fmla="*/ 3671288 w 3856939"/>
              <a:gd name="connsiteY5" fmla="*/ 6853238 h 6853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56939" h="6853238">
                <a:moveTo>
                  <a:pt x="0" y="0"/>
                </a:moveTo>
                <a:lnTo>
                  <a:pt x="3379335" y="0"/>
                </a:lnTo>
                <a:lnTo>
                  <a:pt x="3856939" y="786"/>
                </a:lnTo>
                <a:lnTo>
                  <a:pt x="3856939" y="6851652"/>
                </a:lnTo>
                <a:lnTo>
                  <a:pt x="3671396" y="6853238"/>
                </a:lnTo>
                <a:lnTo>
                  <a:pt x="3671288" y="6853238"/>
                </a:lnTo>
                <a:close/>
              </a:path>
            </a:pathLst>
          </a:custGeom>
        </p:spPr>
        <p:txBody>
          <a:bodyPr wrap="square">
            <a:noAutofit/>
          </a:bodyPr>
          <a:lstStyle>
            <a:lvl1pPr>
              <a:defRPr lang="ar-SY" dirty="0"/>
            </a:lvl1pPr>
          </a:lstStyle>
          <a:p>
            <a:endParaRPr lang="ar-SY" dirty="0"/>
          </a:p>
        </p:txBody>
      </p:sp>
      <p:pic>
        <p:nvPicPr>
          <p:cNvPr id="8" name="صورة 7">
            <a:extLst>
              <a:ext uri="{FF2B5EF4-FFF2-40B4-BE49-F238E27FC236}">
                <a16:creationId xmlns:a16="http://schemas.microsoft.com/office/drawing/2014/main" id="{DE23DD8B-94A2-40FE-80AB-326DF21AE48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11776" y="6317627"/>
            <a:ext cx="1368445" cy="540373"/>
          </a:xfrm>
          <a:prstGeom prst="rect">
            <a:avLst/>
          </a:prstGeom>
        </p:spPr>
      </p:pic>
      <p:sp>
        <p:nvSpPr>
          <p:cNvPr id="9" name="عنصر نائب لرقم الشريحة 5">
            <a:extLst>
              <a:ext uri="{FF2B5EF4-FFF2-40B4-BE49-F238E27FC236}">
                <a16:creationId xmlns:a16="http://schemas.microsoft.com/office/drawing/2014/main" id="{4E391CA3-F54E-40C3-9949-70B8618087E7}"/>
              </a:ext>
            </a:extLst>
          </p:cNvPr>
          <p:cNvSpPr>
            <a:spLocks noGrp="1"/>
          </p:cNvSpPr>
          <p:nvPr>
            <p:ph type="sldNum" sz="quarter" idx="12"/>
          </p:nvPr>
        </p:nvSpPr>
        <p:spPr>
          <a:xfrm>
            <a:off x="5733142" y="6444342"/>
            <a:ext cx="725715" cy="457200"/>
          </a:xfrm>
        </p:spPr>
        <p:txBody>
          <a:bodyPr/>
          <a:lstStyle>
            <a:lvl1pPr algn="ctr">
              <a:defRPr sz="1800">
                <a:solidFill>
                  <a:schemeClr val="bg1"/>
                </a:solidFill>
                <a:latin typeface="JF Flat" panose="02000500000000000000" pitchFamily="2" charset="-78"/>
                <a:cs typeface="JF Flat" panose="02000500000000000000" pitchFamily="2" charset="-78"/>
              </a:defRPr>
            </a:lvl1pPr>
          </a:lstStyle>
          <a:p>
            <a:fld id="{5C0BBA6B-D746-4F1B-B1F9-3DE64F485878}" type="slidenum">
              <a:rPr lang="ar-SY" smtClean="0"/>
              <a:pPr/>
              <a:t>‹#›</a:t>
            </a:fld>
            <a:endParaRPr lang="ar-SY" dirty="0"/>
          </a:p>
        </p:txBody>
      </p:sp>
      <p:pic>
        <p:nvPicPr>
          <p:cNvPr id="10" name="صورة 9">
            <a:hlinkClick r:id="" action="ppaction://hlinkshowjump?jump=firstslide"/>
            <a:extLst>
              <a:ext uri="{FF2B5EF4-FFF2-40B4-BE49-F238E27FC236}">
                <a16:creationId xmlns:a16="http://schemas.microsoft.com/office/drawing/2014/main" id="{F9DDEE89-4C2B-406B-9E4E-169BABC17DC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675410" y="6317627"/>
            <a:ext cx="534824" cy="534824"/>
          </a:xfrm>
          <a:prstGeom prst="rect">
            <a:avLst/>
          </a:prstGeom>
        </p:spPr>
      </p:pic>
    </p:spTree>
    <p:extLst>
      <p:ext uri="{BB962C8B-B14F-4D97-AF65-F5344CB8AC3E}">
        <p14:creationId xmlns:p14="http://schemas.microsoft.com/office/powerpoint/2010/main" val="740507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a:extLst>
              <a:ext uri="{FF2B5EF4-FFF2-40B4-BE49-F238E27FC236}">
                <a16:creationId xmlns:a16="http://schemas.microsoft.com/office/drawing/2014/main" id="{A954BABE-8995-42B9-8581-00899E3927C3}"/>
              </a:ext>
            </a:extLst>
          </p:cNvPr>
          <p:cNvSpPr>
            <a:spLocks noGrp="1"/>
          </p:cNvSpPr>
          <p:nvPr>
            <p:ph type="dt" sz="half" idx="10"/>
          </p:nvPr>
        </p:nvSpPr>
        <p:spPr/>
        <p:txBody>
          <a:bodyPr/>
          <a:lstStyle/>
          <a:p>
            <a:fld id="{9E7FC345-9157-4E10-A73C-26F53CBA2F27}" type="datetime8">
              <a:rPr lang="ar-SY" smtClean="0"/>
              <a:t>19 تشرين الأول، 25</a:t>
            </a:fld>
            <a:endParaRPr lang="ar-SY" dirty="0"/>
          </a:p>
        </p:txBody>
      </p:sp>
      <p:sp>
        <p:nvSpPr>
          <p:cNvPr id="3" name="عنصر نائب للتذييل 2">
            <a:extLst>
              <a:ext uri="{FF2B5EF4-FFF2-40B4-BE49-F238E27FC236}">
                <a16:creationId xmlns:a16="http://schemas.microsoft.com/office/drawing/2014/main" id="{AD76B546-7091-4063-8FE9-0E321E5610B1}"/>
              </a:ext>
            </a:extLst>
          </p:cNvPr>
          <p:cNvSpPr>
            <a:spLocks noGrp="1"/>
          </p:cNvSpPr>
          <p:nvPr>
            <p:ph type="ftr" sz="quarter" idx="11"/>
          </p:nvPr>
        </p:nvSpPr>
        <p:spPr/>
        <p:txBody>
          <a:bodyPr/>
          <a:lstStyle/>
          <a:p>
            <a:endParaRPr lang="ar-SY" dirty="0"/>
          </a:p>
        </p:txBody>
      </p:sp>
      <p:sp>
        <p:nvSpPr>
          <p:cNvPr id="4" name="عنصر نائب لرقم الشريحة 3">
            <a:extLst>
              <a:ext uri="{FF2B5EF4-FFF2-40B4-BE49-F238E27FC236}">
                <a16:creationId xmlns:a16="http://schemas.microsoft.com/office/drawing/2014/main" id="{9EF7EDC2-9ED9-458D-8DF0-1DA6A02D1725}"/>
              </a:ext>
            </a:extLst>
          </p:cNvPr>
          <p:cNvSpPr>
            <a:spLocks noGrp="1"/>
          </p:cNvSpPr>
          <p:nvPr>
            <p:ph type="sldNum" sz="quarter" idx="12"/>
          </p:nvPr>
        </p:nvSpPr>
        <p:spPr/>
        <p:txBody>
          <a:bodyPr/>
          <a:lstStyle/>
          <a:p>
            <a:fld id="{5C0BBA6B-D746-4F1B-B1F9-3DE64F485878}" type="slidenum">
              <a:rPr lang="ar-SY" smtClean="0"/>
              <a:t>‹#›</a:t>
            </a:fld>
            <a:endParaRPr lang="ar-SY" dirty="0"/>
          </a:p>
        </p:txBody>
      </p:sp>
    </p:spTree>
    <p:extLst>
      <p:ext uri="{BB962C8B-B14F-4D97-AF65-F5344CB8AC3E}">
        <p14:creationId xmlns:p14="http://schemas.microsoft.com/office/powerpoint/2010/main" val="4147160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64A751B7-EDED-4700-B88B-A536027AEF97}"/>
              </a:ext>
            </a:extLst>
          </p:cNvPr>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endParaRPr lang="ar-SY"/>
          </a:p>
        </p:txBody>
      </p:sp>
      <p:sp>
        <p:nvSpPr>
          <p:cNvPr id="3" name="عنصر نائب للمحتوى 2">
            <a:extLst>
              <a:ext uri="{FF2B5EF4-FFF2-40B4-BE49-F238E27FC236}">
                <a16:creationId xmlns:a16="http://schemas.microsoft.com/office/drawing/2014/main" id="{E9FC8838-7408-4BAD-B994-BBADCA36DB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SY"/>
          </a:p>
        </p:txBody>
      </p:sp>
      <p:sp>
        <p:nvSpPr>
          <p:cNvPr id="4" name="عنصر نائب للنص 3">
            <a:extLst>
              <a:ext uri="{FF2B5EF4-FFF2-40B4-BE49-F238E27FC236}">
                <a16:creationId xmlns:a16="http://schemas.microsoft.com/office/drawing/2014/main" id="{CEDEE011-1961-44ED-B749-F983DD18E6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عنصر نائب للتاريخ 4">
            <a:extLst>
              <a:ext uri="{FF2B5EF4-FFF2-40B4-BE49-F238E27FC236}">
                <a16:creationId xmlns:a16="http://schemas.microsoft.com/office/drawing/2014/main" id="{DF6A68F4-3BF1-490F-BC67-98853B17E17C}"/>
              </a:ext>
            </a:extLst>
          </p:cNvPr>
          <p:cNvSpPr>
            <a:spLocks noGrp="1"/>
          </p:cNvSpPr>
          <p:nvPr>
            <p:ph type="dt" sz="half" idx="10"/>
          </p:nvPr>
        </p:nvSpPr>
        <p:spPr/>
        <p:txBody>
          <a:bodyPr/>
          <a:lstStyle/>
          <a:p>
            <a:fld id="{E68D0598-E7F5-4B7E-A972-77590294EF31}" type="datetime8">
              <a:rPr lang="ar-SY" smtClean="0"/>
              <a:t>19 تشرين الأول، 25</a:t>
            </a:fld>
            <a:endParaRPr lang="ar-SY" dirty="0"/>
          </a:p>
        </p:txBody>
      </p:sp>
      <p:sp>
        <p:nvSpPr>
          <p:cNvPr id="6" name="عنصر نائب للتذييل 5">
            <a:extLst>
              <a:ext uri="{FF2B5EF4-FFF2-40B4-BE49-F238E27FC236}">
                <a16:creationId xmlns:a16="http://schemas.microsoft.com/office/drawing/2014/main" id="{418DAA3A-4733-40E6-A012-A6378F718A9F}"/>
              </a:ext>
            </a:extLst>
          </p:cNvPr>
          <p:cNvSpPr>
            <a:spLocks noGrp="1"/>
          </p:cNvSpPr>
          <p:nvPr>
            <p:ph type="ftr" sz="quarter" idx="11"/>
          </p:nvPr>
        </p:nvSpPr>
        <p:spPr/>
        <p:txBody>
          <a:bodyPr/>
          <a:lstStyle/>
          <a:p>
            <a:endParaRPr lang="ar-SY" dirty="0"/>
          </a:p>
        </p:txBody>
      </p:sp>
      <p:sp>
        <p:nvSpPr>
          <p:cNvPr id="7" name="عنصر نائب لرقم الشريحة 6">
            <a:extLst>
              <a:ext uri="{FF2B5EF4-FFF2-40B4-BE49-F238E27FC236}">
                <a16:creationId xmlns:a16="http://schemas.microsoft.com/office/drawing/2014/main" id="{33B769CD-CA31-4BDC-AFCB-8AC0A3274D3F}"/>
              </a:ext>
            </a:extLst>
          </p:cNvPr>
          <p:cNvSpPr>
            <a:spLocks noGrp="1"/>
          </p:cNvSpPr>
          <p:nvPr>
            <p:ph type="sldNum" sz="quarter" idx="12"/>
          </p:nvPr>
        </p:nvSpPr>
        <p:spPr/>
        <p:txBody>
          <a:bodyPr/>
          <a:lstStyle/>
          <a:p>
            <a:fld id="{5C0BBA6B-D746-4F1B-B1F9-3DE64F485878}" type="slidenum">
              <a:rPr lang="ar-SY" smtClean="0"/>
              <a:t>‹#›</a:t>
            </a:fld>
            <a:endParaRPr lang="ar-SY" dirty="0"/>
          </a:p>
        </p:txBody>
      </p:sp>
    </p:spTree>
    <p:extLst>
      <p:ext uri="{BB962C8B-B14F-4D97-AF65-F5344CB8AC3E}">
        <p14:creationId xmlns:p14="http://schemas.microsoft.com/office/powerpoint/2010/main" val="394839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3383175-1520-4586-853F-EDB40E334DFB}"/>
              </a:ext>
            </a:extLst>
          </p:cNvPr>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endParaRPr lang="ar-SY"/>
          </a:p>
        </p:txBody>
      </p:sp>
      <p:sp>
        <p:nvSpPr>
          <p:cNvPr id="3" name="عنصر نائب للصورة 2">
            <a:extLst>
              <a:ext uri="{FF2B5EF4-FFF2-40B4-BE49-F238E27FC236}">
                <a16:creationId xmlns:a16="http://schemas.microsoft.com/office/drawing/2014/main" id="{C74F13EA-50E2-4132-A78E-D33C205E92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SY" dirty="0"/>
          </a:p>
        </p:txBody>
      </p:sp>
      <p:sp>
        <p:nvSpPr>
          <p:cNvPr id="4" name="عنصر نائب للنص 3">
            <a:extLst>
              <a:ext uri="{FF2B5EF4-FFF2-40B4-BE49-F238E27FC236}">
                <a16:creationId xmlns:a16="http://schemas.microsoft.com/office/drawing/2014/main" id="{5D12D2C0-3C95-4B63-8C4B-22F5B47D94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عنصر نائب للتاريخ 4">
            <a:extLst>
              <a:ext uri="{FF2B5EF4-FFF2-40B4-BE49-F238E27FC236}">
                <a16:creationId xmlns:a16="http://schemas.microsoft.com/office/drawing/2014/main" id="{DDA48BA9-257A-401B-8244-5727B88987C7}"/>
              </a:ext>
            </a:extLst>
          </p:cNvPr>
          <p:cNvSpPr>
            <a:spLocks noGrp="1"/>
          </p:cNvSpPr>
          <p:nvPr>
            <p:ph type="dt" sz="half" idx="10"/>
          </p:nvPr>
        </p:nvSpPr>
        <p:spPr/>
        <p:txBody>
          <a:bodyPr/>
          <a:lstStyle/>
          <a:p>
            <a:fld id="{D2B57BBC-F053-48D9-AD8B-719FA5DF81D8}" type="datetime8">
              <a:rPr lang="ar-SY" smtClean="0"/>
              <a:t>19 تشرين الأول، 25</a:t>
            </a:fld>
            <a:endParaRPr lang="ar-SY" dirty="0"/>
          </a:p>
        </p:txBody>
      </p:sp>
      <p:sp>
        <p:nvSpPr>
          <p:cNvPr id="6" name="عنصر نائب للتذييل 5">
            <a:extLst>
              <a:ext uri="{FF2B5EF4-FFF2-40B4-BE49-F238E27FC236}">
                <a16:creationId xmlns:a16="http://schemas.microsoft.com/office/drawing/2014/main" id="{9D368BB0-E2F9-4342-A5B0-050ED3992B78}"/>
              </a:ext>
            </a:extLst>
          </p:cNvPr>
          <p:cNvSpPr>
            <a:spLocks noGrp="1"/>
          </p:cNvSpPr>
          <p:nvPr>
            <p:ph type="ftr" sz="quarter" idx="11"/>
          </p:nvPr>
        </p:nvSpPr>
        <p:spPr/>
        <p:txBody>
          <a:bodyPr/>
          <a:lstStyle/>
          <a:p>
            <a:endParaRPr lang="ar-SY" dirty="0"/>
          </a:p>
        </p:txBody>
      </p:sp>
      <p:sp>
        <p:nvSpPr>
          <p:cNvPr id="7" name="عنصر نائب لرقم الشريحة 6">
            <a:extLst>
              <a:ext uri="{FF2B5EF4-FFF2-40B4-BE49-F238E27FC236}">
                <a16:creationId xmlns:a16="http://schemas.microsoft.com/office/drawing/2014/main" id="{B5BD6D05-A78E-48BD-AFA5-EF67DDABE314}"/>
              </a:ext>
            </a:extLst>
          </p:cNvPr>
          <p:cNvSpPr>
            <a:spLocks noGrp="1"/>
          </p:cNvSpPr>
          <p:nvPr>
            <p:ph type="sldNum" sz="quarter" idx="12"/>
          </p:nvPr>
        </p:nvSpPr>
        <p:spPr/>
        <p:txBody>
          <a:bodyPr/>
          <a:lstStyle/>
          <a:p>
            <a:fld id="{5C0BBA6B-D746-4F1B-B1F9-3DE64F485878}" type="slidenum">
              <a:rPr lang="ar-SY" smtClean="0"/>
              <a:t>‹#›</a:t>
            </a:fld>
            <a:endParaRPr lang="ar-SY" dirty="0"/>
          </a:p>
        </p:txBody>
      </p:sp>
    </p:spTree>
    <p:extLst>
      <p:ext uri="{BB962C8B-B14F-4D97-AF65-F5344CB8AC3E}">
        <p14:creationId xmlns:p14="http://schemas.microsoft.com/office/powerpoint/2010/main" val="1612327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عنوان 1">
            <a:extLst>
              <a:ext uri="{FF2B5EF4-FFF2-40B4-BE49-F238E27FC236}">
                <a16:creationId xmlns:a16="http://schemas.microsoft.com/office/drawing/2014/main" id="{D61AC285-E713-465E-AFC3-CB3E3706F7E2}"/>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ar-SA" dirty="0"/>
              <a:t>انقر لتحرير نمط عنوان الشكل الرئيسي</a:t>
            </a:r>
            <a:endParaRPr lang="ar-SY" dirty="0"/>
          </a:p>
        </p:txBody>
      </p:sp>
      <p:sp>
        <p:nvSpPr>
          <p:cNvPr id="3" name="عنصر نائب للنص 2">
            <a:extLst>
              <a:ext uri="{FF2B5EF4-FFF2-40B4-BE49-F238E27FC236}">
                <a16:creationId xmlns:a16="http://schemas.microsoft.com/office/drawing/2014/main" id="{9729D220-D83D-4678-8A01-30E370C0123D}"/>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ar-SA" dirty="0"/>
              <a:t>انقر لتحرير أنماط نص الشكل الرئيسي</a:t>
            </a:r>
          </a:p>
          <a:p>
            <a:pPr lvl="1"/>
            <a:r>
              <a:rPr lang="ar-SA" dirty="0"/>
              <a:t>المستوى الثاني</a:t>
            </a:r>
          </a:p>
          <a:p>
            <a:pPr lvl="2"/>
            <a:r>
              <a:rPr lang="ar-SA" dirty="0"/>
              <a:t>المستوى الثالث</a:t>
            </a:r>
          </a:p>
          <a:p>
            <a:pPr lvl="3"/>
            <a:r>
              <a:rPr lang="ar-SA" dirty="0"/>
              <a:t>المستوى الرابع</a:t>
            </a:r>
          </a:p>
          <a:p>
            <a:pPr lvl="4"/>
            <a:r>
              <a:rPr lang="ar-SA" dirty="0"/>
              <a:t>المستوى الخامس</a:t>
            </a:r>
            <a:endParaRPr lang="ar-SY" dirty="0"/>
          </a:p>
        </p:txBody>
      </p:sp>
      <p:sp>
        <p:nvSpPr>
          <p:cNvPr id="4" name="عنصر نائب للتاريخ 3">
            <a:extLst>
              <a:ext uri="{FF2B5EF4-FFF2-40B4-BE49-F238E27FC236}">
                <a16:creationId xmlns:a16="http://schemas.microsoft.com/office/drawing/2014/main" id="{6C678128-CA4A-4E12-A1A0-6C83EFBD8CE0}"/>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D5CC79D9-09F6-45EA-B040-C2EFA3EA11DA}" type="datetime8">
              <a:rPr lang="ar-SY" smtClean="0"/>
              <a:t>19 تشرين الأول، 25</a:t>
            </a:fld>
            <a:endParaRPr lang="ar-SY" dirty="0"/>
          </a:p>
        </p:txBody>
      </p:sp>
      <p:sp>
        <p:nvSpPr>
          <p:cNvPr id="5" name="عنصر نائب للتذييل 4">
            <a:extLst>
              <a:ext uri="{FF2B5EF4-FFF2-40B4-BE49-F238E27FC236}">
                <a16:creationId xmlns:a16="http://schemas.microsoft.com/office/drawing/2014/main" id="{5285D351-0A87-4C6F-A0F5-C9EC17A29A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ar-SY" dirty="0"/>
          </a:p>
        </p:txBody>
      </p:sp>
      <p:sp>
        <p:nvSpPr>
          <p:cNvPr id="6" name="عنصر نائب لرقم الشريحة 5">
            <a:extLst>
              <a:ext uri="{FF2B5EF4-FFF2-40B4-BE49-F238E27FC236}">
                <a16:creationId xmlns:a16="http://schemas.microsoft.com/office/drawing/2014/main" id="{6ECEEA81-18A3-4F51-A96F-8E4E7DDDAFB9}"/>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5C0BBA6B-D746-4F1B-B1F9-3DE64F485878}" type="slidenum">
              <a:rPr lang="ar-SY" smtClean="0"/>
              <a:t>‹#›</a:t>
            </a:fld>
            <a:endParaRPr lang="ar-SY" dirty="0"/>
          </a:p>
        </p:txBody>
      </p:sp>
      <p:sp>
        <p:nvSpPr>
          <p:cNvPr id="7" name="مربع نص 6">
            <a:extLst>
              <a:ext uri="{FF2B5EF4-FFF2-40B4-BE49-F238E27FC236}">
                <a16:creationId xmlns:a16="http://schemas.microsoft.com/office/drawing/2014/main" id="{3DA4E7CC-12A5-4D0C-B9C3-929B7F00B107}"/>
              </a:ext>
            </a:extLst>
          </p:cNvPr>
          <p:cNvSpPr txBox="1"/>
          <p:nvPr userDrawn="1"/>
        </p:nvSpPr>
        <p:spPr>
          <a:xfrm>
            <a:off x="12370127" y="783771"/>
            <a:ext cx="184730" cy="646331"/>
          </a:xfrm>
          <a:prstGeom prst="rect">
            <a:avLst/>
          </a:prstGeom>
          <a:noFill/>
        </p:spPr>
        <p:txBody>
          <a:bodyPr wrap="none" rtlCol="1">
            <a:spAutoFit/>
          </a:bodyPr>
          <a:lstStyle/>
          <a:p>
            <a:endParaRPr lang="en-US" dirty="0"/>
          </a:p>
          <a:p>
            <a:endParaRPr lang="ar-SY" dirty="0"/>
          </a:p>
        </p:txBody>
      </p:sp>
    </p:spTree>
    <p:extLst>
      <p:ext uri="{BB962C8B-B14F-4D97-AF65-F5344CB8AC3E}">
        <p14:creationId xmlns:p14="http://schemas.microsoft.com/office/powerpoint/2010/main" val="2865159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r" defTabSz="914400" rtl="1" eaLnBrk="1" latinLnBrk="0" hangingPunct="1">
        <a:lnSpc>
          <a:spcPct val="90000"/>
        </a:lnSpc>
        <a:spcBef>
          <a:spcPct val="0"/>
        </a:spcBef>
        <a:buNone/>
        <a:defRPr sz="4000" kern="1200">
          <a:solidFill>
            <a:schemeClr val="tx1"/>
          </a:solidFill>
          <a:latin typeface="JF Flat" panose="02000500000000000000" pitchFamily="2" charset="-78"/>
          <a:ea typeface="+mj-ea"/>
          <a:cs typeface="JF Flat" panose="02000500000000000000" pitchFamily="2" charset="-78"/>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400" kern="1200">
          <a:solidFill>
            <a:schemeClr val="tx1"/>
          </a:solidFill>
          <a:latin typeface="JF Flat" panose="02000500000000000000" pitchFamily="2" charset="-78"/>
          <a:ea typeface="+mn-ea"/>
          <a:cs typeface="JF Flat" panose="02000500000000000000" pitchFamily="2" charset="-78"/>
        </a:defRPr>
      </a:lvl1pPr>
      <a:lvl2pPr marL="6858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JF Flat" panose="02000500000000000000" pitchFamily="2" charset="-78"/>
          <a:ea typeface="+mn-ea"/>
          <a:cs typeface="JF Flat" panose="02000500000000000000" pitchFamily="2" charset="-78"/>
        </a:defRPr>
      </a:lvl2pPr>
      <a:lvl3pPr marL="1143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JF Flat" panose="02000500000000000000" pitchFamily="2" charset="-78"/>
          <a:ea typeface="+mn-ea"/>
          <a:cs typeface="JF Flat" panose="02000500000000000000" pitchFamily="2" charset="-78"/>
        </a:defRPr>
      </a:lvl3pPr>
      <a:lvl4pPr marL="1600200" indent="-228600" algn="r" defTabSz="914400" rtl="1" eaLnBrk="1" latinLnBrk="0" hangingPunct="1">
        <a:lnSpc>
          <a:spcPct val="90000"/>
        </a:lnSpc>
        <a:spcBef>
          <a:spcPts val="500"/>
        </a:spcBef>
        <a:buFont typeface="Arial" panose="020B0604020202020204" pitchFamily="34" charset="0"/>
        <a:buChar char="•"/>
        <a:defRPr sz="1600" kern="1200">
          <a:solidFill>
            <a:schemeClr val="tx1"/>
          </a:solidFill>
          <a:latin typeface="JF Flat" panose="02000500000000000000" pitchFamily="2" charset="-78"/>
          <a:ea typeface="+mn-ea"/>
          <a:cs typeface="JF Flat" panose="02000500000000000000" pitchFamily="2" charset="-78"/>
        </a:defRPr>
      </a:lvl4pPr>
      <a:lvl5pPr marL="2057400" indent="-228600" algn="r" defTabSz="914400" rtl="1" eaLnBrk="1" latinLnBrk="0" hangingPunct="1">
        <a:lnSpc>
          <a:spcPct val="90000"/>
        </a:lnSpc>
        <a:spcBef>
          <a:spcPts val="500"/>
        </a:spcBef>
        <a:buFont typeface="Arial" panose="020B0604020202020204" pitchFamily="34" charset="0"/>
        <a:buChar char="•"/>
        <a:defRPr sz="1600" kern="1200">
          <a:solidFill>
            <a:schemeClr val="tx1"/>
          </a:solidFill>
          <a:latin typeface="JF Flat" panose="02000500000000000000" pitchFamily="2" charset="-78"/>
          <a:ea typeface="+mn-ea"/>
          <a:cs typeface="JF Flat" panose="02000500000000000000" pitchFamily="2" charset="-78"/>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Y"/>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webp"/><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9.webp"/><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رقم الشريحة 2">
            <a:extLst>
              <a:ext uri="{FF2B5EF4-FFF2-40B4-BE49-F238E27FC236}">
                <a16:creationId xmlns:a16="http://schemas.microsoft.com/office/drawing/2014/main" id="{DF85F30A-C2D8-433B-93E8-8AF7F0F0F751}"/>
              </a:ext>
            </a:extLst>
          </p:cNvPr>
          <p:cNvSpPr>
            <a:spLocks noGrp="1"/>
          </p:cNvSpPr>
          <p:nvPr>
            <p:ph type="sldNum" sz="quarter" idx="12"/>
          </p:nvPr>
        </p:nvSpPr>
        <p:spPr/>
        <p:txBody>
          <a:bodyPr/>
          <a:lstStyle/>
          <a:p>
            <a:fld id="{5C0BBA6B-D746-4F1B-B1F9-3DE64F485878}" type="slidenum">
              <a:rPr lang="ar-SY" sz="2000" smtClean="0"/>
              <a:pPr/>
              <a:t>1</a:t>
            </a:fld>
            <a:endParaRPr lang="ar-SY" sz="2000" dirty="0"/>
          </a:p>
        </p:txBody>
      </p:sp>
      <p:pic>
        <p:nvPicPr>
          <p:cNvPr id="9" name="عنصر نائب للصورة 8">
            <a:extLst>
              <a:ext uri="{FF2B5EF4-FFF2-40B4-BE49-F238E27FC236}">
                <a16:creationId xmlns:a16="http://schemas.microsoft.com/office/drawing/2014/main" id="{C6DCE26D-70C5-40D7-9B0C-746AB5BB3A2F}"/>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6118" r="28844"/>
          <a:stretch>
            <a:fillRect/>
          </a:stretch>
        </p:blipFill>
        <p:spPr>
          <a:xfrm>
            <a:off x="0" y="0"/>
            <a:ext cx="5733142" cy="6858000"/>
          </a:xfrm>
        </p:spPr>
      </p:pic>
      <p:sp>
        <p:nvSpPr>
          <p:cNvPr id="10" name="مربع نص 9">
            <a:extLst>
              <a:ext uri="{FF2B5EF4-FFF2-40B4-BE49-F238E27FC236}">
                <a16:creationId xmlns:a16="http://schemas.microsoft.com/office/drawing/2014/main" id="{4AAACF7F-4145-48BD-AF5A-197D07E1AB04}"/>
              </a:ext>
            </a:extLst>
          </p:cNvPr>
          <p:cNvSpPr txBox="1"/>
          <p:nvPr/>
        </p:nvSpPr>
        <p:spPr>
          <a:xfrm>
            <a:off x="5499512" y="2278544"/>
            <a:ext cx="6311489" cy="3139321"/>
          </a:xfrm>
          <a:prstGeom prst="rect">
            <a:avLst/>
          </a:prstGeom>
          <a:noFill/>
        </p:spPr>
        <p:txBody>
          <a:bodyPr wrap="square" rtlCol="1">
            <a:spAutoFit/>
          </a:bodyPr>
          <a:lstStyle/>
          <a:p>
            <a:r>
              <a:rPr lang="ar-SY" sz="6600" dirty="0">
                <a:solidFill>
                  <a:srgbClr val="FFF6DB"/>
                </a:solidFill>
              </a:rPr>
              <a:t>تقنيات الضغط</a:t>
            </a:r>
          </a:p>
          <a:p>
            <a:r>
              <a:rPr lang="ar-SY" sz="6600" dirty="0">
                <a:solidFill>
                  <a:srgbClr val="FFF6DB"/>
                </a:solidFill>
              </a:rPr>
              <a:t>للوسائط المتعددة</a:t>
            </a:r>
          </a:p>
        </p:txBody>
      </p:sp>
      <p:sp>
        <p:nvSpPr>
          <p:cNvPr id="11" name="مربع نص 10">
            <a:extLst>
              <a:ext uri="{FF2B5EF4-FFF2-40B4-BE49-F238E27FC236}">
                <a16:creationId xmlns:a16="http://schemas.microsoft.com/office/drawing/2014/main" id="{35E6E0EF-7187-476C-8EE0-D5D63C897A0D}"/>
              </a:ext>
            </a:extLst>
          </p:cNvPr>
          <p:cNvSpPr txBox="1"/>
          <p:nvPr/>
        </p:nvSpPr>
        <p:spPr>
          <a:xfrm>
            <a:off x="6680201" y="3695700"/>
            <a:ext cx="5130800" cy="307777"/>
          </a:xfrm>
          <a:prstGeom prst="rect">
            <a:avLst/>
          </a:prstGeom>
          <a:noFill/>
        </p:spPr>
        <p:txBody>
          <a:bodyPr wrap="square" rtlCol="1">
            <a:spAutoFit/>
          </a:bodyPr>
          <a:lstStyle/>
          <a:p>
            <a:pPr algn="just"/>
            <a:endParaRPr lang="ar-SY" sz="1400" dirty="0">
              <a:solidFill>
                <a:schemeClr val="bg1"/>
              </a:solidFill>
            </a:endParaRPr>
          </a:p>
        </p:txBody>
      </p:sp>
    </p:spTree>
    <p:extLst>
      <p:ext uri="{BB962C8B-B14F-4D97-AF65-F5344CB8AC3E}">
        <p14:creationId xmlns:p14="http://schemas.microsoft.com/office/powerpoint/2010/main" val="14649579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nodePh="1">
                                  <p:stCondLst>
                                    <p:cond delay="0"/>
                                  </p:stCondLst>
                                  <p:endCondLst>
                                    <p:cond evt="begin" delay="0">
                                      <p:tn val="9"/>
                                    </p:cond>
                                  </p:end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47D1CD-9614-9370-D98B-2A225BBA9638}"/>
            </a:ext>
          </a:extLst>
        </p:cNvPr>
        <p:cNvGrpSpPr/>
        <p:nvPr/>
      </p:nvGrpSpPr>
      <p:grpSpPr>
        <a:xfrm>
          <a:off x="0" y="0"/>
          <a:ext cx="0" cy="0"/>
          <a:chOff x="0" y="0"/>
          <a:chExt cx="0" cy="0"/>
        </a:xfrm>
      </p:grpSpPr>
      <p:pic>
        <p:nvPicPr>
          <p:cNvPr id="5" name="عنصر نائب للصورة 4">
            <a:extLst>
              <a:ext uri="{FF2B5EF4-FFF2-40B4-BE49-F238E27FC236}">
                <a16:creationId xmlns:a16="http://schemas.microsoft.com/office/drawing/2014/main" id="{BDD4DC93-77D2-8A67-5038-7F88009A9C1B}"/>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1240" r="31240"/>
          <a:stretch/>
        </p:blipFill>
        <p:spPr>
          <a:xfrm>
            <a:off x="8335058" y="-787"/>
            <a:ext cx="3856939" cy="6853238"/>
          </a:xfrm>
        </p:spPr>
      </p:pic>
      <p:sp>
        <p:nvSpPr>
          <p:cNvPr id="2" name="عنصر نائب لرقم الشريحة 1">
            <a:extLst>
              <a:ext uri="{FF2B5EF4-FFF2-40B4-BE49-F238E27FC236}">
                <a16:creationId xmlns:a16="http://schemas.microsoft.com/office/drawing/2014/main" id="{C53277B9-F311-398A-8F0A-2C6EFA38C8CB}"/>
              </a:ext>
            </a:extLst>
          </p:cNvPr>
          <p:cNvSpPr>
            <a:spLocks noGrp="1"/>
          </p:cNvSpPr>
          <p:nvPr>
            <p:ph type="sldNum" sz="quarter" idx="12"/>
          </p:nvPr>
        </p:nvSpPr>
        <p:spPr/>
        <p:txBody>
          <a:bodyPr/>
          <a:lstStyle/>
          <a:p>
            <a:fld id="{5C0BBA6B-D746-4F1B-B1F9-3DE64F485878}" type="slidenum">
              <a:rPr lang="ar-SY" smtClean="0"/>
              <a:pPr/>
              <a:t>10</a:t>
            </a:fld>
            <a:endParaRPr lang="ar-SY" dirty="0"/>
          </a:p>
        </p:txBody>
      </p:sp>
      <p:sp>
        <p:nvSpPr>
          <p:cNvPr id="7" name="مربع نص 6">
            <a:extLst>
              <a:ext uri="{FF2B5EF4-FFF2-40B4-BE49-F238E27FC236}">
                <a16:creationId xmlns:a16="http://schemas.microsoft.com/office/drawing/2014/main" id="{2A7B9583-F1EE-ECA9-26EB-72BA18B8A72D}"/>
              </a:ext>
            </a:extLst>
          </p:cNvPr>
          <p:cNvSpPr txBox="1"/>
          <p:nvPr/>
        </p:nvSpPr>
        <p:spPr>
          <a:xfrm>
            <a:off x="-185838" y="391919"/>
            <a:ext cx="7846271" cy="923330"/>
          </a:xfrm>
          <a:prstGeom prst="rect">
            <a:avLst/>
          </a:prstGeom>
          <a:noFill/>
        </p:spPr>
        <p:txBody>
          <a:bodyPr wrap="square" rtlCol="1">
            <a:spAutoFit/>
          </a:bodyPr>
          <a:lstStyle/>
          <a:p>
            <a:r>
              <a:rPr lang="ar-SY" sz="5400" b="1" dirty="0">
                <a:solidFill>
                  <a:srgbClr val="EE1250"/>
                </a:solidFill>
              </a:rPr>
              <a:t>تقنيات الضغط غير المضيع:</a:t>
            </a:r>
            <a:endParaRPr lang="ar-SY" sz="5400" dirty="0">
              <a:solidFill>
                <a:srgbClr val="EE1250"/>
              </a:solidFill>
            </a:endParaRPr>
          </a:p>
        </p:txBody>
      </p:sp>
      <p:sp>
        <p:nvSpPr>
          <p:cNvPr id="8" name="مربع نص 7">
            <a:extLst>
              <a:ext uri="{FF2B5EF4-FFF2-40B4-BE49-F238E27FC236}">
                <a16:creationId xmlns:a16="http://schemas.microsoft.com/office/drawing/2014/main" id="{3A310ABB-E2B6-D40A-E0F9-9F7B58A965C7}"/>
              </a:ext>
            </a:extLst>
          </p:cNvPr>
          <p:cNvSpPr txBox="1"/>
          <p:nvPr/>
        </p:nvSpPr>
        <p:spPr>
          <a:xfrm>
            <a:off x="-397187" y="1479138"/>
            <a:ext cx="6676100" cy="4801314"/>
          </a:xfrm>
          <a:prstGeom prst="rect">
            <a:avLst/>
          </a:prstGeom>
          <a:noFill/>
        </p:spPr>
        <p:txBody>
          <a:bodyPr wrap="square" rtlCol="1">
            <a:spAutoFit/>
          </a:bodyPr>
          <a:lstStyle/>
          <a:p>
            <a:r>
              <a:rPr lang="ar-SY" b="1" dirty="0">
                <a:solidFill>
                  <a:srgbClr val="002060"/>
                </a:solidFill>
              </a:rPr>
              <a:t>2. ترميز </a:t>
            </a:r>
            <a:r>
              <a:rPr lang="ar-SY" b="1" dirty="0" err="1">
                <a:solidFill>
                  <a:srgbClr val="002060"/>
                </a:solidFill>
              </a:rPr>
              <a:t>هوفمان</a:t>
            </a:r>
            <a:r>
              <a:rPr lang="ar-SY" b="1" dirty="0">
                <a:solidFill>
                  <a:srgbClr val="002060"/>
                </a:solidFill>
              </a:rPr>
              <a:t> (</a:t>
            </a:r>
            <a:r>
              <a:rPr lang="en-US" b="1" dirty="0">
                <a:solidFill>
                  <a:srgbClr val="002060"/>
                </a:solidFill>
              </a:rPr>
              <a:t>Huffman Coding</a:t>
            </a:r>
            <a:r>
              <a:rPr lang="ar-SY" b="1" dirty="0">
                <a:solidFill>
                  <a:srgbClr val="002060"/>
                </a:solidFill>
              </a:rPr>
              <a:t>)</a:t>
            </a:r>
            <a:endParaRPr lang="en-US" b="1" dirty="0">
              <a:solidFill>
                <a:srgbClr val="002060"/>
              </a:solidFill>
            </a:endParaRPr>
          </a:p>
          <a:p>
            <a:r>
              <a:rPr lang="ar-SY" b="1" dirty="0">
                <a:solidFill>
                  <a:srgbClr val="002060"/>
                </a:solidFill>
              </a:rPr>
              <a:t>المبدأ الأساسي</a:t>
            </a:r>
            <a:r>
              <a:rPr lang="ar-SY" dirty="0">
                <a:solidFill>
                  <a:srgbClr val="002060"/>
                </a:solidFill>
              </a:rPr>
              <a:t>:</a:t>
            </a:r>
          </a:p>
          <a:p>
            <a:pPr lvl="1"/>
            <a:r>
              <a:rPr lang="ar-SY" dirty="0">
                <a:solidFill>
                  <a:srgbClr val="002060"/>
                </a:solidFill>
              </a:rPr>
              <a:t>تعيين رموز ثنائية متغيرة الطول للرموز</a:t>
            </a:r>
          </a:p>
          <a:p>
            <a:pPr lvl="1"/>
            <a:r>
              <a:rPr lang="ar-SY" dirty="0">
                <a:solidFill>
                  <a:srgbClr val="002060"/>
                </a:solidFill>
              </a:rPr>
              <a:t>الرموز الأكثر تكراراً تحصل على رموز أقصر</a:t>
            </a:r>
          </a:p>
          <a:p>
            <a:pPr lvl="1"/>
            <a:r>
              <a:rPr lang="ar-SY" dirty="0">
                <a:solidFill>
                  <a:srgbClr val="002060"/>
                </a:solidFill>
              </a:rPr>
              <a:t>الرموز الأقل تكراراً تحصل على رموز أطول</a:t>
            </a:r>
          </a:p>
          <a:p>
            <a:r>
              <a:rPr lang="ar-SY" b="1" dirty="0">
                <a:solidFill>
                  <a:srgbClr val="002060"/>
                </a:solidFill>
              </a:rPr>
              <a:t>خطوات التنفيذ</a:t>
            </a:r>
            <a:r>
              <a:rPr lang="ar-SY" dirty="0">
                <a:solidFill>
                  <a:srgbClr val="002060"/>
                </a:solidFill>
              </a:rPr>
              <a:t>:</a:t>
            </a:r>
          </a:p>
          <a:p>
            <a:pPr lvl="1"/>
            <a:r>
              <a:rPr lang="ar-SY" dirty="0">
                <a:solidFill>
                  <a:srgbClr val="002060"/>
                </a:solidFill>
              </a:rPr>
              <a:t>حساب تردد كل رمز في البيانات</a:t>
            </a:r>
          </a:p>
          <a:p>
            <a:pPr lvl="1"/>
            <a:r>
              <a:rPr lang="ar-SY" dirty="0">
                <a:solidFill>
                  <a:srgbClr val="002060"/>
                </a:solidFill>
              </a:rPr>
              <a:t>بناء شجرة </a:t>
            </a:r>
            <a:r>
              <a:rPr lang="ar-SY" dirty="0" err="1">
                <a:solidFill>
                  <a:srgbClr val="002060"/>
                </a:solidFill>
              </a:rPr>
              <a:t>هوفمان</a:t>
            </a:r>
            <a:r>
              <a:rPr lang="ar-SY" dirty="0">
                <a:solidFill>
                  <a:srgbClr val="002060"/>
                </a:solidFill>
              </a:rPr>
              <a:t> الثنائية</a:t>
            </a:r>
          </a:p>
          <a:p>
            <a:pPr lvl="1"/>
            <a:r>
              <a:rPr lang="ar-SY" dirty="0">
                <a:solidFill>
                  <a:srgbClr val="002060"/>
                </a:solidFill>
              </a:rPr>
              <a:t>تعيين الرموز بناءً على مسار الشجرة</a:t>
            </a:r>
          </a:p>
          <a:p>
            <a:r>
              <a:rPr lang="ar-SY" b="1" dirty="0">
                <a:solidFill>
                  <a:srgbClr val="002060"/>
                </a:solidFill>
              </a:rPr>
              <a:t>المميزات</a:t>
            </a:r>
            <a:r>
              <a:rPr lang="ar-SY" dirty="0">
                <a:solidFill>
                  <a:srgbClr val="002060"/>
                </a:solidFill>
              </a:rPr>
              <a:t>:</a:t>
            </a:r>
          </a:p>
          <a:p>
            <a:pPr lvl="1"/>
            <a:r>
              <a:rPr lang="ar-SY" dirty="0">
                <a:solidFill>
                  <a:srgbClr val="002060"/>
                </a:solidFill>
              </a:rPr>
              <a:t>بسيط وسهل التنفيذ</a:t>
            </a:r>
          </a:p>
          <a:p>
            <a:pPr lvl="1"/>
            <a:r>
              <a:rPr lang="ar-SY" dirty="0">
                <a:solidFill>
                  <a:srgbClr val="002060"/>
                </a:solidFill>
              </a:rPr>
              <a:t>فعال مع البيانات ذات التكرار العالي</a:t>
            </a:r>
          </a:p>
          <a:p>
            <a:pPr lvl="1"/>
            <a:r>
              <a:rPr lang="ar-SY" dirty="0">
                <a:solidFill>
                  <a:srgbClr val="002060"/>
                </a:solidFill>
              </a:rPr>
              <a:t>يحقق ضغطاً جيداً دون فقدان المعلومات</a:t>
            </a:r>
          </a:p>
          <a:p>
            <a:r>
              <a:rPr lang="ar-SY" b="1" dirty="0">
                <a:solidFill>
                  <a:srgbClr val="002060"/>
                </a:solidFill>
              </a:rPr>
              <a:t>التطبيقات</a:t>
            </a:r>
            <a:r>
              <a:rPr lang="ar-SY" dirty="0">
                <a:solidFill>
                  <a:srgbClr val="002060"/>
                </a:solidFill>
              </a:rPr>
              <a:t>:</a:t>
            </a:r>
          </a:p>
          <a:p>
            <a:pPr lvl="1"/>
            <a:r>
              <a:rPr lang="ar-SY" dirty="0">
                <a:solidFill>
                  <a:srgbClr val="002060"/>
                </a:solidFill>
              </a:rPr>
              <a:t>ضغط الملفات (</a:t>
            </a:r>
            <a:r>
              <a:rPr lang="en-US" dirty="0">
                <a:solidFill>
                  <a:srgbClr val="002060"/>
                </a:solidFill>
              </a:rPr>
              <a:t>ZIP</a:t>
            </a:r>
            <a:r>
              <a:rPr lang="ar-SY" dirty="0">
                <a:solidFill>
                  <a:srgbClr val="002060"/>
                </a:solidFill>
              </a:rPr>
              <a:t>)</a:t>
            </a:r>
            <a:endParaRPr lang="en-US" dirty="0">
              <a:solidFill>
                <a:srgbClr val="002060"/>
              </a:solidFill>
            </a:endParaRPr>
          </a:p>
          <a:p>
            <a:pPr lvl="1"/>
            <a:r>
              <a:rPr lang="ar-SY" dirty="0">
                <a:solidFill>
                  <a:srgbClr val="002060"/>
                </a:solidFill>
              </a:rPr>
              <a:t>ضغط الصور (</a:t>
            </a:r>
            <a:r>
              <a:rPr lang="en-US" dirty="0">
                <a:solidFill>
                  <a:srgbClr val="002060"/>
                </a:solidFill>
              </a:rPr>
              <a:t>PNG</a:t>
            </a:r>
            <a:r>
              <a:rPr lang="ar-SY" dirty="0">
                <a:solidFill>
                  <a:srgbClr val="002060"/>
                </a:solidFill>
              </a:rPr>
              <a:t>)</a:t>
            </a:r>
            <a:endParaRPr lang="en-US" dirty="0">
              <a:solidFill>
                <a:srgbClr val="002060"/>
              </a:solidFill>
            </a:endParaRPr>
          </a:p>
          <a:p>
            <a:pPr lvl="1"/>
            <a:r>
              <a:rPr lang="ar-SY" dirty="0">
                <a:solidFill>
                  <a:srgbClr val="002060"/>
                </a:solidFill>
              </a:rPr>
              <a:t>برامج الأرشيف</a:t>
            </a:r>
          </a:p>
        </p:txBody>
      </p:sp>
    </p:spTree>
    <p:extLst>
      <p:ext uri="{BB962C8B-B14F-4D97-AF65-F5344CB8AC3E}">
        <p14:creationId xmlns:p14="http://schemas.microsoft.com/office/powerpoint/2010/main" val="2271943824"/>
      </p:ext>
    </p:extLst>
  </p:cSld>
  <p:clrMapOvr>
    <a:masterClrMapping/>
  </p:clrMapOvr>
  <mc:AlternateContent xmlns:mc="http://schemas.openxmlformats.org/markup-compatibility/2006" xmlns:p14="http://schemas.microsoft.com/office/powerpoint/2010/main">
    <mc:Choice Requires="p14">
      <p:transition spd="slow" p14:dur="3400">
        <p14:reveal thruBlk="1"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A9D56F-355C-F980-77CE-47A67444C5AF}"/>
            </a:ext>
          </a:extLst>
        </p:cNvPr>
        <p:cNvGrpSpPr/>
        <p:nvPr/>
      </p:nvGrpSpPr>
      <p:grpSpPr>
        <a:xfrm>
          <a:off x="0" y="0"/>
          <a:ext cx="0" cy="0"/>
          <a:chOff x="0" y="0"/>
          <a:chExt cx="0" cy="0"/>
        </a:xfrm>
      </p:grpSpPr>
      <p:pic>
        <p:nvPicPr>
          <p:cNvPr id="5" name="عنصر نائب للصورة 4">
            <a:extLst>
              <a:ext uri="{FF2B5EF4-FFF2-40B4-BE49-F238E27FC236}">
                <a16:creationId xmlns:a16="http://schemas.microsoft.com/office/drawing/2014/main" id="{91BA17FD-E01B-09BD-67F9-C74D50D7CF85}"/>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1240" r="31240"/>
          <a:stretch/>
        </p:blipFill>
        <p:spPr>
          <a:xfrm>
            <a:off x="8335058" y="-787"/>
            <a:ext cx="3856939" cy="6853238"/>
          </a:xfrm>
        </p:spPr>
      </p:pic>
      <p:sp>
        <p:nvSpPr>
          <p:cNvPr id="2" name="عنصر نائب لرقم الشريحة 1">
            <a:extLst>
              <a:ext uri="{FF2B5EF4-FFF2-40B4-BE49-F238E27FC236}">
                <a16:creationId xmlns:a16="http://schemas.microsoft.com/office/drawing/2014/main" id="{0D05FD55-4F65-17C9-5743-A5E2357C42F5}"/>
              </a:ext>
            </a:extLst>
          </p:cNvPr>
          <p:cNvSpPr>
            <a:spLocks noGrp="1"/>
          </p:cNvSpPr>
          <p:nvPr>
            <p:ph type="sldNum" sz="quarter" idx="12"/>
          </p:nvPr>
        </p:nvSpPr>
        <p:spPr/>
        <p:txBody>
          <a:bodyPr/>
          <a:lstStyle/>
          <a:p>
            <a:fld id="{5C0BBA6B-D746-4F1B-B1F9-3DE64F485878}" type="slidenum">
              <a:rPr lang="ar-SY" smtClean="0"/>
              <a:pPr/>
              <a:t>11</a:t>
            </a:fld>
            <a:endParaRPr lang="ar-SY" dirty="0"/>
          </a:p>
        </p:txBody>
      </p:sp>
      <p:sp>
        <p:nvSpPr>
          <p:cNvPr id="7" name="مربع نص 6">
            <a:extLst>
              <a:ext uri="{FF2B5EF4-FFF2-40B4-BE49-F238E27FC236}">
                <a16:creationId xmlns:a16="http://schemas.microsoft.com/office/drawing/2014/main" id="{D9D3854B-51DB-1216-1088-6230FED0BE04}"/>
              </a:ext>
            </a:extLst>
          </p:cNvPr>
          <p:cNvSpPr txBox="1"/>
          <p:nvPr/>
        </p:nvSpPr>
        <p:spPr>
          <a:xfrm>
            <a:off x="-261991" y="279918"/>
            <a:ext cx="7945979" cy="923330"/>
          </a:xfrm>
          <a:prstGeom prst="rect">
            <a:avLst/>
          </a:prstGeom>
          <a:noFill/>
        </p:spPr>
        <p:txBody>
          <a:bodyPr wrap="square" rtlCol="1">
            <a:spAutoFit/>
          </a:bodyPr>
          <a:lstStyle/>
          <a:p>
            <a:r>
              <a:rPr lang="ar-SY" sz="5400" b="1" dirty="0">
                <a:solidFill>
                  <a:srgbClr val="EE1250"/>
                </a:solidFill>
              </a:rPr>
              <a:t>تقنيات الضغط غير المضيع:</a:t>
            </a:r>
            <a:endParaRPr lang="ar-SY" sz="5400" dirty="0">
              <a:solidFill>
                <a:srgbClr val="EE1250"/>
              </a:solidFill>
            </a:endParaRPr>
          </a:p>
        </p:txBody>
      </p:sp>
      <p:sp>
        <p:nvSpPr>
          <p:cNvPr id="8" name="مربع نص 7">
            <a:extLst>
              <a:ext uri="{FF2B5EF4-FFF2-40B4-BE49-F238E27FC236}">
                <a16:creationId xmlns:a16="http://schemas.microsoft.com/office/drawing/2014/main" id="{2FEF56CE-59A6-3ED3-49A5-ADD507E10E9B}"/>
              </a:ext>
            </a:extLst>
          </p:cNvPr>
          <p:cNvSpPr txBox="1"/>
          <p:nvPr/>
        </p:nvSpPr>
        <p:spPr>
          <a:xfrm>
            <a:off x="-140525" y="1146139"/>
            <a:ext cx="6676100" cy="5355312"/>
          </a:xfrm>
          <a:prstGeom prst="rect">
            <a:avLst/>
          </a:prstGeom>
          <a:noFill/>
        </p:spPr>
        <p:txBody>
          <a:bodyPr wrap="square" rtlCol="1">
            <a:spAutoFit/>
          </a:bodyPr>
          <a:lstStyle/>
          <a:p>
            <a:r>
              <a:rPr lang="ar-SY" b="1" dirty="0">
                <a:solidFill>
                  <a:srgbClr val="002060"/>
                </a:solidFill>
              </a:rPr>
              <a:t>3. ترميز طول التشغيل (</a:t>
            </a:r>
            <a:r>
              <a:rPr lang="en-US" b="1" dirty="0">
                <a:solidFill>
                  <a:srgbClr val="002060"/>
                </a:solidFill>
              </a:rPr>
              <a:t>RLE - Run-Length Encoding</a:t>
            </a:r>
            <a:r>
              <a:rPr lang="ar-SY" b="1" dirty="0">
                <a:solidFill>
                  <a:srgbClr val="002060"/>
                </a:solidFill>
              </a:rPr>
              <a:t>)</a:t>
            </a:r>
          </a:p>
          <a:p>
            <a:r>
              <a:rPr lang="ar-SY" b="1" dirty="0">
                <a:solidFill>
                  <a:srgbClr val="002060"/>
                </a:solidFill>
              </a:rPr>
              <a:t>المبدأ الأساسي</a:t>
            </a:r>
            <a:r>
              <a:rPr lang="ar-SY" dirty="0">
                <a:solidFill>
                  <a:srgbClr val="002060"/>
                </a:solidFill>
              </a:rPr>
              <a:t>:</a:t>
            </a:r>
          </a:p>
          <a:p>
            <a:pPr lvl="1"/>
            <a:r>
              <a:rPr lang="ar-SY" dirty="0">
                <a:solidFill>
                  <a:srgbClr val="002060"/>
                </a:solidFill>
              </a:rPr>
              <a:t>يستبدل </a:t>
            </a:r>
            <a:r>
              <a:rPr lang="ar-SY" dirty="0" err="1">
                <a:solidFill>
                  <a:srgbClr val="002060"/>
                </a:solidFill>
              </a:rPr>
              <a:t>التتابعات</a:t>
            </a:r>
            <a:r>
              <a:rPr lang="ar-SY" dirty="0">
                <a:solidFill>
                  <a:srgbClr val="002060"/>
                </a:solidFill>
              </a:rPr>
              <a:t> المتكررة من القيمة نفسها</a:t>
            </a:r>
          </a:p>
          <a:p>
            <a:pPr lvl="1"/>
            <a:r>
              <a:rPr lang="ar-SY" dirty="0">
                <a:solidFill>
                  <a:srgbClr val="002060"/>
                </a:solidFill>
              </a:rPr>
              <a:t>يستخدم زوجاً من (القيمة، عدد التكرار)</a:t>
            </a:r>
          </a:p>
          <a:p>
            <a:r>
              <a:rPr lang="ar-SY" b="1" dirty="0">
                <a:solidFill>
                  <a:srgbClr val="002060"/>
                </a:solidFill>
              </a:rPr>
              <a:t>آلية العمل</a:t>
            </a:r>
            <a:r>
              <a:rPr lang="ar-SY" dirty="0">
                <a:solidFill>
                  <a:srgbClr val="002060"/>
                </a:solidFill>
              </a:rPr>
              <a:t>:</a:t>
            </a:r>
          </a:p>
          <a:p>
            <a:pPr lvl="1"/>
            <a:r>
              <a:rPr lang="ar-SY" dirty="0">
                <a:solidFill>
                  <a:srgbClr val="002060"/>
                </a:solidFill>
              </a:rPr>
              <a:t>المسح التسلسلي للبيانات</a:t>
            </a:r>
          </a:p>
          <a:p>
            <a:pPr lvl="1"/>
            <a:r>
              <a:rPr lang="ar-SY" dirty="0">
                <a:solidFill>
                  <a:srgbClr val="002060"/>
                </a:solidFill>
              </a:rPr>
              <a:t>عد التكرارات المتتالية للقيمة نفسها</a:t>
            </a:r>
          </a:p>
          <a:p>
            <a:pPr lvl="1"/>
            <a:r>
              <a:rPr lang="ar-SY" dirty="0">
                <a:solidFill>
                  <a:srgbClr val="002060"/>
                </a:solidFill>
              </a:rPr>
              <a:t>استبدالها بالزوج (القيمة، العدد)</a:t>
            </a:r>
          </a:p>
          <a:p>
            <a:r>
              <a:rPr lang="ar-SY" b="1" dirty="0">
                <a:solidFill>
                  <a:srgbClr val="002060"/>
                </a:solidFill>
              </a:rPr>
              <a:t>المميزات</a:t>
            </a:r>
            <a:r>
              <a:rPr lang="ar-SY" dirty="0">
                <a:solidFill>
                  <a:srgbClr val="002060"/>
                </a:solidFill>
              </a:rPr>
              <a:t>:</a:t>
            </a:r>
          </a:p>
          <a:p>
            <a:pPr lvl="1"/>
            <a:r>
              <a:rPr lang="ar-SY" dirty="0">
                <a:solidFill>
                  <a:srgbClr val="002060"/>
                </a:solidFill>
              </a:rPr>
              <a:t>بسيط وسريع جداً</a:t>
            </a:r>
          </a:p>
          <a:p>
            <a:pPr lvl="1"/>
            <a:r>
              <a:rPr lang="ar-SY" dirty="0">
                <a:solidFill>
                  <a:srgbClr val="002060"/>
                </a:solidFill>
              </a:rPr>
              <a:t>لا يحتاج لموارد حاسوبية كبيرة</a:t>
            </a:r>
          </a:p>
          <a:p>
            <a:pPr lvl="1"/>
            <a:r>
              <a:rPr lang="ar-SY" dirty="0">
                <a:solidFill>
                  <a:srgbClr val="002060"/>
                </a:solidFill>
              </a:rPr>
              <a:t>فعال مع البيانات ذات التكرارات الطويلة</a:t>
            </a:r>
          </a:p>
          <a:p>
            <a:r>
              <a:rPr lang="ar-SY" b="1" dirty="0">
                <a:solidFill>
                  <a:srgbClr val="002060"/>
                </a:solidFill>
              </a:rPr>
              <a:t>العيوب</a:t>
            </a:r>
            <a:r>
              <a:rPr lang="ar-SY" dirty="0">
                <a:solidFill>
                  <a:srgbClr val="002060"/>
                </a:solidFill>
              </a:rPr>
              <a:t>:</a:t>
            </a:r>
          </a:p>
          <a:p>
            <a:pPr lvl="1"/>
            <a:r>
              <a:rPr lang="ar-SY" dirty="0">
                <a:solidFill>
                  <a:srgbClr val="002060"/>
                </a:solidFill>
              </a:rPr>
              <a:t>غير فعال مع البيانات المتنوعة</a:t>
            </a:r>
          </a:p>
          <a:p>
            <a:pPr lvl="1"/>
            <a:r>
              <a:rPr lang="ar-SY" dirty="0">
                <a:solidFill>
                  <a:srgbClr val="002060"/>
                </a:solidFill>
              </a:rPr>
              <a:t>قد يزيد حجم البيانات إذا قل التكرار</a:t>
            </a:r>
          </a:p>
          <a:p>
            <a:r>
              <a:rPr lang="ar-SY" b="1" dirty="0">
                <a:solidFill>
                  <a:srgbClr val="002060"/>
                </a:solidFill>
              </a:rPr>
              <a:t>التطبيقات</a:t>
            </a:r>
            <a:r>
              <a:rPr lang="ar-SY" dirty="0">
                <a:solidFill>
                  <a:srgbClr val="002060"/>
                </a:solidFill>
              </a:rPr>
              <a:t>:</a:t>
            </a:r>
          </a:p>
          <a:p>
            <a:pPr lvl="1"/>
            <a:r>
              <a:rPr lang="ar-SY" dirty="0">
                <a:solidFill>
                  <a:srgbClr val="002060"/>
                </a:solidFill>
              </a:rPr>
              <a:t>ضغط الصور (</a:t>
            </a:r>
            <a:r>
              <a:rPr lang="en-US" dirty="0">
                <a:solidFill>
                  <a:srgbClr val="002060"/>
                </a:solidFill>
              </a:rPr>
              <a:t>TIFF </a:t>
            </a:r>
            <a:r>
              <a:rPr lang="ar-SY" dirty="0">
                <a:solidFill>
                  <a:srgbClr val="002060"/>
                </a:solidFill>
              </a:rPr>
              <a:t>,</a:t>
            </a:r>
            <a:r>
              <a:rPr lang="en-US" dirty="0">
                <a:solidFill>
                  <a:srgbClr val="002060"/>
                </a:solidFill>
              </a:rPr>
              <a:t>BMP</a:t>
            </a:r>
            <a:r>
              <a:rPr lang="ar-SY" dirty="0">
                <a:solidFill>
                  <a:srgbClr val="002060"/>
                </a:solidFill>
              </a:rPr>
              <a:t>)</a:t>
            </a:r>
            <a:endParaRPr lang="en-US" dirty="0">
              <a:solidFill>
                <a:srgbClr val="002060"/>
              </a:solidFill>
            </a:endParaRPr>
          </a:p>
          <a:p>
            <a:pPr lvl="1"/>
            <a:r>
              <a:rPr lang="ar-SY" dirty="0">
                <a:solidFill>
                  <a:srgbClr val="002060"/>
                </a:solidFill>
              </a:rPr>
              <a:t>وتسجيلات الشاشة</a:t>
            </a:r>
          </a:p>
          <a:p>
            <a:pPr lvl="1"/>
            <a:r>
              <a:rPr lang="ar-SY" dirty="0">
                <a:solidFill>
                  <a:srgbClr val="002060"/>
                </a:solidFill>
              </a:rPr>
              <a:t>البيانات العلمية</a:t>
            </a:r>
          </a:p>
        </p:txBody>
      </p:sp>
    </p:spTree>
    <p:extLst>
      <p:ext uri="{BB962C8B-B14F-4D97-AF65-F5344CB8AC3E}">
        <p14:creationId xmlns:p14="http://schemas.microsoft.com/office/powerpoint/2010/main" val="4281768820"/>
      </p:ext>
    </p:extLst>
  </p:cSld>
  <p:clrMapOvr>
    <a:masterClrMapping/>
  </p:clrMapOvr>
  <mc:AlternateContent xmlns:mc="http://schemas.openxmlformats.org/markup-compatibility/2006" xmlns:p14="http://schemas.microsoft.com/office/powerpoint/2010/main">
    <mc:Choice Requires="p14">
      <p:transition spd="slow" p14:dur="3400">
        <p14:reveal thruBlk="1"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E00943-BAA4-D3F7-A4A7-0C3E3EDE8C1C}"/>
            </a:ext>
          </a:extLst>
        </p:cNvPr>
        <p:cNvGrpSpPr/>
        <p:nvPr/>
      </p:nvGrpSpPr>
      <p:grpSpPr>
        <a:xfrm>
          <a:off x="0" y="0"/>
          <a:ext cx="0" cy="0"/>
          <a:chOff x="0" y="0"/>
          <a:chExt cx="0" cy="0"/>
        </a:xfrm>
      </p:grpSpPr>
      <p:pic>
        <p:nvPicPr>
          <p:cNvPr id="5" name="عنصر نائب للصورة 4">
            <a:extLst>
              <a:ext uri="{FF2B5EF4-FFF2-40B4-BE49-F238E27FC236}">
                <a16:creationId xmlns:a16="http://schemas.microsoft.com/office/drawing/2014/main" id="{0E71A55F-C695-5881-9729-B3D39F2864A6}"/>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1240" r="31240"/>
          <a:stretch/>
        </p:blipFill>
        <p:spPr>
          <a:xfrm>
            <a:off x="8335058" y="-787"/>
            <a:ext cx="3856939" cy="6853238"/>
          </a:xfrm>
        </p:spPr>
      </p:pic>
      <p:sp>
        <p:nvSpPr>
          <p:cNvPr id="2" name="عنصر نائب لرقم الشريحة 1">
            <a:extLst>
              <a:ext uri="{FF2B5EF4-FFF2-40B4-BE49-F238E27FC236}">
                <a16:creationId xmlns:a16="http://schemas.microsoft.com/office/drawing/2014/main" id="{73CEDF9F-1B75-52AE-DFAD-9272C6AFE503}"/>
              </a:ext>
            </a:extLst>
          </p:cNvPr>
          <p:cNvSpPr>
            <a:spLocks noGrp="1"/>
          </p:cNvSpPr>
          <p:nvPr>
            <p:ph type="sldNum" sz="quarter" idx="12"/>
          </p:nvPr>
        </p:nvSpPr>
        <p:spPr/>
        <p:txBody>
          <a:bodyPr/>
          <a:lstStyle/>
          <a:p>
            <a:fld id="{5C0BBA6B-D746-4F1B-B1F9-3DE64F485878}" type="slidenum">
              <a:rPr lang="ar-SY" smtClean="0"/>
              <a:pPr/>
              <a:t>12</a:t>
            </a:fld>
            <a:endParaRPr lang="ar-SY" dirty="0"/>
          </a:p>
        </p:txBody>
      </p:sp>
      <p:sp>
        <p:nvSpPr>
          <p:cNvPr id="7" name="مربع نص 6">
            <a:extLst>
              <a:ext uri="{FF2B5EF4-FFF2-40B4-BE49-F238E27FC236}">
                <a16:creationId xmlns:a16="http://schemas.microsoft.com/office/drawing/2014/main" id="{DF3C61E1-6A8B-AA6D-D909-DE8E44A194CD}"/>
              </a:ext>
            </a:extLst>
          </p:cNvPr>
          <p:cNvSpPr txBox="1"/>
          <p:nvPr/>
        </p:nvSpPr>
        <p:spPr>
          <a:xfrm>
            <a:off x="-305510" y="382873"/>
            <a:ext cx="8049918" cy="923330"/>
          </a:xfrm>
          <a:prstGeom prst="rect">
            <a:avLst/>
          </a:prstGeom>
          <a:noFill/>
        </p:spPr>
        <p:txBody>
          <a:bodyPr wrap="square" rtlCol="1">
            <a:spAutoFit/>
          </a:bodyPr>
          <a:lstStyle/>
          <a:p>
            <a:r>
              <a:rPr lang="ar-SY" sz="5400" b="1" dirty="0">
                <a:solidFill>
                  <a:srgbClr val="EE1250"/>
                </a:solidFill>
              </a:rPr>
              <a:t>تقنيات الضغط غير المضيع:</a:t>
            </a:r>
            <a:endParaRPr lang="ar-SY" sz="5400" dirty="0">
              <a:solidFill>
                <a:srgbClr val="EE1250"/>
              </a:solidFill>
            </a:endParaRPr>
          </a:p>
        </p:txBody>
      </p:sp>
      <p:sp>
        <p:nvSpPr>
          <p:cNvPr id="8" name="مربع نص 7">
            <a:extLst>
              <a:ext uri="{FF2B5EF4-FFF2-40B4-BE49-F238E27FC236}">
                <a16:creationId xmlns:a16="http://schemas.microsoft.com/office/drawing/2014/main" id="{08E0235D-AFB0-D49C-1346-C94F3929D70D}"/>
              </a:ext>
            </a:extLst>
          </p:cNvPr>
          <p:cNvSpPr txBox="1"/>
          <p:nvPr/>
        </p:nvSpPr>
        <p:spPr>
          <a:xfrm>
            <a:off x="615086" y="1476133"/>
            <a:ext cx="6676100" cy="707886"/>
          </a:xfrm>
          <a:prstGeom prst="rect">
            <a:avLst/>
          </a:prstGeom>
          <a:noFill/>
        </p:spPr>
        <p:txBody>
          <a:bodyPr wrap="square" rtlCol="1">
            <a:spAutoFit/>
          </a:bodyPr>
          <a:lstStyle/>
          <a:p>
            <a:r>
              <a:rPr lang="ar-SY" sz="2000" b="1" dirty="0">
                <a:solidFill>
                  <a:srgbClr val="002060"/>
                </a:solidFill>
              </a:rPr>
              <a:t>مقارنة بين التقنيات:</a:t>
            </a:r>
          </a:p>
          <a:p>
            <a:endParaRPr lang="ar-SY" sz="2000" b="1" dirty="0">
              <a:solidFill>
                <a:srgbClr val="002060"/>
              </a:solidFill>
            </a:endParaRPr>
          </a:p>
        </p:txBody>
      </p:sp>
      <p:graphicFrame>
        <p:nvGraphicFramePr>
          <p:cNvPr id="6" name="جدول 5">
            <a:extLst>
              <a:ext uri="{FF2B5EF4-FFF2-40B4-BE49-F238E27FC236}">
                <a16:creationId xmlns:a16="http://schemas.microsoft.com/office/drawing/2014/main" id="{E82FF903-075F-7928-FE8E-7E9914308448}"/>
              </a:ext>
            </a:extLst>
          </p:cNvPr>
          <p:cNvGraphicFramePr>
            <a:graphicFrameLocks noGrp="1"/>
          </p:cNvGraphicFramePr>
          <p:nvPr>
            <p:extLst>
              <p:ext uri="{D42A27DB-BD31-4B8C-83A1-F6EECF244321}">
                <p14:modId xmlns:p14="http://schemas.microsoft.com/office/powerpoint/2010/main" val="1132258652"/>
              </p:ext>
            </p:extLst>
          </p:nvPr>
        </p:nvGraphicFramePr>
        <p:xfrm>
          <a:off x="688392" y="2371253"/>
          <a:ext cx="7298612" cy="3531912"/>
        </p:xfrm>
        <a:graphic>
          <a:graphicData uri="http://schemas.openxmlformats.org/drawingml/2006/table">
            <a:tbl>
              <a:tblPr firstRow="1" bandRow="1">
                <a:tableStyleId>{5C22544A-7EE6-4342-B048-85BDC9FD1C3A}</a:tableStyleId>
              </a:tblPr>
              <a:tblGrid>
                <a:gridCol w="1824653">
                  <a:extLst>
                    <a:ext uri="{9D8B030D-6E8A-4147-A177-3AD203B41FA5}">
                      <a16:colId xmlns:a16="http://schemas.microsoft.com/office/drawing/2014/main" val="1426408583"/>
                    </a:ext>
                  </a:extLst>
                </a:gridCol>
                <a:gridCol w="1824653">
                  <a:extLst>
                    <a:ext uri="{9D8B030D-6E8A-4147-A177-3AD203B41FA5}">
                      <a16:colId xmlns:a16="http://schemas.microsoft.com/office/drawing/2014/main" val="3384760656"/>
                    </a:ext>
                  </a:extLst>
                </a:gridCol>
                <a:gridCol w="1824653">
                  <a:extLst>
                    <a:ext uri="{9D8B030D-6E8A-4147-A177-3AD203B41FA5}">
                      <a16:colId xmlns:a16="http://schemas.microsoft.com/office/drawing/2014/main" val="320858891"/>
                    </a:ext>
                  </a:extLst>
                </a:gridCol>
                <a:gridCol w="1824653">
                  <a:extLst>
                    <a:ext uri="{9D8B030D-6E8A-4147-A177-3AD203B41FA5}">
                      <a16:colId xmlns:a16="http://schemas.microsoft.com/office/drawing/2014/main" val="412411211"/>
                    </a:ext>
                  </a:extLst>
                </a:gridCol>
              </a:tblGrid>
              <a:tr h="882978">
                <a:tc>
                  <a:txBody>
                    <a:bodyPr/>
                    <a:lstStyle/>
                    <a:p>
                      <a:r>
                        <a:rPr lang="ar-SY" dirty="0"/>
                        <a:t>التقنية </a:t>
                      </a:r>
                      <a:endParaRPr lang="en-US" dirty="0"/>
                    </a:p>
                  </a:txBody>
                  <a:tcPr/>
                </a:tc>
                <a:tc>
                  <a:txBody>
                    <a:bodyPr/>
                    <a:lstStyle/>
                    <a:p>
                      <a:r>
                        <a:rPr lang="ar-SY" dirty="0"/>
                        <a:t>الكفاءة</a:t>
                      </a:r>
                      <a:endParaRPr lang="en-US" dirty="0"/>
                    </a:p>
                  </a:txBody>
                  <a:tcPr/>
                </a:tc>
                <a:tc>
                  <a:txBody>
                    <a:bodyPr/>
                    <a:lstStyle/>
                    <a:p>
                      <a:r>
                        <a:rPr lang="ar-SY" dirty="0"/>
                        <a:t>السرعة</a:t>
                      </a:r>
                      <a:endParaRPr lang="en-US" dirty="0"/>
                    </a:p>
                  </a:txBody>
                  <a:tcPr/>
                </a:tc>
                <a:tc>
                  <a:txBody>
                    <a:bodyPr/>
                    <a:lstStyle/>
                    <a:p>
                      <a:r>
                        <a:rPr lang="ar-SY" dirty="0"/>
                        <a:t>التعقيد</a:t>
                      </a:r>
                      <a:endParaRPr lang="en-US" dirty="0"/>
                    </a:p>
                  </a:txBody>
                  <a:tcPr/>
                </a:tc>
                <a:extLst>
                  <a:ext uri="{0D108BD9-81ED-4DB2-BD59-A6C34878D82A}">
                    <a16:rowId xmlns:a16="http://schemas.microsoft.com/office/drawing/2014/main" val="3988691715"/>
                  </a:ext>
                </a:extLst>
              </a:tr>
              <a:tr h="882978">
                <a:tc>
                  <a:txBody>
                    <a:bodyPr/>
                    <a:lstStyle/>
                    <a:p>
                      <a:r>
                        <a:rPr lang="ar-SY" dirty="0"/>
                        <a:t>نظرية المعلومات</a:t>
                      </a:r>
                      <a:endParaRPr lang="en-US" dirty="0"/>
                    </a:p>
                  </a:txBody>
                  <a:tcPr/>
                </a:tc>
                <a:tc>
                  <a:txBody>
                    <a:bodyPr/>
                    <a:lstStyle/>
                    <a:p>
                      <a:r>
                        <a:rPr lang="ar-SY" dirty="0"/>
                        <a:t>نظرية</a:t>
                      </a:r>
                      <a:endParaRPr lang="en-US" dirty="0"/>
                    </a:p>
                  </a:txBody>
                  <a:tcPr/>
                </a:tc>
                <a:tc>
                  <a:txBody>
                    <a:bodyPr/>
                    <a:lstStyle/>
                    <a:p>
                      <a:r>
                        <a:rPr lang="ar-SY" dirty="0"/>
                        <a:t>_</a:t>
                      </a:r>
                      <a:endParaRPr lang="en-US" dirty="0"/>
                    </a:p>
                  </a:txBody>
                  <a:tcPr/>
                </a:tc>
                <a:tc>
                  <a:txBody>
                    <a:bodyPr/>
                    <a:lstStyle/>
                    <a:p>
                      <a:r>
                        <a:rPr lang="ar-SY" dirty="0"/>
                        <a:t>عالي</a:t>
                      </a:r>
                      <a:endParaRPr lang="en-US" dirty="0"/>
                    </a:p>
                  </a:txBody>
                  <a:tcPr/>
                </a:tc>
                <a:extLst>
                  <a:ext uri="{0D108BD9-81ED-4DB2-BD59-A6C34878D82A}">
                    <a16:rowId xmlns:a16="http://schemas.microsoft.com/office/drawing/2014/main" val="3454941809"/>
                  </a:ext>
                </a:extLst>
              </a:tr>
              <a:tr h="882978">
                <a:tc>
                  <a:txBody>
                    <a:bodyPr/>
                    <a:lstStyle/>
                    <a:p>
                      <a:r>
                        <a:rPr lang="ar-SY" dirty="0"/>
                        <a:t>ترميز </a:t>
                      </a:r>
                      <a:r>
                        <a:rPr lang="ar-SY" dirty="0" err="1"/>
                        <a:t>هوفمان</a:t>
                      </a:r>
                      <a:r>
                        <a:rPr lang="ar-SY" dirty="0"/>
                        <a:t> </a:t>
                      </a:r>
                      <a:endParaRPr lang="en-US" dirty="0"/>
                    </a:p>
                  </a:txBody>
                  <a:tcPr/>
                </a:tc>
                <a:tc>
                  <a:txBody>
                    <a:bodyPr/>
                    <a:lstStyle/>
                    <a:p>
                      <a:r>
                        <a:rPr lang="ar-SY" dirty="0"/>
                        <a:t>متوسطة الى عالية</a:t>
                      </a:r>
                      <a:endParaRPr lang="en-US" dirty="0"/>
                    </a:p>
                  </a:txBody>
                  <a:tcPr/>
                </a:tc>
                <a:tc>
                  <a:txBody>
                    <a:bodyPr/>
                    <a:lstStyle/>
                    <a:p>
                      <a:r>
                        <a:rPr lang="ar-SY" dirty="0"/>
                        <a:t>متوسطة </a:t>
                      </a:r>
                      <a:endParaRPr lang="en-US" dirty="0"/>
                    </a:p>
                  </a:txBody>
                  <a:tcPr/>
                </a:tc>
                <a:tc>
                  <a:txBody>
                    <a:bodyPr/>
                    <a:lstStyle/>
                    <a:p>
                      <a:r>
                        <a:rPr lang="ar-SY" dirty="0"/>
                        <a:t>متوسط</a:t>
                      </a:r>
                      <a:endParaRPr lang="en-US" dirty="0"/>
                    </a:p>
                  </a:txBody>
                  <a:tcPr/>
                </a:tc>
                <a:extLst>
                  <a:ext uri="{0D108BD9-81ED-4DB2-BD59-A6C34878D82A}">
                    <a16:rowId xmlns:a16="http://schemas.microsoft.com/office/drawing/2014/main" val="971085860"/>
                  </a:ext>
                </a:extLst>
              </a:tr>
              <a:tr h="882978">
                <a:tc>
                  <a:txBody>
                    <a:bodyPr/>
                    <a:lstStyle/>
                    <a:p>
                      <a:r>
                        <a:rPr lang="ar-SY" dirty="0"/>
                        <a:t>ترميز</a:t>
                      </a:r>
                      <a:r>
                        <a:rPr lang="en-US" sz="1800" b="1" i="0" kern="1200" dirty="0">
                          <a:solidFill>
                            <a:schemeClr val="dk1"/>
                          </a:solidFill>
                          <a:effectLst/>
                          <a:latin typeface="+mn-lt"/>
                          <a:ea typeface="+mn-ea"/>
                          <a:cs typeface="+mn-cs"/>
                        </a:rPr>
                        <a:t>RLE</a:t>
                      </a:r>
                      <a:endParaRPr lang="en-US" dirty="0"/>
                    </a:p>
                  </a:txBody>
                  <a:tcPr/>
                </a:tc>
                <a:tc>
                  <a:txBody>
                    <a:bodyPr/>
                    <a:lstStyle/>
                    <a:p>
                      <a:r>
                        <a:rPr lang="ar-SY" dirty="0"/>
                        <a:t>منخفضة الى متوسطة</a:t>
                      </a:r>
                      <a:endParaRPr lang="en-US" dirty="0"/>
                    </a:p>
                  </a:txBody>
                  <a:tcPr/>
                </a:tc>
                <a:tc>
                  <a:txBody>
                    <a:bodyPr/>
                    <a:lstStyle/>
                    <a:p>
                      <a:r>
                        <a:rPr lang="ar-SY" dirty="0"/>
                        <a:t>عالية جداً</a:t>
                      </a:r>
                      <a:endParaRPr lang="en-US" dirty="0"/>
                    </a:p>
                  </a:txBody>
                  <a:tcPr/>
                </a:tc>
                <a:tc>
                  <a:txBody>
                    <a:bodyPr/>
                    <a:lstStyle/>
                    <a:p>
                      <a:r>
                        <a:rPr lang="ar-SY" dirty="0"/>
                        <a:t>منخفض</a:t>
                      </a:r>
                      <a:endParaRPr lang="en-US" dirty="0"/>
                    </a:p>
                  </a:txBody>
                  <a:tcPr/>
                </a:tc>
                <a:extLst>
                  <a:ext uri="{0D108BD9-81ED-4DB2-BD59-A6C34878D82A}">
                    <a16:rowId xmlns:a16="http://schemas.microsoft.com/office/drawing/2014/main" val="2486026973"/>
                  </a:ext>
                </a:extLst>
              </a:tr>
            </a:tbl>
          </a:graphicData>
        </a:graphic>
      </p:graphicFrame>
    </p:spTree>
    <p:extLst>
      <p:ext uri="{BB962C8B-B14F-4D97-AF65-F5344CB8AC3E}">
        <p14:creationId xmlns:p14="http://schemas.microsoft.com/office/powerpoint/2010/main" val="2989100989"/>
      </p:ext>
    </p:extLst>
  </p:cSld>
  <p:clrMapOvr>
    <a:masterClrMapping/>
  </p:clrMapOvr>
  <mc:AlternateContent xmlns:mc="http://schemas.openxmlformats.org/markup-compatibility/2006" xmlns:p14="http://schemas.microsoft.com/office/powerpoint/2010/main">
    <mc:Choice Requires="p14">
      <p:transition spd="slow" p14:dur="3400">
        <p14:reveal thruBlk="1"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FC6306-1386-5045-CF5F-4D37A703F790}"/>
            </a:ext>
          </a:extLst>
        </p:cNvPr>
        <p:cNvGrpSpPr/>
        <p:nvPr/>
      </p:nvGrpSpPr>
      <p:grpSpPr>
        <a:xfrm>
          <a:off x="0" y="0"/>
          <a:ext cx="0" cy="0"/>
          <a:chOff x="0" y="0"/>
          <a:chExt cx="0" cy="0"/>
        </a:xfrm>
      </p:grpSpPr>
      <p:sp>
        <p:nvSpPr>
          <p:cNvPr id="3" name="عنصر نائب لرقم الشريحة 2">
            <a:extLst>
              <a:ext uri="{FF2B5EF4-FFF2-40B4-BE49-F238E27FC236}">
                <a16:creationId xmlns:a16="http://schemas.microsoft.com/office/drawing/2014/main" id="{EC8B0649-93E4-E650-90E4-6CFADB0497BE}"/>
              </a:ext>
            </a:extLst>
          </p:cNvPr>
          <p:cNvSpPr>
            <a:spLocks noGrp="1"/>
          </p:cNvSpPr>
          <p:nvPr>
            <p:ph type="sldNum" sz="quarter" idx="12"/>
          </p:nvPr>
        </p:nvSpPr>
        <p:spPr/>
        <p:txBody>
          <a:bodyPr/>
          <a:lstStyle/>
          <a:p>
            <a:fld id="{5C0BBA6B-D746-4F1B-B1F9-3DE64F485878}" type="slidenum">
              <a:rPr lang="ar-SY" smtClean="0"/>
              <a:pPr/>
              <a:t>13</a:t>
            </a:fld>
            <a:endParaRPr lang="ar-SY" dirty="0"/>
          </a:p>
        </p:txBody>
      </p:sp>
      <p:sp>
        <p:nvSpPr>
          <p:cNvPr id="19" name="مربع نص 18">
            <a:extLst>
              <a:ext uri="{FF2B5EF4-FFF2-40B4-BE49-F238E27FC236}">
                <a16:creationId xmlns:a16="http://schemas.microsoft.com/office/drawing/2014/main" id="{F796B381-8970-662D-B0F3-69086122E760}"/>
              </a:ext>
            </a:extLst>
          </p:cNvPr>
          <p:cNvSpPr txBox="1"/>
          <p:nvPr/>
        </p:nvSpPr>
        <p:spPr>
          <a:xfrm>
            <a:off x="4325693" y="324219"/>
            <a:ext cx="6558206" cy="923330"/>
          </a:xfrm>
          <a:prstGeom prst="rect">
            <a:avLst/>
          </a:prstGeom>
          <a:noFill/>
        </p:spPr>
        <p:txBody>
          <a:bodyPr wrap="none" rtlCol="1">
            <a:spAutoFit/>
          </a:bodyPr>
          <a:lstStyle/>
          <a:p>
            <a:r>
              <a:rPr lang="ar-SA" sz="5400" b="1" dirty="0">
                <a:solidFill>
                  <a:srgbClr val="EE1250"/>
                </a:solidFill>
              </a:rPr>
              <a:t>تعريف الضغط</a:t>
            </a:r>
            <a:r>
              <a:rPr lang="ar-SY" sz="5400" b="1" dirty="0">
                <a:solidFill>
                  <a:srgbClr val="EE1250"/>
                </a:solidFill>
              </a:rPr>
              <a:t> المضيع</a:t>
            </a:r>
            <a:endParaRPr lang="ar-SY" sz="5400" dirty="0">
              <a:solidFill>
                <a:srgbClr val="EE1250"/>
              </a:solidFill>
            </a:endParaRPr>
          </a:p>
        </p:txBody>
      </p:sp>
      <p:sp>
        <p:nvSpPr>
          <p:cNvPr id="20" name="مربع نص 19">
            <a:extLst>
              <a:ext uri="{FF2B5EF4-FFF2-40B4-BE49-F238E27FC236}">
                <a16:creationId xmlns:a16="http://schemas.microsoft.com/office/drawing/2014/main" id="{C5FFCC5C-A24E-C5A0-A460-AADF905F4E98}"/>
              </a:ext>
            </a:extLst>
          </p:cNvPr>
          <p:cNvSpPr txBox="1"/>
          <p:nvPr/>
        </p:nvSpPr>
        <p:spPr>
          <a:xfrm>
            <a:off x="2002420" y="1409595"/>
            <a:ext cx="8468488" cy="5201424"/>
          </a:xfrm>
          <a:prstGeom prst="rect">
            <a:avLst/>
          </a:prstGeom>
          <a:noFill/>
        </p:spPr>
        <p:txBody>
          <a:bodyPr wrap="square" rtlCol="1">
            <a:spAutoFit/>
          </a:bodyPr>
          <a:lstStyle/>
          <a:p>
            <a:pPr>
              <a:lnSpc>
                <a:spcPct val="150000"/>
              </a:lnSpc>
            </a:pPr>
            <a:r>
              <a:rPr lang="ar-SY" sz="3200" b="1" dirty="0">
                <a:solidFill>
                  <a:schemeClr val="tx2"/>
                </a:solidFill>
              </a:rPr>
              <a:t>الضغط المضيع هو تقنية معالجة بيانات تهدف إلى تقليل حجم الملفات بشكل كبير من خلال التخلص الانتقائي من أجزاء من المعلومات التي تعتبر أقل أهمية للإدراك البشري أو للغرض المستخدم، مع الاحتفاظ بالجوهر الأساسي للمحتوى.</a:t>
            </a:r>
          </a:p>
          <a:p>
            <a:pPr>
              <a:lnSpc>
                <a:spcPct val="150000"/>
              </a:lnSpc>
            </a:pPr>
            <a:endParaRPr lang="ar-SY" sz="3200" b="1" dirty="0">
              <a:solidFill>
                <a:schemeClr val="tx2"/>
              </a:solidFill>
            </a:endParaRPr>
          </a:p>
        </p:txBody>
      </p:sp>
    </p:spTree>
    <p:extLst>
      <p:ext uri="{BB962C8B-B14F-4D97-AF65-F5344CB8AC3E}">
        <p14:creationId xmlns:p14="http://schemas.microsoft.com/office/powerpoint/2010/main" val="3641801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1D9EBF-BDDA-DD59-5444-C31156412D10}"/>
            </a:ext>
          </a:extLst>
        </p:cNvPr>
        <p:cNvGrpSpPr/>
        <p:nvPr/>
      </p:nvGrpSpPr>
      <p:grpSpPr>
        <a:xfrm>
          <a:off x="0" y="0"/>
          <a:ext cx="0" cy="0"/>
          <a:chOff x="0" y="0"/>
          <a:chExt cx="0" cy="0"/>
        </a:xfrm>
      </p:grpSpPr>
      <p:pic>
        <p:nvPicPr>
          <p:cNvPr id="5" name="عنصر نائب للصورة 4">
            <a:extLst>
              <a:ext uri="{FF2B5EF4-FFF2-40B4-BE49-F238E27FC236}">
                <a16:creationId xmlns:a16="http://schemas.microsoft.com/office/drawing/2014/main" id="{B6ED13BA-45C9-24AF-9B4A-8DC329F382AD}"/>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0346" r="30346"/>
          <a:stretch/>
        </p:blipFill>
        <p:spPr>
          <a:xfrm>
            <a:off x="8358055" y="19691"/>
            <a:ext cx="3833945" cy="6812279"/>
          </a:xfrm>
        </p:spPr>
      </p:pic>
      <p:sp>
        <p:nvSpPr>
          <p:cNvPr id="2" name="عنصر نائب لرقم الشريحة 1">
            <a:extLst>
              <a:ext uri="{FF2B5EF4-FFF2-40B4-BE49-F238E27FC236}">
                <a16:creationId xmlns:a16="http://schemas.microsoft.com/office/drawing/2014/main" id="{A2AD1660-762C-7755-E5E6-F6415A0EFC29}"/>
              </a:ext>
            </a:extLst>
          </p:cNvPr>
          <p:cNvSpPr>
            <a:spLocks noGrp="1"/>
          </p:cNvSpPr>
          <p:nvPr>
            <p:ph type="sldNum" sz="quarter" idx="12"/>
          </p:nvPr>
        </p:nvSpPr>
        <p:spPr/>
        <p:txBody>
          <a:bodyPr/>
          <a:lstStyle/>
          <a:p>
            <a:fld id="{5C0BBA6B-D746-4F1B-B1F9-3DE64F485878}" type="slidenum">
              <a:rPr lang="ar-SY" smtClean="0"/>
              <a:pPr/>
              <a:t>14</a:t>
            </a:fld>
            <a:endParaRPr lang="ar-SY" dirty="0"/>
          </a:p>
        </p:txBody>
      </p:sp>
      <p:sp>
        <p:nvSpPr>
          <p:cNvPr id="7" name="مربع نص 6">
            <a:extLst>
              <a:ext uri="{FF2B5EF4-FFF2-40B4-BE49-F238E27FC236}">
                <a16:creationId xmlns:a16="http://schemas.microsoft.com/office/drawing/2014/main" id="{BCE75553-BBD8-BB6E-83FF-ACA5D7A71C7D}"/>
              </a:ext>
            </a:extLst>
          </p:cNvPr>
          <p:cNvSpPr txBox="1"/>
          <p:nvPr/>
        </p:nvSpPr>
        <p:spPr>
          <a:xfrm>
            <a:off x="-66048" y="0"/>
            <a:ext cx="6774758" cy="923330"/>
          </a:xfrm>
          <a:prstGeom prst="rect">
            <a:avLst/>
          </a:prstGeom>
          <a:noFill/>
        </p:spPr>
        <p:txBody>
          <a:bodyPr wrap="square" rtlCol="1">
            <a:spAutoFit/>
          </a:bodyPr>
          <a:lstStyle/>
          <a:p>
            <a:r>
              <a:rPr lang="ar-SY" sz="5400" b="1" dirty="0">
                <a:solidFill>
                  <a:srgbClr val="EE1250"/>
                </a:solidFill>
              </a:rPr>
              <a:t>تقنيات الضغط المضيع:</a:t>
            </a:r>
            <a:endParaRPr lang="ar-SY" sz="5400" dirty="0">
              <a:solidFill>
                <a:srgbClr val="EE1250"/>
              </a:solidFill>
            </a:endParaRPr>
          </a:p>
        </p:txBody>
      </p:sp>
      <p:sp>
        <p:nvSpPr>
          <p:cNvPr id="8" name="مربع نص 7">
            <a:extLst>
              <a:ext uri="{FF2B5EF4-FFF2-40B4-BE49-F238E27FC236}">
                <a16:creationId xmlns:a16="http://schemas.microsoft.com/office/drawing/2014/main" id="{E860E953-C886-E3F8-D35A-5B6E6E61B7E5}"/>
              </a:ext>
            </a:extLst>
          </p:cNvPr>
          <p:cNvSpPr txBox="1"/>
          <p:nvPr/>
        </p:nvSpPr>
        <p:spPr>
          <a:xfrm>
            <a:off x="518893" y="1163674"/>
            <a:ext cx="6676100" cy="4524315"/>
          </a:xfrm>
          <a:prstGeom prst="rect">
            <a:avLst/>
          </a:prstGeom>
          <a:noFill/>
        </p:spPr>
        <p:txBody>
          <a:bodyPr wrap="square" rtlCol="1">
            <a:spAutoFit/>
          </a:bodyPr>
          <a:lstStyle/>
          <a:p>
            <a:r>
              <a:rPr lang="ar-SY" b="1" dirty="0">
                <a:solidFill>
                  <a:srgbClr val="002060"/>
                </a:solidFill>
              </a:rPr>
              <a:t>1.النموذج السمعي/البصري (</a:t>
            </a:r>
            <a:r>
              <a:rPr lang="en-US" b="1" dirty="0">
                <a:solidFill>
                  <a:srgbClr val="002060"/>
                </a:solidFill>
              </a:rPr>
              <a:t>Psychoacoustic/Psychovisual Model</a:t>
            </a:r>
            <a:r>
              <a:rPr lang="ar-SY" b="1" dirty="0">
                <a:solidFill>
                  <a:srgbClr val="002060"/>
                </a:solidFill>
              </a:rPr>
              <a:t>)</a:t>
            </a:r>
          </a:p>
          <a:p>
            <a:r>
              <a:rPr lang="ar-SY" b="1" dirty="0">
                <a:solidFill>
                  <a:srgbClr val="002060"/>
                </a:solidFill>
              </a:rPr>
              <a:t>التعريف:</a:t>
            </a:r>
            <a:br>
              <a:rPr lang="ar-SY" dirty="0">
                <a:solidFill>
                  <a:srgbClr val="002060"/>
                </a:solidFill>
              </a:rPr>
            </a:br>
            <a:r>
              <a:rPr lang="ar-SY" dirty="0">
                <a:solidFill>
                  <a:srgbClr val="002060"/>
                </a:solidFill>
              </a:rPr>
              <a:t>هو نموذج رياضي يحاكي خصائص الإدراك الحسي البشري للصوت والصورة، ويحدد مدى حساسية الأذن والعين للتغيرات في البيانات. يعتمد على مبدأ أن بعض المعلومات غير ملحوظة للإنسان فيمكن التخلص منها.</a:t>
            </a:r>
          </a:p>
          <a:p>
            <a:r>
              <a:rPr lang="ar-SY" b="1" dirty="0">
                <a:solidFill>
                  <a:srgbClr val="002060"/>
                </a:solidFill>
              </a:rPr>
              <a:t>المبدأ الأساسي:</a:t>
            </a:r>
            <a:endParaRPr lang="ar-SY" dirty="0">
              <a:solidFill>
                <a:srgbClr val="002060"/>
              </a:solidFill>
            </a:endParaRPr>
          </a:p>
          <a:p>
            <a:r>
              <a:rPr lang="ar-SY" b="1" dirty="0">
                <a:solidFill>
                  <a:srgbClr val="002060"/>
                </a:solidFill>
              </a:rPr>
              <a:t>التغطية (</a:t>
            </a:r>
            <a:r>
              <a:rPr lang="en-US" b="1" dirty="0">
                <a:solidFill>
                  <a:srgbClr val="002060"/>
                </a:solidFill>
              </a:rPr>
              <a:t>Masking</a:t>
            </a:r>
            <a:r>
              <a:rPr lang="ar-SY" b="1" dirty="0">
                <a:solidFill>
                  <a:srgbClr val="002060"/>
                </a:solidFill>
              </a:rPr>
              <a:t>)</a:t>
            </a:r>
            <a:r>
              <a:rPr lang="en-US" b="1" dirty="0">
                <a:solidFill>
                  <a:srgbClr val="002060"/>
                </a:solidFill>
              </a:rPr>
              <a:t> </a:t>
            </a:r>
            <a:r>
              <a:rPr lang="en-US" dirty="0">
                <a:solidFill>
                  <a:srgbClr val="002060"/>
                </a:solidFill>
              </a:rPr>
              <a:t>: </a:t>
            </a:r>
            <a:r>
              <a:rPr lang="ar-SY" dirty="0">
                <a:solidFill>
                  <a:srgbClr val="002060"/>
                </a:solidFill>
              </a:rPr>
              <a:t>قدرة إشارة قوية على إخفاء إشارة ضعيفة مجاورة لها في التردد أو الزمن</a:t>
            </a:r>
          </a:p>
          <a:p>
            <a:r>
              <a:rPr lang="ar-SY" b="1" dirty="0">
                <a:solidFill>
                  <a:srgbClr val="002060"/>
                </a:solidFill>
              </a:rPr>
              <a:t>عتبة السمع (</a:t>
            </a:r>
            <a:r>
              <a:rPr lang="en-US" b="1" dirty="0">
                <a:solidFill>
                  <a:srgbClr val="002060"/>
                </a:solidFill>
              </a:rPr>
              <a:t>Auditory Threshold</a:t>
            </a:r>
            <a:r>
              <a:rPr lang="ar-SY" b="1" dirty="0">
                <a:solidFill>
                  <a:srgbClr val="002060"/>
                </a:solidFill>
              </a:rPr>
              <a:t>)</a:t>
            </a:r>
            <a:r>
              <a:rPr lang="en-US" dirty="0">
                <a:solidFill>
                  <a:srgbClr val="002060"/>
                </a:solidFill>
              </a:rPr>
              <a:t>: </a:t>
            </a:r>
            <a:r>
              <a:rPr lang="ar-SY" dirty="0">
                <a:solidFill>
                  <a:srgbClr val="002060"/>
                </a:solidFill>
              </a:rPr>
              <a:t>أقل مستوى صوتي يمكن للأذن البشرية سماعه</a:t>
            </a:r>
          </a:p>
          <a:p>
            <a:r>
              <a:rPr lang="ar-SY" b="1" dirty="0">
                <a:solidFill>
                  <a:srgbClr val="002060"/>
                </a:solidFill>
              </a:rPr>
              <a:t>حساسية التباين(</a:t>
            </a:r>
            <a:r>
              <a:rPr lang="en-US" b="1" dirty="0">
                <a:solidFill>
                  <a:srgbClr val="002060"/>
                </a:solidFill>
              </a:rPr>
              <a:t>Contrast Sensitivity</a:t>
            </a:r>
            <a:r>
              <a:rPr lang="ar-SY" b="1" dirty="0">
                <a:solidFill>
                  <a:srgbClr val="002060"/>
                </a:solidFill>
              </a:rPr>
              <a:t>)</a:t>
            </a:r>
            <a:r>
              <a:rPr lang="en-US" b="1" dirty="0">
                <a:solidFill>
                  <a:srgbClr val="002060"/>
                </a:solidFill>
              </a:rPr>
              <a:t> </a:t>
            </a:r>
            <a:r>
              <a:rPr lang="en-US" dirty="0">
                <a:solidFill>
                  <a:srgbClr val="002060"/>
                </a:solidFill>
              </a:rPr>
              <a:t>: </a:t>
            </a:r>
            <a:r>
              <a:rPr lang="ar-SY" dirty="0">
                <a:solidFill>
                  <a:srgbClr val="002060"/>
                </a:solidFill>
              </a:rPr>
              <a:t>قدرة العين على تمييز الفروقات في الإضاءة واللون</a:t>
            </a:r>
          </a:p>
          <a:p>
            <a:r>
              <a:rPr lang="ar-SY" b="1" dirty="0">
                <a:solidFill>
                  <a:srgbClr val="002060"/>
                </a:solidFill>
              </a:rPr>
              <a:t>التطبيقات:</a:t>
            </a:r>
            <a:endParaRPr lang="ar-SY" dirty="0">
              <a:solidFill>
                <a:srgbClr val="002060"/>
              </a:solidFill>
            </a:endParaRPr>
          </a:p>
          <a:p>
            <a:pPr algn="r"/>
            <a:r>
              <a:rPr lang="ar-SY" dirty="0">
                <a:solidFill>
                  <a:srgbClr val="002060"/>
                </a:solidFill>
              </a:rPr>
              <a:t> </a:t>
            </a:r>
            <a:r>
              <a:rPr lang="en-US" b="1" dirty="0">
                <a:solidFill>
                  <a:srgbClr val="002060"/>
                </a:solidFill>
              </a:rPr>
              <a:t>MP3</a:t>
            </a:r>
            <a:r>
              <a:rPr lang="en-US" dirty="0">
                <a:solidFill>
                  <a:srgbClr val="002060"/>
                </a:solidFill>
              </a:rPr>
              <a:t> </a:t>
            </a:r>
            <a:r>
              <a:rPr lang="ar-SY" dirty="0">
                <a:solidFill>
                  <a:srgbClr val="002060"/>
                </a:solidFill>
              </a:rPr>
              <a:t>إزالة الترددات التي تُخفيها الأصوات الأعلى</a:t>
            </a:r>
          </a:p>
          <a:p>
            <a:pPr algn="r"/>
            <a:r>
              <a:rPr lang="ar-SY" dirty="0">
                <a:solidFill>
                  <a:srgbClr val="002060"/>
                </a:solidFill>
              </a:rPr>
              <a:t> </a:t>
            </a:r>
            <a:r>
              <a:rPr lang="en-US" b="1" dirty="0">
                <a:solidFill>
                  <a:srgbClr val="002060"/>
                </a:solidFill>
              </a:rPr>
              <a:t>JPEG</a:t>
            </a:r>
            <a:r>
              <a:rPr lang="en-US" dirty="0">
                <a:solidFill>
                  <a:srgbClr val="002060"/>
                </a:solidFill>
              </a:rPr>
              <a:t> </a:t>
            </a:r>
            <a:r>
              <a:rPr lang="ar-SY" dirty="0">
                <a:solidFill>
                  <a:srgbClr val="002060"/>
                </a:solidFill>
              </a:rPr>
              <a:t>تقليل دقة الألوان في المناطق التي لا تميزها العين بوضوح</a:t>
            </a:r>
          </a:p>
        </p:txBody>
      </p:sp>
    </p:spTree>
    <p:extLst>
      <p:ext uri="{BB962C8B-B14F-4D97-AF65-F5344CB8AC3E}">
        <p14:creationId xmlns:p14="http://schemas.microsoft.com/office/powerpoint/2010/main" val="3383384924"/>
      </p:ext>
    </p:extLst>
  </p:cSld>
  <p:clrMapOvr>
    <a:masterClrMapping/>
  </p:clrMapOvr>
  <mc:AlternateContent xmlns:mc="http://schemas.openxmlformats.org/markup-compatibility/2006" xmlns:p14="http://schemas.microsoft.com/office/powerpoint/2010/main">
    <mc:Choice Requires="p14">
      <p:transition spd="slow" p14:dur="3400">
        <p14:reveal thruBlk="1"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6000DA-AE6C-120E-76AF-26AA1AF85A68}"/>
            </a:ext>
          </a:extLst>
        </p:cNvPr>
        <p:cNvGrpSpPr/>
        <p:nvPr/>
      </p:nvGrpSpPr>
      <p:grpSpPr>
        <a:xfrm>
          <a:off x="0" y="0"/>
          <a:ext cx="0" cy="0"/>
          <a:chOff x="0" y="0"/>
          <a:chExt cx="0" cy="0"/>
        </a:xfrm>
      </p:grpSpPr>
      <p:pic>
        <p:nvPicPr>
          <p:cNvPr id="5" name="عنصر نائب للصورة 4">
            <a:extLst>
              <a:ext uri="{FF2B5EF4-FFF2-40B4-BE49-F238E27FC236}">
                <a16:creationId xmlns:a16="http://schemas.microsoft.com/office/drawing/2014/main" id="{95E2AD41-5B5E-C760-FDA8-544EAA2560A2}"/>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4172" r="34172"/>
          <a:stretch/>
        </p:blipFill>
        <p:spPr>
          <a:xfrm>
            <a:off x="8335058" y="-787"/>
            <a:ext cx="3856939" cy="6853238"/>
          </a:xfrm>
        </p:spPr>
      </p:pic>
      <p:sp>
        <p:nvSpPr>
          <p:cNvPr id="2" name="عنصر نائب لرقم الشريحة 1">
            <a:extLst>
              <a:ext uri="{FF2B5EF4-FFF2-40B4-BE49-F238E27FC236}">
                <a16:creationId xmlns:a16="http://schemas.microsoft.com/office/drawing/2014/main" id="{CF8300D7-01D3-4AE4-C548-252FE7734D57}"/>
              </a:ext>
            </a:extLst>
          </p:cNvPr>
          <p:cNvSpPr>
            <a:spLocks noGrp="1"/>
          </p:cNvSpPr>
          <p:nvPr>
            <p:ph type="sldNum" sz="quarter" idx="12"/>
          </p:nvPr>
        </p:nvSpPr>
        <p:spPr/>
        <p:txBody>
          <a:bodyPr/>
          <a:lstStyle/>
          <a:p>
            <a:fld id="{5C0BBA6B-D746-4F1B-B1F9-3DE64F485878}" type="slidenum">
              <a:rPr lang="ar-SY" smtClean="0"/>
              <a:pPr/>
              <a:t>15</a:t>
            </a:fld>
            <a:endParaRPr lang="ar-SY" dirty="0"/>
          </a:p>
        </p:txBody>
      </p:sp>
      <p:sp>
        <p:nvSpPr>
          <p:cNvPr id="7" name="مربع نص 6">
            <a:extLst>
              <a:ext uri="{FF2B5EF4-FFF2-40B4-BE49-F238E27FC236}">
                <a16:creationId xmlns:a16="http://schemas.microsoft.com/office/drawing/2014/main" id="{59BAB0C6-D68F-A0AB-D9B3-E535A7F6099A}"/>
              </a:ext>
            </a:extLst>
          </p:cNvPr>
          <p:cNvSpPr txBox="1"/>
          <p:nvPr/>
        </p:nvSpPr>
        <p:spPr>
          <a:xfrm>
            <a:off x="-66048" y="0"/>
            <a:ext cx="6793419" cy="923330"/>
          </a:xfrm>
          <a:prstGeom prst="rect">
            <a:avLst/>
          </a:prstGeom>
          <a:noFill/>
        </p:spPr>
        <p:txBody>
          <a:bodyPr wrap="square" rtlCol="1">
            <a:spAutoFit/>
          </a:bodyPr>
          <a:lstStyle/>
          <a:p>
            <a:r>
              <a:rPr lang="ar-SY" sz="5400" b="1" dirty="0">
                <a:solidFill>
                  <a:srgbClr val="EE1250"/>
                </a:solidFill>
              </a:rPr>
              <a:t>تقنيات الضغط المضيع:</a:t>
            </a:r>
            <a:endParaRPr lang="ar-SY" sz="5400" dirty="0">
              <a:solidFill>
                <a:srgbClr val="EE1250"/>
              </a:solidFill>
            </a:endParaRPr>
          </a:p>
        </p:txBody>
      </p:sp>
      <p:sp>
        <p:nvSpPr>
          <p:cNvPr id="8" name="مربع نص 7">
            <a:extLst>
              <a:ext uri="{FF2B5EF4-FFF2-40B4-BE49-F238E27FC236}">
                <a16:creationId xmlns:a16="http://schemas.microsoft.com/office/drawing/2014/main" id="{67E732EB-3F29-CA97-73DE-CE329205653A}"/>
              </a:ext>
            </a:extLst>
          </p:cNvPr>
          <p:cNvSpPr txBox="1"/>
          <p:nvPr/>
        </p:nvSpPr>
        <p:spPr>
          <a:xfrm>
            <a:off x="518893" y="1025175"/>
            <a:ext cx="6676100" cy="4801314"/>
          </a:xfrm>
          <a:prstGeom prst="rect">
            <a:avLst/>
          </a:prstGeom>
          <a:noFill/>
        </p:spPr>
        <p:txBody>
          <a:bodyPr wrap="square" rtlCol="1">
            <a:spAutoFit/>
          </a:bodyPr>
          <a:lstStyle/>
          <a:p>
            <a:r>
              <a:rPr lang="ar-SY" b="1" dirty="0">
                <a:solidFill>
                  <a:srgbClr val="002060"/>
                </a:solidFill>
              </a:rPr>
              <a:t>2. تحويل </a:t>
            </a:r>
            <a:r>
              <a:rPr lang="en-US" b="1" dirty="0">
                <a:solidFill>
                  <a:srgbClr val="002060"/>
                </a:solidFill>
              </a:rPr>
              <a:t>DCT </a:t>
            </a:r>
            <a:r>
              <a:rPr lang="ar-SY" b="1" dirty="0">
                <a:solidFill>
                  <a:srgbClr val="002060"/>
                </a:solidFill>
              </a:rPr>
              <a:t>وجيب التمام (</a:t>
            </a:r>
            <a:r>
              <a:rPr lang="en-US" b="1" dirty="0">
                <a:solidFill>
                  <a:srgbClr val="002060"/>
                </a:solidFill>
              </a:rPr>
              <a:t>Discrete Cosine Transform</a:t>
            </a:r>
            <a:r>
              <a:rPr lang="ar-SY" b="1" dirty="0">
                <a:solidFill>
                  <a:srgbClr val="002060"/>
                </a:solidFill>
              </a:rPr>
              <a:t>)</a:t>
            </a:r>
            <a:r>
              <a:rPr lang="en-US" b="1" dirty="0">
                <a:solidFill>
                  <a:srgbClr val="002060"/>
                </a:solidFill>
              </a:rPr>
              <a:t> </a:t>
            </a:r>
            <a:endParaRPr lang="ar-SY" b="1" dirty="0">
              <a:solidFill>
                <a:srgbClr val="002060"/>
              </a:solidFill>
            </a:endParaRPr>
          </a:p>
          <a:p>
            <a:r>
              <a:rPr lang="ar-SY" b="1" dirty="0">
                <a:solidFill>
                  <a:srgbClr val="002060"/>
                </a:solidFill>
              </a:rPr>
              <a:t>التعريف:</a:t>
            </a:r>
            <a:br>
              <a:rPr lang="ar-SY" dirty="0">
                <a:solidFill>
                  <a:srgbClr val="002060"/>
                </a:solidFill>
              </a:rPr>
            </a:br>
            <a:r>
              <a:rPr lang="ar-SY" dirty="0">
                <a:solidFill>
                  <a:srgbClr val="002060"/>
                </a:solidFill>
              </a:rPr>
              <a:t>تحويل رياضي يحول الإشارة من المجال الزمني أو المكاني إلى مجال التردد، حيث يتم تمثيل البيانات كمجموعة من دوال جيب التمام بترددات مختلفة.</a:t>
            </a:r>
          </a:p>
          <a:p>
            <a:r>
              <a:rPr lang="ar-SY" b="1" dirty="0">
                <a:solidFill>
                  <a:srgbClr val="002060"/>
                </a:solidFill>
              </a:rPr>
              <a:t>المبدأ الأساسي:</a:t>
            </a:r>
            <a:endParaRPr lang="ar-SY" dirty="0">
              <a:solidFill>
                <a:srgbClr val="002060"/>
              </a:solidFill>
            </a:endParaRPr>
          </a:p>
          <a:p>
            <a:r>
              <a:rPr lang="ar-SY" dirty="0">
                <a:solidFill>
                  <a:srgbClr val="002060"/>
                </a:solidFill>
              </a:rPr>
              <a:t>تحويل الكتل الصغيرة من البكسلات (عادة 8×8) إلى معاملات ترددية</a:t>
            </a:r>
          </a:p>
          <a:p>
            <a:r>
              <a:rPr lang="ar-SY" dirty="0">
                <a:solidFill>
                  <a:srgbClr val="002060"/>
                </a:solidFill>
              </a:rPr>
              <a:t>تجميع الطاقة في معاملات قليلة (الترددات المنخفضة)</a:t>
            </a:r>
          </a:p>
          <a:p>
            <a:r>
              <a:rPr lang="ar-SY" dirty="0">
                <a:solidFill>
                  <a:srgbClr val="002060"/>
                </a:solidFill>
              </a:rPr>
              <a:t>إهمال المعاملات ذات القيم الصغيرة (الترددات العالية)</a:t>
            </a:r>
          </a:p>
          <a:p>
            <a:r>
              <a:rPr lang="ar-SY" b="1" dirty="0">
                <a:solidFill>
                  <a:srgbClr val="002060"/>
                </a:solidFill>
              </a:rPr>
              <a:t>الخطوات:</a:t>
            </a:r>
            <a:endParaRPr lang="ar-SY" dirty="0">
              <a:solidFill>
                <a:srgbClr val="002060"/>
              </a:solidFill>
            </a:endParaRPr>
          </a:p>
          <a:p>
            <a:r>
              <a:rPr lang="ar-SY" dirty="0">
                <a:solidFill>
                  <a:srgbClr val="002060"/>
                </a:solidFill>
              </a:rPr>
              <a:t>تقسيم الصورة إلى كتل 8×8 بكسلات</a:t>
            </a:r>
          </a:p>
          <a:p>
            <a:r>
              <a:rPr lang="ar-SY" dirty="0">
                <a:solidFill>
                  <a:srgbClr val="002060"/>
                </a:solidFill>
              </a:rPr>
              <a:t>تطبيق </a:t>
            </a:r>
            <a:r>
              <a:rPr lang="en-US" dirty="0">
                <a:solidFill>
                  <a:srgbClr val="002060"/>
                </a:solidFill>
              </a:rPr>
              <a:t>DCT </a:t>
            </a:r>
            <a:r>
              <a:rPr lang="ar-SY" dirty="0">
                <a:solidFill>
                  <a:srgbClr val="002060"/>
                </a:solidFill>
              </a:rPr>
              <a:t>على كل كتلة</a:t>
            </a:r>
          </a:p>
          <a:p>
            <a:r>
              <a:rPr lang="ar-SY" dirty="0">
                <a:solidFill>
                  <a:srgbClr val="002060"/>
                </a:solidFill>
              </a:rPr>
              <a:t>الحصول على 64 معاملاً تمثل الترددات المختلفة</a:t>
            </a:r>
          </a:p>
          <a:p>
            <a:r>
              <a:rPr lang="ar-SY" b="1" dirty="0">
                <a:solidFill>
                  <a:srgbClr val="002060"/>
                </a:solidFill>
              </a:rPr>
              <a:t>التطبيقات:</a:t>
            </a:r>
            <a:endParaRPr lang="ar-SY" dirty="0">
              <a:solidFill>
                <a:srgbClr val="002060"/>
              </a:solidFill>
            </a:endParaRPr>
          </a:p>
          <a:p>
            <a:r>
              <a:rPr lang="ar-SY" dirty="0">
                <a:solidFill>
                  <a:srgbClr val="002060"/>
                </a:solidFill>
              </a:rPr>
              <a:t>ضغط </a:t>
            </a:r>
            <a:r>
              <a:rPr lang="en-US" dirty="0">
                <a:solidFill>
                  <a:srgbClr val="002060"/>
                </a:solidFill>
              </a:rPr>
              <a:t>JPEG </a:t>
            </a:r>
            <a:r>
              <a:rPr lang="ar-SY" dirty="0">
                <a:solidFill>
                  <a:srgbClr val="002060"/>
                </a:solidFill>
              </a:rPr>
              <a:t>للصور</a:t>
            </a:r>
          </a:p>
          <a:p>
            <a:r>
              <a:rPr lang="ar-SY" dirty="0">
                <a:solidFill>
                  <a:srgbClr val="002060"/>
                </a:solidFill>
              </a:rPr>
              <a:t>ضغط </a:t>
            </a:r>
            <a:r>
              <a:rPr lang="en-US" dirty="0">
                <a:solidFill>
                  <a:srgbClr val="002060"/>
                </a:solidFill>
              </a:rPr>
              <a:t>MPEG </a:t>
            </a:r>
            <a:r>
              <a:rPr lang="ar-SY" dirty="0">
                <a:solidFill>
                  <a:srgbClr val="002060"/>
                </a:solidFill>
              </a:rPr>
              <a:t>للفيديو</a:t>
            </a:r>
          </a:p>
          <a:p>
            <a:r>
              <a:rPr lang="ar-SY" dirty="0">
                <a:solidFill>
                  <a:srgbClr val="002060"/>
                </a:solidFill>
              </a:rPr>
              <a:t>ضغط </a:t>
            </a:r>
            <a:r>
              <a:rPr lang="en-US" dirty="0">
                <a:solidFill>
                  <a:srgbClr val="002060"/>
                </a:solidFill>
              </a:rPr>
              <a:t>MP3 </a:t>
            </a:r>
            <a:r>
              <a:rPr lang="ar-SY" dirty="0">
                <a:solidFill>
                  <a:srgbClr val="002060"/>
                </a:solidFill>
              </a:rPr>
              <a:t>للصوت</a:t>
            </a:r>
          </a:p>
        </p:txBody>
      </p:sp>
    </p:spTree>
    <p:extLst>
      <p:ext uri="{BB962C8B-B14F-4D97-AF65-F5344CB8AC3E}">
        <p14:creationId xmlns:p14="http://schemas.microsoft.com/office/powerpoint/2010/main" val="2017795583"/>
      </p:ext>
    </p:extLst>
  </p:cSld>
  <p:clrMapOvr>
    <a:masterClrMapping/>
  </p:clrMapOvr>
  <mc:AlternateContent xmlns:mc="http://schemas.openxmlformats.org/markup-compatibility/2006" xmlns:p14="http://schemas.microsoft.com/office/powerpoint/2010/main">
    <mc:Choice Requires="p14">
      <p:transition spd="slow" p14:dur="3400">
        <p14:reveal thruBlk="1"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7D0CE7-CB42-E0CA-6C2F-F325D6B5283F}"/>
            </a:ext>
          </a:extLst>
        </p:cNvPr>
        <p:cNvGrpSpPr/>
        <p:nvPr/>
      </p:nvGrpSpPr>
      <p:grpSpPr>
        <a:xfrm>
          <a:off x="0" y="0"/>
          <a:ext cx="0" cy="0"/>
          <a:chOff x="0" y="0"/>
          <a:chExt cx="0" cy="0"/>
        </a:xfrm>
      </p:grpSpPr>
      <p:pic>
        <p:nvPicPr>
          <p:cNvPr id="5" name="عنصر نائب للصورة 4">
            <a:extLst>
              <a:ext uri="{FF2B5EF4-FFF2-40B4-BE49-F238E27FC236}">
                <a16:creationId xmlns:a16="http://schemas.microsoft.com/office/drawing/2014/main" id="{6A32CEDD-8DF4-E83A-E7E6-309DD0E3D091}"/>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4172" r="34172"/>
          <a:stretch/>
        </p:blipFill>
        <p:spPr>
          <a:xfrm>
            <a:off x="8335058" y="-787"/>
            <a:ext cx="3856939" cy="6853238"/>
          </a:xfrm>
        </p:spPr>
      </p:pic>
      <p:sp>
        <p:nvSpPr>
          <p:cNvPr id="2" name="عنصر نائب لرقم الشريحة 1">
            <a:extLst>
              <a:ext uri="{FF2B5EF4-FFF2-40B4-BE49-F238E27FC236}">
                <a16:creationId xmlns:a16="http://schemas.microsoft.com/office/drawing/2014/main" id="{EBD7B09A-C504-7D06-BB09-00369B1BA84C}"/>
              </a:ext>
            </a:extLst>
          </p:cNvPr>
          <p:cNvSpPr>
            <a:spLocks noGrp="1"/>
          </p:cNvSpPr>
          <p:nvPr>
            <p:ph type="sldNum" sz="quarter" idx="12"/>
          </p:nvPr>
        </p:nvSpPr>
        <p:spPr/>
        <p:txBody>
          <a:bodyPr/>
          <a:lstStyle/>
          <a:p>
            <a:fld id="{5C0BBA6B-D746-4F1B-B1F9-3DE64F485878}" type="slidenum">
              <a:rPr lang="ar-SY" smtClean="0"/>
              <a:pPr/>
              <a:t>16</a:t>
            </a:fld>
            <a:endParaRPr lang="ar-SY" dirty="0"/>
          </a:p>
        </p:txBody>
      </p:sp>
      <p:sp>
        <p:nvSpPr>
          <p:cNvPr id="7" name="مربع نص 6">
            <a:extLst>
              <a:ext uri="{FF2B5EF4-FFF2-40B4-BE49-F238E27FC236}">
                <a16:creationId xmlns:a16="http://schemas.microsoft.com/office/drawing/2014/main" id="{DEE5500F-FAF6-DE47-858C-5019237BE392}"/>
              </a:ext>
            </a:extLst>
          </p:cNvPr>
          <p:cNvSpPr txBox="1"/>
          <p:nvPr/>
        </p:nvSpPr>
        <p:spPr>
          <a:xfrm>
            <a:off x="-66048" y="0"/>
            <a:ext cx="6970701" cy="923330"/>
          </a:xfrm>
          <a:prstGeom prst="rect">
            <a:avLst/>
          </a:prstGeom>
          <a:noFill/>
        </p:spPr>
        <p:txBody>
          <a:bodyPr wrap="square" rtlCol="1">
            <a:spAutoFit/>
          </a:bodyPr>
          <a:lstStyle/>
          <a:p>
            <a:r>
              <a:rPr lang="ar-SY" sz="5400" b="1" dirty="0">
                <a:solidFill>
                  <a:srgbClr val="EE1250"/>
                </a:solidFill>
              </a:rPr>
              <a:t>تقنيات الضغط المضيع:</a:t>
            </a:r>
            <a:endParaRPr lang="ar-SY" sz="5400" dirty="0">
              <a:solidFill>
                <a:srgbClr val="EE1250"/>
              </a:solidFill>
            </a:endParaRPr>
          </a:p>
        </p:txBody>
      </p:sp>
      <p:sp>
        <p:nvSpPr>
          <p:cNvPr id="8" name="مربع نص 7">
            <a:extLst>
              <a:ext uri="{FF2B5EF4-FFF2-40B4-BE49-F238E27FC236}">
                <a16:creationId xmlns:a16="http://schemas.microsoft.com/office/drawing/2014/main" id="{AF0F30A5-FD79-461C-2DEF-37F82EAF97DE}"/>
              </a:ext>
            </a:extLst>
          </p:cNvPr>
          <p:cNvSpPr txBox="1"/>
          <p:nvPr/>
        </p:nvSpPr>
        <p:spPr>
          <a:xfrm>
            <a:off x="720858" y="827774"/>
            <a:ext cx="6676100" cy="6186309"/>
          </a:xfrm>
          <a:prstGeom prst="rect">
            <a:avLst/>
          </a:prstGeom>
          <a:noFill/>
        </p:spPr>
        <p:txBody>
          <a:bodyPr wrap="square" rtlCol="1">
            <a:spAutoFit/>
          </a:bodyPr>
          <a:lstStyle/>
          <a:p>
            <a:r>
              <a:rPr lang="ar-SY" b="1" dirty="0">
                <a:solidFill>
                  <a:srgbClr val="002060"/>
                </a:solidFill>
              </a:rPr>
              <a:t>3. </a:t>
            </a:r>
            <a:r>
              <a:rPr lang="ar-SY" b="1" dirty="0" err="1">
                <a:solidFill>
                  <a:srgbClr val="002060"/>
                </a:solidFill>
              </a:rPr>
              <a:t>التكمية</a:t>
            </a:r>
            <a:r>
              <a:rPr lang="ar-SY" b="1" dirty="0">
                <a:solidFill>
                  <a:srgbClr val="002060"/>
                </a:solidFill>
              </a:rPr>
              <a:t> والتقريب (</a:t>
            </a:r>
            <a:r>
              <a:rPr lang="en-US" b="1" dirty="0">
                <a:solidFill>
                  <a:srgbClr val="002060"/>
                </a:solidFill>
              </a:rPr>
              <a:t>Quantization &amp; Rounding</a:t>
            </a:r>
            <a:r>
              <a:rPr lang="ar-SY" b="1" dirty="0">
                <a:solidFill>
                  <a:srgbClr val="002060"/>
                </a:solidFill>
              </a:rPr>
              <a:t>)</a:t>
            </a:r>
          </a:p>
          <a:p>
            <a:r>
              <a:rPr lang="ar-SY" b="1" dirty="0">
                <a:solidFill>
                  <a:srgbClr val="002060"/>
                </a:solidFill>
              </a:rPr>
              <a:t>التعريف:</a:t>
            </a:r>
            <a:br>
              <a:rPr lang="ar-SY" dirty="0">
                <a:solidFill>
                  <a:srgbClr val="002060"/>
                </a:solidFill>
              </a:rPr>
            </a:br>
            <a:r>
              <a:rPr lang="ar-SY" dirty="0">
                <a:solidFill>
                  <a:srgbClr val="002060"/>
                </a:solidFill>
              </a:rPr>
              <a:t>عملية تقليل عدد البتات المستخدمة لتمثيل البيانات عن طريق تقريب القيم إلى مستويات محددة مسبقاً، وهي المرحلة التي يحدث فيها معظم الفقدان في البيانات.</a:t>
            </a:r>
          </a:p>
          <a:p>
            <a:r>
              <a:rPr lang="ar-SY" b="1" dirty="0">
                <a:solidFill>
                  <a:srgbClr val="002060"/>
                </a:solidFill>
              </a:rPr>
              <a:t>المبدأ الأساسي:</a:t>
            </a:r>
            <a:endParaRPr lang="ar-SY" dirty="0">
              <a:solidFill>
                <a:srgbClr val="002060"/>
              </a:solidFill>
            </a:endParaRPr>
          </a:p>
          <a:p>
            <a:r>
              <a:rPr lang="ar-SY" b="1" dirty="0" err="1">
                <a:solidFill>
                  <a:srgbClr val="002060"/>
                </a:solidFill>
              </a:rPr>
              <a:t>التكمية</a:t>
            </a:r>
            <a:r>
              <a:rPr lang="ar-SY" dirty="0">
                <a:solidFill>
                  <a:srgbClr val="002060"/>
                </a:solidFill>
              </a:rPr>
              <a:t>: تعيين القيم المستمرة إلى مجموعة محددة من القيم المنفصلة</a:t>
            </a:r>
          </a:p>
          <a:p>
            <a:r>
              <a:rPr lang="ar-SY" b="1" dirty="0">
                <a:solidFill>
                  <a:srgbClr val="002060"/>
                </a:solidFill>
              </a:rPr>
              <a:t>التقريب</a:t>
            </a:r>
            <a:r>
              <a:rPr lang="ar-SY" dirty="0">
                <a:solidFill>
                  <a:srgbClr val="002060"/>
                </a:solidFill>
              </a:rPr>
              <a:t>: اختيار أقرب قيمة من مجموعة القيم المسموح بها</a:t>
            </a:r>
          </a:p>
          <a:p>
            <a:r>
              <a:rPr lang="ar-SY" b="1" dirty="0">
                <a:solidFill>
                  <a:srgbClr val="002060"/>
                </a:solidFill>
              </a:rPr>
              <a:t>الأنواع:</a:t>
            </a:r>
            <a:endParaRPr lang="ar-SY" dirty="0">
              <a:solidFill>
                <a:srgbClr val="002060"/>
              </a:solidFill>
            </a:endParaRPr>
          </a:p>
          <a:p>
            <a:r>
              <a:rPr lang="ar-SY" b="1" dirty="0" err="1">
                <a:solidFill>
                  <a:srgbClr val="002060"/>
                </a:solidFill>
              </a:rPr>
              <a:t>التكمية</a:t>
            </a:r>
            <a:r>
              <a:rPr lang="ar-SY" b="1" dirty="0">
                <a:solidFill>
                  <a:srgbClr val="002060"/>
                </a:solidFill>
              </a:rPr>
              <a:t> المنتظمة</a:t>
            </a:r>
            <a:r>
              <a:rPr lang="ar-SY" dirty="0">
                <a:solidFill>
                  <a:srgbClr val="002060"/>
                </a:solidFill>
              </a:rPr>
              <a:t>: تقسيم المدى إلى فترات متساوية</a:t>
            </a:r>
          </a:p>
          <a:p>
            <a:r>
              <a:rPr lang="ar-SY" b="1" dirty="0" err="1">
                <a:solidFill>
                  <a:srgbClr val="002060"/>
                </a:solidFill>
              </a:rPr>
              <a:t>التكمية</a:t>
            </a:r>
            <a:r>
              <a:rPr lang="ar-SY" b="1" dirty="0">
                <a:solidFill>
                  <a:srgbClr val="002060"/>
                </a:solidFill>
              </a:rPr>
              <a:t> غير المنتظمة</a:t>
            </a:r>
            <a:r>
              <a:rPr lang="ar-SY" dirty="0">
                <a:solidFill>
                  <a:srgbClr val="002060"/>
                </a:solidFill>
              </a:rPr>
              <a:t>: تقسيم المدى حسب التوزيع الإحصائي للبيانات</a:t>
            </a:r>
          </a:p>
          <a:p>
            <a:r>
              <a:rPr lang="ar-SY" b="1" dirty="0" err="1">
                <a:solidFill>
                  <a:srgbClr val="002060"/>
                </a:solidFill>
              </a:rPr>
              <a:t>التكمية</a:t>
            </a:r>
            <a:r>
              <a:rPr lang="ar-SY" b="1" dirty="0">
                <a:solidFill>
                  <a:srgbClr val="002060"/>
                </a:solidFill>
              </a:rPr>
              <a:t> </a:t>
            </a:r>
            <a:r>
              <a:rPr lang="ar-SY" b="1" dirty="0" err="1">
                <a:solidFill>
                  <a:srgbClr val="002060"/>
                </a:solidFill>
              </a:rPr>
              <a:t>المتجهية</a:t>
            </a:r>
            <a:r>
              <a:rPr lang="ar-SY" dirty="0">
                <a:solidFill>
                  <a:srgbClr val="002060"/>
                </a:solidFill>
              </a:rPr>
              <a:t>: معالجة مجموعة من القيم معاً</a:t>
            </a:r>
          </a:p>
          <a:p>
            <a:r>
              <a:rPr lang="ar-SY" b="1" dirty="0">
                <a:solidFill>
                  <a:srgbClr val="002060"/>
                </a:solidFill>
              </a:rPr>
              <a:t>التأثير:</a:t>
            </a:r>
            <a:endParaRPr lang="ar-SY" dirty="0">
              <a:solidFill>
                <a:srgbClr val="002060"/>
              </a:solidFill>
            </a:endParaRPr>
          </a:p>
          <a:p>
            <a:r>
              <a:rPr lang="ar-SY" b="1" dirty="0">
                <a:solidFill>
                  <a:srgbClr val="002060"/>
                </a:solidFill>
              </a:rPr>
              <a:t>إيجابي</a:t>
            </a:r>
            <a:r>
              <a:rPr lang="ar-SY" dirty="0">
                <a:solidFill>
                  <a:srgbClr val="002060"/>
                </a:solidFill>
              </a:rPr>
              <a:t>: تقليل حجم البيانات بشكل كبير</a:t>
            </a:r>
          </a:p>
          <a:p>
            <a:r>
              <a:rPr lang="ar-SY" b="1" dirty="0">
                <a:solidFill>
                  <a:srgbClr val="002060"/>
                </a:solidFill>
              </a:rPr>
              <a:t>سلبي</a:t>
            </a:r>
            <a:r>
              <a:rPr lang="ar-SY" dirty="0">
                <a:solidFill>
                  <a:srgbClr val="002060"/>
                </a:solidFill>
              </a:rPr>
              <a:t>: فقدان معلومات دائمة ولا يمكن استعادتها</a:t>
            </a:r>
          </a:p>
          <a:p>
            <a:r>
              <a:rPr lang="ar-SY" b="1" dirty="0">
                <a:solidFill>
                  <a:srgbClr val="002060"/>
                </a:solidFill>
              </a:rPr>
              <a:t>التطبيقات:</a:t>
            </a:r>
            <a:endParaRPr lang="ar-SY" dirty="0">
              <a:solidFill>
                <a:srgbClr val="002060"/>
              </a:solidFill>
            </a:endParaRPr>
          </a:p>
          <a:p>
            <a:r>
              <a:rPr lang="ar-SY" dirty="0">
                <a:solidFill>
                  <a:srgbClr val="002060"/>
                </a:solidFill>
              </a:rPr>
              <a:t> </a:t>
            </a:r>
            <a:r>
              <a:rPr lang="en-US" b="1" dirty="0">
                <a:solidFill>
                  <a:srgbClr val="002060"/>
                </a:solidFill>
              </a:rPr>
              <a:t>JPEG</a:t>
            </a:r>
            <a:r>
              <a:rPr lang="en-US" dirty="0">
                <a:solidFill>
                  <a:srgbClr val="002060"/>
                </a:solidFill>
              </a:rPr>
              <a:t>: </a:t>
            </a:r>
            <a:r>
              <a:rPr lang="ar-SY" dirty="0">
                <a:solidFill>
                  <a:srgbClr val="002060"/>
                </a:solidFill>
              </a:rPr>
              <a:t>استخدام جداول كمية مختلفة للترددات المختلفة</a:t>
            </a:r>
          </a:p>
          <a:p>
            <a:r>
              <a:rPr lang="en-US" b="1" dirty="0">
                <a:solidFill>
                  <a:srgbClr val="002060"/>
                </a:solidFill>
              </a:rPr>
              <a:t>MP3</a:t>
            </a:r>
            <a:r>
              <a:rPr lang="en-US" dirty="0">
                <a:solidFill>
                  <a:srgbClr val="002060"/>
                </a:solidFill>
              </a:rPr>
              <a:t>: </a:t>
            </a:r>
            <a:r>
              <a:rPr lang="ar-SY" dirty="0">
                <a:solidFill>
                  <a:srgbClr val="002060"/>
                </a:solidFill>
              </a:rPr>
              <a:t>تقريب معاملات التحويل إلى قيم منفصلة</a:t>
            </a:r>
          </a:p>
          <a:p>
            <a:br>
              <a:rPr lang="ar-SY" dirty="0"/>
            </a:br>
            <a:endParaRPr lang="ar-SY" dirty="0">
              <a:solidFill>
                <a:srgbClr val="002060"/>
              </a:solidFill>
            </a:endParaRPr>
          </a:p>
        </p:txBody>
      </p:sp>
    </p:spTree>
    <p:extLst>
      <p:ext uri="{BB962C8B-B14F-4D97-AF65-F5344CB8AC3E}">
        <p14:creationId xmlns:p14="http://schemas.microsoft.com/office/powerpoint/2010/main" val="3010930186"/>
      </p:ext>
    </p:extLst>
  </p:cSld>
  <p:clrMapOvr>
    <a:masterClrMapping/>
  </p:clrMapOvr>
  <mc:AlternateContent xmlns:mc="http://schemas.openxmlformats.org/markup-compatibility/2006" xmlns:p14="http://schemas.microsoft.com/office/powerpoint/2010/main">
    <mc:Choice Requires="p14">
      <p:transition spd="slow" p14:dur="3400">
        <p14:reveal thruBlk="1"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0B74EF-E4CC-94D1-F5DA-A5420DE32814}"/>
            </a:ext>
          </a:extLst>
        </p:cNvPr>
        <p:cNvGrpSpPr/>
        <p:nvPr/>
      </p:nvGrpSpPr>
      <p:grpSpPr>
        <a:xfrm>
          <a:off x="0" y="0"/>
          <a:ext cx="0" cy="0"/>
          <a:chOff x="0" y="0"/>
          <a:chExt cx="0" cy="0"/>
        </a:xfrm>
      </p:grpSpPr>
      <p:pic>
        <p:nvPicPr>
          <p:cNvPr id="5" name="عنصر نائب للصورة 4">
            <a:extLst>
              <a:ext uri="{FF2B5EF4-FFF2-40B4-BE49-F238E27FC236}">
                <a16:creationId xmlns:a16="http://schemas.microsoft.com/office/drawing/2014/main" id="{9907871B-77F8-35A5-D049-4018BDE2F376}"/>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4172" r="34172"/>
          <a:stretch/>
        </p:blipFill>
        <p:spPr>
          <a:xfrm>
            <a:off x="8335058" y="-787"/>
            <a:ext cx="3856939" cy="6853238"/>
          </a:xfrm>
        </p:spPr>
      </p:pic>
      <p:sp>
        <p:nvSpPr>
          <p:cNvPr id="2" name="عنصر نائب لرقم الشريحة 1">
            <a:extLst>
              <a:ext uri="{FF2B5EF4-FFF2-40B4-BE49-F238E27FC236}">
                <a16:creationId xmlns:a16="http://schemas.microsoft.com/office/drawing/2014/main" id="{7FA17465-C675-B020-4B9F-7FA3AE71C463}"/>
              </a:ext>
            </a:extLst>
          </p:cNvPr>
          <p:cNvSpPr>
            <a:spLocks noGrp="1"/>
          </p:cNvSpPr>
          <p:nvPr>
            <p:ph type="sldNum" sz="quarter" idx="12"/>
          </p:nvPr>
        </p:nvSpPr>
        <p:spPr/>
        <p:txBody>
          <a:bodyPr/>
          <a:lstStyle/>
          <a:p>
            <a:fld id="{5C0BBA6B-D746-4F1B-B1F9-3DE64F485878}" type="slidenum">
              <a:rPr lang="ar-SY" smtClean="0"/>
              <a:pPr/>
              <a:t>17</a:t>
            </a:fld>
            <a:endParaRPr lang="ar-SY" dirty="0"/>
          </a:p>
        </p:txBody>
      </p:sp>
      <p:sp>
        <p:nvSpPr>
          <p:cNvPr id="7" name="مربع نص 6">
            <a:extLst>
              <a:ext uri="{FF2B5EF4-FFF2-40B4-BE49-F238E27FC236}">
                <a16:creationId xmlns:a16="http://schemas.microsoft.com/office/drawing/2014/main" id="{C7140009-771B-CE6D-D43B-6E9BFF8A9756}"/>
              </a:ext>
            </a:extLst>
          </p:cNvPr>
          <p:cNvSpPr txBox="1"/>
          <p:nvPr/>
        </p:nvSpPr>
        <p:spPr>
          <a:xfrm>
            <a:off x="-66048" y="0"/>
            <a:ext cx="6970701" cy="923330"/>
          </a:xfrm>
          <a:prstGeom prst="rect">
            <a:avLst/>
          </a:prstGeom>
          <a:noFill/>
        </p:spPr>
        <p:txBody>
          <a:bodyPr wrap="square" rtlCol="1">
            <a:spAutoFit/>
          </a:bodyPr>
          <a:lstStyle/>
          <a:p>
            <a:r>
              <a:rPr lang="ar-SY" sz="5400" b="1">
                <a:solidFill>
                  <a:srgbClr val="EE1250"/>
                </a:solidFill>
              </a:rPr>
              <a:t>تقنيات الضغط المضيع:</a:t>
            </a:r>
            <a:endParaRPr lang="ar-SY" sz="5400" dirty="0">
              <a:solidFill>
                <a:srgbClr val="EE1250"/>
              </a:solidFill>
            </a:endParaRPr>
          </a:p>
        </p:txBody>
      </p:sp>
      <p:sp>
        <p:nvSpPr>
          <p:cNvPr id="8" name="مربع نص 7">
            <a:extLst>
              <a:ext uri="{FF2B5EF4-FFF2-40B4-BE49-F238E27FC236}">
                <a16:creationId xmlns:a16="http://schemas.microsoft.com/office/drawing/2014/main" id="{79D5A32F-E32A-6839-F9D5-0952B296FAEF}"/>
              </a:ext>
            </a:extLst>
          </p:cNvPr>
          <p:cNvSpPr txBox="1"/>
          <p:nvPr/>
        </p:nvSpPr>
        <p:spPr>
          <a:xfrm>
            <a:off x="720858" y="1267790"/>
            <a:ext cx="6676100" cy="4832092"/>
          </a:xfrm>
          <a:prstGeom prst="rect">
            <a:avLst/>
          </a:prstGeom>
          <a:noFill/>
        </p:spPr>
        <p:txBody>
          <a:bodyPr wrap="square" rtlCol="1">
            <a:spAutoFit/>
          </a:bodyPr>
          <a:lstStyle/>
          <a:p>
            <a:r>
              <a:rPr lang="ar-SY" sz="2800" b="1">
                <a:solidFill>
                  <a:srgbClr val="002060"/>
                </a:solidFill>
              </a:rPr>
              <a:t>التكامل بين التقنيات الثلاث</a:t>
            </a:r>
          </a:p>
          <a:p>
            <a:r>
              <a:rPr lang="ar-SY" sz="2800">
                <a:solidFill>
                  <a:srgbClr val="002060"/>
                </a:solidFill>
              </a:rPr>
              <a:t>تعمل هذه التقنيات معاً في نظام متكامل:</a:t>
            </a:r>
          </a:p>
          <a:p>
            <a:r>
              <a:rPr lang="ar-SY" sz="2800" b="1">
                <a:solidFill>
                  <a:srgbClr val="002060"/>
                </a:solidFill>
              </a:rPr>
              <a:t>. النموذج الإدراكي</a:t>
            </a:r>
            <a:r>
              <a:rPr lang="ar-SY" sz="2800">
                <a:solidFill>
                  <a:srgbClr val="002060"/>
                </a:solidFill>
              </a:rPr>
              <a:t> يحدد ما يمكن التخلص منه</a:t>
            </a:r>
          </a:p>
          <a:p>
            <a:r>
              <a:rPr lang="ar-SY" sz="2800" b="1">
                <a:solidFill>
                  <a:srgbClr val="002060"/>
                </a:solidFill>
              </a:rPr>
              <a:t>. تحويل </a:t>
            </a:r>
            <a:r>
              <a:rPr lang="en-US" sz="2800" b="1">
                <a:solidFill>
                  <a:srgbClr val="002060"/>
                </a:solidFill>
              </a:rPr>
              <a:t>DCT</a:t>
            </a:r>
            <a:r>
              <a:rPr lang="en-US" sz="2800">
                <a:solidFill>
                  <a:srgbClr val="002060"/>
                </a:solidFill>
              </a:rPr>
              <a:t> </a:t>
            </a:r>
            <a:r>
              <a:rPr lang="ar-SY" sz="2800">
                <a:solidFill>
                  <a:srgbClr val="002060"/>
                </a:solidFill>
              </a:rPr>
              <a:t>يحول البيانات إلى صيغة يسهل ضغطها</a:t>
            </a:r>
          </a:p>
          <a:p>
            <a:r>
              <a:rPr lang="ar-SY" sz="2800" b="1">
                <a:solidFill>
                  <a:srgbClr val="002060"/>
                </a:solidFill>
              </a:rPr>
              <a:t>. التكمية</a:t>
            </a:r>
            <a:r>
              <a:rPr lang="ar-SY" sz="2800">
                <a:solidFill>
                  <a:srgbClr val="002060"/>
                </a:solidFill>
              </a:rPr>
              <a:t> تنفذ عملية الضغط الفعلية بتقليل دقة البيانات</a:t>
            </a:r>
          </a:p>
          <a:p>
            <a:r>
              <a:rPr lang="ar-SY" sz="2800">
                <a:solidFill>
                  <a:srgbClr val="002060"/>
                </a:solidFill>
              </a:rPr>
              <a:t>هذا التكامل يسمح بتحقيق نسب ضغط عالية مع الحفاظ على جودة مقبولة للإدراك البشري.</a:t>
            </a:r>
            <a:endParaRPr lang="ar-SY" sz="2800" dirty="0">
              <a:solidFill>
                <a:srgbClr val="002060"/>
              </a:solidFill>
            </a:endParaRPr>
          </a:p>
        </p:txBody>
      </p:sp>
    </p:spTree>
    <p:extLst>
      <p:ext uri="{BB962C8B-B14F-4D97-AF65-F5344CB8AC3E}">
        <p14:creationId xmlns:p14="http://schemas.microsoft.com/office/powerpoint/2010/main" val="343304928"/>
      </p:ext>
    </p:extLst>
  </p:cSld>
  <p:clrMapOvr>
    <a:masterClrMapping/>
  </p:clrMapOvr>
  <mc:AlternateContent xmlns:mc="http://schemas.openxmlformats.org/markup-compatibility/2006" xmlns:p14="http://schemas.microsoft.com/office/powerpoint/2010/main">
    <mc:Choice Requires="p14">
      <p:transition spd="slow" p14:dur="3400">
        <p14:reveal thruBlk="1"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عنصر نائب للصورة 4">
            <a:extLst>
              <a:ext uri="{FF2B5EF4-FFF2-40B4-BE49-F238E27FC236}">
                <a16:creationId xmlns:a16="http://schemas.microsoft.com/office/drawing/2014/main" id="{30464A1D-D199-4928-9F03-9DEA704F382E}"/>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0770" r="7702"/>
          <a:stretch>
            <a:fillRect/>
          </a:stretch>
        </p:blipFill>
        <p:spPr>
          <a:xfrm>
            <a:off x="0" y="0"/>
            <a:ext cx="5283200" cy="6858000"/>
          </a:xfrm>
        </p:spPr>
      </p:pic>
      <p:sp>
        <p:nvSpPr>
          <p:cNvPr id="2" name="عنصر نائب لرقم الشريحة 1">
            <a:extLst>
              <a:ext uri="{FF2B5EF4-FFF2-40B4-BE49-F238E27FC236}">
                <a16:creationId xmlns:a16="http://schemas.microsoft.com/office/drawing/2014/main" id="{7041CDE7-1A17-4176-9DE1-49A29A5EA459}"/>
              </a:ext>
            </a:extLst>
          </p:cNvPr>
          <p:cNvSpPr>
            <a:spLocks noGrp="1"/>
          </p:cNvSpPr>
          <p:nvPr>
            <p:ph type="sldNum" sz="quarter" idx="12"/>
          </p:nvPr>
        </p:nvSpPr>
        <p:spPr/>
        <p:txBody>
          <a:bodyPr/>
          <a:lstStyle/>
          <a:p>
            <a:fld id="{5C0BBA6B-D746-4F1B-B1F9-3DE64F485878}" type="slidenum">
              <a:rPr lang="ar-SY" smtClean="0"/>
              <a:pPr/>
              <a:t>18</a:t>
            </a:fld>
            <a:endParaRPr lang="ar-SY" dirty="0"/>
          </a:p>
        </p:txBody>
      </p:sp>
      <p:sp>
        <p:nvSpPr>
          <p:cNvPr id="7" name="مربع نص 6">
            <a:extLst>
              <a:ext uri="{FF2B5EF4-FFF2-40B4-BE49-F238E27FC236}">
                <a16:creationId xmlns:a16="http://schemas.microsoft.com/office/drawing/2014/main" id="{54B08362-7BA3-49EF-801B-743129F62902}"/>
              </a:ext>
            </a:extLst>
          </p:cNvPr>
          <p:cNvSpPr txBox="1"/>
          <p:nvPr/>
        </p:nvSpPr>
        <p:spPr>
          <a:xfrm>
            <a:off x="7672454" y="620560"/>
            <a:ext cx="4229043" cy="923330"/>
          </a:xfrm>
          <a:prstGeom prst="rect">
            <a:avLst/>
          </a:prstGeom>
          <a:noFill/>
        </p:spPr>
        <p:txBody>
          <a:bodyPr wrap="none" rtlCol="1">
            <a:spAutoFit/>
          </a:bodyPr>
          <a:lstStyle/>
          <a:p>
            <a:r>
              <a:rPr lang="ar-SY" sz="5400" dirty="0">
                <a:solidFill>
                  <a:srgbClr val="EE1250"/>
                </a:solidFill>
              </a:rPr>
              <a:t>معايير الضغط:</a:t>
            </a:r>
            <a:endParaRPr lang="en-US" sz="5400" dirty="0">
              <a:solidFill>
                <a:srgbClr val="EE1250"/>
              </a:solidFill>
            </a:endParaRPr>
          </a:p>
        </p:txBody>
      </p:sp>
      <p:sp>
        <p:nvSpPr>
          <p:cNvPr id="8" name="مربع نص 7">
            <a:extLst>
              <a:ext uri="{FF2B5EF4-FFF2-40B4-BE49-F238E27FC236}">
                <a16:creationId xmlns:a16="http://schemas.microsoft.com/office/drawing/2014/main" id="{FBBC26D7-A601-4437-935E-96BB9499E134}"/>
              </a:ext>
            </a:extLst>
          </p:cNvPr>
          <p:cNvSpPr txBox="1"/>
          <p:nvPr/>
        </p:nvSpPr>
        <p:spPr>
          <a:xfrm>
            <a:off x="5283200" y="1940114"/>
            <a:ext cx="6683827" cy="3816429"/>
          </a:xfrm>
          <a:prstGeom prst="rect">
            <a:avLst/>
          </a:prstGeom>
          <a:noFill/>
        </p:spPr>
        <p:txBody>
          <a:bodyPr wrap="square" rtlCol="1">
            <a:spAutoFit/>
          </a:bodyPr>
          <a:lstStyle/>
          <a:p>
            <a:br>
              <a:rPr lang="ar-SY" b="1" dirty="0"/>
            </a:br>
            <a:r>
              <a:rPr lang="ar-SY" sz="3200" dirty="0"/>
              <a:t>وثائق تقنية تحدد الطرق والخصائص والقواعد المستخدمة في تنفيذ تقنيات الضغط، مما يضمن التوافقية والكفاءة بين الأنظمة المختلفة.</a:t>
            </a:r>
          </a:p>
          <a:p>
            <a:r>
              <a:rPr lang="ar-SY" sz="3200" dirty="0"/>
              <a:t>توحيد طرق تمثيل البيانات المضغوطة لتسهيل تبادلها وتشغيلها على أجهزة ومنصات مختلفة.</a:t>
            </a:r>
          </a:p>
        </p:txBody>
      </p:sp>
    </p:spTree>
    <p:extLst>
      <p:ext uri="{BB962C8B-B14F-4D97-AF65-F5344CB8AC3E}">
        <p14:creationId xmlns:p14="http://schemas.microsoft.com/office/powerpoint/2010/main" val="6078411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2D2146-E41C-FAE5-64CB-0081CADA5DF9}"/>
            </a:ext>
          </a:extLst>
        </p:cNvPr>
        <p:cNvGrpSpPr/>
        <p:nvPr/>
      </p:nvGrpSpPr>
      <p:grpSpPr>
        <a:xfrm>
          <a:off x="0" y="0"/>
          <a:ext cx="0" cy="0"/>
          <a:chOff x="0" y="0"/>
          <a:chExt cx="0" cy="0"/>
        </a:xfrm>
      </p:grpSpPr>
      <p:sp>
        <p:nvSpPr>
          <p:cNvPr id="2" name="عنصر نائب لرقم الشريحة 1">
            <a:extLst>
              <a:ext uri="{FF2B5EF4-FFF2-40B4-BE49-F238E27FC236}">
                <a16:creationId xmlns:a16="http://schemas.microsoft.com/office/drawing/2014/main" id="{BA82C376-235F-E5BD-CCEC-ED0D5022FC44}"/>
              </a:ext>
            </a:extLst>
          </p:cNvPr>
          <p:cNvSpPr>
            <a:spLocks noGrp="1"/>
          </p:cNvSpPr>
          <p:nvPr>
            <p:ph type="sldNum" sz="quarter" idx="12"/>
          </p:nvPr>
        </p:nvSpPr>
        <p:spPr/>
        <p:txBody>
          <a:bodyPr/>
          <a:lstStyle/>
          <a:p>
            <a:fld id="{5C0BBA6B-D746-4F1B-B1F9-3DE64F485878}" type="slidenum">
              <a:rPr lang="ar-SY" smtClean="0"/>
              <a:pPr/>
              <a:t>19</a:t>
            </a:fld>
            <a:endParaRPr lang="ar-SY" dirty="0"/>
          </a:p>
        </p:txBody>
      </p:sp>
      <p:pic>
        <p:nvPicPr>
          <p:cNvPr id="4" name="صورة 3">
            <a:extLst>
              <a:ext uri="{FF2B5EF4-FFF2-40B4-BE49-F238E27FC236}">
                <a16:creationId xmlns:a16="http://schemas.microsoft.com/office/drawing/2014/main" id="{A9FA7436-4783-CD5F-E668-1C5553488B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7400" y="2095500"/>
            <a:ext cx="1333500" cy="1333500"/>
          </a:xfrm>
          <a:prstGeom prst="rect">
            <a:avLst/>
          </a:prstGeom>
        </p:spPr>
      </p:pic>
      <p:pic>
        <p:nvPicPr>
          <p:cNvPr id="6" name="صورة 5">
            <a:extLst>
              <a:ext uri="{FF2B5EF4-FFF2-40B4-BE49-F238E27FC236}">
                <a16:creationId xmlns:a16="http://schemas.microsoft.com/office/drawing/2014/main" id="{EFF72E11-DCD0-0F58-6ECE-13545AC61C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88450" y="2095500"/>
            <a:ext cx="1333500" cy="1333500"/>
          </a:xfrm>
          <a:prstGeom prst="rect">
            <a:avLst/>
          </a:prstGeom>
        </p:spPr>
      </p:pic>
      <p:pic>
        <p:nvPicPr>
          <p:cNvPr id="7" name="صورة 6">
            <a:extLst>
              <a:ext uri="{FF2B5EF4-FFF2-40B4-BE49-F238E27FC236}">
                <a16:creationId xmlns:a16="http://schemas.microsoft.com/office/drawing/2014/main" id="{D0A93DD2-7C41-1687-E869-C30D7FBA83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88450" y="4013200"/>
            <a:ext cx="1333500" cy="1333500"/>
          </a:xfrm>
          <a:prstGeom prst="rect">
            <a:avLst/>
          </a:prstGeom>
        </p:spPr>
      </p:pic>
      <p:sp>
        <p:nvSpPr>
          <p:cNvPr id="8" name="مربع نص 7">
            <a:extLst>
              <a:ext uri="{FF2B5EF4-FFF2-40B4-BE49-F238E27FC236}">
                <a16:creationId xmlns:a16="http://schemas.microsoft.com/office/drawing/2014/main" id="{23C18940-1E44-9391-CA72-9A5DF618A585}"/>
              </a:ext>
            </a:extLst>
          </p:cNvPr>
          <p:cNvSpPr txBox="1"/>
          <p:nvPr/>
        </p:nvSpPr>
        <p:spPr>
          <a:xfrm>
            <a:off x="6611339" y="2208540"/>
            <a:ext cx="2670924" cy="523220"/>
          </a:xfrm>
          <a:prstGeom prst="rect">
            <a:avLst/>
          </a:prstGeom>
          <a:noFill/>
        </p:spPr>
        <p:txBody>
          <a:bodyPr wrap="none" rtlCol="1">
            <a:spAutoFit/>
          </a:bodyPr>
          <a:lstStyle/>
          <a:p>
            <a:r>
              <a:rPr lang="ar-SA" altLang="en-US" sz="2800" b="1" dirty="0">
                <a:solidFill>
                  <a:srgbClr val="EE1250"/>
                </a:solidFill>
                <a:latin typeface="Arial" panose="020B0604020202020204" pitchFamily="34" charset="0"/>
                <a:cs typeface="Arial" panose="020B0604020202020204" pitchFamily="34" charset="0"/>
              </a:rPr>
              <a:t> معايير ضغط الصور</a:t>
            </a:r>
            <a:r>
              <a:rPr lang="ar-SY" altLang="en-US" sz="2800" b="1" dirty="0">
                <a:solidFill>
                  <a:srgbClr val="EE1250"/>
                </a:solidFill>
                <a:latin typeface="Arial" panose="020B0604020202020204" pitchFamily="34" charset="0"/>
                <a:cs typeface="Arial" panose="020B0604020202020204" pitchFamily="34" charset="0"/>
              </a:rPr>
              <a:t>:</a:t>
            </a:r>
            <a:endParaRPr lang="ar-SA" altLang="en-US" sz="2800" b="1" dirty="0">
              <a:solidFill>
                <a:srgbClr val="EE1250"/>
              </a:solidFill>
              <a:latin typeface="Arial" panose="020B0604020202020204" pitchFamily="34" charset="0"/>
              <a:cs typeface="Arial" panose="020B0604020202020204" pitchFamily="34" charset="0"/>
            </a:endParaRPr>
          </a:p>
        </p:txBody>
      </p:sp>
      <p:sp>
        <p:nvSpPr>
          <p:cNvPr id="9" name="مربع نص 8">
            <a:extLst>
              <a:ext uri="{FF2B5EF4-FFF2-40B4-BE49-F238E27FC236}">
                <a16:creationId xmlns:a16="http://schemas.microsoft.com/office/drawing/2014/main" id="{B9967375-EF3C-F1DE-52C6-B86EA900D579}"/>
              </a:ext>
            </a:extLst>
          </p:cNvPr>
          <p:cNvSpPr txBox="1"/>
          <p:nvPr/>
        </p:nvSpPr>
        <p:spPr>
          <a:xfrm>
            <a:off x="4762500" y="2750675"/>
            <a:ext cx="4425950" cy="1569660"/>
          </a:xfrm>
          <a:prstGeom prst="rect">
            <a:avLst/>
          </a:prstGeom>
          <a:noFill/>
        </p:spPr>
        <p:txBody>
          <a:bodyPr wrap="square" rtlCol="1">
            <a:spAutoFit/>
          </a:bodyPr>
          <a:lstStyle/>
          <a:p>
            <a:pPr lvl="0" eaLnBrk="0" fontAlgn="base" hangingPunct="0">
              <a:spcBef>
                <a:spcPct val="0"/>
              </a:spcBef>
              <a:spcAft>
                <a:spcPct val="0"/>
              </a:spcAft>
            </a:pPr>
            <a:r>
              <a:rPr lang="en-US" altLang="en-US" sz="1600" b="1" dirty="0">
                <a:solidFill>
                  <a:schemeClr val="tx2"/>
                </a:solidFill>
                <a:latin typeface="Arial" panose="020B0604020202020204" pitchFamily="34" charset="0"/>
              </a:rPr>
              <a:t>JPEG/JPEG2000:</a:t>
            </a:r>
          </a:p>
          <a:p>
            <a:pPr lvl="0" eaLnBrk="0" fontAlgn="base" hangingPunct="0">
              <a:spcBef>
                <a:spcPct val="0"/>
              </a:spcBef>
              <a:spcAft>
                <a:spcPct val="0"/>
              </a:spcAft>
            </a:pPr>
            <a:r>
              <a:rPr lang="ar-SY" altLang="en-US" sz="1600" b="1" dirty="0">
                <a:solidFill>
                  <a:schemeClr val="tx2"/>
                </a:solidFill>
                <a:latin typeface="Arial" panose="020B0604020202020204" pitchFamily="34" charset="0"/>
              </a:rPr>
              <a:t>للصور الفوتوغرافية</a:t>
            </a:r>
          </a:p>
          <a:p>
            <a:pPr lvl="0" eaLnBrk="0" fontAlgn="base" hangingPunct="0">
              <a:spcBef>
                <a:spcPct val="0"/>
              </a:spcBef>
              <a:spcAft>
                <a:spcPct val="0"/>
              </a:spcAft>
            </a:pPr>
            <a:r>
              <a:rPr lang="ar-SY" altLang="en-US" sz="1600" b="1" dirty="0">
                <a:solidFill>
                  <a:schemeClr val="tx2"/>
                </a:solidFill>
                <a:latin typeface="Arial" panose="020B0604020202020204" pitchFamily="34" charset="0"/>
              </a:rPr>
              <a:t>ضغط مضيع/غير مضيع</a:t>
            </a:r>
          </a:p>
          <a:p>
            <a:pPr lvl="0" eaLnBrk="0" fontAlgn="base" hangingPunct="0">
              <a:spcBef>
                <a:spcPct val="0"/>
              </a:spcBef>
              <a:spcAft>
                <a:spcPct val="0"/>
              </a:spcAft>
            </a:pPr>
            <a:r>
              <a:rPr lang="en-US" altLang="en-US" sz="1600" b="1" dirty="0">
                <a:solidFill>
                  <a:schemeClr val="tx2"/>
                </a:solidFill>
                <a:latin typeface="Arial" panose="020B0604020202020204" pitchFamily="34" charset="0"/>
              </a:rPr>
              <a:t>PNG:</a:t>
            </a:r>
          </a:p>
          <a:p>
            <a:pPr lvl="0" eaLnBrk="0" fontAlgn="base" hangingPunct="0">
              <a:spcBef>
                <a:spcPct val="0"/>
              </a:spcBef>
              <a:spcAft>
                <a:spcPct val="0"/>
              </a:spcAft>
            </a:pPr>
            <a:r>
              <a:rPr lang="ar-SY" altLang="en-US" sz="1600" b="1" dirty="0">
                <a:solidFill>
                  <a:schemeClr val="tx2"/>
                </a:solidFill>
                <a:latin typeface="Arial" panose="020B0604020202020204" pitchFamily="34" charset="0"/>
              </a:rPr>
              <a:t>للرسومات والصور ذات الألوان المسطحة</a:t>
            </a:r>
          </a:p>
          <a:p>
            <a:pPr lvl="0" eaLnBrk="0" fontAlgn="base" hangingPunct="0">
              <a:spcBef>
                <a:spcPct val="0"/>
              </a:spcBef>
              <a:spcAft>
                <a:spcPct val="0"/>
              </a:spcAft>
            </a:pPr>
            <a:endParaRPr lang="ar-SY" altLang="en-US" sz="1600" b="1" dirty="0">
              <a:solidFill>
                <a:schemeClr val="tx2"/>
              </a:solidFill>
              <a:latin typeface="Arial" panose="020B0604020202020204" pitchFamily="34" charset="0"/>
            </a:endParaRPr>
          </a:p>
        </p:txBody>
      </p:sp>
      <p:sp>
        <p:nvSpPr>
          <p:cNvPr id="10" name="مربع نص 9">
            <a:extLst>
              <a:ext uri="{FF2B5EF4-FFF2-40B4-BE49-F238E27FC236}">
                <a16:creationId xmlns:a16="http://schemas.microsoft.com/office/drawing/2014/main" id="{E9C5CF79-36D5-963B-7048-705D8C24FE8B}"/>
              </a:ext>
            </a:extLst>
          </p:cNvPr>
          <p:cNvSpPr txBox="1"/>
          <p:nvPr/>
        </p:nvSpPr>
        <p:spPr>
          <a:xfrm>
            <a:off x="1625735" y="2227455"/>
            <a:ext cx="2945215" cy="523220"/>
          </a:xfrm>
          <a:prstGeom prst="rect">
            <a:avLst/>
          </a:prstGeom>
          <a:noFill/>
        </p:spPr>
        <p:txBody>
          <a:bodyPr wrap="square" rtlCol="1">
            <a:spAutoFit/>
          </a:bodyPr>
          <a:lstStyle/>
          <a:p>
            <a:r>
              <a:rPr lang="ar-SA" altLang="en-US" sz="2800" b="1" dirty="0">
                <a:solidFill>
                  <a:srgbClr val="EE1250"/>
                </a:solidFill>
                <a:latin typeface="Arial" panose="020B0604020202020204" pitchFamily="34" charset="0"/>
                <a:cs typeface="Arial" panose="020B0604020202020204" pitchFamily="34" charset="0"/>
              </a:rPr>
              <a:t>معايير ضغط الفيديو</a:t>
            </a:r>
            <a:r>
              <a:rPr lang="en-US" altLang="en-US" sz="2800" dirty="0">
                <a:solidFill>
                  <a:srgbClr val="EE1250"/>
                </a:solidFill>
                <a:latin typeface="Arial" panose="020B0604020202020204" pitchFamily="34" charset="0"/>
              </a:rPr>
              <a:t>:</a:t>
            </a:r>
            <a:endParaRPr lang="ar-SY" sz="2800" b="1" dirty="0">
              <a:solidFill>
                <a:srgbClr val="EE1250"/>
              </a:solidFill>
            </a:endParaRPr>
          </a:p>
        </p:txBody>
      </p:sp>
      <p:sp>
        <p:nvSpPr>
          <p:cNvPr id="11" name="مربع نص 10">
            <a:extLst>
              <a:ext uri="{FF2B5EF4-FFF2-40B4-BE49-F238E27FC236}">
                <a16:creationId xmlns:a16="http://schemas.microsoft.com/office/drawing/2014/main" id="{6A7F0773-BCE3-ED09-8114-F432707D9B07}"/>
              </a:ext>
            </a:extLst>
          </p:cNvPr>
          <p:cNvSpPr txBox="1"/>
          <p:nvPr/>
        </p:nvSpPr>
        <p:spPr>
          <a:xfrm>
            <a:off x="1338729" y="2679082"/>
            <a:ext cx="3092450" cy="1569660"/>
          </a:xfrm>
          <a:prstGeom prst="rect">
            <a:avLst/>
          </a:prstGeom>
          <a:noFill/>
        </p:spPr>
        <p:txBody>
          <a:bodyPr wrap="square" rtlCol="1">
            <a:spAutoFit/>
          </a:bodyPr>
          <a:lstStyle/>
          <a:p>
            <a:pPr lvl="0" eaLnBrk="0" fontAlgn="base" hangingPunct="0">
              <a:spcBef>
                <a:spcPct val="0"/>
              </a:spcBef>
              <a:spcAft>
                <a:spcPct val="0"/>
              </a:spcAft>
            </a:pPr>
            <a:r>
              <a:rPr lang="en-US" altLang="en-US" sz="1600" b="1" dirty="0">
                <a:solidFill>
                  <a:schemeClr val="tx2"/>
                </a:solidFill>
                <a:latin typeface="Arial" panose="020B0604020202020204" pitchFamily="34" charset="0"/>
                <a:cs typeface="Arial" panose="020B0604020202020204" pitchFamily="34" charset="0"/>
              </a:rPr>
              <a:t>H.264/AVC:</a:t>
            </a:r>
          </a:p>
          <a:p>
            <a:pPr lvl="0" eaLnBrk="0" fontAlgn="base" hangingPunct="0">
              <a:spcBef>
                <a:spcPct val="0"/>
              </a:spcBef>
              <a:spcAft>
                <a:spcPct val="0"/>
              </a:spcAft>
            </a:pPr>
            <a:r>
              <a:rPr lang="ar-SA" altLang="en-US" sz="1600" b="1" dirty="0">
                <a:solidFill>
                  <a:schemeClr val="tx2"/>
                </a:solidFill>
                <a:latin typeface="Arial" panose="020B0604020202020204" pitchFamily="34" charset="0"/>
                <a:cs typeface="Arial" panose="020B0604020202020204" pitchFamily="34" charset="0"/>
              </a:rPr>
              <a:t>معيار واسع الانتشار</a:t>
            </a:r>
          </a:p>
          <a:p>
            <a:pPr lvl="0" eaLnBrk="0" fontAlgn="base" hangingPunct="0">
              <a:spcBef>
                <a:spcPct val="0"/>
              </a:spcBef>
              <a:spcAft>
                <a:spcPct val="0"/>
              </a:spcAft>
            </a:pPr>
            <a:r>
              <a:rPr lang="ar-SA" altLang="en-US" sz="1600" b="1" dirty="0">
                <a:solidFill>
                  <a:schemeClr val="tx2"/>
                </a:solidFill>
                <a:latin typeface="Arial" panose="020B0604020202020204" pitchFamily="34" charset="0"/>
                <a:cs typeface="Arial" panose="020B0604020202020204" pitchFamily="34" charset="0"/>
              </a:rPr>
              <a:t>توازن بين الجودة والتعقيد</a:t>
            </a:r>
          </a:p>
          <a:p>
            <a:pPr lvl="0" eaLnBrk="0" fontAlgn="base" hangingPunct="0">
              <a:spcBef>
                <a:spcPct val="0"/>
              </a:spcBef>
              <a:spcAft>
                <a:spcPct val="0"/>
              </a:spcAft>
            </a:pPr>
            <a:r>
              <a:rPr lang="en-US" altLang="en-US" sz="1600" b="1" dirty="0">
                <a:solidFill>
                  <a:schemeClr val="tx2"/>
                </a:solidFill>
                <a:latin typeface="Arial" panose="020B0604020202020204" pitchFamily="34" charset="0"/>
                <a:cs typeface="Arial" panose="020B0604020202020204" pitchFamily="34" charset="0"/>
              </a:rPr>
              <a:t>H.265/HEVC:</a:t>
            </a:r>
          </a:p>
          <a:p>
            <a:pPr lvl="0" eaLnBrk="0" fontAlgn="base" hangingPunct="0">
              <a:spcBef>
                <a:spcPct val="0"/>
              </a:spcBef>
              <a:spcAft>
                <a:spcPct val="0"/>
              </a:spcAft>
            </a:pPr>
            <a:r>
              <a:rPr lang="ar-SA" altLang="en-US" sz="1600" b="1" dirty="0">
                <a:solidFill>
                  <a:schemeClr val="tx2"/>
                </a:solidFill>
                <a:latin typeface="Arial" panose="020B0604020202020204" pitchFamily="34" charset="0"/>
                <a:cs typeface="Arial" panose="020B0604020202020204" pitchFamily="34" charset="0"/>
              </a:rPr>
              <a:t>كفاءة ضغط مضاعفة</a:t>
            </a:r>
          </a:p>
          <a:p>
            <a:pPr lvl="0" eaLnBrk="0" fontAlgn="base" hangingPunct="0">
              <a:spcBef>
                <a:spcPct val="0"/>
              </a:spcBef>
              <a:spcAft>
                <a:spcPct val="0"/>
              </a:spcAft>
            </a:pPr>
            <a:r>
              <a:rPr lang="ar-SA" altLang="en-US" sz="1600" b="1" dirty="0">
                <a:solidFill>
                  <a:schemeClr val="tx2"/>
                </a:solidFill>
                <a:latin typeface="Arial" panose="020B0604020202020204" pitchFamily="34" charset="0"/>
                <a:cs typeface="Arial" panose="020B0604020202020204" pitchFamily="34" charset="0"/>
              </a:rPr>
              <a:t>مناسب للدقات العالية</a:t>
            </a:r>
            <a:endParaRPr lang="en-US" altLang="en-US" sz="1600" b="1" dirty="0">
              <a:solidFill>
                <a:schemeClr val="tx2"/>
              </a:solidFill>
              <a:latin typeface="Arial" panose="020B0604020202020204" pitchFamily="34" charset="0"/>
            </a:endParaRPr>
          </a:p>
        </p:txBody>
      </p:sp>
      <p:sp>
        <p:nvSpPr>
          <p:cNvPr id="12" name="مربع نص 11">
            <a:extLst>
              <a:ext uri="{FF2B5EF4-FFF2-40B4-BE49-F238E27FC236}">
                <a16:creationId xmlns:a16="http://schemas.microsoft.com/office/drawing/2014/main" id="{AF297B54-C35A-66C1-C6C3-2EF46445E0F9}"/>
              </a:ext>
            </a:extLst>
          </p:cNvPr>
          <p:cNvSpPr txBox="1"/>
          <p:nvPr/>
        </p:nvSpPr>
        <p:spPr>
          <a:xfrm>
            <a:off x="4365044" y="4177149"/>
            <a:ext cx="184731" cy="523220"/>
          </a:xfrm>
          <a:prstGeom prst="rect">
            <a:avLst/>
          </a:prstGeom>
          <a:noFill/>
        </p:spPr>
        <p:txBody>
          <a:bodyPr wrap="none" rtlCol="1">
            <a:spAutoFit/>
          </a:bodyPr>
          <a:lstStyle/>
          <a:p>
            <a:endParaRPr lang="ar-SY" sz="2800" dirty="0">
              <a:solidFill>
                <a:srgbClr val="EE1250"/>
              </a:solidFill>
            </a:endParaRPr>
          </a:p>
        </p:txBody>
      </p:sp>
      <p:sp>
        <p:nvSpPr>
          <p:cNvPr id="14" name="مربع نص 13">
            <a:extLst>
              <a:ext uri="{FF2B5EF4-FFF2-40B4-BE49-F238E27FC236}">
                <a16:creationId xmlns:a16="http://schemas.microsoft.com/office/drawing/2014/main" id="{6A669132-E756-3F15-3A69-1AF028BAE7C0}"/>
              </a:ext>
            </a:extLst>
          </p:cNvPr>
          <p:cNvSpPr txBox="1"/>
          <p:nvPr/>
        </p:nvSpPr>
        <p:spPr>
          <a:xfrm>
            <a:off x="6633782" y="4177149"/>
            <a:ext cx="2648481" cy="523220"/>
          </a:xfrm>
          <a:prstGeom prst="rect">
            <a:avLst/>
          </a:prstGeom>
          <a:noFill/>
        </p:spPr>
        <p:txBody>
          <a:bodyPr wrap="none" rtlCol="1">
            <a:spAutoFit/>
          </a:bodyPr>
          <a:lstStyle/>
          <a:p>
            <a:r>
              <a:rPr lang="ar-SA" altLang="en-US" sz="2800" b="1" dirty="0">
                <a:solidFill>
                  <a:srgbClr val="EE1250"/>
                </a:solidFill>
                <a:latin typeface="Arial" panose="020B0604020202020204" pitchFamily="34" charset="0"/>
                <a:cs typeface="Arial" panose="020B0604020202020204" pitchFamily="34" charset="0"/>
              </a:rPr>
              <a:t>معايير ضغط الصوت</a:t>
            </a:r>
            <a:r>
              <a:rPr lang="ar-SY" altLang="en-US" sz="2800" b="1" dirty="0">
                <a:solidFill>
                  <a:srgbClr val="EE1250"/>
                </a:solidFill>
                <a:latin typeface="Arial" panose="020B0604020202020204" pitchFamily="34" charset="0"/>
                <a:cs typeface="Arial" panose="020B0604020202020204" pitchFamily="34" charset="0"/>
              </a:rPr>
              <a:t>:</a:t>
            </a:r>
            <a:endParaRPr lang="ar-SY" sz="2800" b="1" dirty="0">
              <a:solidFill>
                <a:srgbClr val="EE1250"/>
              </a:solidFill>
            </a:endParaRPr>
          </a:p>
        </p:txBody>
      </p:sp>
      <p:sp>
        <p:nvSpPr>
          <p:cNvPr id="15" name="مربع نص 14">
            <a:extLst>
              <a:ext uri="{FF2B5EF4-FFF2-40B4-BE49-F238E27FC236}">
                <a16:creationId xmlns:a16="http://schemas.microsoft.com/office/drawing/2014/main" id="{87ACB5D9-1C5C-D798-2722-3D91DCFFC62C}"/>
              </a:ext>
            </a:extLst>
          </p:cNvPr>
          <p:cNvSpPr txBox="1"/>
          <p:nvPr/>
        </p:nvSpPr>
        <p:spPr>
          <a:xfrm>
            <a:off x="6096000" y="4700369"/>
            <a:ext cx="3092450" cy="923330"/>
          </a:xfrm>
          <a:prstGeom prst="rect">
            <a:avLst/>
          </a:prstGeom>
          <a:noFill/>
        </p:spPr>
        <p:txBody>
          <a:bodyPr wrap="square" rtlCol="1">
            <a:spAutoFit/>
          </a:bodyPr>
          <a:lstStyle/>
          <a:p>
            <a:pPr algn="just"/>
            <a:r>
              <a:rPr lang="en-US" b="1" dirty="0">
                <a:solidFill>
                  <a:schemeClr val="tx2"/>
                </a:solidFill>
              </a:rPr>
              <a:t>MP3/AAC:</a:t>
            </a:r>
          </a:p>
          <a:p>
            <a:pPr algn="just"/>
            <a:r>
              <a:rPr lang="ar-SY" b="1" dirty="0">
                <a:solidFill>
                  <a:schemeClr val="tx2"/>
                </a:solidFill>
              </a:rPr>
              <a:t>للصوت العام والموسيقى</a:t>
            </a:r>
          </a:p>
          <a:p>
            <a:pPr algn="just"/>
            <a:r>
              <a:rPr lang="ar-SY" b="1" dirty="0">
                <a:solidFill>
                  <a:schemeClr val="tx2"/>
                </a:solidFill>
              </a:rPr>
              <a:t>ضغط مضيع</a:t>
            </a:r>
            <a:endParaRPr lang="ar-SY" sz="1200" b="1" dirty="0">
              <a:solidFill>
                <a:schemeClr val="tx2"/>
              </a:solidFill>
            </a:endParaRPr>
          </a:p>
        </p:txBody>
      </p:sp>
      <p:sp>
        <p:nvSpPr>
          <p:cNvPr id="16" name="مربع نص 15">
            <a:extLst>
              <a:ext uri="{FF2B5EF4-FFF2-40B4-BE49-F238E27FC236}">
                <a16:creationId xmlns:a16="http://schemas.microsoft.com/office/drawing/2014/main" id="{7DD4C638-F092-6B33-40DA-740137D57026}"/>
              </a:ext>
            </a:extLst>
          </p:cNvPr>
          <p:cNvSpPr txBox="1"/>
          <p:nvPr/>
        </p:nvSpPr>
        <p:spPr>
          <a:xfrm>
            <a:off x="9692335" y="2552809"/>
            <a:ext cx="325730" cy="523220"/>
          </a:xfrm>
          <a:prstGeom prst="rect">
            <a:avLst/>
          </a:prstGeom>
          <a:noFill/>
        </p:spPr>
        <p:txBody>
          <a:bodyPr wrap="none" rtlCol="1">
            <a:spAutoFit/>
          </a:bodyPr>
          <a:lstStyle/>
          <a:p>
            <a:r>
              <a:rPr lang="ar-SY" sz="2800" b="1" dirty="0">
                <a:solidFill>
                  <a:srgbClr val="EE1250"/>
                </a:solidFill>
              </a:rPr>
              <a:t>1</a:t>
            </a:r>
          </a:p>
        </p:txBody>
      </p:sp>
      <p:sp>
        <p:nvSpPr>
          <p:cNvPr id="17" name="مربع نص 16">
            <a:extLst>
              <a:ext uri="{FF2B5EF4-FFF2-40B4-BE49-F238E27FC236}">
                <a16:creationId xmlns:a16="http://schemas.microsoft.com/office/drawing/2014/main" id="{4AACBC5A-065D-4FF6-EBE5-7ABF78CB7DF6}"/>
              </a:ext>
            </a:extLst>
          </p:cNvPr>
          <p:cNvSpPr txBox="1"/>
          <p:nvPr/>
        </p:nvSpPr>
        <p:spPr>
          <a:xfrm>
            <a:off x="5074835" y="2518653"/>
            <a:ext cx="378630" cy="523220"/>
          </a:xfrm>
          <a:prstGeom prst="rect">
            <a:avLst/>
          </a:prstGeom>
          <a:noFill/>
        </p:spPr>
        <p:txBody>
          <a:bodyPr wrap="square" rtlCol="1">
            <a:spAutoFit/>
          </a:bodyPr>
          <a:lstStyle/>
          <a:p>
            <a:r>
              <a:rPr lang="ar-SY" sz="2800" b="1" dirty="0">
                <a:solidFill>
                  <a:srgbClr val="EE1250"/>
                </a:solidFill>
              </a:rPr>
              <a:t>2</a:t>
            </a:r>
          </a:p>
        </p:txBody>
      </p:sp>
      <p:sp>
        <p:nvSpPr>
          <p:cNvPr id="18" name="مربع نص 17">
            <a:extLst>
              <a:ext uri="{FF2B5EF4-FFF2-40B4-BE49-F238E27FC236}">
                <a16:creationId xmlns:a16="http://schemas.microsoft.com/office/drawing/2014/main" id="{6126F0D2-A8D8-0D30-6098-0E9060991FF9}"/>
              </a:ext>
            </a:extLst>
          </p:cNvPr>
          <p:cNvSpPr txBox="1"/>
          <p:nvPr/>
        </p:nvSpPr>
        <p:spPr>
          <a:xfrm>
            <a:off x="9665885" y="4500314"/>
            <a:ext cx="378630" cy="523220"/>
          </a:xfrm>
          <a:prstGeom prst="rect">
            <a:avLst/>
          </a:prstGeom>
          <a:noFill/>
        </p:spPr>
        <p:txBody>
          <a:bodyPr wrap="square" rtlCol="1">
            <a:spAutoFit/>
          </a:bodyPr>
          <a:lstStyle/>
          <a:p>
            <a:r>
              <a:rPr lang="ar-SY" sz="2800" b="1" dirty="0">
                <a:solidFill>
                  <a:srgbClr val="EE1250"/>
                </a:solidFill>
              </a:rPr>
              <a:t>3</a:t>
            </a:r>
          </a:p>
        </p:txBody>
      </p:sp>
      <p:sp>
        <p:nvSpPr>
          <p:cNvPr id="19" name="مربع نص 18">
            <a:extLst>
              <a:ext uri="{FF2B5EF4-FFF2-40B4-BE49-F238E27FC236}">
                <a16:creationId xmlns:a16="http://schemas.microsoft.com/office/drawing/2014/main" id="{1777555E-BE4F-FE68-9643-5422352C2E40}"/>
              </a:ext>
            </a:extLst>
          </p:cNvPr>
          <p:cNvSpPr txBox="1"/>
          <p:nvPr/>
        </p:nvSpPr>
        <p:spPr>
          <a:xfrm>
            <a:off x="5074835" y="4494648"/>
            <a:ext cx="378630" cy="523220"/>
          </a:xfrm>
          <a:prstGeom prst="rect">
            <a:avLst/>
          </a:prstGeom>
          <a:noFill/>
        </p:spPr>
        <p:txBody>
          <a:bodyPr wrap="square" rtlCol="1">
            <a:spAutoFit/>
          </a:bodyPr>
          <a:lstStyle/>
          <a:p>
            <a:endParaRPr lang="ar-SY" sz="2800" b="1" dirty="0">
              <a:solidFill>
                <a:srgbClr val="EE1250"/>
              </a:solidFill>
            </a:endParaRPr>
          </a:p>
        </p:txBody>
      </p:sp>
      <p:sp>
        <p:nvSpPr>
          <p:cNvPr id="20" name="مربع نص 19">
            <a:extLst>
              <a:ext uri="{FF2B5EF4-FFF2-40B4-BE49-F238E27FC236}">
                <a16:creationId xmlns:a16="http://schemas.microsoft.com/office/drawing/2014/main" id="{5108DD1B-715F-17FF-1C14-2E2EF86E59E1}"/>
              </a:ext>
            </a:extLst>
          </p:cNvPr>
          <p:cNvSpPr txBox="1"/>
          <p:nvPr/>
        </p:nvSpPr>
        <p:spPr>
          <a:xfrm>
            <a:off x="1457325" y="302662"/>
            <a:ext cx="10439206" cy="1569660"/>
          </a:xfrm>
          <a:prstGeom prst="rect">
            <a:avLst/>
          </a:prstGeom>
          <a:noFill/>
        </p:spPr>
        <p:txBody>
          <a:bodyPr wrap="square" rtlCol="1">
            <a:spAutoFit/>
          </a:bodyPr>
          <a:lstStyle/>
          <a:p>
            <a:pPr lvl="0"/>
            <a:r>
              <a:rPr lang="ar-SY" sz="4800" b="1" dirty="0">
                <a:solidFill>
                  <a:srgbClr val="EE1250"/>
                </a:solidFill>
              </a:rPr>
              <a:t>أنواع معايير الضغط من حيث نوع الوسائط:</a:t>
            </a:r>
          </a:p>
        </p:txBody>
      </p:sp>
    </p:spTree>
    <p:extLst>
      <p:ext uri="{BB962C8B-B14F-4D97-AF65-F5344CB8AC3E}">
        <p14:creationId xmlns:p14="http://schemas.microsoft.com/office/powerpoint/2010/main" val="14174076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arn(inVertic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barn(inVertical)">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nodeType="click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barn(inVertical)">
                                      <p:cBhvr>
                                        <p:cTn id="48" dur="500"/>
                                        <p:tgtEl>
                                          <p:spTgt spid="7"/>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fade">
                                      <p:cBhvr>
                                        <p:cTn id="53" dur="500"/>
                                        <p:tgtEl>
                                          <p:spTgt spid="18"/>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fade">
                                      <p:cBhvr>
                                        <p:cTn id="58" dur="500"/>
                                        <p:tgtEl>
                                          <p:spTgt spid="1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fade">
                                      <p:cBhvr>
                                        <p:cTn id="61" dur="500"/>
                                        <p:tgtEl>
                                          <p:spTgt spid="15"/>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nodePh="1">
                                  <p:stCondLst>
                                    <p:cond delay="0"/>
                                  </p:stCondLst>
                                  <p:endCondLst>
                                    <p:cond evt="begin" delay="0">
                                      <p:tn val="64"/>
                                    </p:cond>
                                  </p:endCondLst>
                                  <p:childTnLst>
                                    <p:set>
                                      <p:cBhvr>
                                        <p:cTn id="65" dur="1" fill="hold">
                                          <p:stCondLst>
                                            <p:cond delay="0"/>
                                          </p:stCondLst>
                                        </p:cTn>
                                        <p:tgtEl>
                                          <p:spTgt spid="19"/>
                                        </p:tgtEl>
                                        <p:attrNameLst>
                                          <p:attrName>style.visibility</p:attrName>
                                        </p:attrNameLst>
                                      </p:cBhvr>
                                      <p:to>
                                        <p:strVal val="visible"/>
                                      </p:to>
                                    </p:set>
                                    <p:animEffect transition="in" filter="fade">
                                      <p:cBhvr>
                                        <p:cTn id="6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4" grpId="0"/>
      <p:bldP spid="15" grpId="0"/>
      <p:bldP spid="16" grpId="0"/>
      <p:bldP spid="17" grpId="0"/>
      <p:bldP spid="18" grpId="0"/>
      <p:bldP spid="19" grpId="0"/>
      <p:bldP spid="2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رقم الشريحة 1">
            <a:extLst>
              <a:ext uri="{FF2B5EF4-FFF2-40B4-BE49-F238E27FC236}">
                <a16:creationId xmlns:a16="http://schemas.microsoft.com/office/drawing/2014/main" id="{C2E328FB-71C8-4484-BF77-00C509D2461A}"/>
              </a:ext>
            </a:extLst>
          </p:cNvPr>
          <p:cNvSpPr>
            <a:spLocks noGrp="1"/>
          </p:cNvSpPr>
          <p:nvPr>
            <p:ph type="sldNum" sz="quarter" idx="12"/>
          </p:nvPr>
        </p:nvSpPr>
        <p:spPr/>
        <p:txBody>
          <a:bodyPr/>
          <a:lstStyle/>
          <a:p>
            <a:fld id="{5C0BBA6B-D746-4F1B-B1F9-3DE64F485878}" type="slidenum">
              <a:rPr lang="ar-SY" smtClean="0"/>
              <a:pPr/>
              <a:t>2</a:t>
            </a:fld>
            <a:endParaRPr lang="ar-SY" dirty="0"/>
          </a:p>
        </p:txBody>
      </p:sp>
      <p:pic>
        <p:nvPicPr>
          <p:cNvPr id="19" name="عنصر نائب للصورة 18">
            <a:extLst>
              <a:ext uri="{FF2B5EF4-FFF2-40B4-BE49-F238E27FC236}">
                <a16:creationId xmlns:a16="http://schemas.microsoft.com/office/drawing/2014/main" id="{D2166415-7DC1-4B48-A975-F941316C952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1111" r="21111"/>
          <a:stretch/>
        </p:blipFill>
        <p:spPr/>
      </p:pic>
      <p:sp>
        <p:nvSpPr>
          <p:cNvPr id="20" name="مربع نص 19">
            <a:extLst>
              <a:ext uri="{FF2B5EF4-FFF2-40B4-BE49-F238E27FC236}">
                <a16:creationId xmlns:a16="http://schemas.microsoft.com/office/drawing/2014/main" id="{AA3B87DF-8DD5-42F6-B54E-881777A0E881}"/>
              </a:ext>
            </a:extLst>
          </p:cNvPr>
          <p:cNvSpPr txBox="1"/>
          <p:nvPr/>
        </p:nvSpPr>
        <p:spPr>
          <a:xfrm>
            <a:off x="9011092" y="1161536"/>
            <a:ext cx="2876108" cy="584775"/>
          </a:xfrm>
          <a:prstGeom prst="rect">
            <a:avLst/>
          </a:prstGeom>
          <a:noFill/>
        </p:spPr>
        <p:txBody>
          <a:bodyPr wrap="none" rtlCol="1">
            <a:spAutoFit/>
          </a:bodyPr>
          <a:lstStyle/>
          <a:p>
            <a:r>
              <a:rPr lang="ar-SY" sz="3200" dirty="0">
                <a:solidFill>
                  <a:srgbClr val="032F4A"/>
                </a:solidFill>
              </a:rPr>
              <a:t>محتويات العرض</a:t>
            </a:r>
          </a:p>
        </p:txBody>
      </p:sp>
      <p:cxnSp>
        <p:nvCxnSpPr>
          <p:cNvPr id="22" name="رابط مستقيم 21">
            <a:extLst>
              <a:ext uri="{FF2B5EF4-FFF2-40B4-BE49-F238E27FC236}">
                <a16:creationId xmlns:a16="http://schemas.microsoft.com/office/drawing/2014/main" id="{5953BBD7-29B6-4D8B-B1A2-D65D5BD567D1}"/>
              </a:ext>
            </a:extLst>
          </p:cNvPr>
          <p:cNvCxnSpPr>
            <a:cxnSpLocks/>
          </p:cNvCxnSpPr>
          <p:nvPr/>
        </p:nvCxnSpPr>
        <p:spPr>
          <a:xfrm flipH="1">
            <a:off x="9065189" y="1746311"/>
            <a:ext cx="2767914" cy="0"/>
          </a:xfrm>
          <a:prstGeom prst="line">
            <a:avLst/>
          </a:prstGeom>
          <a:ln w="38100">
            <a:solidFill>
              <a:srgbClr val="032F4A"/>
            </a:solidFill>
          </a:ln>
        </p:spPr>
        <p:style>
          <a:lnRef idx="1">
            <a:schemeClr val="accent1"/>
          </a:lnRef>
          <a:fillRef idx="0">
            <a:schemeClr val="accent1"/>
          </a:fillRef>
          <a:effectRef idx="0">
            <a:schemeClr val="accent1"/>
          </a:effectRef>
          <a:fontRef idx="minor">
            <a:schemeClr val="tx1"/>
          </a:fontRef>
        </p:style>
      </p:cxnSp>
      <p:sp>
        <p:nvSpPr>
          <p:cNvPr id="24" name="مربع نص 23">
            <a:hlinkClick r:id="" action="ppaction://hlinkshowjump?jump=firstslide"/>
            <a:extLst>
              <a:ext uri="{FF2B5EF4-FFF2-40B4-BE49-F238E27FC236}">
                <a16:creationId xmlns:a16="http://schemas.microsoft.com/office/drawing/2014/main" id="{B2015EC8-46E8-4F76-9CBA-54CD9D6DA38A}"/>
              </a:ext>
            </a:extLst>
          </p:cNvPr>
          <p:cNvSpPr txBox="1"/>
          <p:nvPr/>
        </p:nvSpPr>
        <p:spPr>
          <a:xfrm>
            <a:off x="5141439" y="2307868"/>
            <a:ext cx="6901249" cy="400110"/>
          </a:xfrm>
          <a:prstGeom prst="rect">
            <a:avLst/>
          </a:prstGeom>
          <a:noFill/>
        </p:spPr>
        <p:txBody>
          <a:bodyPr wrap="none" rtlCol="1">
            <a:spAutoFit/>
          </a:bodyPr>
          <a:lstStyle/>
          <a:p>
            <a:r>
              <a:rPr lang="ar-SY" sz="1400" dirty="0">
                <a:solidFill>
                  <a:srgbClr val="032F4A"/>
                </a:solidFill>
              </a:rPr>
              <a:t>تعريف تقنيات الضغط و خصائصها و انواعها</a:t>
            </a:r>
            <a:r>
              <a:rPr lang="ar-SY" sz="2000" dirty="0">
                <a:solidFill>
                  <a:srgbClr val="032F4A"/>
                </a:solidFill>
              </a:rPr>
              <a:t>............................................................. </a:t>
            </a:r>
            <a:r>
              <a:rPr lang="ar-SY" sz="2000" dirty="0">
                <a:solidFill>
                  <a:srgbClr val="EE1250"/>
                </a:solidFill>
              </a:rPr>
              <a:t>04</a:t>
            </a:r>
          </a:p>
        </p:txBody>
      </p:sp>
      <p:sp>
        <p:nvSpPr>
          <p:cNvPr id="25" name="مربع نص 24">
            <a:hlinkClick r:id="" action="ppaction://hlinkshowjump?jump=firstslide"/>
            <a:extLst>
              <a:ext uri="{FF2B5EF4-FFF2-40B4-BE49-F238E27FC236}">
                <a16:creationId xmlns:a16="http://schemas.microsoft.com/office/drawing/2014/main" id="{BA2771E9-54C8-45D7-A014-3A911F1AD81C}"/>
              </a:ext>
            </a:extLst>
          </p:cNvPr>
          <p:cNvSpPr txBox="1"/>
          <p:nvPr/>
        </p:nvSpPr>
        <p:spPr>
          <a:xfrm>
            <a:off x="5171925" y="2835608"/>
            <a:ext cx="6800260" cy="400110"/>
          </a:xfrm>
          <a:prstGeom prst="rect">
            <a:avLst/>
          </a:prstGeom>
          <a:noFill/>
        </p:spPr>
        <p:txBody>
          <a:bodyPr wrap="none" rtlCol="1">
            <a:spAutoFit/>
          </a:bodyPr>
          <a:lstStyle/>
          <a:p>
            <a:r>
              <a:rPr lang="ar-SY" sz="2000" dirty="0">
                <a:solidFill>
                  <a:srgbClr val="032F4A"/>
                </a:solidFill>
              </a:rPr>
              <a:t>تقنيات الضغط غير المضيع....................................................................</a:t>
            </a:r>
            <a:r>
              <a:rPr lang="ar-SY" sz="2000" dirty="0">
                <a:solidFill>
                  <a:srgbClr val="EE1250"/>
                </a:solidFill>
              </a:rPr>
              <a:t>09</a:t>
            </a:r>
          </a:p>
        </p:txBody>
      </p:sp>
      <p:sp>
        <p:nvSpPr>
          <p:cNvPr id="27" name="مربع نص 26">
            <a:hlinkClick r:id="" action="ppaction://hlinkshowjump?jump=firstslide"/>
            <a:extLst>
              <a:ext uri="{FF2B5EF4-FFF2-40B4-BE49-F238E27FC236}">
                <a16:creationId xmlns:a16="http://schemas.microsoft.com/office/drawing/2014/main" id="{C40D8528-CC92-478B-BACB-BFD8D4501BC6}"/>
              </a:ext>
            </a:extLst>
          </p:cNvPr>
          <p:cNvSpPr txBox="1"/>
          <p:nvPr/>
        </p:nvSpPr>
        <p:spPr>
          <a:xfrm>
            <a:off x="5354668" y="3833516"/>
            <a:ext cx="6617517" cy="400110"/>
          </a:xfrm>
          <a:prstGeom prst="rect">
            <a:avLst/>
          </a:prstGeom>
          <a:noFill/>
        </p:spPr>
        <p:txBody>
          <a:bodyPr wrap="none" rtlCol="1">
            <a:spAutoFit/>
          </a:bodyPr>
          <a:lstStyle/>
          <a:p>
            <a:r>
              <a:rPr lang="ar-SY" sz="2000" dirty="0">
                <a:solidFill>
                  <a:srgbClr val="032F4A"/>
                </a:solidFill>
              </a:rPr>
              <a:t>معايير الضغط ........................................................................................... </a:t>
            </a:r>
            <a:r>
              <a:rPr lang="ar-SY" sz="2000" dirty="0">
                <a:solidFill>
                  <a:srgbClr val="EE1250"/>
                </a:solidFill>
              </a:rPr>
              <a:t>18</a:t>
            </a:r>
          </a:p>
        </p:txBody>
      </p:sp>
      <p:sp>
        <p:nvSpPr>
          <p:cNvPr id="28" name="مربع نص 27">
            <a:hlinkClick r:id="" action="ppaction://hlinkshowjump?jump=firstslide"/>
            <a:extLst>
              <a:ext uri="{FF2B5EF4-FFF2-40B4-BE49-F238E27FC236}">
                <a16:creationId xmlns:a16="http://schemas.microsoft.com/office/drawing/2014/main" id="{74FFE8EE-0161-4375-B3BF-1D1CB7BD7718}"/>
              </a:ext>
            </a:extLst>
          </p:cNvPr>
          <p:cNvSpPr txBox="1"/>
          <p:nvPr/>
        </p:nvSpPr>
        <p:spPr>
          <a:xfrm>
            <a:off x="5389905" y="4328612"/>
            <a:ext cx="6652783" cy="400110"/>
          </a:xfrm>
          <a:prstGeom prst="rect">
            <a:avLst/>
          </a:prstGeom>
          <a:noFill/>
        </p:spPr>
        <p:txBody>
          <a:bodyPr wrap="none" rtlCol="1">
            <a:spAutoFit/>
          </a:bodyPr>
          <a:lstStyle/>
          <a:p>
            <a:r>
              <a:rPr lang="ar-SY" sz="2000" dirty="0">
                <a:solidFill>
                  <a:srgbClr val="032F4A"/>
                </a:solidFill>
              </a:rPr>
              <a:t> أداة مقارنة الضغط................................................................................ </a:t>
            </a:r>
            <a:r>
              <a:rPr lang="ar-SY" sz="2000" dirty="0">
                <a:solidFill>
                  <a:srgbClr val="EE1250"/>
                </a:solidFill>
              </a:rPr>
              <a:t>42</a:t>
            </a:r>
          </a:p>
        </p:txBody>
      </p:sp>
      <p:sp>
        <p:nvSpPr>
          <p:cNvPr id="3" name="مربع نص 2">
            <a:hlinkClick r:id="" action="ppaction://hlinkshowjump?jump=firstslide"/>
            <a:extLst>
              <a:ext uri="{FF2B5EF4-FFF2-40B4-BE49-F238E27FC236}">
                <a16:creationId xmlns:a16="http://schemas.microsoft.com/office/drawing/2014/main" id="{7345C565-6522-9833-D4A6-C08E5B958649}"/>
              </a:ext>
            </a:extLst>
          </p:cNvPr>
          <p:cNvSpPr txBox="1"/>
          <p:nvPr/>
        </p:nvSpPr>
        <p:spPr>
          <a:xfrm>
            <a:off x="5464444" y="4798780"/>
            <a:ext cx="6678431" cy="400110"/>
          </a:xfrm>
          <a:prstGeom prst="rect">
            <a:avLst/>
          </a:prstGeom>
          <a:noFill/>
        </p:spPr>
        <p:txBody>
          <a:bodyPr wrap="none" rtlCol="1">
            <a:spAutoFit/>
          </a:bodyPr>
          <a:lstStyle/>
          <a:p>
            <a:r>
              <a:rPr lang="ar-SY" sz="2000" dirty="0">
                <a:solidFill>
                  <a:srgbClr val="032F4A"/>
                </a:solidFill>
              </a:rPr>
              <a:t>الخاتمة.......................................................................................................... </a:t>
            </a:r>
            <a:r>
              <a:rPr lang="ar-SY" sz="2000" dirty="0">
                <a:solidFill>
                  <a:srgbClr val="EE1250"/>
                </a:solidFill>
              </a:rPr>
              <a:t>51</a:t>
            </a:r>
          </a:p>
        </p:txBody>
      </p:sp>
      <p:sp>
        <p:nvSpPr>
          <p:cNvPr id="4" name="مربع نص 3">
            <a:hlinkClick r:id="" action="ppaction://hlinkshowjump?jump=firstslide"/>
            <a:extLst>
              <a:ext uri="{FF2B5EF4-FFF2-40B4-BE49-F238E27FC236}">
                <a16:creationId xmlns:a16="http://schemas.microsoft.com/office/drawing/2014/main" id="{E180F9EA-B295-258B-E43F-98F5B93EA954}"/>
              </a:ext>
            </a:extLst>
          </p:cNvPr>
          <p:cNvSpPr txBox="1"/>
          <p:nvPr/>
        </p:nvSpPr>
        <p:spPr>
          <a:xfrm>
            <a:off x="5231237" y="3305776"/>
            <a:ext cx="6740948" cy="400110"/>
          </a:xfrm>
          <a:prstGeom prst="rect">
            <a:avLst/>
          </a:prstGeom>
          <a:noFill/>
        </p:spPr>
        <p:txBody>
          <a:bodyPr wrap="none" rtlCol="1">
            <a:spAutoFit/>
          </a:bodyPr>
          <a:lstStyle/>
          <a:p>
            <a:r>
              <a:rPr lang="ar-SY" sz="2000" dirty="0">
                <a:solidFill>
                  <a:srgbClr val="032F4A"/>
                </a:solidFill>
              </a:rPr>
              <a:t>تقنيات الضغط  المضيع...........................................................................</a:t>
            </a:r>
            <a:r>
              <a:rPr lang="ar-SY" sz="2000" dirty="0">
                <a:solidFill>
                  <a:srgbClr val="EE1250"/>
                </a:solidFill>
              </a:rPr>
              <a:t>14</a:t>
            </a:r>
          </a:p>
        </p:txBody>
      </p:sp>
      <p:sp>
        <p:nvSpPr>
          <p:cNvPr id="5" name="مربع نص 4">
            <a:hlinkClick r:id="" action="ppaction://hlinkshowjump?jump=firstslide"/>
            <a:extLst>
              <a:ext uri="{FF2B5EF4-FFF2-40B4-BE49-F238E27FC236}">
                <a16:creationId xmlns:a16="http://schemas.microsoft.com/office/drawing/2014/main" id="{5E57A64E-D829-1A79-A3C5-FE0D4FE258F7}"/>
              </a:ext>
            </a:extLst>
          </p:cNvPr>
          <p:cNvSpPr txBox="1"/>
          <p:nvPr/>
        </p:nvSpPr>
        <p:spPr>
          <a:xfrm>
            <a:off x="5234414" y="1956463"/>
            <a:ext cx="6808274" cy="400110"/>
          </a:xfrm>
          <a:prstGeom prst="rect">
            <a:avLst/>
          </a:prstGeom>
          <a:noFill/>
        </p:spPr>
        <p:txBody>
          <a:bodyPr wrap="none" rtlCol="1">
            <a:spAutoFit/>
          </a:bodyPr>
          <a:lstStyle/>
          <a:p>
            <a:r>
              <a:rPr lang="ar-SY" sz="2000" dirty="0">
                <a:solidFill>
                  <a:srgbClr val="032F4A"/>
                </a:solidFill>
              </a:rPr>
              <a:t>مقدمة .......................................................................................................... </a:t>
            </a:r>
            <a:r>
              <a:rPr lang="ar-SY" sz="2000" dirty="0">
                <a:solidFill>
                  <a:srgbClr val="EE1250"/>
                </a:solidFill>
              </a:rPr>
              <a:t>03</a:t>
            </a:r>
          </a:p>
        </p:txBody>
      </p:sp>
    </p:spTree>
    <p:extLst>
      <p:ext uri="{BB962C8B-B14F-4D97-AF65-F5344CB8AC3E}">
        <p14:creationId xmlns:p14="http://schemas.microsoft.com/office/powerpoint/2010/main" val="2456069367"/>
      </p:ext>
    </p:extLst>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barn(inVertical)">
                                      <p:cBhvr>
                                        <p:cTn id="10" dur="5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fade">
                                      <p:cBhvr>
                                        <p:cTn id="21" dur="500"/>
                                        <p:tgtEl>
                                          <p:spTgt spid="2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500"/>
                                        <p:tgtEl>
                                          <p:spTgt spid="2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4" grpId="0"/>
      <p:bldP spid="25" grpId="0"/>
      <p:bldP spid="27" grpId="0"/>
      <p:bldP spid="28" grpId="0"/>
      <p:bldP spid="3" grpId="0"/>
      <p:bldP spid="4"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062858-1D43-EC42-955F-A26057C12A54}"/>
            </a:ext>
          </a:extLst>
        </p:cNvPr>
        <p:cNvGrpSpPr/>
        <p:nvPr/>
      </p:nvGrpSpPr>
      <p:grpSpPr>
        <a:xfrm>
          <a:off x="0" y="0"/>
          <a:ext cx="0" cy="0"/>
          <a:chOff x="0" y="0"/>
          <a:chExt cx="0" cy="0"/>
        </a:xfrm>
      </p:grpSpPr>
      <p:pic>
        <p:nvPicPr>
          <p:cNvPr id="5" name="عنصر نائب للصورة 4">
            <a:extLst>
              <a:ext uri="{FF2B5EF4-FFF2-40B4-BE49-F238E27FC236}">
                <a16:creationId xmlns:a16="http://schemas.microsoft.com/office/drawing/2014/main" id="{AFB2F9DE-FE54-5679-085D-389789BB675F}"/>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8384" r="28384"/>
          <a:stretch/>
        </p:blipFill>
        <p:spPr>
          <a:xfrm>
            <a:off x="0" y="0"/>
            <a:ext cx="5283200" cy="6858000"/>
          </a:xfrm>
        </p:spPr>
      </p:pic>
      <p:sp>
        <p:nvSpPr>
          <p:cNvPr id="2" name="عنصر نائب لرقم الشريحة 1">
            <a:extLst>
              <a:ext uri="{FF2B5EF4-FFF2-40B4-BE49-F238E27FC236}">
                <a16:creationId xmlns:a16="http://schemas.microsoft.com/office/drawing/2014/main" id="{4D991F2A-358B-C9BC-A6CA-5397AEB32A10}"/>
              </a:ext>
            </a:extLst>
          </p:cNvPr>
          <p:cNvSpPr>
            <a:spLocks noGrp="1"/>
          </p:cNvSpPr>
          <p:nvPr>
            <p:ph type="sldNum" sz="quarter" idx="12"/>
          </p:nvPr>
        </p:nvSpPr>
        <p:spPr/>
        <p:txBody>
          <a:bodyPr/>
          <a:lstStyle/>
          <a:p>
            <a:fld id="{5C0BBA6B-D746-4F1B-B1F9-3DE64F485878}" type="slidenum">
              <a:rPr lang="ar-SY" smtClean="0"/>
              <a:pPr/>
              <a:t>20</a:t>
            </a:fld>
            <a:endParaRPr lang="ar-SY" dirty="0"/>
          </a:p>
        </p:txBody>
      </p:sp>
      <p:sp>
        <p:nvSpPr>
          <p:cNvPr id="7" name="مربع نص 6">
            <a:extLst>
              <a:ext uri="{FF2B5EF4-FFF2-40B4-BE49-F238E27FC236}">
                <a16:creationId xmlns:a16="http://schemas.microsoft.com/office/drawing/2014/main" id="{F5DE0BCE-3A43-E9E8-863C-FB1F09B40DFB}"/>
              </a:ext>
            </a:extLst>
          </p:cNvPr>
          <p:cNvSpPr txBox="1"/>
          <p:nvPr/>
        </p:nvSpPr>
        <p:spPr>
          <a:xfrm>
            <a:off x="2658164" y="-73235"/>
            <a:ext cx="5416869" cy="923330"/>
          </a:xfrm>
          <a:prstGeom prst="rect">
            <a:avLst/>
          </a:prstGeom>
          <a:noFill/>
        </p:spPr>
        <p:txBody>
          <a:bodyPr wrap="none" rtlCol="1">
            <a:spAutoFit/>
          </a:bodyPr>
          <a:lstStyle/>
          <a:p>
            <a:r>
              <a:rPr lang="ar-SY" sz="5400" b="1" dirty="0">
                <a:solidFill>
                  <a:srgbClr val="EE1250"/>
                </a:solidFill>
              </a:rPr>
              <a:t>معايير ضغط الصور</a:t>
            </a:r>
            <a:endParaRPr lang="en-US" sz="5400" dirty="0">
              <a:solidFill>
                <a:srgbClr val="EE1250"/>
              </a:solidFill>
            </a:endParaRPr>
          </a:p>
        </p:txBody>
      </p:sp>
      <p:sp>
        <p:nvSpPr>
          <p:cNvPr id="8" name="مربع نص 7">
            <a:extLst>
              <a:ext uri="{FF2B5EF4-FFF2-40B4-BE49-F238E27FC236}">
                <a16:creationId xmlns:a16="http://schemas.microsoft.com/office/drawing/2014/main" id="{C1BDEA16-49FD-CFC5-8CA6-C443DCA7C24E}"/>
              </a:ext>
            </a:extLst>
          </p:cNvPr>
          <p:cNvSpPr txBox="1"/>
          <p:nvPr/>
        </p:nvSpPr>
        <p:spPr>
          <a:xfrm>
            <a:off x="5366598" y="144397"/>
            <a:ext cx="6683827" cy="5970865"/>
          </a:xfrm>
          <a:prstGeom prst="rect">
            <a:avLst/>
          </a:prstGeom>
          <a:noFill/>
        </p:spPr>
        <p:txBody>
          <a:bodyPr wrap="square" rtlCol="1">
            <a:spAutoFit/>
          </a:bodyPr>
          <a:lstStyle/>
          <a:p>
            <a:pPr>
              <a:lnSpc>
                <a:spcPct val="150000"/>
              </a:lnSpc>
            </a:pPr>
            <a:r>
              <a:rPr lang="en-US" sz="1600" b="1" dirty="0">
                <a:solidFill>
                  <a:srgbClr val="FFC000"/>
                </a:solidFill>
              </a:rPr>
              <a:t>JPEG (Joint Photographic Experts Group)</a:t>
            </a:r>
            <a:endParaRPr lang="ar-SY" sz="1600" b="1" dirty="0">
              <a:solidFill>
                <a:srgbClr val="FFC000"/>
              </a:solidFill>
            </a:endParaRPr>
          </a:p>
          <a:p>
            <a:pPr>
              <a:lnSpc>
                <a:spcPct val="150000"/>
              </a:lnSpc>
            </a:pPr>
            <a:r>
              <a:rPr lang="ar-SY" sz="1600" b="1" dirty="0">
                <a:solidFill>
                  <a:srgbClr val="0070C0"/>
                </a:solidFill>
              </a:rPr>
              <a:t>نوع الضغط: ضغط مضيع</a:t>
            </a:r>
            <a:endParaRPr lang="en-US" sz="1600" b="1" dirty="0">
              <a:solidFill>
                <a:srgbClr val="0070C0"/>
              </a:solidFill>
            </a:endParaRPr>
          </a:p>
          <a:p>
            <a:pPr>
              <a:lnSpc>
                <a:spcPct val="150000"/>
              </a:lnSpc>
            </a:pPr>
            <a:r>
              <a:rPr lang="ar-SY" sz="1600" b="1" dirty="0">
                <a:solidFill>
                  <a:srgbClr val="0070C0"/>
                </a:solidFill>
              </a:rPr>
              <a:t>الاستخدام الرئيسي: الصور الفوتوغرافية والطبيعية</a:t>
            </a:r>
          </a:p>
          <a:p>
            <a:pPr>
              <a:lnSpc>
                <a:spcPct val="150000"/>
              </a:lnSpc>
            </a:pPr>
            <a:r>
              <a:rPr lang="ar-SY" sz="1600" b="1" dirty="0">
                <a:solidFill>
                  <a:srgbClr val="0070C0"/>
                </a:solidFill>
              </a:rPr>
              <a:t>التقنيات الأساسية:</a:t>
            </a:r>
          </a:p>
          <a:p>
            <a:pPr>
              <a:lnSpc>
                <a:spcPct val="150000"/>
              </a:lnSpc>
            </a:pPr>
            <a:r>
              <a:rPr lang="ar-SY" sz="1600" b="1" dirty="0">
                <a:solidFill>
                  <a:srgbClr val="0070C0"/>
                </a:solidFill>
              </a:rPr>
              <a:t>أ. تحويل </a:t>
            </a:r>
            <a:r>
              <a:rPr lang="en-US" sz="1600" b="1" dirty="0">
                <a:solidFill>
                  <a:srgbClr val="0070C0"/>
                </a:solidFill>
              </a:rPr>
              <a:t>DCT </a:t>
            </a:r>
            <a:r>
              <a:rPr lang="ar-SY" sz="1600" b="1" dirty="0">
                <a:solidFill>
                  <a:srgbClr val="0070C0"/>
                </a:solidFill>
              </a:rPr>
              <a:t>جيب التمام المنفصل</a:t>
            </a:r>
          </a:p>
          <a:p>
            <a:pPr>
              <a:lnSpc>
                <a:spcPct val="150000"/>
              </a:lnSpc>
            </a:pPr>
            <a:r>
              <a:rPr lang="ar-SY" sz="1600" b="1" dirty="0">
                <a:solidFill>
                  <a:schemeClr val="tx2"/>
                </a:solidFill>
              </a:rPr>
              <a:t>الهدف: تحويل الصورة من المجال المكاني إلى مجال التردد</a:t>
            </a:r>
          </a:p>
          <a:p>
            <a:pPr>
              <a:lnSpc>
                <a:spcPct val="150000"/>
              </a:lnSpc>
            </a:pPr>
            <a:r>
              <a:rPr lang="ar-SY" sz="1600" b="1" dirty="0">
                <a:solidFill>
                  <a:schemeClr val="tx2"/>
                </a:solidFill>
              </a:rPr>
              <a:t>الخطوات:</a:t>
            </a:r>
          </a:p>
          <a:p>
            <a:pPr>
              <a:lnSpc>
                <a:spcPct val="150000"/>
              </a:lnSpc>
            </a:pPr>
            <a:r>
              <a:rPr lang="ar-SY" sz="1600" b="1" dirty="0">
                <a:solidFill>
                  <a:schemeClr val="tx2"/>
                </a:solidFill>
              </a:rPr>
              <a:t>تقسيم الصورة إلى كتل 8×8 بكسلات</a:t>
            </a:r>
          </a:p>
          <a:p>
            <a:pPr>
              <a:lnSpc>
                <a:spcPct val="150000"/>
              </a:lnSpc>
            </a:pPr>
            <a:r>
              <a:rPr lang="ar-SY" sz="1600" b="1" dirty="0">
                <a:solidFill>
                  <a:schemeClr val="tx2"/>
                </a:solidFill>
              </a:rPr>
              <a:t>تحويل كل كتلة باستخدام معادلة </a:t>
            </a:r>
            <a:r>
              <a:rPr lang="en-US" sz="1600" b="1" dirty="0">
                <a:solidFill>
                  <a:schemeClr val="tx2"/>
                </a:solidFill>
              </a:rPr>
              <a:t>DCT:</a:t>
            </a:r>
          </a:p>
          <a:p>
            <a:pPr>
              <a:lnSpc>
                <a:spcPct val="150000"/>
              </a:lnSpc>
            </a:pPr>
            <a:r>
              <a:rPr lang="en-US" sz="1600" b="1" dirty="0">
                <a:solidFill>
                  <a:schemeClr val="tx2"/>
                </a:solidFill>
              </a:rPr>
              <a:t>F(</a:t>
            </a:r>
            <a:r>
              <a:rPr lang="en-US" sz="1600" b="1" dirty="0" err="1">
                <a:solidFill>
                  <a:schemeClr val="tx2"/>
                </a:solidFill>
              </a:rPr>
              <a:t>u,v</a:t>
            </a:r>
            <a:r>
              <a:rPr lang="en-US" sz="1600" b="1" dirty="0">
                <a:solidFill>
                  <a:schemeClr val="tx2"/>
                </a:solidFill>
              </a:rPr>
              <a:t>) = </a:t>
            </a:r>
            <a:r>
              <a:rPr lang="el-GR" sz="1600" b="1" dirty="0">
                <a:solidFill>
                  <a:schemeClr val="tx2"/>
                </a:solidFill>
              </a:rPr>
              <a:t>ΣΣ </a:t>
            </a:r>
            <a:r>
              <a:rPr lang="en-US" sz="1600" b="1" dirty="0">
                <a:solidFill>
                  <a:schemeClr val="tx2"/>
                </a:solidFill>
              </a:rPr>
              <a:t>f(</a:t>
            </a:r>
            <a:r>
              <a:rPr lang="en-US" sz="1600" b="1" dirty="0" err="1">
                <a:solidFill>
                  <a:schemeClr val="tx2"/>
                </a:solidFill>
              </a:rPr>
              <a:t>x,y</a:t>
            </a:r>
            <a:r>
              <a:rPr lang="en-US" sz="1600" b="1" dirty="0">
                <a:solidFill>
                  <a:schemeClr val="tx2"/>
                </a:solidFill>
              </a:rPr>
              <a:t>) × cos[(2x+1)u</a:t>
            </a:r>
            <a:r>
              <a:rPr lang="el-GR" sz="1600" b="1" dirty="0">
                <a:solidFill>
                  <a:schemeClr val="tx2"/>
                </a:solidFill>
              </a:rPr>
              <a:t>π/16] × </a:t>
            </a:r>
            <a:r>
              <a:rPr lang="en-US" sz="1600" b="1" dirty="0">
                <a:solidFill>
                  <a:schemeClr val="tx2"/>
                </a:solidFill>
              </a:rPr>
              <a:t>cos[(2y+1)v</a:t>
            </a:r>
            <a:r>
              <a:rPr lang="el-GR" sz="1600" b="1" dirty="0">
                <a:solidFill>
                  <a:schemeClr val="tx2"/>
                </a:solidFill>
              </a:rPr>
              <a:t>π/16]</a:t>
            </a:r>
          </a:p>
          <a:p>
            <a:pPr>
              <a:lnSpc>
                <a:spcPct val="150000"/>
              </a:lnSpc>
            </a:pPr>
            <a:r>
              <a:rPr lang="ar-SY" sz="1600" b="1" dirty="0">
                <a:solidFill>
                  <a:schemeClr val="tx2"/>
                </a:solidFill>
              </a:rPr>
              <a:t>إنتاج 64 معاملاً تمثل الترددات المختلفة:</a:t>
            </a:r>
          </a:p>
          <a:p>
            <a:pPr>
              <a:lnSpc>
                <a:spcPct val="150000"/>
              </a:lnSpc>
            </a:pPr>
            <a:r>
              <a:rPr lang="ar-SY" sz="1600" b="1" dirty="0">
                <a:solidFill>
                  <a:schemeClr val="tx2"/>
                </a:solidFill>
              </a:rPr>
              <a:t>المعامل </a:t>
            </a:r>
            <a:r>
              <a:rPr lang="en-US" sz="1600" b="1" dirty="0">
                <a:solidFill>
                  <a:schemeClr val="tx2"/>
                </a:solidFill>
              </a:rPr>
              <a:t>DC: </a:t>
            </a:r>
            <a:r>
              <a:rPr lang="ar-SY" sz="1600" b="1" dirty="0">
                <a:solidFill>
                  <a:schemeClr val="tx2"/>
                </a:solidFill>
              </a:rPr>
              <a:t>يمثل متوسط الإضاءة في الكتلة</a:t>
            </a:r>
          </a:p>
          <a:p>
            <a:pPr>
              <a:lnSpc>
                <a:spcPct val="150000"/>
              </a:lnSpc>
            </a:pPr>
            <a:r>
              <a:rPr lang="ar-SY" sz="1600" b="1" dirty="0">
                <a:solidFill>
                  <a:schemeClr val="tx2"/>
                </a:solidFill>
              </a:rPr>
              <a:t>المعاملات </a:t>
            </a:r>
            <a:r>
              <a:rPr lang="en-US" sz="1600" b="1" dirty="0">
                <a:solidFill>
                  <a:schemeClr val="tx2"/>
                </a:solidFill>
              </a:rPr>
              <a:t>AC: </a:t>
            </a:r>
            <a:r>
              <a:rPr lang="ar-SY" sz="1600" b="1" dirty="0">
                <a:solidFill>
                  <a:schemeClr val="tx2"/>
                </a:solidFill>
              </a:rPr>
              <a:t>تمثل التفاصيل والترددات العالية</a:t>
            </a:r>
          </a:p>
          <a:p>
            <a:pPr>
              <a:lnSpc>
                <a:spcPct val="150000"/>
              </a:lnSpc>
            </a:pPr>
            <a:r>
              <a:rPr lang="ar-SY" sz="1600" b="1" dirty="0">
                <a:solidFill>
                  <a:schemeClr val="tx2"/>
                </a:solidFill>
              </a:rPr>
              <a:t>المخرجات:</a:t>
            </a:r>
          </a:p>
          <a:p>
            <a:pPr>
              <a:lnSpc>
                <a:spcPct val="150000"/>
              </a:lnSpc>
            </a:pPr>
            <a:r>
              <a:rPr lang="ar-SY" sz="1600" b="1" dirty="0">
                <a:solidFill>
                  <a:schemeClr val="tx2"/>
                </a:solidFill>
              </a:rPr>
              <a:t>تركيز معظم الطاقة في المعاملات منخفضة التردد</a:t>
            </a:r>
          </a:p>
          <a:p>
            <a:pPr>
              <a:lnSpc>
                <a:spcPct val="150000"/>
              </a:lnSpc>
            </a:pPr>
            <a:r>
              <a:rPr lang="ar-SY" sz="1600" b="1" dirty="0">
                <a:solidFill>
                  <a:schemeClr val="tx2"/>
                </a:solidFill>
              </a:rPr>
              <a:t>إهمال المعاملات عالية التردد ذات القيم الصغيرة</a:t>
            </a:r>
          </a:p>
        </p:txBody>
      </p:sp>
    </p:spTree>
    <p:extLst>
      <p:ext uri="{BB962C8B-B14F-4D97-AF65-F5344CB8AC3E}">
        <p14:creationId xmlns:p14="http://schemas.microsoft.com/office/powerpoint/2010/main" val="11703517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9B4E69-A345-06AC-768B-1FAF08BDBA0A}"/>
            </a:ext>
          </a:extLst>
        </p:cNvPr>
        <p:cNvGrpSpPr/>
        <p:nvPr/>
      </p:nvGrpSpPr>
      <p:grpSpPr>
        <a:xfrm>
          <a:off x="0" y="0"/>
          <a:ext cx="0" cy="0"/>
          <a:chOff x="0" y="0"/>
          <a:chExt cx="0" cy="0"/>
        </a:xfrm>
      </p:grpSpPr>
      <p:pic>
        <p:nvPicPr>
          <p:cNvPr id="5" name="عنصر نائب للصورة 4">
            <a:extLst>
              <a:ext uri="{FF2B5EF4-FFF2-40B4-BE49-F238E27FC236}">
                <a16:creationId xmlns:a16="http://schemas.microsoft.com/office/drawing/2014/main" id="{17C01E9C-7532-1195-5CA5-9B1513DE25F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3176" r="10243"/>
          <a:stretch>
            <a:fillRect/>
          </a:stretch>
        </p:blipFill>
        <p:spPr>
          <a:xfrm>
            <a:off x="0" y="0"/>
            <a:ext cx="5283200" cy="6858000"/>
          </a:xfrm>
        </p:spPr>
      </p:pic>
      <p:sp>
        <p:nvSpPr>
          <p:cNvPr id="2" name="عنصر نائب لرقم الشريحة 1">
            <a:extLst>
              <a:ext uri="{FF2B5EF4-FFF2-40B4-BE49-F238E27FC236}">
                <a16:creationId xmlns:a16="http://schemas.microsoft.com/office/drawing/2014/main" id="{91F24C5A-8061-AE8A-5F2E-1B8D9B8C1885}"/>
              </a:ext>
            </a:extLst>
          </p:cNvPr>
          <p:cNvSpPr>
            <a:spLocks noGrp="1"/>
          </p:cNvSpPr>
          <p:nvPr>
            <p:ph type="sldNum" sz="quarter" idx="12"/>
          </p:nvPr>
        </p:nvSpPr>
        <p:spPr/>
        <p:txBody>
          <a:bodyPr/>
          <a:lstStyle/>
          <a:p>
            <a:fld id="{5C0BBA6B-D746-4F1B-B1F9-3DE64F485878}" type="slidenum">
              <a:rPr lang="ar-SY" smtClean="0"/>
              <a:pPr/>
              <a:t>21</a:t>
            </a:fld>
            <a:endParaRPr lang="ar-SY" dirty="0"/>
          </a:p>
        </p:txBody>
      </p:sp>
      <p:sp>
        <p:nvSpPr>
          <p:cNvPr id="7" name="مربع نص 6">
            <a:extLst>
              <a:ext uri="{FF2B5EF4-FFF2-40B4-BE49-F238E27FC236}">
                <a16:creationId xmlns:a16="http://schemas.microsoft.com/office/drawing/2014/main" id="{1CD208B0-B9B5-BB5A-620F-3DAD3EEA55CE}"/>
              </a:ext>
            </a:extLst>
          </p:cNvPr>
          <p:cNvSpPr txBox="1"/>
          <p:nvPr/>
        </p:nvSpPr>
        <p:spPr>
          <a:xfrm>
            <a:off x="2792455" y="-93306"/>
            <a:ext cx="5416869" cy="923330"/>
          </a:xfrm>
          <a:prstGeom prst="rect">
            <a:avLst/>
          </a:prstGeom>
          <a:noFill/>
        </p:spPr>
        <p:txBody>
          <a:bodyPr wrap="none" rtlCol="1">
            <a:spAutoFit/>
          </a:bodyPr>
          <a:lstStyle/>
          <a:p>
            <a:r>
              <a:rPr lang="ar-SY" sz="5400" b="1" dirty="0">
                <a:solidFill>
                  <a:srgbClr val="EE1250"/>
                </a:solidFill>
              </a:rPr>
              <a:t>معايير ضغط الصور</a:t>
            </a:r>
            <a:endParaRPr lang="en-US" sz="5400" dirty="0">
              <a:solidFill>
                <a:srgbClr val="EE1250"/>
              </a:solidFill>
            </a:endParaRPr>
          </a:p>
        </p:txBody>
      </p:sp>
      <p:sp>
        <p:nvSpPr>
          <p:cNvPr id="8" name="مربع نص 7">
            <a:extLst>
              <a:ext uri="{FF2B5EF4-FFF2-40B4-BE49-F238E27FC236}">
                <a16:creationId xmlns:a16="http://schemas.microsoft.com/office/drawing/2014/main" id="{3F8D3D4F-45DC-5651-A6A9-D36689679561}"/>
              </a:ext>
            </a:extLst>
          </p:cNvPr>
          <p:cNvSpPr txBox="1"/>
          <p:nvPr/>
        </p:nvSpPr>
        <p:spPr>
          <a:xfrm>
            <a:off x="5283200" y="57978"/>
            <a:ext cx="6683827" cy="5970865"/>
          </a:xfrm>
          <a:prstGeom prst="rect">
            <a:avLst/>
          </a:prstGeom>
          <a:noFill/>
        </p:spPr>
        <p:txBody>
          <a:bodyPr wrap="square" rtlCol="1">
            <a:spAutoFit/>
          </a:bodyPr>
          <a:lstStyle/>
          <a:p>
            <a:pPr>
              <a:lnSpc>
                <a:spcPct val="150000"/>
              </a:lnSpc>
            </a:pPr>
            <a:r>
              <a:rPr lang="en-US" sz="1600" b="1" dirty="0">
                <a:solidFill>
                  <a:srgbClr val="FFC000"/>
                </a:solidFill>
              </a:rPr>
              <a:t>JPEG (Joint Photographic Experts Group)</a:t>
            </a:r>
            <a:r>
              <a:rPr lang="ar-SY" sz="1600" b="1" dirty="0">
                <a:solidFill>
                  <a:srgbClr val="FFC000"/>
                </a:solidFill>
              </a:rPr>
              <a:t> </a:t>
            </a:r>
          </a:p>
          <a:p>
            <a:pPr>
              <a:lnSpc>
                <a:spcPct val="150000"/>
              </a:lnSpc>
            </a:pPr>
            <a:r>
              <a:rPr lang="ar-SY" sz="1600" b="1" dirty="0">
                <a:solidFill>
                  <a:srgbClr val="0070C0"/>
                </a:solidFill>
              </a:rPr>
              <a:t>ب. </a:t>
            </a:r>
            <a:r>
              <a:rPr lang="ar-SY" sz="1600" b="1" dirty="0" err="1">
                <a:solidFill>
                  <a:srgbClr val="0070C0"/>
                </a:solidFill>
              </a:rPr>
              <a:t>التكمية</a:t>
            </a:r>
            <a:r>
              <a:rPr lang="ar-SY" sz="1600" b="1" dirty="0">
                <a:solidFill>
                  <a:srgbClr val="0070C0"/>
                </a:solidFill>
              </a:rPr>
              <a:t>(</a:t>
            </a:r>
            <a:r>
              <a:rPr lang="en-US" sz="1600" b="1" dirty="0">
                <a:solidFill>
                  <a:srgbClr val="0070C0"/>
                </a:solidFill>
              </a:rPr>
              <a:t>Quantization</a:t>
            </a:r>
            <a:r>
              <a:rPr lang="ar-SY" sz="1600" b="1" dirty="0">
                <a:solidFill>
                  <a:srgbClr val="0070C0"/>
                </a:solidFill>
              </a:rPr>
              <a:t>)</a:t>
            </a:r>
            <a:endParaRPr lang="en-US" sz="1600" b="1" dirty="0">
              <a:solidFill>
                <a:srgbClr val="0070C0"/>
              </a:solidFill>
            </a:endParaRPr>
          </a:p>
          <a:p>
            <a:pPr>
              <a:lnSpc>
                <a:spcPct val="150000"/>
              </a:lnSpc>
            </a:pPr>
            <a:r>
              <a:rPr lang="ar-SY" sz="1600" b="1" dirty="0">
                <a:solidFill>
                  <a:schemeClr val="tx2"/>
                </a:solidFill>
              </a:rPr>
              <a:t>الهدف: تقليل دقة المعاملات الترددية</a:t>
            </a:r>
          </a:p>
          <a:p>
            <a:pPr>
              <a:lnSpc>
                <a:spcPct val="150000"/>
              </a:lnSpc>
            </a:pPr>
            <a:r>
              <a:rPr lang="ar-SY" sz="1600" b="1" dirty="0">
                <a:solidFill>
                  <a:schemeClr val="tx2"/>
                </a:solidFill>
              </a:rPr>
              <a:t>الآلية:</a:t>
            </a:r>
          </a:p>
          <a:p>
            <a:pPr>
              <a:lnSpc>
                <a:spcPct val="150000"/>
              </a:lnSpc>
            </a:pPr>
            <a:r>
              <a:rPr lang="ar-SY" sz="1600" b="1" dirty="0">
                <a:solidFill>
                  <a:schemeClr val="tx2"/>
                </a:solidFill>
              </a:rPr>
              <a:t>استخدام جدول كمي قياسي:</a:t>
            </a:r>
          </a:p>
          <a:p>
            <a:pPr>
              <a:lnSpc>
                <a:spcPct val="150000"/>
              </a:lnSpc>
            </a:pPr>
            <a:r>
              <a:rPr lang="en-US" sz="1600" b="1" dirty="0">
                <a:solidFill>
                  <a:schemeClr val="tx2"/>
                </a:solidFill>
              </a:rPr>
              <a:t>Q(</a:t>
            </a:r>
            <a:r>
              <a:rPr lang="en-US" sz="1600" b="1" dirty="0" err="1">
                <a:solidFill>
                  <a:schemeClr val="tx2"/>
                </a:solidFill>
              </a:rPr>
              <a:t>u,v</a:t>
            </a:r>
            <a:r>
              <a:rPr lang="en-US" sz="1600" b="1" dirty="0">
                <a:solidFill>
                  <a:schemeClr val="tx2"/>
                </a:solidFill>
              </a:rPr>
              <a:t>) = round( F(</a:t>
            </a:r>
            <a:r>
              <a:rPr lang="en-US" sz="1600" b="1" dirty="0" err="1">
                <a:solidFill>
                  <a:schemeClr val="tx2"/>
                </a:solidFill>
              </a:rPr>
              <a:t>u,v</a:t>
            </a:r>
            <a:r>
              <a:rPr lang="en-US" sz="1600" b="1" dirty="0">
                <a:solidFill>
                  <a:schemeClr val="tx2"/>
                </a:solidFill>
              </a:rPr>
              <a:t>) / </a:t>
            </a:r>
            <a:r>
              <a:rPr lang="en-US" sz="1600" b="1" dirty="0" err="1">
                <a:solidFill>
                  <a:schemeClr val="tx2"/>
                </a:solidFill>
              </a:rPr>
              <a:t>QuantumTable</a:t>
            </a:r>
            <a:r>
              <a:rPr lang="en-US" sz="1600" b="1" dirty="0">
                <a:solidFill>
                  <a:schemeClr val="tx2"/>
                </a:solidFill>
              </a:rPr>
              <a:t>(</a:t>
            </a:r>
            <a:r>
              <a:rPr lang="en-US" sz="1600" b="1" dirty="0" err="1">
                <a:solidFill>
                  <a:schemeClr val="tx2"/>
                </a:solidFill>
              </a:rPr>
              <a:t>u,v</a:t>
            </a:r>
            <a:r>
              <a:rPr lang="en-US" sz="1600" b="1" dirty="0">
                <a:solidFill>
                  <a:schemeClr val="tx2"/>
                </a:solidFill>
              </a:rPr>
              <a:t>) )</a:t>
            </a:r>
          </a:p>
          <a:p>
            <a:pPr>
              <a:lnSpc>
                <a:spcPct val="150000"/>
              </a:lnSpc>
            </a:pPr>
            <a:r>
              <a:rPr lang="ar-SY" sz="1600" b="1" dirty="0" err="1">
                <a:solidFill>
                  <a:schemeClr val="tx2"/>
                </a:solidFill>
              </a:rPr>
              <a:t>تكمية</a:t>
            </a:r>
            <a:r>
              <a:rPr lang="ar-SY" sz="1600" b="1" dirty="0">
                <a:solidFill>
                  <a:schemeClr val="tx2"/>
                </a:solidFill>
              </a:rPr>
              <a:t> أقوى للمعاملات عالية التردد</a:t>
            </a:r>
          </a:p>
          <a:p>
            <a:pPr>
              <a:lnSpc>
                <a:spcPct val="150000"/>
              </a:lnSpc>
            </a:pPr>
            <a:r>
              <a:rPr lang="ar-SY" sz="1600" b="1" dirty="0" err="1">
                <a:solidFill>
                  <a:schemeClr val="tx2"/>
                </a:solidFill>
              </a:rPr>
              <a:t>تكمية</a:t>
            </a:r>
            <a:r>
              <a:rPr lang="ar-SY" sz="1600" b="1" dirty="0">
                <a:solidFill>
                  <a:schemeClr val="tx2"/>
                </a:solidFill>
              </a:rPr>
              <a:t> أخف للمعاملات منخفضة التردد</a:t>
            </a:r>
          </a:p>
          <a:p>
            <a:pPr>
              <a:lnSpc>
                <a:spcPct val="150000"/>
              </a:lnSpc>
            </a:pPr>
            <a:r>
              <a:rPr lang="ar-SY" sz="1600" b="1" dirty="0">
                <a:solidFill>
                  <a:schemeClr val="tx2"/>
                </a:solidFill>
              </a:rPr>
              <a:t>التأثير:</a:t>
            </a:r>
          </a:p>
          <a:p>
            <a:pPr>
              <a:lnSpc>
                <a:spcPct val="150000"/>
              </a:lnSpc>
            </a:pPr>
            <a:r>
              <a:rPr lang="ar-SY" sz="1600" b="1" dirty="0">
                <a:solidFill>
                  <a:schemeClr val="tx2"/>
                </a:solidFill>
              </a:rPr>
              <a:t>فقدان المعلومات الأقل أهمية بصرياً</a:t>
            </a:r>
          </a:p>
          <a:p>
            <a:pPr>
              <a:lnSpc>
                <a:spcPct val="150000"/>
              </a:lnSpc>
            </a:pPr>
            <a:r>
              <a:rPr lang="ar-SY" sz="1600" b="1" dirty="0">
                <a:solidFill>
                  <a:schemeClr val="tx2"/>
                </a:solidFill>
              </a:rPr>
              <a:t>تحقيق معظم التوفير في حجم الملف</a:t>
            </a:r>
          </a:p>
          <a:p>
            <a:pPr>
              <a:lnSpc>
                <a:spcPct val="150000"/>
              </a:lnSpc>
            </a:pPr>
            <a:r>
              <a:rPr lang="ar-SY" sz="1600" b="1" dirty="0">
                <a:solidFill>
                  <a:srgbClr val="0070C0"/>
                </a:solidFill>
              </a:rPr>
              <a:t>ج. الترميز (</a:t>
            </a:r>
            <a:r>
              <a:rPr lang="en-US" sz="1600" b="1" dirty="0">
                <a:solidFill>
                  <a:srgbClr val="0070C0"/>
                </a:solidFill>
              </a:rPr>
              <a:t>Encoding</a:t>
            </a:r>
            <a:r>
              <a:rPr lang="ar-SY" sz="1600" b="1" dirty="0">
                <a:solidFill>
                  <a:srgbClr val="0070C0"/>
                </a:solidFill>
              </a:rPr>
              <a:t>)</a:t>
            </a:r>
            <a:endParaRPr lang="en-US" sz="1600" b="1" dirty="0">
              <a:solidFill>
                <a:srgbClr val="0070C0"/>
              </a:solidFill>
            </a:endParaRPr>
          </a:p>
          <a:p>
            <a:pPr>
              <a:lnSpc>
                <a:spcPct val="150000"/>
              </a:lnSpc>
            </a:pPr>
            <a:r>
              <a:rPr lang="ar-SY" sz="1600" b="1" dirty="0">
                <a:solidFill>
                  <a:schemeClr val="tx2"/>
                </a:solidFill>
              </a:rPr>
              <a:t>الخطوات النهائية:</a:t>
            </a:r>
          </a:p>
          <a:p>
            <a:pPr>
              <a:lnSpc>
                <a:spcPct val="150000"/>
              </a:lnSpc>
            </a:pPr>
            <a:r>
              <a:rPr lang="ar-SY" sz="1600" b="1" dirty="0">
                <a:solidFill>
                  <a:schemeClr val="tx2"/>
                </a:solidFill>
              </a:rPr>
              <a:t>ترميز المعامل </a:t>
            </a:r>
            <a:r>
              <a:rPr lang="en-US" sz="1600" b="1" dirty="0">
                <a:solidFill>
                  <a:schemeClr val="tx2"/>
                </a:solidFill>
              </a:rPr>
              <a:t>DC: </a:t>
            </a:r>
            <a:r>
              <a:rPr lang="ar-SY" sz="1600" b="1" dirty="0">
                <a:solidFill>
                  <a:schemeClr val="tx2"/>
                </a:solidFill>
              </a:rPr>
              <a:t>باستخدام الفروقات بين الكتل</a:t>
            </a:r>
          </a:p>
          <a:p>
            <a:pPr>
              <a:lnSpc>
                <a:spcPct val="150000"/>
              </a:lnSpc>
            </a:pPr>
            <a:r>
              <a:rPr lang="ar-SY" sz="1600" b="1" dirty="0">
                <a:solidFill>
                  <a:schemeClr val="tx2"/>
                </a:solidFill>
              </a:rPr>
              <a:t>ترميز المعاملات </a:t>
            </a:r>
            <a:r>
              <a:rPr lang="en-US" sz="1600" b="1" dirty="0">
                <a:solidFill>
                  <a:schemeClr val="tx2"/>
                </a:solidFill>
              </a:rPr>
              <a:t>AC: </a:t>
            </a:r>
            <a:r>
              <a:rPr lang="ar-SY" sz="1600" b="1" dirty="0">
                <a:solidFill>
                  <a:schemeClr val="tx2"/>
                </a:solidFill>
              </a:rPr>
              <a:t>باستخدام ترميز طول التشغيل </a:t>
            </a:r>
            <a:r>
              <a:rPr lang="en-US" sz="1600" b="1" dirty="0">
                <a:solidFill>
                  <a:schemeClr val="tx2"/>
                </a:solidFill>
              </a:rPr>
              <a:t>RLE</a:t>
            </a:r>
          </a:p>
          <a:p>
            <a:pPr>
              <a:lnSpc>
                <a:spcPct val="150000"/>
              </a:lnSpc>
            </a:pPr>
            <a:r>
              <a:rPr lang="ar-SY" sz="1600" b="1" dirty="0">
                <a:solidFill>
                  <a:schemeClr val="tx2"/>
                </a:solidFill>
              </a:rPr>
              <a:t>الضغط النهائي: تطبيق ترميز </a:t>
            </a:r>
            <a:r>
              <a:rPr lang="ar-SY" sz="1600" b="1" dirty="0" err="1">
                <a:solidFill>
                  <a:schemeClr val="tx2"/>
                </a:solidFill>
              </a:rPr>
              <a:t>هوفمان</a:t>
            </a:r>
            <a:endParaRPr lang="ar-SY" sz="1600" b="1" dirty="0">
              <a:solidFill>
                <a:schemeClr val="tx2"/>
              </a:solidFill>
            </a:endParaRPr>
          </a:p>
        </p:txBody>
      </p:sp>
    </p:spTree>
    <p:extLst>
      <p:ext uri="{BB962C8B-B14F-4D97-AF65-F5344CB8AC3E}">
        <p14:creationId xmlns:p14="http://schemas.microsoft.com/office/powerpoint/2010/main" val="26783105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E8F2F8-452E-D1FC-75F1-5BF9A1067C30}"/>
            </a:ext>
          </a:extLst>
        </p:cNvPr>
        <p:cNvGrpSpPr/>
        <p:nvPr/>
      </p:nvGrpSpPr>
      <p:grpSpPr>
        <a:xfrm>
          <a:off x="0" y="0"/>
          <a:ext cx="0" cy="0"/>
          <a:chOff x="0" y="0"/>
          <a:chExt cx="0" cy="0"/>
        </a:xfrm>
      </p:grpSpPr>
      <p:pic>
        <p:nvPicPr>
          <p:cNvPr id="5" name="عنصر نائب للصورة 4">
            <a:extLst>
              <a:ext uri="{FF2B5EF4-FFF2-40B4-BE49-F238E27FC236}">
                <a16:creationId xmlns:a16="http://schemas.microsoft.com/office/drawing/2014/main" id="{D9CDF64F-32F3-A076-F23B-E620F707F28A}"/>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8384" r="28384"/>
          <a:stretch/>
        </p:blipFill>
        <p:spPr>
          <a:xfrm>
            <a:off x="0" y="0"/>
            <a:ext cx="5283200" cy="6858000"/>
          </a:xfrm>
        </p:spPr>
      </p:pic>
      <p:sp>
        <p:nvSpPr>
          <p:cNvPr id="2" name="عنصر نائب لرقم الشريحة 1">
            <a:extLst>
              <a:ext uri="{FF2B5EF4-FFF2-40B4-BE49-F238E27FC236}">
                <a16:creationId xmlns:a16="http://schemas.microsoft.com/office/drawing/2014/main" id="{DCBC519F-9E0E-92DF-7EFF-F612E3E60370}"/>
              </a:ext>
            </a:extLst>
          </p:cNvPr>
          <p:cNvSpPr>
            <a:spLocks noGrp="1"/>
          </p:cNvSpPr>
          <p:nvPr>
            <p:ph type="sldNum" sz="quarter" idx="12"/>
          </p:nvPr>
        </p:nvSpPr>
        <p:spPr/>
        <p:txBody>
          <a:bodyPr/>
          <a:lstStyle/>
          <a:p>
            <a:fld id="{5C0BBA6B-D746-4F1B-B1F9-3DE64F485878}" type="slidenum">
              <a:rPr lang="ar-SY" smtClean="0"/>
              <a:pPr/>
              <a:t>22</a:t>
            </a:fld>
            <a:endParaRPr lang="ar-SY" dirty="0"/>
          </a:p>
        </p:txBody>
      </p:sp>
      <p:sp>
        <p:nvSpPr>
          <p:cNvPr id="7" name="مربع نص 6">
            <a:extLst>
              <a:ext uri="{FF2B5EF4-FFF2-40B4-BE49-F238E27FC236}">
                <a16:creationId xmlns:a16="http://schemas.microsoft.com/office/drawing/2014/main" id="{5EB6C15D-6217-8E07-1B80-2C38C6BBE8BA}"/>
              </a:ext>
            </a:extLst>
          </p:cNvPr>
          <p:cNvSpPr txBox="1"/>
          <p:nvPr/>
        </p:nvSpPr>
        <p:spPr>
          <a:xfrm>
            <a:off x="2792455" y="-93306"/>
            <a:ext cx="5416869" cy="923330"/>
          </a:xfrm>
          <a:prstGeom prst="rect">
            <a:avLst/>
          </a:prstGeom>
          <a:noFill/>
        </p:spPr>
        <p:txBody>
          <a:bodyPr wrap="none" rtlCol="1">
            <a:spAutoFit/>
          </a:bodyPr>
          <a:lstStyle/>
          <a:p>
            <a:r>
              <a:rPr lang="ar-SY" sz="5400" b="1" dirty="0">
                <a:solidFill>
                  <a:srgbClr val="EE1250"/>
                </a:solidFill>
              </a:rPr>
              <a:t>معايير ضغط الصور</a:t>
            </a:r>
            <a:endParaRPr lang="en-US" sz="5400" dirty="0">
              <a:solidFill>
                <a:srgbClr val="EE1250"/>
              </a:solidFill>
            </a:endParaRPr>
          </a:p>
        </p:txBody>
      </p:sp>
      <p:sp>
        <p:nvSpPr>
          <p:cNvPr id="8" name="مربع نص 7">
            <a:extLst>
              <a:ext uri="{FF2B5EF4-FFF2-40B4-BE49-F238E27FC236}">
                <a16:creationId xmlns:a16="http://schemas.microsoft.com/office/drawing/2014/main" id="{E1815228-56D8-0451-4422-387C35E3A5F7}"/>
              </a:ext>
            </a:extLst>
          </p:cNvPr>
          <p:cNvSpPr txBox="1"/>
          <p:nvPr/>
        </p:nvSpPr>
        <p:spPr>
          <a:xfrm>
            <a:off x="5423160" y="-110431"/>
            <a:ext cx="6683827" cy="5970865"/>
          </a:xfrm>
          <a:prstGeom prst="rect">
            <a:avLst/>
          </a:prstGeom>
          <a:noFill/>
        </p:spPr>
        <p:txBody>
          <a:bodyPr wrap="square" rtlCol="1">
            <a:spAutoFit/>
          </a:bodyPr>
          <a:lstStyle/>
          <a:p>
            <a:pPr>
              <a:lnSpc>
                <a:spcPct val="150000"/>
              </a:lnSpc>
            </a:pPr>
            <a:r>
              <a:rPr lang="en-US" sz="1600" b="1" dirty="0">
                <a:solidFill>
                  <a:srgbClr val="FFC000"/>
                </a:solidFill>
              </a:rPr>
              <a:t>JPEG (Joint Photographic Experts Group)</a:t>
            </a:r>
            <a:r>
              <a:rPr lang="ar-SY" sz="1600" b="1" dirty="0">
                <a:solidFill>
                  <a:srgbClr val="FFC000"/>
                </a:solidFill>
              </a:rPr>
              <a:t> </a:t>
            </a:r>
          </a:p>
          <a:p>
            <a:pPr>
              <a:lnSpc>
                <a:spcPct val="150000"/>
              </a:lnSpc>
            </a:pPr>
            <a:r>
              <a:rPr lang="ar-SY" sz="1600" b="1" dirty="0">
                <a:solidFill>
                  <a:srgbClr val="FFC000"/>
                </a:solidFill>
              </a:rPr>
              <a:t>3. أنماط </a:t>
            </a:r>
            <a:r>
              <a:rPr lang="en-US" sz="1600" b="1" dirty="0">
                <a:solidFill>
                  <a:srgbClr val="FFC000"/>
                </a:solidFill>
              </a:rPr>
              <a:t>JPEG</a:t>
            </a:r>
          </a:p>
          <a:p>
            <a:pPr>
              <a:lnSpc>
                <a:spcPct val="150000"/>
              </a:lnSpc>
            </a:pPr>
            <a:r>
              <a:rPr lang="ar-SY" sz="1600" b="1" dirty="0">
                <a:solidFill>
                  <a:srgbClr val="0070C0"/>
                </a:solidFill>
              </a:rPr>
              <a:t>أ. النمط التسلسلي </a:t>
            </a:r>
            <a:r>
              <a:rPr lang="en-US" sz="1600" b="1" dirty="0">
                <a:solidFill>
                  <a:srgbClr val="0070C0"/>
                </a:solidFill>
              </a:rPr>
              <a:t>(Sequential)</a:t>
            </a:r>
          </a:p>
          <a:p>
            <a:pPr>
              <a:lnSpc>
                <a:spcPct val="150000"/>
              </a:lnSpc>
            </a:pPr>
            <a:r>
              <a:rPr lang="ar-SY" sz="1600" b="1" dirty="0">
                <a:solidFill>
                  <a:schemeClr val="tx2"/>
                </a:solidFill>
              </a:rPr>
              <a:t>الآلية: تشفير الصورة سطراً بسطر</a:t>
            </a:r>
          </a:p>
          <a:p>
            <a:pPr>
              <a:lnSpc>
                <a:spcPct val="150000"/>
              </a:lnSpc>
            </a:pPr>
            <a:r>
              <a:rPr lang="ar-SY" sz="1600" b="1" dirty="0">
                <a:solidFill>
                  <a:schemeClr val="tx2"/>
                </a:solidFill>
              </a:rPr>
              <a:t>المميزات:                                       العيوب:</a:t>
            </a:r>
          </a:p>
          <a:p>
            <a:pPr>
              <a:lnSpc>
                <a:spcPct val="150000"/>
              </a:lnSpc>
            </a:pPr>
            <a:r>
              <a:rPr lang="ar-SY" sz="1600" b="1" dirty="0">
                <a:solidFill>
                  <a:schemeClr val="tx2"/>
                </a:solidFill>
              </a:rPr>
              <a:t>بساطة التنفيذ                               ظهور الصورة تدريجياً من الأعلى للأسفل</a:t>
            </a:r>
          </a:p>
          <a:p>
            <a:pPr>
              <a:lnSpc>
                <a:spcPct val="150000"/>
              </a:lnSpc>
            </a:pPr>
            <a:r>
              <a:rPr lang="ar-SY" sz="1600" b="1" dirty="0">
                <a:solidFill>
                  <a:schemeClr val="tx2"/>
                </a:solidFill>
              </a:rPr>
              <a:t>سرعة في المعالجة</a:t>
            </a:r>
          </a:p>
          <a:p>
            <a:pPr>
              <a:lnSpc>
                <a:spcPct val="150000"/>
              </a:lnSpc>
            </a:pPr>
            <a:r>
              <a:rPr lang="ar-SY" sz="1600" b="1" dirty="0">
                <a:solidFill>
                  <a:srgbClr val="0070C0"/>
                </a:solidFill>
              </a:rPr>
              <a:t>ب. النمط التقدمي </a:t>
            </a:r>
            <a:r>
              <a:rPr lang="en-US" sz="1600" b="1" dirty="0">
                <a:solidFill>
                  <a:srgbClr val="0070C0"/>
                </a:solidFill>
              </a:rPr>
              <a:t>(Progressive</a:t>
            </a:r>
          </a:p>
          <a:p>
            <a:pPr>
              <a:lnSpc>
                <a:spcPct val="150000"/>
              </a:lnSpc>
            </a:pPr>
            <a:endParaRPr lang="en-US" sz="1600" b="1" dirty="0">
              <a:solidFill>
                <a:schemeClr val="tx2"/>
              </a:solidFill>
            </a:endParaRPr>
          </a:p>
          <a:p>
            <a:pPr>
              <a:lnSpc>
                <a:spcPct val="150000"/>
              </a:lnSpc>
            </a:pPr>
            <a:r>
              <a:rPr lang="ar-SY" sz="1600" b="1" dirty="0">
                <a:solidFill>
                  <a:schemeClr val="tx2"/>
                </a:solidFill>
              </a:rPr>
              <a:t>الآلية: حفظ الصورة في عدة </a:t>
            </a:r>
            <a:r>
              <a:rPr lang="en-US" sz="1600" b="1" dirty="0">
                <a:solidFill>
                  <a:schemeClr val="tx2"/>
                </a:solidFill>
              </a:rPr>
              <a:t>passes:</a:t>
            </a:r>
          </a:p>
          <a:p>
            <a:pPr>
              <a:lnSpc>
                <a:spcPct val="150000"/>
              </a:lnSpc>
            </a:pPr>
            <a:r>
              <a:rPr lang="en-US" sz="1600" b="1" dirty="0">
                <a:solidFill>
                  <a:schemeClr val="tx2"/>
                </a:solidFill>
              </a:rPr>
              <a:t>Pass 1: </a:t>
            </a:r>
            <a:r>
              <a:rPr lang="ar-SY" sz="1600" b="1" dirty="0">
                <a:solidFill>
                  <a:schemeClr val="tx2"/>
                </a:solidFill>
              </a:rPr>
              <a:t>صورة منخفضة الدقة</a:t>
            </a:r>
          </a:p>
          <a:p>
            <a:pPr>
              <a:lnSpc>
                <a:spcPct val="150000"/>
              </a:lnSpc>
            </a:pPr>
            <a:r>
              <a:rPr lang="en-US" sz="1600" b="1" dirty="0">
                <a:solidFill>
                  <a:schemeClr val="tx2"/>
                </a:solidFill>
              </a:rPr>
              <a:t>Pass 2-n: </a:t>
            </a:r>
            <a:r>
              <a:rPr lang="ar-SY" sz="1600" b="1" dirty="0">
                <a:solidFill>
                  <a:schemeClr val="tx2"/>
                </a:solidFill>
              </a:rPr>
              <a:t>تحسينات تدريجية للجودة</a:t>
            </a:r>
          </a:p>
          <a:p>
            <a:pPr>
              <a:lnSpc>
                <a:spcPct val="150000"/>
              </a:lnSpc>
            </a:pPr>
            <a:r>
              <a:rPr lang="ar-SY" sz="1600" b="1" dirty="0">
                <a:solidFill>
                  <a:schemeClr val="tx2"/>
                </a:solidFill>
              </a:rPr>
              <a:t>المميزات:                                                       العيوب:</a:t>
            </a:r>
          </a:p>
          <a:p>
            <a:pPr>
              <a:lnSpc>
                <a:spcPct val="150000"/>
              </a:lnSpc>
            </a:pPr>
            <a:r>
              <a:rPr lang="ar-SY" sz="1600" b="1" dirty="0">
                <a:solidFill>
                  <a:schemeClr val="tx2"/>
                </a:solidFill>
              </a:rPr>
              <a:t>عرض سريع للمعاينة                                      تعقيد أكبر في الترميز</a:t>
            </a:r>
          </a:p>
          <a:p>
            <a:pPr>
              <a:lnSpc>
                <a:spcPct val="150000"/>
              </a:lnSpc>
            </a:pPr>
            <a:r>
              <a:rPr lang="ar-SY" sz="1600" b="1" dirty="0">
                <a:solidFill>
                  <a:schemeClr val="tx2"/>
                </a:solidFill>
              </a:rPr>
              <a:t>تجربة مستخدم أفضل على الإنترنت</a:t>
            </a:r>
          </a:p>
          <a:p>
            <a:pPr>
              <a:lnSpc>
                <a:spcPct val="150000"/>
              </a:lnSpc>
            </a:pPr>
            <a:endParaRPr lang="ar-SY" sz="1600" b="1" dirty="0">
              <a:solidFill>
                <a:schemeClr val="tx2"/>
              </a:solidFill>
            </a:endParaRPr>
          </a:p>
        </p:txBody>
      </p:sp>
    </p:spTree>
    <p:extLst>
      <p:ext uri="{BB962C8B-B14F-4D97-AF65-F5344CB8AC3E}">
        <p14:creationId xmlns:p14="http://schemas.microsoft.com/office/powerpoint/2010/main" val="14552768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82B482-CEAA-A7BA-82D8-57920C0163D6}"/>
            </a:ext>
          </a:extLst>
        </p:cNvPr>
        <p:cNvGrpSpPr/>
        <p:nvPr/>
      </p:nvGrpSpPr>
      <p:grpSpPr>
        <a:xfrm>
          <a:off x="0" y="0"/>
          <a:ext cx="0" cy="0"/>
          <a:chOff x="0" y="0"/>
          <a:chExt cx="0" cy="0"/>
        </a:xfrm>
      </p:grpSpPr>
      <p:pic>
        <p:nvPicPr>
          <p:cNvPr id="5" name="عنصر نائب للصورة 4">
            <a:extLst>
              <a:ext uri="{FF2B5EF4-FFF2-40B4-BE49-F238E27FC236}">
                <a16:creationId xmlns:a16="http://schemas.microsoft.com/office/drawing/2014/main" id="{BF667418-850F-9AC9-3D2A-AC70636FEA8C}"/>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8384" r="28384"/>
          <a:stretch/>
        </p:blipFill>
        <p:spPr>
          <a:xfrm>
            <a:off x="0" y="0"/>
            <a:ext cx="5283200" cy="6858000"/>
          </a:xfrm>
        </p:spPr>
      </p:pic>
      <p:sp>
        <p:nvSpPr>
          <p:cNvPr id="2" name="عنصر نائب لرقم الشريحة 1">
            <a:extLst>
              <a:ext uri="{FF2B5EF4-FFF2-40B4-BE49-F238E27FC236}">
                <a16:creationId xmlns:a16="http://schemas.microsoft.com/office/drawing/2014/main" id="{6DDDE5D3-AD28-B90E-9338-C834B6D12DAC}"/>
              </a:ext>
            </a:extLst>
          </p:cNvPr>
          <p:cNvSpPr>
            <a:spLocks noGrp="1"/>
          </p:cNvSpPr>
          <p:nvPr>
            <p:ph type="sldNum" sz="quarter" idx="12"/>
          </p:nvPr>
        </p:nvSpPr>
        <p:spPr/>
        <p:txBody>
          <a:bodyPr/>
          <a:lstStyle/>
          <a:p>
            <a:fld id="{5C0BBA6B-D746-4F1B-B1F9-3DE64F485878}" type="slidenum">
              <a:rPr lang="ar-SY" smtClean="0"/>
              <a:pPr/>
              <a:t>23</a:t>
            </a:fld>
            <a:endParaRPr lang="ar-SY" dirty="0"/>
          </a:p>
        </p:txBody>
      </p:sp>
      <p:sp>
        <p:nvSpPr>
          <p:cNvPr id="7" name="مربع نص 6">
            <a:extLst>
              <a:ext uri="{FF2B5EF4-FFF2-40B4-BE49-F238E27FC236}">
                <a16:creationId xmlns:a16="http://schemas.microsoft.com/office/drawing/2014/main" id="{648725A6-7CA5-1CB8-8259-D4F771C52F2A}"/>
              </a:ext>
            </a:extLst>
          </p:cNvPr>
          <p:cNvSpPr txBox="1"/>
          <p:nvPr/>
        </p:nvSpPr>
        <p:spPr>
          <a:xfrm>
            <a:off x="2792455" y="-93306"/>
            <a:ext cx="5416869" cy="923330"/>
          </a:xfrm>
          <a:prstGeom prst="rect">
            <a:avLst/>
          </a:prstGeom>
          <a:noFill/>
        </p:spPr>
        <p:txBody>
          <a:bodyPr wrap="none" rtlCol="1">
            <a:spAutoFit/>
          </a:bodyPr>
          <a:lstStyle/>
          <a:p>
            <a:r>
              <a:rPr lang="ar-SY" sz="5400" b="1" dirty="0">
                <a:solidFill>
                  <a:srgbClr val="EE1250"/>
                </a:solidFill>
              </a:rPr>
              <a:t>معايير ضغط الصور</a:t>
            </a:r>
            <a:endParaRPr lang="en-US" sz="5400" dirty="0">
              <a:solidFill>
                <a:srgbClr val="EE1250"/>
              </a:solidFill>
            </a:endParaRPr>
          </a:p>
        </p:txBody>
      </p:sp>
      <p:sp>
        <p:nvSpPr>
          <p:cNvPr id="8" name="مربع نص 7">
            <a:extLst>
              <a:ext uri="{FF2B5EF4-FFF2-40B4-BE49-F238E27FC236}">
                <a16:creationId xmlns:a16="http://schemas.microsoft.com/office/drawing/2014/main" id="{4A5F6B40-8E77-E8DD-7F62-5B8DACA740C7}"/>
              </a:ext>
            </a:extLst>
          </p:cNvPr>
          <p:cNvSpPr txBox="1"/>
          <p:nvPr/>
        </p:nvSpPr>
        <p:spPr>
          <a:xfrm>
            <a:off x="5217886" y="368359"/>
            <a:ext cx="6683827" cy="2646878"/>
          </a:xfrm>
          <a:prstGeom prst="rect">
            <a:avLst/>
          </a:prstGeom>
          <a:noFill/>
        </p:spPr>
        <p:txBody>
          <a:bodyPr wrap="square" rtlCol="1">
            <a:spAutoFit/>
          </a:bodyPr>
          <a:lstStyle/>
          <a:p>
            <a:pPr>
              <a:lnSpc>
                <a:spcPct val="150000"/>
              </a:lnSpc>
            </a:pPr>
            <a:r>
              <a:rPr lang="en-US" sz="1600" b="1" dirty="0">
                <a:solidFill>
                  <a:srgbClr val="FFC000"/>
                </a:solidFill>
              </a:rPr>
              <a:t>JPEG (Joint Photographic Experts Group)</a:t>
            </a:r>
            <a:r>
              <a:rPr lang="ar-SY" sz="1600" b="1" dirty="0">
                <a:solidFill>
                  <a:srgbClr val="FFC000"/>
                </a:solidFill>
              </a:rPr>
              <a:t> </a:t>
            </a:r>
          </a:p>
          <a:p>
            <a:pPr>
              <a:lnSpc>
                <a:spcPct val="150000"/>
              </a:lnSpc>
            </a:pPr>
            <a:r>
              <a:rPr lang="ar-SY" sz="1600" b="1" dirty="0">
                <a:solidFill>
                  <a:srgbClr val="FFC000"/>
                </a:solidFill>
              </a:rPr>
              <a:t>3. أنماط </a:t>
            </a:r>
            <a:r>
              <a:rPr lang="en-US" sz="1600" b="1" dirty="0">
                <a:solidFill>
                  <a:srgbClr val="FFC000"/>
                </a:solidFill>
              </a:rPr>
              <a:t>JPEG</a:t>
            </a:r>
          </a:p>
          <a:p>
            <a:pPr>
              <a:lnSpc>
                <a:spcPct val="150000"/>
              </a:lnSpc>
            </a:pPr>
            <a:r>
              <a:rPr lang="ar-SY" sz="1600" b="1" dirty="0">
                <a:solidFill>
                  <a:srgbClr val="0070C0"/>
                </a:solidFill>
              </a:rPr>
              <a:t>ج. النمط الهيكلي</a:t>
            </a:r>
            <a:r>
              <a:rPr lang="en-US" sz="1600" b="1" dirty="0">
                <a:solidFill>
                  <a:srgbClr val="0070C0"/>
                </a:solidFill>
              </a:rPr>
              <a:t>(Hierarchical)</a:t>
            </a:r>
          </a:p>
          <a:p>
            <a:pPr>
              <a:lnSpc>
                <a:spcPct val="150000"/>
              </a:lnSpc>
            </a:pPr>
            <a:r>
              <a:rPr lang="ar-SY" sz="1600" b="1" dirty="0">
                <a:solidFill>
                  <a:schemeClr val="tx2"/>
                </a:solidFill>
              </a:rPr>
              <a:t>الآلية: حفظ الصورة بدقات متعددة:            التطبيقات:</a:t>
            </a:r>
          </a:p>
          <a:p>
            <a:pPr>
              <a:lnSpc>
                <a:spcPct val="150000"/>
              </a:lnSpc>
            </a:pPr>
            <a:r>
              <a:rPr lang="ar-SY" sz="1600" b="1" dirty="0">
                <a:solidFill>
                  <a:schemeClr val="tx2"/>
                </a:solidFill>
              </a:rPr>
              <a:t>المستوى 1: دقة منخفضة                         الأرشيف الرقمي</a:t>
            </a:r>
          </a:p>
          <a:p>
            <a:pPr>
              <a:lnSpc>
                <a:spcPct val="150000"/>
              </a:lnSpc>
            </a:pPr>
            <a:r>
              <a:rPr lang="ar-SY" sz="1600" b="1" dirty="0">
                <a:solidFill>
                  <a:schemeClr val="tx2"/>
                </a:solidFill>
              </a:rPr>
              <a:t>المستوى 2-</a:t>
            </a:r>
            <a:r>
              <a:rPr lang="en-US" sz="1600" b="1" dirty="0">
                <a:solidFill>
                  <a:schemeClr val="tx2"/>
                </a:solidFill>
              </a:rPr>
              <a:t>n: </a:t>
            </a:r>
            <a:r>
              <a:rPr lang="ar-SY" sz="1600" b="1" dirty="0">
                <a:solidFill>
                  <a:schemeClr val="tx2"/>
                </a:solidFill>
              </a:rPr>
              <a:t>دقة متزايدة              أنظمة الاسترجاع متعدد الدقات</a:t>
            </a:r>
          </a:p>
          <a:p>
            <a:pPr>
              <a:lnSpc>
                <a:spcPct val="150000"/>
              </a:lnSpc>
            </a:pPr>
            <a:endParaRPr lang="ar-SY" sz="1600" b="1" dirty="0">
              <a:solidFill>
                <a:schemeClr val="tx2"/>
              </a:solidFill>
            </a:endParaRPr>
          </a:p>
        </p:txBody>
      </p:sp>
    </p:spTree>
    <p:extLst>
      <p:ext uri="{BB962C8B-B14F-4D97-AF65-F5344CB8AC3E}">
        <p14:creationId xmlns:p14="http://schemas.microsoft.com/office/powerpoint/2010/main" val="3512886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F1D6BA-897F-1077-0F9E-FE02D3925B87}"/>
            </a:ext>
          </a:extLst>
        </p:cNvPr>
        <p:cNvGrpSpPr/>
        <p:nvPr/>
      </p:nvGrpSpPr>
      <p:grpSpPr>
        <a:xfrm>
          <a:off x="0" y="0"/>
          <a:ext cx="0" cy="0"/>
          <a:chOff x="0" y="0"/>
          <a:chExt cx="0" cy="0"/>
        </a:xfrm>
      </p:grpSpPr>
      <p:pic>
        <p:nvPicPr>
          <p:cNvPr id="5" name="عنصر نائب للصورة 4">
            <a:extLst>
              <a:ext uri="{FF2B5EF4-FFF2-40B4-BE49-F238E27FC236}">
                <a16:creationId xmlns:a16="http://schemas.microsoft.com/office/drawing/2014/main" id="{0BECB8DB-F5D9-7D9F-3070-7F677C12E671}"/>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8384" r="28384"/>
          <a:stretch/>
        </p:blipFill>
        <p:spPr>
          <a:xfrm>
            <a:off x="0" y="0"/>
            <a:ext cx="5283200" cy="6858000"/>
          </a:xfrm>
        </p:spPr>
      </p:pic>
      <p:sp>
        <p:nvSpPr>
          <p:cNvPr id="2" name="عنصر نائب لرقم الشريحة 1">
            <a:extLst>
              <a:ext uri="{FF2B5EF4-FFF2-40B4-BE49-F238E27FC236}">
                <a16:creationId xmlns:a16="http://schemas.microsoft.com/office/drawing/2014/main" id="{AF8EE3A3-954E-5330-A147-08D06BE77731}"/>
              </a:ext>
            </a:extLst>
          </p:cNvPr>
          <p:cNvSpPr>
            <a:spLocks noGrp="1"/>
          </p:cNvSpPr>
          <p:nvPr>
            <p:ph type="sldNum" sz="quarter" idx="12"/>
          </p:nvPr>
        </p:nvSpPr>
        <p:spPr/>
        <p:txBody>
          <a:bodyPr/>
          <a:lstStyle/>
          <a:p>
            <a:fld id="{5C0BBA6B-D746-4F1B-B1F9-3DE64F485878}" type="slidenum">
              <a:rPr lang="ar-SY" smtClean="0"/>
              <a:pPr/>
              <a:t>24</a:t>
            </a:fld>
            <a:endParaRPr lang="ar-SY" dirty="0"/>
          </a:p>
        </p:txBody>
      </p:sp>
      <p:sp>
        <p:nvSpPr>
          <p:cNvPr id="7" name="مربع نص 6">
            <a:extLst>
              <a:ext uri="{FF2B5EF4-FFF2-40B4-BE49-F238E27FC236}">
                <a16:creationId xmlns:a16="http://schemas.microsoft.com/office/drawing/2014/main" id="{44C373D1-16D0-FF22-9B5C-BAEED0C5DF38}"/>
              </a:ext>
            </a:extLst>
          </p:cNvPr>
          <p:cNvSpPr txBox="1"/>
          <p:nvPr/>
        </p:nvSpPr>
        <p:spPr>
          <a:xfrm>
            <a:off x="2792455" y="-93306"/>
            <a:ext cx="5416869" cy="923330"/>
          </a:xfrm>
          <a:prstGeom prst="rect">
            <a:avLst/>
          </a:prstGeom>
          <a:noFill/>
        </p:spPr>
        <p:txBody>
          <a:bodyPr wrap="none" rtlCol="1">
            <a:spAutoFit/>
          </a:bodyPr>
          <a:lstStyle/>
          <a:p>
            <a:r>
              <a:rPr lang="ar-SY" sz="5400" b="1" dirty="0">
                <a:solidFill>
                  <a:srgbClr val="EE1250"/>
                </a:solidFill>
              </a:rPr>
              <a:t>معايير ضغط الصور</a:t>
            </a:r>
            <a:endParaRPr lang="en-US" sz="5400" dirty="0">
              <a:solidFill>
                <a:srgbClr val="EE1250"/>
              </a:solidFill>
            </a:endParaRPr>
          </a:p>
        </p:txBody>
      </p:sp>
      <p:sp>
        <p:nvSpPr>
          <p:cNvPr id="8" name="مربع نص 7">
            <a:extLst>
              <a:ext uri="{FF2B5EF4-FFF2-40B4-BE49-F238E27FC236}">
                <a16:creationId xmlns:a16="http://schemas.microsoft.com/office/drawing/2014/main" id="{50239DE7-D50C-0767-43E3-2F1D0C8EB791}"/>
              </a:ext>
            </a:extLst>
          </p:cNvPr>
          <p:cNvSpPr txBox="1"/>
          <p:nvPr/>
        </p:nvSpPr>
        <p:spPr>
          <a:xfrm>
            <a:off x="4058816" y="97753"/>
            <a:ext cx="7724093" cy="6340197"/>
          </a:xfrm>
          <a:prstGeom prst="rect">
            <a:avLst/>
          </a:prstGeom>
          <a:noFill/>
        </p:spPr>
        <p:txBody>
          <a:bodyPr wrap="square" rtlCol="1">
            <a:spAutoFit/>
          </a:bodyPr>
          <a:lstStyle/>
          <a:p>
            <a:pPr>
              <a:lnSpc>
                <a:spcPct val="150000"/>
              </a:lnSpc>
            </a:pPr>
            <a:r>
              <a:rPr lang="en-US" sz="1600" b="1" dirty="0">
                <a:solidFill>
                  <a:srgbClr val="FFC000"/>
                </a:solidFill>
              </a:rPr>
              <a:t>PNG (Portable Network Graphics)</a:t>
            </a:r>
            <a:endParaRPr lang="ar-SY" sz="1600" b="1" dirty="0">
              <a:solidFill>
                <a:srgbClr val="FFC000"/>
              </a:solidFill>
            </a:endParaRPr>
          </a:p>
          <a:p>
            <a:pPr>
              <a:lnSpc>
                <a:spcPct val="150000"/>
              </a:lnSpc>
            </a:pPr>
            <a:r>
              <a:rPr lang="ar-SY" sz="1600" b="1" dirty="0">
                <a:solidFill>
                  <a:srgbClr val="0070C0"/>
                </a:solidFill>
              </a:rPr>
              <a:t> نوع الضغط: ضغط غير مضيع</a:t>
            </a:r>
          </a:p>
          <a:p>
            <a:pPr>
              <a:lnSpc>
                <a:spcPct val="150000"/>
              </a:lnSpc>
            </a:pPr>
            <a:r>
              <a:rPr lang="ar-SY" sz="1600" b="1" dirty="0">
                <a:solidFill>
                  <a:schemeClr val="tx2"/>
                </a:solidFill>
              </a:rPr>
              <a:t>يستخدم للرسومات، الشعارات، والصور ذات الألوان المسطحة</a:t>
            </a:r>
          </a:p>
          <a:p>
            <a:pPr>
              <a:lnSpc>
                <a:spcPct val="150000"/>
              </a:lnSpc>
            </a:pPr>
            <a:r>
              <a:rPr lang="ar-SY" sz="1600" b="1" dirty="0">
                <a:solidFill>
                  <a:srgbClr val="0070C0"/>
                </a:solidFill>
              </a:rPr>
              <a:t>التقنيات الأساسية</a:t>
            </a:r>
          </a:p>
          <a:p>
            <a:pPr>
              <a:lnSpc>
                <a:spcPct val="150000"/>
              </a:lnSpc>
            </a:pPr>
            <a:r>
              <a:rPr lang="ar-SY" sz="1600" b="1" dirty="0">
                <a:solidFill>
                  <a:srgbClr val="0070C0"/>
                </a:solidFill>
              </a:rPr>
              <a:t>أ. خوارزمية الضغط</a:t>
            </a:r>
            <a:r>
              <a:rPr lang="en-US" sz="1600" b="1" dirty="0">
                <a:solidFill>
                  <a:srgbClr val="0070C0"/>
                </a:solidFill>
              </a:rPr>
              <a:t> (DEFLATE)</a:t>
            </a:r>
          </a:p>
          <a:p>
            <a:pPr>
              <a:lnSpc>
                <a:spcPct val="150000"/>
              </a:lnSpc>
            </a:pPr>
            <a:r>
              <a:rPr lang="ar-SY" sz="1600" b="1" dirty="0">
                <a:solidFill>
                  <a:schemeClr val="tx2"/>
                </a:solidFill>
              </a:rPr>
              <a:t>مبدأ العمل:</a:t>
            </a:r>
          </a:p>
          <a:p>
            <a:pPr>
              <a:lnSpc>
                <a:spcPct val="150000"/>
              </a:lnSpc>
            </a:pPr>
            <a:r>
              <a:rPr lang="ar-SY" sz="1600" b="1" dirty="0">
                <a:solidFill>
                  <a:schemeClr val="tx2"/>
                </a:solidFill>
              </a:rPr>
              <a:t>يجمع بين خوارزميتين: </a:t>
            </a:r>
            <a:r>
              <a:rPr lang="en-US" sz="1600" b="1" dirty="0">
                <a:solidFill>
                  <a:schemeClr val="tx2"/>
                </a:solidFill>
              </a:rPr>
              <a:t>LZ77 </a:t>
            </a:r>
            <a:r>
              <a:rPr lang="ar-SY" sz="1600" b="1" dirty="0">
                <a:solidFill>
                  <a:schemeClr val="tx2"/>
                </a:solidFill>
              </a:rPr>
              <a:t>و </a:t>
            </a:r>
            <a:r>
              <a:rPr lang="en-US" sz="1600" b="1" dirty="0">
                <a:solidFill>
                  <a:schemeClr val="tx2"/>
                </a:solidFill>
              </a:rPr>
              <a:t>Huffman Coding</a:t>
            </a:r>
          </a:p>
          <a:p>
            <a:pPr>
              <a:lnSpc>
                <a:spcPct val="150000"/>
              </a:lnSpc>
            </a:pPr>
            <a:r>
              <a:rPr lang="ar-SY" sz="1600" b="1" dirty="0">
                <a:solidFill>
                  <a:schemeClr val="tx2"/>
                </a:solidFill>
              </a:rPr>
              <a:t>المرحلة الأولى </a:t>
            </a:r>
            <a:r>
              <a:rPr lang="en-US" sz="1600" b="1" dirty="0">
                <a:solidFill>
                  <a:schemeClr val="tx2"/>
                </a:solidFill>
              </a:rPr>
              <a:t>LZ77: </a:t>
            </a:r>
            <a:r>
              <a:rPr lang="ar-SY" sz="1600" b="1" dirty="0">
                <a:solidFill>
                  <a:schemeClr val="tx2"/>
                </a:solidFill>
              </a:rPr>
              <a:t>يبحث عن التكرارات في البيانات ويستبدلها بإشارات مرجعية</a:t>
            </a:r>
          </a:p>
          <a:p>
            <a:pPr>
              <a:lnSpc>
                <a:spcPct val="150000"/>
              </a:lnSpc>
            </a:pPr>
            <a:r>
              <a:rPr lang="ar-SY" sz="1600" b="1" dirty="0">
                <a:solidFill>
                  <a:schemeClr val="tx2"/>
                </a:solidFill>
              </a:rPr>
              <a:t>المرحلة الثانية </a:t>
            </a:r>
            <a:r>
              <a:rPr lang="en-US" sz="1600" b="1" dirty="0">
                <a:solidFill>
                  <a:schemeClr val="tx2"/>
                </a:solidFill>
              </a:rPr>
              <a:t>Huffman: </a:t>
            </a:r>
            <a:r>
              <a:rPr lang="ar-SY" sz="1600" b="1" dirty="0">
                <a:solidFill>
                  <a:schemeClr val="tx2"/>
                </a:solidFill>
              </a:rPr>
              <a:t>يضغط الإشارات الناتجة باستخدام ترميز متغير الطول</a:t>
            </a:r>
          </a:p>
          <a:p>
            <a:pPr>
              <a:lnSpc>
                <a:spcPct val="150000"/>
              </a:lnSpc>
            </a:pPr>
            <a:r>
              <a:rPr lang="ar-SY" sz="1600" b="1" dirty="0">
                <a:solidFill>
                  <a:schemeClr val="tx2"/>
                </a:solidFill>
              </a:rPr>
              <a:t>كفاءة الضغط:</a:t>
            </a:r>
          </a:p>
          <a:p>
            <a:pPr>
              <a:lnSpc>
                <a:spcPct val="150000"/>
              </a:lnSpc>
            </a:pPr>
            <a:r>
              <a:rPr lang="ar-SY" sz="1600" b="1" dirty="0">
                <a:solidFill>
                  <a:schemeClr val="tx2"/>
                </a:solidFill>
              </a:rPr>
              <a:t>يحقق نسب ضغط تتراوح بين 2:1 إلى 5:1</a:t>
            </a:r>
          </a:p>
          <a:p>
            <a:pPr>
              <a:lnSpc>
                <a:spcPct val="150000"/>
              </a:lnSpc>
            </a:pPr>
            <a:r>
              <a:rPr lang="ar-SY" sz="1600" b="1" dirty="0">
                <a:solidFill>
                  <a:schemeClr val="tx2"/>
                </a:solidFill>
              </a:rPr>
              <a:t>يعتمد على مقدار التكرار في بيانات الصورة</a:t>
            </a:r>
          </a:p>
          <a:p>
            <a:pPr>
              <a:lnSpc>
                <a:spcPct val="150000"/>
              </a:lnSpc>
            </a:pPr>
            <a:r>
              <a:rPr lang="ar-SY" sz="1600" b="1" dirty="0">
                <a:solidFill>
                  <a:srgbClr val="0070C0"/>
                </a:solidFill>
              </a:rPr>
              <a:t>ب. مرشحات الخطوط</a:t>
            </a:r>
            <a:r>
              <a:rPr lang="en-US" sz="1600" b="1" dirty="0">
                <a:solidFill>
                  <a:srgbClr val="0070C0"/>
                </a:solidFill>
              </a:rPr>
              <a:t>(Filtering)</a:t>
            </a:r>
          </a:p>
          <a:p>
            <a:pPr>
              <a:lnSpc>
                <a:spcPct val="150000"/>
              </a:lnSpc>
            </a:pPr>
            <a:r>
              <a:rPr lang="ar-SY" sz="1600" b="1" dirty="0">
                <a:solidFill>
                  <a:schemeClr val="tx2"/>
                </a:solidFill>
              </a:rPr>
              <a:t>الهدف: تحسين قابلية الضغط عن طريق إعداد البيانات</a:t>
            </a:r>
          </a:p>
          <a:p>
            <a:pPr>
              <a:lnSpc>
                <a:spcPct val="150000"/>
              </a:lnSpc>
            </a:pPr>
            <a:r>
              <a:rPr lang="ar-SY" sz="1600" b="1" dirty="0">
                <a:solidFill>
                  <a:schemeClr val="tx2"/>
                </a:solidFill>
              </a:rPr>
              <a:t>من أنواع المرشحات:</a:t>
            </a:r>
          </a:p>
          <a:p>
            <a:pPr>
              <a:lnSpc>
                <a:spcPct val="150000"/>
              </a:lnSpc>
            </a:pPr>
            <a:r>
              <a:rPr lang="en-US" sz="1600" b="1" dirty="0">
                <a:solidFill>
                  <a:schemeClr val="tx2"/>
                </a:solidFill>
              </a:rPr>
              <a:t>Sub: </a:t>
            </a:r>
            <a:r>
              <a:rPr lang="ar-SY" sz="1600" b="1" dirty="0">
                <a:solidFill>
                  <a:schemeClr val="tx2"/>
                </a:solidFill>
              </a:rPr>
              <a:t>ترميز الفرق بين البيكسل والبيكسل السابق في نفس الخط</a:t>
            </a:r>
          </a:p>
          <a:p>
            <a:pPr>
              <a:lnSpc>
                <a:spcPct val="150000"/>
              </a:lnSpc>
            </a:pPr>
            <a:r>
              <a:rPr lang="en-US" sz="1600" b="1" dirty="0">
                <a:solidFill>
                  <a:schemeClr val="tx2"/>
                </a:solidFill>
              </a:rPr>
              <a:t>Up: </a:t>
            </a:r>
            <a:r>
              <a:rPr lang="ar-SY" sz="1600" b="1" dirty="0">
                <a:solidFill>
                  <a:schemeClr val="tx2"/>
                </a:solidFill>
              </a:rPr>
              <a:t>ترميز الفرق بين البيكسل والبيكسل في الخط السابق</a:t>
            </a:r>
          </a:p>
        </p:txBody>
      </p:sp>
    </p:spTree>
    <p:extLst>
      <p:ext uri="{BB962C8B-B14F-4D97-AF65-F5344CB8AC3E}">
        <p14:creationId xmlns:p14="http://schemas.microsoft.com/office/powerpoint/2010/main" val="6886144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71B4B8-BA21-2A3E-DD52-2521F712B691}"/>
            </a:ext>
          </a:extLst>
        </p:cNvPr>
        <p:cNvGrpSpPr/>
        <p:nvPr/>
      </p:nvGrpSpPr>
      <p:grpSpPr>
        <a:xfrm>
          <a:off x="0" y="0"/>
          <a:ext cx="0" cy="0"/>
          <a:chOff x="0" y="0"/>
          <a:chExt cx="0" cy="0"/>
        </a:xfrm>
      </p:grpSpPr>
      <p:pic>
        <p:nvPicPr>
          <p:cNvPr id="5" name="عنصر نائب للصورة 4">
            <a:extLst>
              <a:ext uri="{FF2B5EF4-FFF2-40B4-BE49-F238E27FC236}">
                <a16:creationId xmlns:a16="http://schemas.microsoft.com/office/drawing/2014/main" id="{269EBF9E-A153-DDB3-220D-20BEB6B57967}"/>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8384" r="28384"/>
          <a:stretch/>
        </p:blipFill>
        <p:spPr>
          <a:xfrm>
            <a:off x="0" y="0"/>
            <a:ext cx="5283200" cy="6858000"/>
          </a:xfrm>
        </p:spPr>
      </p:pic>
      <p:sp>
        <p:nvSpPr>
          <p:cNvPr id="2" name="عنصر نائب لرقم الشريحة 1">
            <a:extLst>
              <a:ext uri="{FF2B5EF4-FFF2-40B4-BE49-F238E27FC236}">
                <a16:creationId xmlns:a16="http://schemas.microsoft.com/office/drawing/2014/main" id="{5426919D-8A0A-BBAF-E3BB-03B4BD2E9583}"/>
              </a:ext>
            </a:extLst>
          </p:cNvPr>
          <p:cNvSpPr>
            <a:spLocks noGrp="1"/>
          </p:cNvSpPr>
          <p:nvPr>
            <p:ph type="sldNum" sz="quarter" idx="12"/>
          </p:nvPr>
        </p:nvSpPr>
        <p:spPr/>
        <p:txBody>
          <a:bodyPr/>
          <a:lstStyle/>
          <a:p>
            <a:fld id="{5C0BBA6B-D746-4F1B-B1F9-3DE64F485878}" type="slidenum">
              <a:rPr lang="ar-SY" smtClean="0"/>
              <a:pPr/>
              <a:t>25</a:t>
            </a:fld>
            <a:endParaRPr lang="ar-SY" dirty="0"/>
          </a:p>
        </p:txBody>
      </p:sp>
      <p:sp>
        <p:nvSpPr>
          <p:cNvPr id="7" name="مربع نص 6">
            <a:extLst>
              <a:ext uri="{FF2B5EF4-FFF2-40B4-BE49-F238E27FC236}">
                <a16:creationId xmlns:a16="http://schemas.microsoft.com/office/drawing/2014/main" id="{C2EB718C-42F5-2C66-26AE-3ECDD108D3BB}"/>
              </a:ext>
            </a:extLst>
          </p:cNvPr>
          <p:cNvSpPr txBox="1"/>
          <p:nvPr/>
        </p:nvSpPr>
        <p:spPr>
          <a:xfrm>
            <a:off x="2792455" y="-93306"/>
            <a:ext cx="5416869" cy="923330"/>
          </a:xfrm>
          <a:prstGeom prst="rect">
            <a:avLst/>
          </a:prstGeom>
          <a:noFill/>
        </p:spPr>
        <p:txBody>
          <a:bodyPr wrap="none" rtlCol="1">
            <a:spAutoFit/>
          </a:bodyPr>
          <a:lstStyle/>
          <a:p>
            <a:r>
              <a:rPr lang="ar-SY" sz="5400" b="1" dirty="0">
                <a:solidFill>
                  <a:srgbClr val="EE1250"/>
                </a:solidFill>
              </a:rPr>
              <a:t>معايير ضغط الصور</a:t>
            </a:r>
            <a:endParaRPr lang="en-US" sz="5400" dirty="0">
              <a:solidFill>
                <a:srgbClr val="EE1250"/>
              </a:solidFill>
            </a:endParaRPr>
          </a:p>
        </p:txBody>
      </p:sp>
      <p:sp>
        <p:nvSpPr>
          <p:cNvPr id="8" name="مربع نص 7">
            <a:extLst>
              <a:ext uri="{FF2B5EF4-FFF2-40B4-BE49-F238E27FC236}">
                <a16:creationId xmlns:a16="http://schemas.microsoft.com/office/drawing/2014/main" id="{C14B7F72-0098-0DEC-68B6-326F0950E325}"/>
              </a:ext>
            </a:extLst>
          </p:cNvPr>
          <p:cNvSpPr txBox="1"/>
          <p:nvPr/>
        </p:nvSpPr>
        <p:spPr>
          <a:xfrm>
            <a:off x="5283200" y="387020"/>
            <a:ext cx="6683827" cy="4862870"/>
          </a:xfrm>
          <a:prstGeom prst="rect">
            <a:avLst/>
          </a:prstGeom>
          <a:noFill/>
        </p:spPr>
        <p:txBody>
          <a:bodyPr wrap="square" rtlCol="1">
            <a:spAutoFit/>
          </a:bodyPr>
          <a:lstStyle/>
          <a:p>
            <a:pPr>
              <a:lnSpc>
                <a:spcPct val="150000"/>
              </a:lnSpc>
            </a:pPr>
            <a:r>
              <a:rPr lang="en-US" sz="1600" b="1" dirty="0">
                <a:solidFill>
                  <a:srgbClr val="FFC000"/>
                </a:solidFill>
              </a:rPr>
              <a:t>PNG (Portable Network Graphics)</a:t>
            </a:r>
            <a:endParaRPr lang="ar-SY" sz="1600" b="1" dirty="0">
              <a:solidFill>
                <a:srgbClr val="FFC000"/>
              </a:solidFill>
            </a:endParaRPr>
          </a:p>
          <a:p>
            <a:pPr>
              <a:lnSpc>
                <a:spcPct val="150000"/>
              </a:lnSpc>
            </a:pPr>
            <a:r>
              <a:rPr lang="ar-SY" sz="1600" b="1" dirty="0">
                <a:solidFill>
                  <a:srgbClr val="0070C0"/>
                </a:solidFill>
              </a:rPr>
              <a:t>أ. أنواع </a:t>
            </a:r>
            <a:r>
              <a:rPr lang="en-US" sz="1600" b="1" dirty="0">
                <a:solidFill>
                  <a:srgbClr val="0070C0"/>
                </a:solidFill>
              </a:rPr>
              <a:t>PNG</a:t>
            </a:r>
          </a:p>
          <a:p>
            <a:pPr>
              <a:lnSpc>
                <a:spcPct val="150000"/>
              </a:lnSpc>
            </a:pPr>
            <a:r>
              <a:rPr lang="en-US" sz="1600" b="1" dirty="0">
                <a:solidFill>
                  <a:schemeClr val="tx2"/>
                </a:solidFill>
              </a:rPr>
              <a:t>PNG-8:</a:t>
            </a:r>
          </a:p>
          <a:p>
            <a:pPr>
              <a:lnSpc>
                <a:spcPct val="150000"/>
              </a:lnSpc>
            </a:pPr>
            <a:r>
              <a:rPr lang="en-US" sz="1600" b="1" dirty="0">
                <a:solidFill>
                  <a:schemeClr val="tx2"/>
                </a:solidFill>
              </a:rPr>
              <a:t>256 </a:t>
            </a:r>
            <a:r>
              <a:rPr lang="ar-SY" sz="1600" b="1" dirty="0">
                <a:solidFill>
                  <a:schemeClr val="tx2"/>
                </a:solidFill>
              </a:rPr>
              <a:t>لون كحد أقصى</a:t>
            </a:r>
          </a:p>
          <a:p>
            <a:pPr>
              <a:lnSpc>
                <a:spcPct val="150000"/>
              </a:lnSpc>
            </a:pPr>
            <a:r>
              <a:rPr lang="ar-SY" sz="1600" b="1" dirty="0">
                <a:solidFill>
                  <a:schemeClr val="tx2"/>
                </a:solidFill>
              </a:rPr>
              <a:t>حجم ملف صغير</a:t>
            </a:r>
          </a:p>
          <a:p>
            <a:pPr>
              <a:lnSpc>
                <a:spcPct val="150000"/>
              </a:lnSpc>
            </a:pPr>
            <a:r>
              <a:rPr lang="ar-SY" sz="1600" b="1" dirty="0">
                <a:solidFill>
                  <a:schemeClr val="tx2"/>
                </a:solidFill>
              </a:rPr>
              <a:t>مناسب للرسومات البسيطة</a:t>
            </a:r>
          </a:p>
          <a:p>
            <a:pPr>
              <a:lnSpc>
                <a:spcPct val="150000"/>
              </a:lnSpc>
            </a:pPr>
            <a:r>
              <a:rPr lang="en-US" sz="1600" b="1" dirty="0">
                <a:solidFill>
                  <a:schemeClr val="tx2"/>
                </a:solidFill>
              </a:rPr>
              <a:t>PNG-24:</a:t>
            </a:r>
          </a:p>
          <a:p>
            <a:pPr>
              <a:lnSpc>
                <a:spcPct val="150000"/>
              </a:lnSpc>
            </a:pPr>
            <a:r>
              <a:rPr lang="ar-SY" sz="1600" b="1" dirty="0">
                <a:solidFill>
                  <a:schemeClr val="tx2"/>
                </a:solidFill>
              </a:rPr>
              <a:t>ألوان حقيقية </a:t>
            </a:r>
            <a:endParaRPr lang="en-US" sz="1600" b="1" dirty="0">
              <a:solidFill>
                <a:schemeClr val="tx2"/>
              </a:solidFill>
            </a:endParaRPr>
          </a:p>
          <a:p>
            <a:pPr>
              <a:lnSpc>
                <a:spcPct val="150000"/>
              </a:lnSpc>
            </a:pPr>
            <a:r>
              <a:rPr lang="en-US" sz="1600" b="1" dirty="0">
                <a:solidFill>
                  <a:schemeClr val="tx2"/>
                </a:solidFill>
              </a:rPr>
              <a:t>16.7 </a:t>
            </a:r>
            <a:r>
              <a:rPr lang="ar-SY" sz="1600" b="1" dirty="0">
                <a:solidFill>
                  <a:schemeClr val="tx2"/>
                </a:solidFill>
              </a:rPr>
              <a:t>مليون لون</a:t>
            </a:r>
          </a:p>
          <a:p>
            <a:pPr>
              <a:lnSpc>
                <a:spcPct val="150000"/>
              </a:lnSpc>
            </a:pPr>
            <a:r>
              <a:rPr lang="ar-SY" sz="1600" b="1" dirty="0">
                <a:solidFill>
                  <a:schemeClr val="tx2"/>
                </a:solidFill>
              </a:rPr>
              <a:t>جودة عالية مع حجم ملف أكبر</a:t>
            </a:r>
          </a:p>
          <a:p>
            <a:pPr>
              <a:lnSpc>
                <a:spcPct val="150000"/>
              </a:lnSpc>
            </a:pPr>
            <a:r>
              <a:rPr lang="en-US" sz="1600" b="1" dirty="0">
                <a:solidFill>
                  <a:schemeClr val="tx2"/>
                </a:solidFill>
              </a:rPr>
              <a:t>PNG-32:</a:t>
            </a:r>
          </a:p>
          <a:p>
            <a:pPr>
              <a:lnSpc>
                <a:spcPct val="150000"/>
              </a:lnSpc>
            </a:pPr>
            <a:r>
              <a:rPr lang="ar-SY" sz="1600" b="1" dirty="0">
                <a:solidFill>
                  <a:schemeClr val="tx2"/>
                </a:solidFill>
              </a:rPr>
              <a:t>ألوان حقيقية مع قناة ألفا</a:t>
            </a:r>
          </a:p>
          <a:p>
            <a:pPr>
              <a:lnSpc>
                <a:spcPct val="150000"/>
              </a:lnSpc>
            </a:pPr>
            <a:r>
              <a:rPr lang="ar-SY" sz="1600" b="1" dirty="0">
                <a:solidFill>
                  <a:schemeClr val="tx2"/>
                </a:solidFill>
              </a:rPr>
              <a:t>أعلى جودة وأكبر حجماً</a:t>
            </a:r>
          </a:p>
        </p:txBody>
      </p:sp>
    </p:spTree>
    <p:extLst>
      <p:ext uri="{BB962C8B-B14F-4D97-AF65-F5344CB8AC3E}">
        <p14:creationId xmlns:p14="http://schemas.microsoft.com/office/powerpoint/2010/main" val="21711193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D9DD0B-59BC-F0EE-57C6-DB3B88BE6F79}"/>
            </a:ext>
          </a:extLst>
        </p:cNvPr>
        <p:cNvGrpSpPr/>
        <p:nvPr/>
      </p:nvGrpSpPr>
      <p:grpSpPr>
        <a:xfrm>
          <a:off x="0" y="0"/>
          <a:ext cx="0" cy="0"/>
          <a:chOff x="0" y="0"/>
          <a:chExt cx="0" cy="0"/>
        </a:xfrm>
      </p:grpSpPr>
      <p:pic>
        <p:nvPicPr>
          <p:cNvPr id="5" name="عنصر نائب للصورة 4">
            <a:extLst>
              <a:ext uri="{FF2B5EF4-FFF2-40B4-BE49-F238E27FC236}">
                <a16:creationId xmlns:a16="http://schemas.microsoft.com/office/drawing/2014/main" id="{233FC049-448A-64AB-4522-0E0679BC7161}"/>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8384" r="28384"/>
          <a:stretch/>
        </p:blipFill>
        <p:spPr>
          <a:xfrm>
            <a:off x="0" y="0"/>
            <a:ext cx="5283200" cy="6858000"/>
          </a:xfrm>
        </p:spPr>
      </p:pic>
      <p:sp>
        <p:nvSpPr>
          <p:cNvPr id="2" name="عنصر نائب لرقم الشريحة 1">
            <a:extLst>
              <a:ext uri="{FF2B5EF4-FFF2-40B4-BE49-F238E27FC236}">
                <a16:creationId xmlns:a16="http://schemas.microsoft.com/office/drawing/2014/main" id="{A5D5337D-E2C3-D27C-D8A1-E2034F1FBA81}"/>
              </a:ext>
            </a:extLst>
          </p:cNvPr>
          <p:cNvSpPr>
            <a:spLocks noGrp="1"/>
          </p:cNvSpPr>
          <p:nvPr>
            <p:ph type="sldNum" sz="quarter" idx="12"/>
          </p:nvPr>
        </p:nvSpPr>
        <p:spPr/>
        <p:txBody>
          <a:bodyPr/>
          <a:lstStyle/>
          <a:p>
            <a:fld id="{5C0BBA6B-D746-4F1B-B1F9-3DE64F485878}" type="slidenum">
              <a:rPr lang="ar-SY" smtClean="0"/>
              <a:pPr/>
              <a:t>26</a:t>
            </a:fld>
            <a:endParaRPr lang="ar-SY" dirty="0"/>
          </a:p>
        </p:txBody>
      </p:sp>
      <p:sp>
        <p:nvSpPr>
          <p:cNvPr id="7" name="مربع نص 6">
            <a:extLst>
              <a:ext uri="{FF2B5EF4-FFF2-40B4-BE49-F238E27FC236}">
                <a16:creationId xmlns:a16="http://schemas.microsoft.com/office/drawing/2014/main" id="{1A25D837-FDCB-085A-9538-A0D1279CA005}"/>
              </a:ext>
            </a:extLst>
          </p:cNvPr>
          <p:cNvSpPr txBox="1"/>
          <p:nvPr/>
        </p:nvSpPr>
        <p:spPr>
          <a:xfrm>
            <a:off x="2792455" y="-93306"/>
            <a:ext cx="5416869" cy="923330"/>
          </a:xfrm>
          <a:prstGeom prst="rect">
            <a:avLst/>
          </a:prstGeom>
          <a:noFill/>
        </p:spPr>
        <p:txBody>
          <a:bodyPr wrap="none" rtlCol="1">
            <a:spAutoFit/>
          </a:bodyPr>
          <a:lstStyle/>
          <a:p>
            <a:r>
              <a:rPr lang="ar-SY" sz="5400" b="1" dirty="0">
                <a:solidFill>
                  <a:srgbClr val="EE1250"/>
                </a:solidFill>
              </a:rPr>
              <a:t>معايير ضغط الصور</a:t>
            </a:r>
            <a:endParaRPr lang="en-US" sz="5400" dirty="0">
              <a:solidFill>
                <a:srgbClr val="EE1250"/>
              </a:solidFill>
            </a:endParaRPr>
          </a:p>
        </p:txBody>
      </p:sp>
      <p:sp>
        <p:nvSpPr>
          <p:cNvPr id="8" name="مربع نص 7">
            <a:extLst>
              <a:ext uri="{FF2B5EF4-FFF2-40B4-BE49-F238E27FC236}">
                <a16:creationId xmlns:a16="http://schemas.microsoft.com/office/drawing/2014/main" id="{A294B2B7-DF8C-F0FA-A78B-3C906EA8E763}"/>
              </a:ext>
            </a:extLst>
          </p:cNvPr>
          <p:cNvSpPr txBox="1"/>
          <p:nvPr/>
        </p:nvSpPr>
        <p:spPr>
          <a:xfrm>
            <a:off x="5283200" y="387020"/>
            <a:ext cx="6683827" cy="4862870"/>
          </a:xfrm>
          <a:prstGeom prst="rect">
            <a:avLst/>
          </a:prstGeom>
          <a:noFill/>
        </p:spPr>
        <p:txBody>
          <a:bodyPr wrap="square" rtlCol="1">
            <a:spAutoFit/>
          </a:bodyPr>
          <a:lstStyle/>
          <a:p>
            <a:pPr>
              <a:lnSpc>
                <a:spcPct val="150000"/>
              </a:lnSpc>
            </a:pPr>
            <a:r>
              <a:rPr lang="en-US" sz="1600" b="1" dirty="0">
                <a:solidFill>
                  <a:srgbClr val="FFC000"/>
                </a:solidFill>
              </a:rPr>
              <a:t>PNG (Portable Network Graphics)</a:t>
            </a:r>
            <a:endParaRPr lang="ar-SY" sz="1600" b="1" dirty="0">
              <a:solidFill>
                <a:srgbClr val="FFC000"/>
              </a:solidFill>
            </a:endParaRPr>
          </a:p>
          <a:p>
            <a:pPr>
              <a:lnSpc>
                <a:spcPct val="150000"/>
              </a:lnSpc>
            </a:pPr>
            <a:r>
              <a:rPr lang="ar-SY" sz="1600" b="1" dirty="0">
                <a:solidFill>
                  <a:srgbClr val="0070C0"/>
                </a:solidFill>
              </a:rPr>
              <a:t>دعم الشفافية</a:t>
            </a:r>
          </a:p>
          <a:p>
            <a:pPr>
              <a:lnSpc>
                <a:spcPct val="150000"/>
              </a:lnSpc>
            </a:pPr>
            <a:r>
              <a:rPr lang="ar-SY" sz="1600" b="1" dirty="0">
                <a:solidFill>
                  <a:srgbClr val="0070C0"/>
                </a:solidFill>
              </a:rPr>
              <a:t>أ. قنوات الألوان</a:t>
            </a:r>
          </a:p>
          <a:p>
            <a:pPr>
              <a:lnSpc>
                <a:spcPct val="150000"/>
              </a:lnSpc>
            </a:pPr>
            <a:r>
              <a:rPr lang="ar-SY" sz="1600" b="1" dirty="0">
                <a:solidFill>
                  <a:schemeClr val="tx2"/>
                </a:solidFill>
              </a:rPr>
              <a:t>قناة ألفا 8-</a:t>
            </a:r>
            <a:r>
              <a:rPr lang="en-US" sz="1600" b="1" dirty="0">
                <a:solidFill>
                  <a:schemeClr val="tx2"/>
                </a:solidFill>
              </a:rPr>
              <a:t>bit: </a:t>
            </a:r>
            <a:r>
              <a:rPr lang="ar-SY" sz="1600" b="1" dirty="0">
                <a:solidFill>
                  <a:schemeClr val="tx2"/>
                </a:solidFill>
              </a:rPr>
              <a:t>تسمح بـ 256 مستوى من الشفافية</a:t>
            </a:r>
          </a:p>
          <a:p>
            <a:pPr>
              <a:lnSpc>
                <a:spcPct val="150000"/>
              </a:lnSpc>
            </a:pPr>
            <a:r>
              <a:rPr lang="ar-SY" sz="1600" b="1" dirty="0">
                <a:solidFill>
                  <a:schemeClr val="tx2"/>
                </a:solidFill>
              </a:rPr>
              <a:t>دعم ألوان حقيقية: حتى 48-</a:t>
            </a:r>
            <a:r>
              <a:rPr lang="en-US" sz="1600" b="1" dirty="0">
                <a:solidFill>
                  <a:schemeClr val="tx2"/>
                </a:solidFill>
              </a:rPr>
              <a:t>bit (16-bit </a:t>
            </a:r>
            <a:r>
              <a:rPr lang="ar-SY" sz="1600" b="1" dirty="0">
                <a:solidFill>
                  <a:schemeClr val="tx2"/>
                </a:solidFill>
              </a:rPr>
              <a:t>لكل قناة لون)</a:t>
            </a:r>
          </a:p>
          <a:p>
            <a:pPr>
              <a:lnSpc>
                <a:spcPct val="150000"/>
              </a:lnSpc>
            </a:pPr>
            <a:r>
              <a:rPr lang="ar-SY" sz="1600" b="1" dirty="0">
                <a:solidFill>
                  <a:srgbClr val="0070C0"/>
                </a:solidFill>
              </a:rPr>
              <a:t>ب. أنواع الشفافية</a:t>
            </a:r>
          </a:p>
          <a:p>
            <a:pPr>
              <a:lnSpc>
                <a:spcPct val="150000"/>
              </a:lnSpc>
            </a:pPr>
            <a:r>
              <a:rPr lang="ar-SY" sz="1600" b="1" dirty="0">
                <a:solidFill>
                  <a:schemeClr val="tx2"/>
                </a:solidFill>
              </a:rPr>
              <a:t>شفافية بسيطة: تحديد لون واحد ليصبح شفافاً</a:t>
            </a:r>
          </a:p>
          <a:p>
            <a:pPr>
              <a:lnSpc>
                <a:spcPct val="150000"/>
              </a:lnSpc>
            </a:pPr>
            <a:r>
              <a:rPr lang="ar-SY" sz="1600" b="1" dirty="0">
                <a:solidFill>
                  <a:schemeClr val="tx2"/>
                </a:solidFill>
              </a:rPr>
              <a:t>شفافية قناة ألفا: تحكم كامل في مستويات الشفافية لكل بكسل</a:t>
            </a:r>
          </a:p>
          <a:p>
            <a:pPr>
              <a:lnSpc>
                <a:spcPct val="150000"/>
              </a:lnSpc>
            </a:pPr>
            <a:r>
              <a:rPr lang="ar-SY" sz="1600" b="1" dirty="0">
                <a:solidFill>
                  <a:srgbClr val="0070C0"/>
                </a:solidFill>
              </a:rPr>
              <a:t>ج. المميزات</a:t>
            </a:r>
          </a:p>
          <a:p>
            <a:pPr>
              <a:lnSpc>
                <a:spcPct val="150000"/>
              </a:lnSpc>
            </a:pPr>
            <a:r>
              <a:rPr lang="ar-SY" sz="1600" b="1" dirty="0">
                <a:solidFill>
                  <a:schemeClr val="tx2"/>
                </a:solidFill>
              </a:rPr>
              <a:t>حواف ناعمة عند الدمج مع الخلفيات</a:t>
            </a:r>
          </a:p>
          <a:p>
            <a:pPr>
              <a:lnSpc>
                <a:spcPct val="150000"/>
              </a:lnSpc>
            </a:pPr>
            <a:r>
              <a:rPr lang="ar-SY" sz="1600" b="1" dirty="0">
                <a:solidFill>
                  <a:schemeClr val="tx2"/>
                </a:solidFill>
              </a:rPr>
              <a:t>مناسب للشعارات والعناصر الرسومية</a:t>
            </a:r>
          </a:p>
          <a:p>
            <a:pPr>
              <a:lnSpc>
                <a:spcPct val="150000"/>
              </a:lnSpc>
            </a:pPr>
            <a:r>
              <a:rPr lang="ar-SY" sz="1600" b="1" dirty="0">
                <a:solidFill>
                  <a:schemeClr val="tx2"/>
                </a:solidFill>
              </a:rPr>
              <a:t>دعم للتدرجات الشفافة</a:t>
            </a:r>
          </a:p>
          <a:p>
            <a:pPr>
              <a:lnSpc>
                <a:spcPct val="150000"/>
              </a:lnSpc>
            </a:pPr>
            <a:endParaRPr lang="ar-SY" sz="1600" b="1" dirty="0">
              <a:solidFill>
                <a:schemeClr val="tx2"/>
              </a:solidFill>
            </a:endParaRPr>
          </a:p>
        </p:txBody>
      </p:sp>
    </p:spTree>
    <p:extLst>
      <p:ext uri="{BB962C8B-B14F-4D97-AF65-F5344CB8AC3E}">
        <p14:creationId xmlns:p14="http://schemas.microsoft.com/office/powerpoint/2010/main" val="18439182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504C5D-DFAB-BAB1-286E-6884EE9F89B4}"/>
            </a:ext>
          </a:extLst>
        </p:cNvPr>
        <p:cNvGrpSpPr/>
        <p:nvPr/>
      </p:nvGrpSpPr>
      <p:grpSpPr>
        <a:xfrm>
          <a:off x="0" y="0"/>
          <a:ext cx="0" cy="0"/>
          <a:chOff x="0" y="0"/>
          <a:chExt cx="0" cy="0"/>
        </a:xfrm>
      </p:grpSpPr>
      <p:pic>
        <p:nvPicPr>
          <p:cNvPr id="5" name="عنصر نائب للصورة 4">
            <a:extLst>
              <a:ext uri="{FF2B5EF4-FFF2-40B4-BE49-F238E27FC236}">
                <a16:creationId xmlns:a16="http://schemas.microsoft.com/office/drawing/2014/main" id="{6AFB1A80-A426-389B-1934-3655CD8A632A}"/>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8384" r="28384"/>
          <a:stretch/>
        </p:blipFill>
        <p:spPr>
          <a:xfrm>
            <a:off x="0" y="0"/>
            <a:ext cx="5283200" cy="6858000"/>
          </a:xfrm>
        </p:spPr>
      </p:pic>
      <p:sp>
        <p:nvSpPr>
          <p:cNvPr id="2" name="عنصر نائب لرقم الشريحة 1">
            <a:extLst>
              <a:ext uri="{FF2B5EF4-FFF2-40B4-BE49-F238E27FC236}">
                <a16:creationId xmlns:a16="http://schemas.microsoft.com/office/drawing/2014/main" id="{0D74CDDC-28EF-E5FA-7771-43967F669C05}"/>
              </a:ext>
            </a:extLst>
          </p:cNvPr>
          <p:cNvSpPr>
            <a:spLocks noGrp="1"/>
          </p:cNvSpPr>
          <p:nvPr>
            <p:ph type="sldNum" sz="quarter" idx="12"/>
          </p:nvPr>
        </p:nvSpPr>
        <p:spPr/>
        <p:txBody>
          <a:bodyPr/>
          <a:lstStyle/>
          <a:p>
            <a:fld id="{5C0BBA6B-D746-4F1B-B1F9-3DE64F485878}" type="slidenum">
              <a:rPr lang="ar-SY" smtClean="0"/>
              <a:pPr/>
              <a:t>27</a:t>
            </a:fld>
            <a:endParaRPr lang="ar-SY" dirty="0"/>
          </a:p>
        </p:txBody>
      </p:sp>
      <p:sp>
        <p:nvSpPr>
          <p:cNvPr id="7" name="مربع نص 6">
            <a:extLst>
              <a:ext uri="{FF2B5EF4-FFF2-40B4-BE49-F238E27FC236}">
                <a16:creationId xmlns:a16="http://schemas.microsoft.com/office/drawing/2014/main" id="{34F6C440-3F5D-1DDC-98E4-FAD7664B77D6}"/>
              </a:ext>
            </a:extLst>
          </p:cNvPr>
          <p:cNvSpPr txBox="1"/>
          <p:nvPr/>
        </p:nvSpPr>
        <p:spPr>
          <a:xfrm>
            <a:off x="2792455" y="-93306"/>
            <a:ext cx="5416869" cy="923330"/>
          </a:xfrm>
          <a:prstGeom prst="rect">
            <a:avLst/>
          </a:prstGeom>
          <a:noFill/>
        </p:spPr>
        <p:txBody>
          <a:bodyPr wrap="none" rtlCol="1">
            <a:spAutoFit/>
          </a:bodyPr>
          <a:lstStyle/>
          <a:p>
            <a:r>
              <a:rPr lang="ar-SY" sz="5400" b="1" dirty="0">
                <a:solidFill>
                  <a:srgbClr val="EE1250"/>
                </a:solidFill>
              </a:rPr>
              <a:t>معايير ضغط الصور</a:t>
            </a:r>
            <a:endParaRPr lang="en-US" sz="5400" dirty="0">
              <a:solidFill>
                <a:srgbClr val="EE1250"/>
              </a:solidFill>
            </a:endParaRPr>
          </a:p>
        </p:txBody>
      </p:sp>
      <p:sp>
        <p:nvSpPr>
          <p:cNvPr id="8" name="مربع نص 7">
            <a:extLst>
              <a:ext uri="{FF2B5EF4-FFF2-40B4-BE49-F238E27FC236}">
                <a16:creationId xmlns:a16="http://schemas.microsoft.com/office/drawing/2014/main" id="{E8673C73-B631-EC65-8C21-52C05DDF4765}"/>
              </a:ext>
            </a:extLst>
          </p:cNvPr>
          <p:cNvSpPr txBox="1"/>
          <p:nvPr/>
        </p:nvSpPr>
        <p:spPr>
          <a:xfrm>
            <a:off x="5283200" y="387020"/>
            <a:ext cx="6683827" cy="4493538"/>
          </a:xfrm>
          <a:prstGeom prst="rect">
            <a:avLst/>
          </a:prstGeom>
          <a:noFill/>
        </p:spPr>
        <p:txBody>
          <a:bodyPr wrap="square" rtlCol="1">
            <a:spAutoFit/>
          </a:bodyPr>
          <a:lstStyle/>
          <a:p>
            <a:pPr>
              <a:lnSpc>
                <a:spcPct val="150000"/>
              </a:lnSpc>
            </a:pPr>
            <a:r>
              <a:rPr lang="en-US" sz="1600" b="1" dirty="0">
                <a:solidFill>
                  <a:schemeClr val="accent4"/>
                </a:solidFill>
              </a:rPr>
              <a:t>PNG (Portable Network Graphics)</a:t>
            </a:r>
            <a:endParaRPr lang="ar-SY" sz="1600" b="1" dirty="0">
              <a:solidFill>
                <a:schemeClr val="accent4"/>
              </a:solidFill>
            </a:endParaRPr>
          </a:p>
          <a:p>
            <a:pPr>
              <a:lnSpc>
                <a:spcPct val="150000"/>
              </a:lnSpc>
            </a:pPr>
            <a:r>
              <a:rPr lang="ar-SY" sz="1600" b="1" dirty="0">
                <a:solidFill>
                  <a:schemeClr val="tx2"/>
                </a:solidFill>
              </a:rPr>
              <a:t> </a:t>
            </a:r>
            <a:r>
              <a:rPr lang="ar-SY" sz="1600" b="1" dirty="0">
                <a:solidFill>
                  <a:srgbClr val="0070C0"/>
                </a:solidFill>
              </a:rPr>
              <a:t>أفضل الممارسات</a:t>
            </a:r>
          </a:p>
          <a:p>
            <a:pPr>
              <a:lnSpc>
                <a:spcPct val="150000"/>
              </a:lnSpc>
            </a:pPr>
            <a:r>
              <a:rPr lang="ar-SY" sz="1600" b="1" dirty="0">
                <a:solidFill>
                  <a:srgbClr val="0070C0"/>
                </a:solidFill>
              </a:rPr>
              <a:t>أ. تحسين الملفات</a:t>
            </a:r>
          </a:p>
          <a:p>
            <a:pPr>
              <a:lnSpc>
                <a:spcPct val="150000"/>
              </a:lnSpc>
            </a:pPr>
            <a:r>
              <a:rPr lang="ar-SY" sz="1600" b="1" dirty="0">
                <a:solidFill>
                  <a:schemeClr val="tx2"/>
                </a:solidFill>
              </a:rPr>
              <a:t>اختيار النوع المناسب حسب التعقيد</a:t>
            </a:r>
          </a:p>
          <a:p>
            <a:pPr>
              <a:lnSpc>
                <a:spcPct val="150000"/>
              </a:lnSpc>
            </a:pPr>
            <a:r>
              <a:rPr lang="ar-SY" sz="1600" b="1" dirty="0">
                <a:solidFill>
                  <a:schemeClr val="tx2"/>
                </a:solidFill>
              </a:rPr>
              <a:t>استخدام أدلة التحسين مثل </a:t>
            </a:r>
            <a:r>
              <a:rPr lang="en-US" sz="1600" b="1" dirty="0">
                <a:solidFill>
                  <a:schemeClr val="tx2"/>
                </a:solidFill>
              </a:rPr>
              <a:t>PNGOUT</a:t>
            </a:r>
          </a:p>
          <a:p>
            <a:pPr>
              <a:lnSpc>
                <a:spcPct val="150000"/>
              </a:lnSpc>
            </a:pPr>
            <a:r>
              <a:rPr lang="ar-SY" sz="1600" b="1" dirty="0">
                <a:solidFill>
                  <a:schemeClr val="tx2"/>
                </a:solidFill>
              </a:rPr>
              <a:t>ضبط إعدادات المرشحات بشكل مناسب</a:t>
            </a:r>
          </a:p>
          <a:p>
            <a:pPr>
              <a:lnSpc>
                <a:spcPct val="150000"/>
              </a:lnSpc>
            </a:pPr>
            <a:r>
              <a:rPr lang="ar-SY" sz="1600" b="1" dirty="0">
                <a:solidFill>
                  <a:srgbClr val="0070C0"/>
                </a:solidFill>
              </a:rPr>
              <a:t>ب. الاستخدام الفعال</a:t>
            </a:r>
          </a:p>
          <a:p>
            <a:pPr>
              <a:lnSpc>
                <a:spcPct val="150000"/>
              </a:lnSpc>
            </a:pPr>
            <a:r>
              <a:rPr lang="en-US" sz="1600" b="1" dirty="0">
                <a:solidFill>
                  <a:schemeClr val="tx2"/>
                </a:solidFill>
              </a:rPr>
              <a:t>PNG-8 </a:t>
            </a:r>
            <a:r>
              <a:rPr lang="ar-SY" sz="1600" b="1" dirty="0">
                <a:solidFill>
                  <a:schemeClr val="tx2"/>
                </a:solidFill>
              </a:rPr>
              <a:t>للرسومات ذات الألوان المحددة</a:t>
            </a:r>
          </a:p>
          <a:p>
            <a:pPr>
              <a:lnSpc>
                <a:spcPct val="150000"/>
              </a:lnSpc>
            </a:pPr>
            <a:r>
              <a:rPr lang="en-US" sz="1600" b="1" dirty="0">
                <a:solidFill>
                  <a:schemeClr val="tx2"/>
                </a:solidFill>
              </a:rPr>
              <a:t>PNG-24 </a:t>
            </a:r>
            <a:r>
              <a:rPr lang="ar-SY" sz="1600" b="1" dirty="0">
                <a:solidFill>
                  <a:schemeClr val="tx2"/>
                </a:solidFill>
              </a:rPr>
              <a:t>للصور ذات التفاصيل الدقيقة</a:t>
            </a:r>
          </a:p>
          <a:p>
            <a:pPr>
              <a:lnSpc>
                <a:spcPct val="150000"/>
              </a:lnSpc>
            </a:pPr>
            <a:r>
              <a:rPr lang="en-US" sz="1600" b="1" dirty="0">
                <a:solidFill>
                  <a:schemeClr val="tx2"/>
                </a:solidFill>
              </a:rPr>
              <a:t>PNG-32 </a:t>
            </a:r>
            <a:r>
              <a:rPr lang="ar-SY" sz="1600" b="1" dirty="0">
                <a:solidFill>
                  <a:schemeClr val="tx2"/>
                </a:solidFill>
              </a:rPr>
              <a:t>عند الحاجة للشفافية المتقدمة</a:t>
            </a:r>
          </a:p>
          <a:p>
            <a:pPr>
              <a:lnSpc>
                <a:spcPct val="150000"/>
              </a:lnSpc>
            </a:pPr>
            <a:r>
              <a:rPr lang="en-US" sz="1600" b="1" dirty="0">
                <a:solidFill>
                  <a:schemeClr val="tx2"/>
                </a:solidFill>
              </a:rPr>
              <a:t>PNG </a:t>
            </a:r>
            <a:r>
              <a:rPr lang="ar-SY" sz="1600" b="1" dirty="0">
                <a:solidFill>
                  <a:schemeClr val="tx2"/>
                </a:solidFill>
              </a:rPr>
              <a:t>يظل الخيار الأمثل للرسومات والتصاميم التي تتطلب دقة عالية وشفافية، حيث يجمع بين الجودة الممتازة والتوافق الواسع عبر المنصات المختلفة.</a:t>
            </a:r>
          </a:p>
        </p:txBody>
      </p:sp>
    </p:spTree>
    <p:extLst>
      <p:ext uri="{BB962C8B-B14F-4D97-AF65-F5344CB8AC3E}">
        <p14:creationId xmlns:p14="http://schemas.microsoft.com/office/powerpoint/2010/main" val="13124691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E6362A-D674-F68C-0A05-B32084228C0F}"/>
            </a:ext>
          </a:extLst>
        </p:cNvPr>
        <p:cNvGrpSpPr/>
        <p:nvPr/>
      </p:nvGrpSpPr>
      <p:grpSpPr>
        <a:xfrm>
          <a:off x="0" y="0"/>
          <a:ext cx="0" cy="0"/>
          <a:chOff x="0" y="0"/>
          <a:chExt cx="0" cy="0"/>
        </a:xfrm>
      </p:grpSpPr>
      <p:pic>
        <p:nvPicPr>
          <p:cNvPr id="5" name="عنصر نائب للصورة 4">
            <a:extLst>
              <a:ext uri="{FF2B5EF4-FFF2-40B4-BE49-F238E27FC236}">
                <a16:creationId xmlns:a16="http://schemas.microsoft.com/office/drawing/2014/main" id="{DCD68661-5373-BA60-2746-209A5E2DDF71}"/>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6119" r="26119"/>
          <a:stretch/>
        </p:blipFill>
        <p:spPr>
          <a:xfrm>
            <a:off x="0" y="0"/>
            <a:ext cx="5283200" cy="6858000"/>
          </a:xfrm>
        </p:spPr>
      </p:pic>
      <p:sp>
        <p:nvSpPr>
          <p:cNvPr id="2" name="عنصر نائب لرقم الشريحة 1">
            <a:extLst>
              <a:ext uri="{FF2B5EF4-FFF2-40B4-BE49-F238E27FC236}">
                <a16:creationId xmlns:a16="http://schemas.microsoft.com/office/drawing/2014/main" id="{F3E87DC5-1866-32B5-37B1-9970E3F2ACBD}"/>
              </a:ext>
            </a:extLst>
          </p:cNvPr>
          <p:cNvSpPr>
            <a:spLocks noGrp="1"/>
          </p:cNvSpPr>
          <p:nvPr>
            <p:ph type="sldNum" sz="quarter" idx="12"/>
          </p:nvPr>
        </p:nvSpPr>
        <p:spPr/>
        <p:txBody>
          <a:bodyPr/>
          <a:lstStyle/>
          <a:p>
            <a:fld id="{5C0BBA6B-D746-4F1B-B1F9-3DE64F485878}" type="slidenum">
              <a:rPr lang="ar-SY" smtClean="0"/>
              <a:pPr/>
              <a:t>28</a:t>
            </a:fld>
            <a:endParaRPr lang="ar-SY" dirty="0"/>
          </a:p>
        </p:txBody>
      </p:sp>
      <p:sp>
        <p:nvSpPr>
          <p:cNvPr id="7" name="مربع نص 6">
            <a:extLst>
              <a:ext uri="{FF2B5EF4-FFF2-40B4-BE49-F238E27FC236}">
                <a16:creationId xmlns:a16="http://schemas.microsoft.com/office/drawing/2014/main" id="{81143AAC-AA51-46DE-65EC-2DB3CFA275D0}"/>
              </a:ext>
            </a:extLst>
          </p:cNvPr>
          <p:cNvSpPr txBox="1"/>
          <p:nvPr/>
        </p:nvSpPr>
        <p:spPr>
          <a:xfrm>
            <a:off x="2474621" y="-74645"/>
            <a:ext cx="6061275" cy="923330"/>
          </a:xfrm>
          <a:prstGeom prst="rect">
            <a:avLst/>
          </a:prstGeom>
          <a:noFill/>
        </p:spPr>
        <p:txBody>
          <a:bodyPr wrap="none" rtlCol="1">
            <a:spAutoFit/>
          </a:bodyPr>
          <a:lstStyle/>
          <a:p>
            <a:r>
              <a:rPr lang="ar-SY" sz="5400" b="1" dirty="0">
                <a:solidFill>
                  <a:srgbClr val="EE1250"/>
                </a:solidFill>
              </a:rPr>
              <a:t>معايير ضغط الفيديو</a:t>
            </a:r>
            <a:endParaRPr lang="en-US" sz="5400" dirty="0">
              <a:solidFill>
                <a:srgbClr val="EE1250"/>
              </a:solidFill>
            </a:endParaRPr>
          </a:p>
        </p:txBody>
      </p:sp>
      <p:sp>
        <p:nvSpPr>
          <p:cNvPr id="8" name="مربع نص 7">
            <a:extLst>
              <a:ext uri="{FF2B5EF4-FFF2-40B4-BE49-F238E27FC236}">
                <a16:creationId xmlns:a16="http://schemas.microsoft.com/office/drawing/2014/main" id="{84A92B4F-5F4A-539E-6791-223757C4B62F}"/>
              </a:ext>
            </a:extLst>
          </p:cNvPr>
          <p:cNvSpPr txBox="1"/>
          <p:nvPr/>
        </p:nvSpPr>
        <p:spPr>
          <a:xfrm>
            <a:off x="3816220" y="387020"/>
            <a:ext cx="8150807" cy="6340197"/>
          </a:xfrm>
          <a:prstGeom prst="rect">
            <a:avLst/>
          </a:prstGeom>
          <a:noFill/>
        </p:spPr>
        <p:txBody>
          <a:bodyPr wrap="square" rtlCol="1">
            <a:spAutoFit/>
          </a:bodyPr>
          <a:lstStyle/>
          <a:p>
            <a:pPr>
              <a:lnSpc>
                <a:spcPct val="150000"/>
              </a:lnSpc>
            </a:pPr>
            <a:r>
              <a:rPr lang="en-US" sz="1600" b="1" dirty="0">
                <a:solidFill>
                  <a:srgbClr val="FFC000"/>
                </a:solidFill>
              </a:rPr>
              <a:t>H.264/AVC (Advanced Video Coding)</a:t>
            </a:r>
            <a:r>
              <a:rPr lang="ar-SY" sz="1600" b="1" dirty="0">
                <a:solidFill>
                  <a:srgbClr val="FFC000"/>
                </a:solidFill>
              </a:rPr>
              <a:t>.</a:t>
            </a:r>
          </a:p>
          <a:p>
            <a:pPr>
              <a:lnSpc>
                <a:spcPct val="150000"/>
              </a:lnSpc>
            </a:pPr>
            <a:r>
              <a:rPr lang="ar-SY" sz="1600" b="1" dirty="0">
                <a:solidFill>
                  <a:srgbClr val="0070C0"/>
                </a:solidFill>
              </a:rPr>
              <a:t>الاسم الكامل: </a:t>
            </a:r>
            <a:r>
              <a:rPr lang="en-US" sz="1600" b="1" dirty="0">
                <a:solidFill>
                  <a:srgbClr val="0070C0"/>
                </a:solidFill>
              </a:rPr>
              <a:t>Advanced Video Coding (AVC)</a:t>
            </a:r>
          </a:p>
          <a:p>
            <a:pPr>
              <a:lnSpc>
                <a:spcPct val="150000"/>
              </a:lnSpc>
            </a:pPr>
            <a:r>
              <a:rPr lang="ar-SY" sz="1600" b="1" dirty="0">
                <a:solidFill>
                  <a:srgbClr val="0070C0"/>
                </a:solidFill>
              </a:rPr>
              <a:t>المعيار: </a:t>
            </a:r>
            <a:r>
              <a:rPr lang="en-US" sz="1600" b="1" dirty="0">
                <a:solidFill>
                  <a:srgbClr val="0070C0"/>
                </a:solidFill>
              </a:rPr>
              <a:t>MPEG-4 Part 10</a:t>
            </a:r>
          </a:p>
          <a:p>
            <a:pPr>
              <a:lnSpc>
                <a:spcPct val="150000"/>
              </a:lnSpc>
            </a:pPr>
            <a:r>
              <a:rPr lang="ar-SY" sz="1600" b="1" dirty="0">
                <a:solidFill>
                  <a:srgbClr val="0070C0"/>
                </a:solidFill>
              </a:rPr>
              <a:t>الكفاءة: تحسن بنسبة 50% عن المعايير السابقة</a:t>
            </a:r>
          </a:p>
          <a:p>
            <a:pPr>
              <a:lnSpc>
                <a:spcPct val="150000"/>
              </a:lnSpc>
            </a:pPr>
            <a:r>
              <a:rPr lang="ar-SY" sz="1600" b="1" dirty="0">
                <a:solidFill>
                  <a:srgbClr val="0070C0"/>
                </a:solidFill>
              </a:rPr>
              <a:t>الانتشار: المعيار الأكثر استخداماً عالمياً</a:t>
            </a:r>
          </a:p>
          <a:p>
            <a:pPr>
              <a:lnSpc>
                <a:spcPct val="150000"/>
              </a:lnSpc>
            </a:pPr>
            <a:r>
              <a:rPr lang="ar-SY" sz="1600" b="1" dirty="0">
                <a:solidFill>
                  <a:srgbClr val="0070C0"/>
                </a:solidFill>
              </a:rPr>
              <a:t>تقنية تعويض الحركة المتقدم</a:t>
            </a:r>
          </a:p>
          <a:p>
            <a:pPr>
              <a:lnSpc>
                <a:spcPct val="150000"/>
              </a:lnSpc>
            </a:pPr>
            <a:r>
              <a:rPr lang="ar-SY" sz="1600" b="1" dirty="0">
                <a:solidFill>
                  <a:schemeClr val="tx2"/>
                </a:solidFill>
              </a:rPr>
              <a:t>تعويض الحركة يتنبأ بحركة الكتل بين الإطارات المتتالية بدلاً من تخزين كل إطار كاملاً.</a:t>
            </a:r>
          </a:p>
          <a:p>
            <a:pPr>
              <a:lnSpc>
                <a:spcPct val="150000"/>
              </a:lnSpc>
            </a:pPr>
            <a:r>
              <a:rPr lang="ar-SY" sz="1600" b="1" dirty="0">
                <a:solidFill>
                  <a:srgbClr val="0070C0"/>
                </a:solidFill>
              </a:rPr>
              <a:t>التقنيات الرئيسية</a:t>
            </a:r>
          </a:p>
          <a:p>
            <a:pPr>
              <a:lnSpc>
                <a:spcPct val="150000"/>
              </a:lnSpc>
            </a:pPr>
            <a:r>
              <a:rPr lang="ar-SY" sz="1600" b="1" dirty="0">
                <a:solidFill>
                  <a:srgbClr val="0070C0"/>
                </a:solidFill>
              </a:rPr>
              <a:t>1. كتل متغيرة الحجم</a:t>
            </a:r>
          </a:p>
          <a:p>
            <a:pPr>
              <a:lnSpc>
                <a:spcPct val="150000"/>
              </a:lnSpc>
            </a:pPr>
            <a:r>
              <a:rPr lang="ar-SY" sz="1600" b="1" dirty="0">
                <a:solidFill>
                  <a:schemeClr val="tx2"/>
                </a:solidFill>
              </a:rPr>
              <a:t>المدى: من 4×4 إلى 16×16 بكسل</a:t>
            </a:r>
          </a:p>
          <a:p>
            <a:pPr>
              <a:lnSpc>
                <a:spcPct val="150000"/>
              </a:lnSpc>
            </a:pPr>
            <a:r>
              <a:rPr lang="ar-SY" sz="1600" b="1" dirty="0">
                <a:solidFill>
                  <a:schemeClr val="tx2"/>
                </a:solidFill>
              </a:rPr>
              <a:t>المرونة: تقسيم الكتل حسب تعقيد المشهد</a:t>
            </a:r>
          </a:p>
          <a:p>
            <a:pPr>
              <a:lnSpc>
                <a:spcPct val="150000"/>
              </a:lnSpc>
            </a:pPr>
            <a:r>
              <a:rPr lang="ar-SY" sz="1600" b="1" dirty="0">
                <a:solidFill>
                  <a:schemeClr val="tx2"/>
                </a:solidFill>
              </a:rPr>
              <a:t>الكفاءة: كتل كبيرة للمناطق المتجانسة، صغيرة للتفاصيل الدقيقة</a:t>
            </a:r>
          </a:p>
          <a:p>
            <a:pPr>
              <a:lnSpc>
                <a:spcPct val="150000"/>
              </a:lnSpc>
            </a:pPr>
            <a:r>
              <a:rPr lang="ar-SY" sz="1600" b="1" dirty="0">
                <a:solidFill>
                  <a:srgbClr val="0070C0"/>
                </a:solidFill>
              </a:rPr>
              <a:t>2. إطارات مرجعية متعددة</a:t>
            </a:r>
          </a:p>
          <a:p>
            <a:pPr>
              <a:lnSpc>
                <a:spcPct val="150000"/>
              </a:lnSpc>
            </a:pPr>
            <a:r>
              <a:rPr lang="ar-SY" sz="1600" b="1" dirty="0">
                <a:solidFill>
                  <a:schemeClr val="tx2"/>
                </a:solidFill>
              </a:rPr>
              <a:t>العدد: حتى 16 إطاراً مرجعياً</a:t>
            </a:r>
          </a:p>
          <a:p>
            <a:pPr>
              <a:lnSpc>
                <a:spcPct val="150000"/>
              </a:lnSpc>
            </a:pPr>
            <a:r>
              <a:rPr lang="ar-SY" sz="1600" b="1" dirty="0">
                <a:solidFill>
                  <a:schemeClr val="tx2"/>
                </a:solidFill>
              </a:rPr>
              <a:t>الاستخدام: التنبؤ من إطارات سابقة متعددة</a:t>
            </a:r>
          </a:p>
          <a:p>
            <a:pPr>
              <a:lnSpc>
                <a:spcPct val="150000"/>
              </a:lnSpc>
            </a:pPr>
            <a:r>
              <a:rPr lang="ar-SY" sz="1600" b="1" dirty="0">
                <a:solidFill>
                  <a:schemeClr val="tx2"/>
                </a:solidFill>
              </a:rPr>
              <a:t>الفائدة: تحسين الدقة في المشاهد المعقدة</a:t>
            </a:r>
          </a:p>
          <a:p>
            <a:pPr>
              <a:lnSpc>
                <a:spcPct val="150000"/>
              </a:lnSpc>
            </a:pPr>
            <a:r>
              <a:rPr lang="ar-SY" sz="1600" b="1" dirty="0">
                <a:solidFill>
                  <a:schemeClr val="tx2"/>
                </a:solidFill>
              </a:rPr>
              <a:t>3. دقة ربع </a:t>
            </a:r>
            <a:r>
              <a:rPr lang="ar-SY" sz="1600" b="1" dirty="0" err="1">
                <a:solidFill>
                  <a:schemeClr val="tx2"/>
                </a:solidFill>
              </a:rPr>
              <a:t>البكسل</a:t>
            </a:r>
            <a:endParaRPr lang="ar-SY" sz="1600" b="1" dirty="0">
              <a:solidFill>
                <a:schemeClr val="tx2"/>
              </a:solidFill>
            </a:endParaRPr>
          </a:p>
        </p:txBody>
      </p:sp>
    </p:spTree>
    <p:extLst>
      <p:ext uri="{BB962C8B-B14F-4D97-AF65-F5344CB8AC3E}">
        <p14:creationId xmlns:p14="http://schemas.microsoft.com/office/powerpoint/2010/main" val="31023199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068D75-6AD6-B010-E6DA-0952554F645F}"/>
            </a:ext>
          </a:extLst>
        </p:cNvPr>
        <p:cNvGrpSpPr/>
        <p:nvPr/>
      </p:nvGrpSpPr>
      <p:grpSpPr>
        <a:xfrm>
          <a:off x="0" y="0"/>
          <a:ext cx="0" cy="0"/>
          <a:chOff x="0" y="0"/>
          <a:chExt cx="0" cy="0"/>
        </a:xfrm>
      </p:grpSpPr>
      <p:pic>
        <p:nvPicPr>
          <p:cNvPr id="5" name="عنصر نائب للصورة 4">
            <a:extLst>
              <a:ext uri="{FF2B5EF4-FFF2-40B4-BE49-F238E27FC236}">
                <a16:creationId xmlns:a16="http://schemas.microsoft.com/office/drawing/2014/main" id="{E8459CE1-7EF3-D0F8-C0E9-42814FC3D752}"/>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6119" r="26119"/>
          <a:stretch/>
        </p:blipFill>
        <p:spPr>
          <a:xfrm>
            <a:off x="0" y="0"/>
            <a:ext cx="5283200" cy="6858000"/>
          </a:xfrm>
        </p:spPr>
      </p:pic>
      <p:sp>
        <p:nvSpPr>
          <p:cNvPr id="2" name="عنصر نائب لرقم الشريحة 1">
            <a:extLst>
              <a:ext uri="{FF2B5EF4-FFF2-40B4-BE49-F238E27FC236}">
                <a16:creationId xmlns:a16="http://schemas.microsoft.com/office/drawing/2014/main" id="{8F723ED0-06EF-04A3-ECEF-DF6042BEFE06}"/>
              </a:ext>
            </a:extLst>
          </p:cNvPr>
          <p:cNvSpPr>
            <a:spLocks noGrp="1"/>
          </p:cNvSpPr>
          <p:nvPr>
            <p:ph type="sldNum" sz="quarter" idx="12"/>
          </p:nvPr>
        </p:nvSpPr>
        <p:spPr/>
        <p:txBody>
          <a:bodyPr/>
          <a:lstStyle/>
          <a:p>
            <a:fld id="{5C0BBA6B-D746-4F1B-B1F9-3DE64F485878}" type="slidenum">
              <a:rPr lang="ar-SY" smtClean="0"/>
              <a:pPr/>
              <a:t>29</a:t>
            </a:fld>
            <a:endParaRPr lang="ar-SY" dirty="0"/>
          </a:p>
        </p:txBody>
      </p:sp>
      <p:sp>
        <p:nvSpPr>
          <p:cNvPr id="7" name="مربع نص 6">
            <a:extLst>
              <a:ext uri="{FF2B5EF4-FFF2-40B4-BE49-F238E27FC236}">
                <a16:creationId xmlns:a16="http://schemas.microsoft.com/office/drawing/2014/main" id="{6A446DA3-784A-5C02-C55D-6044B41ED439}"/>
              </a:ext>
            </a:extLst>
          </p:cNvPr>
          <p:cNvSpPr txBox="1"/>
          <p:nvPr/>
        </p:nvSpPr>
        <p:spPr>
          <a:xfrm>
            <a:off x="2474621" y="-74645"/>
            <a:ext cx="6061275" cy="923330"/>
          </a:xfrm>
          <a:prstGeom prst="rect">
            <a:avLst/>
          </a:prstGeom>
          <a:noFill/>
        </p:spPr>
        <p:txBody>
          <a:bodyPr wrap="none" rtlCol="1">
            <a:spAutoFit/>
          </a:bodyPr>
          <a:lstStyle/>
          <a:p>
            <a:r>
              <a:rPr lang="ar-SY" sz="5400" b="1" dirty="0">
                <a:solidFill>
                  <a:srgbClr val="EE1250"/>
                </a:solidFill>
              </a:rPr>
              <a:t>معايير ضغط الفيديو</a:t>
            </a:r>
            <a:endParaRPr lang="en-US" sz="5400" dirty="0">
              <a:solidFill>
                <a:srgbClr val="EE1250"/>
              </a:solidFill>
            </a:endParaRPr>
          </a:p>
        </p:txBody>
      </p:sp>
      <p:sp>
        <p:nvSpPr>
          <p:cNvPr id="8" name="مربع نص 7">
            <a:extLst>
              <a:ext uri="{FF2B5EF4-FFF2-40B4-BE49-F238E27FC236}">
                <a16:creationId xmlns:a16="http://schemas.microsoft.com/office/drawing/2014/main" id="{E062C501-1F1A-56B5-61C1-3EFA325FE160}"/>
              </a:ext>
            </a:extLst>
          </p:cNvPr>
          <p:cNvSpPr txBox="1"/>
          <p:nvPr/>
        </p:nvSpPr>
        <p:spPr>
          <a:xfrm>
            <a:off x="3816220" y="387020"/>
            <a:ext cx="8150807" cy="3385542"/>
          </a:xfrm>
          <a:prstGeom prst="rect">
            <a:avLst/>
          </a:prstGeom>
          <a:noFill/>
        </p:spPr>
        <p:txBody>
          <a:bodyPr wrap="square" rtlCol="1">
            <a:spAutoFit/>
          </a:bodyPr>
          <a:lstStyle/>
          <a:p>
            <a:pPr>
              <a:lnSpc>
                <a:spcPct val="150000"/>
              </a:lnSpc>
            </a:pPr>
            <a:r>
              <a:rPr lang="en-US" sz="1600" b="1" dirty="0">
                <a:solidFill>
                  <a:schemeClr val="tx2"/>
                </a:solidFill>
              </a:rPr>
              <a:t>H.264/AVC (Advanced Video Coding)</a:t>
            </a:r>
            <a:endParaRPr lang="ar-SY" sz="1600" b="1" dirty="0">
              <a:solidFill>
                <a:schemeClr val="tx2"/>
              </a:solidFill>
            </a:endParaRPr>
          </a:p>
          <a:p>
            <a:pPr>
              <a:lnSpc>
                <a:spcPct val="150000"/>
              </a:lnSpc>
            </a:pPr>
            <a:r>
              <a:rPr lang="ar-SY" sz="1600" b="1" dirty="0">
                <a:solidFill>
                  <a:schemeClr val="tx2"/>
                </a:solidFill>
              </a:rPr>
              <a:t> </a:t>
            </a:r>
            <a:r>
              <a:rPr lang="ar-SY" sz="1600" b="1" dirty="0">
                <a:solidFill>
                  <a:srgbClr val="0070C0"/>
                </a:solidFill>
              </a:rPr>
              <a:t>3. دقة ربع البيكسل</a:t>
            </a:r>
          </a:p>
          <a:p>
            <a:pPr>
              <a:lnSpc>
                <a:spcPct val="150000"/>
              </a:lnSpc>
            </a:pPr>
            <a:r>
              <a:rPr lang="ar-SY" sz="1600" b="1" dirty="0">
                <a:solidFill>
                  <a:schemeClr val="tx2"/>
                </a:solidFill>
              </a:rPr>
              <a:t>الدقة: تقدير حركة بدقة 1/4 بكسل</a:t>
            </a:r>
          </a:p>
          <a:p>
            <a:pPr>
              <a:lnSpc>
                <a:spcPct val="150000"/>
              </a:lnSpc>
            </a:pPr>
            <a:r>
              <a:rPr lang="ar-SY" sz="1600" b="1" dirty="0">
                <a:solidFill>
                  <a:schemeClr val="tx2"/>
                </a:solidFill>
              </a:rPr>
              <a:t>الطريقة: استخدام الاستيفاء البيكسل</a:t>
            </a:r>
          </a:p>
          <a:p>
            <a:pPr>
              <a:lnSpc>
                <a:spcPct val="150000"/>
              </a:lnSpc>
            </a:pPr>
            <a:r>
              <a:rPr lang="ar-SY" sz="1600" b="1" dirty="0">
                <a:solidFill>
                  <a:schemeClr val="tx2"/>
                </a:solidFill>
              </a:rPr>
              <a:t>التأثير: حركة أكثر سلاسة ودقة</a:t>
            </a:r>
          </a:p>
          <a:p>
            <a:pPr>
              <a:lnSpc>
                <a:spcPct val="150000"/>
              </a:lnSpc>
            </a:pPr>
            <a:r>
              <a:rPr lang="ar-SY" sz="1600" b="1" dirty="0">
                <a:solidFill>
                  <a:srgbClr val="0070C0"/>
                </a:solidFill>
              </a:rPr>
              <a:t>4. إطارات </a:t>
            </a:r>
            <a:r>
              <a:rPr lang="en-US" sz="1600" b="1" dirty="0">
                <a:solidFill>
                  <a:srgbClr val="0070C0"/>
                </a:solidFill>
              </a:rPr>
              <a:t>B </a:t>
            </a:r>
            <a:r>
              <a:rPr lang="ar-SY" sz="1600" b="1" dirty="0">
                <a:solidFill>
                  <a:srgbClr val="0070C0"/>
                </a:solidFill>
              </a:rPr>
              <a:t>ثنائية الاتجاه</a:t>
            </a:r>
          </a:p>
          <a:p>
            <a:pPr>
              <a:lnSpc>
                <a:spcPct val="150000"/>
              </a:lnSpc>
            </a:pPr>
            <a:r>
              <a:rPr lang="ar-SY" sz="1600" b="1" dirty="0">
                <a:solidFill>
                  <a:schemeClr val="tx2"/>
                </a:solidFill>
              </a:rPr>
              <a:t>الخاصية: التنبؤ من الإطارات السابقة واللاحقة</a:t>
            </a:r>
          </a:p>
          <a:p>
            <a:pPr>
              <a:lnSpc>
                <a:spcPct val="150000"/>
              </a:lnSpc>
            </a:pPr>
            <a:r>
              <a:rPr lang="ar-SY" sz="1600" b="1" dirty="0">
                <a:solidFill>
                  <a:schemeClr val="tx2"/>
                </a:solidFill>
              </a:rPr>
              <a:t>الكفاءة: توفير 15-20% في معدل البت</a:t>
            </a:r>
          </a:p>
          <a:p>
            <a:pPr>
              <a:lnSpc>
                <a:spcPct val="150000"/>
              </a:lnSpc>
            </a:pPr>
            <a:r>
              <a:rPr lang="ar-SY" sz="1600" b="1" dirty="0">
                <a:solidFill>
                  <a:schemeClr val="tx2"/>
                </a:solidFill>
              </a:rPr>
              <a:t>التطبيق: المشاهد ذات الحركة المنتظمة</a:t>
            </a:r>
          </a:p>
        </p:txBody>
      </p:sp>
    </p:spTree>
    <p:extLst>
      <p:ext uri="{BB962C8B-B14F-4D97-AF65-F5344CB8AC3E}">
        <p14:creationId xmlns:p14="http://schemas.microsoft.com/office/powerpoint/2010/main" val="20309177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رقم الشريحة 2">
            <a:extLst>
              <a:ext uri="{FF2B5EF4-FFF2-40B4-BE49-F238E27FC236}">
                <a16:creationId xmlns:a16="http://schemas.microsoft.com/office/drawing/2014/main" id="{EBA17682-7CE5-4D88-AC09-35C8E5D4CCEB}"/>
              </a:ext>
            </a:extLst>
          </p:cNvPr>
          <p:cNvSpPr>
            <a:spLocks noGrp="1"/>
          </p:cNvSpPr>
          <p:nvPr>
            <p:ph type="sldNum" sz="quarter" idx="12"/>
          </p:nvPr>
        </p:nvSpPr>
        <p:spPr/>
        <p:txBody>
          <a:bodyPr/>
          <a:lstStyle/>
          <a:p>
            <a:fld id="{5C0BBA6B-D746-4F1B-B1F9-3DE64F485878}" type="slidenum">
              <a:rPr lang="ar-SY" smtClean="0"/>
              <a:pPr/>
              <a:t>3</a:t>
            </a:fld>
            <a:endParaRPr lang="ar-SY" dirty="0"/>
          </a:p>
        </p:txBody>
      </p:sp>
      <p:sp>
        <p:nvSpPr>
          <p:cNvPr id="14" name="مربع نص 13">
            <a:extLst>
              <a:ext uri="{FF2B5EF4-FFF2-40B4-BE49-F238E27FC236}">
                <a16:creationId xmlns:a16="http://schemas.microsoft.com/office/drawing/2014/main" id="{8DC503DF-237F-43D7-8ED1-9292E59A13B7}"/>
              </a:ext>
            </a:extLst>
          </p:cNvPr>
          <p:cNvSpPr txBox="1"/>
          <p:nvPr/>
        </p:nvSpPr>
        <p:spPr>
          <a:xfrm>
            <a:off x="4948845" y="3262849"/>
            <a:ext cx="2374309" cy="1384995"/>
          </a:xfrm>
          <a:prstGeom prst="rect">
            <a:avLst/>
          </a:prstGeom>
          <a:noFill/>
        </p:spPr>
        <p:txBody>
          <a:bodyPr wrap="square" rtlCol="1">
            <a:spAutoFit/>
          </a:bodyPr>
          <a:lstStyle/>
          <a:p>
            <a:pPr algn="ctr"/>
            <a:r>
              <a:rPr lang="ar-SY" sz="1400" dirty="0">
                <a:solidFill>
                  <a:schemeClr val="bg1"/>
                </a:solidFill>
              </a:rPr>
              <a:t>إذا كنت تحتاج إلى عدد أكبر من الفقرات يـتـيـح لـك مـولـد النـص الـعــربـــي زيـــادة عـــدد الفقرات كما تريــد. ومـن هـنـا وجب على المصمـم أن يـضــع نصوصا مؤقتة على التصميـم</a:t>
            </a:r>
          </a:p>
        </p:txBody>
      </p:sp>
      <p:sp>
        <p:nvSpPr>
          <p:cNvPr id="16" name="مربع نص 15">
            <a:extLst>
              <a:ext uri="{FF2B5EF4-FFF2-40B4-BE49-F238E27FC236}">
                <a16:creationId xmlns:a16="http://schemas.microsoft.com/office/drawing/2014/main" id="{1E546A4B-B2ED-438F-8008-80A0F672FFF6}"/>
              </a:ext>
            </a:extLst>
          </p:cNvPr>
          <p:cNvSpPr txBox="1"/>
          <p:nvPr/>
        </p:nvSpPr>
        <p:spPr>
          <a:xfrm>
            <a:off x="5547886" y="240278"/>
            <a:ext cx="1803700" cy="707886"/>
          </a:xfrm>
          <a:prstGeom prst="rect">
            <a:avLst/>
          </a:prstGeom>
          <a:noFill/>
        </p:spPr>
        <p:txBody>
          <a:bodyPr wrap="none" rtlCol="1">
            <a:spAutoFit/>
          </a:bodyPr>
          <a:lstStyle/>
          <a:p>
            <a:r>
              <a:rPr lang="ar-SY" sz="4000" dirty="0">
                <a:solidFill>
                  <a:srgbClr val="EE1250"/>
                </a:solidFill>
              </a:rPr>
              <a:t>مقدمة</a:t>
            </a:r>
          </a:p>
        </p:txBody>
      </p:sp>
      <p:sp>
        <p:nvSpPr>
          <p:cNvPr id="17" name="مربع نص 16">
            <a:extLst>
              <a:ext uri="{FF2B5EF4-FFF2-40B4-BE49-F238E27FC236}">
                <a16:creationId xmlns:a16="http://schemas.microsoft.com/office/drawing/2014/main" id="{ACBDD743-6EBA-4B98-BC0E-7265340CB8DD}"/>
              </a:ext>
            </a:extLst>
          </p:cNvPr>
          <p:cNvSpPr txBox="1"/>
          <p:nvPr/>
        </p:nvSpPr>
        <p:spPr>
          <a:xfrm>
            <a:off x="1634101" y="948164"/>
            <a:ext cx="9290865" cy="4524315"/>
          </a:xfrm>
          <a:prstGeom prst="rect">
            <a:avLst/>
          </a:prstGeom>
          <a:noFill/>
        </p:spPr>
        <p:txBody>
          <a:bodyPr wrap="square" rtlCol="1">
            <a:spAutoFit/>
          </a:bodyPr>
          <a:lstStyle/>
          <a:p>
            <a:r>
              <a:rPr lang="ar-SY" dirty="0"/>
              <a:t>في العصر الرقمي الحالي، حيث تُنتَج كميات هائلة من البيانات البصرية والسمعية كل ثانية، تبرز تقنيات الضغط كعامل حاسم يُسهّل التعامل مع هذا الفيض المعلوماتي. تُعد هذه التقنيات بمثابة العمود الفقري للبنية التحتية الرقمية العالمية، حيث تمكّننا من تخزين ونقل ومعالجة المحتوى المرئي والمسموع بكفاءة غير مسبوقة.</a:t>
            </a:r>
          </a:p>
          <a:p>
            <a:r>
              <a:rPr lang="ar-SY" dirty="0"/>
              <a:t>كما, تمثل تقنيات الضغط نقطة التقاء بين الرياضيات المتقدمة وهندسة الحاسوب، حيث تعتمد على خوارزميات معقدة تستند إلى نظريات رياضية راسخة مثل تحويل فورييه ونظرية المعلومات. هذه الخوارزميات لا تقتصر على مجرد تقليل حجم الملفات، بل تُعيد هندسة طريقة تمثيل البيانات بشكل أكثر ذكاءً و كفاءة. بالإضافة الى أن تقنيات الضغط تشكل محركاً أساسياً للاقتصاد الرقمي، حيث توفر مليارات الدولارات سنوياً من خلال خفض تكاليف التخزين والنطاق الترددي. فهي تمكن الشركات من تقديم خدمات وسائط متعددة بجودة عالية وتكلفة معقولة، مما يوسع قاعدة المستخدمين ويعزز الشمول الرقمي. فقد ,أصبحت هذه التقنيات حيوية لتطبيقات الذكاء الاصطناعي والواقع المعزز والواقع الافتراضي، حيث تسمح بمعالجة كميات ضخمة من البيانات في الوقت الفعلي. كما تلعب دوراً محورياً في أنظمة الرعاية الصحية الحديثة، حيث تمكن من تخزين ومشاركة الصور الطبية عالية الدقة بكفاءة. تستمر تقنيات الضغط في التطور لمواكبة متطلبات التقنيات الناشئة مثل إنترنت الأشياء والمركبات ذاتية القيادة والمدن الذكية. حيث تشكل حجر الأساس لتمكين هذه التقنيات من التعامل مع البيانات الضخمة التي تولدها.</a:t>
            </a:r>
          </a:p>
        </p:txBody>
      </p:sp>
    </p:spTree>
    <p:extLst>
      <p:ext uri="{BB962C8B-B14F-4D97-AF65-F5344CB8AC3E}">
        <p14:creationId xmlns:p14="http://schemas.microsoft.com/office/powerpoint/2010/main" val="113794855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7FBDDF-D735-0790-6C7A-0CA3EE918D90}"/>
            </a:ext>
          </a:extLst>
        </p:cNvPr>
        <p:cNvGrpSpPr/>
        <p:nvPr/>
      </p:nvGrpSpPr>
      <p:grpSpPr>
        <a:xfrm>
          <a:off x="0" y="0"/>
          <a:ext cx="0" cy="0"/>
          <a:chOff x="0" y="0"/>
          <a:chExt cx="0" cy="0"/>
        </a:xfrm>
      </p:grpSpPr>
      <p:pic>
        <p:nvPicPr>
          <p:cNvPr id="5" name="عنصر نائب للصورة 4">
            <a:extLst>
              <a:ext uri="{FF2B5EF4-FFF2-40B4-BE49-F238E27FC236}">
                <a16:creationId xmlns:a16="http://schemas.microsoft.com/office/drawing/2014/main" id="{43FE554D-0B01-4AAF-67D4-9FD677EB0748}"/>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6119" r="26119"/>
          <a:stretch/>
        </p:blipFill>
        <p:spPr>
          <a:xfrm>
            <a:off x="0" y="0"/>
            <a:ext cx="5283200" cy="6858000"/>
          </a:xfrm>
        </p:spPr>
      </p:pic>
      <p:sp>
        <p:nvSpPr>
          <p:cNvPr id="2" name="عنصر نائب لرقم الشريحة 1">
            <a:extLst>
              <a:ext uri="{FF2B5EF4-FFF2-40B4-BE49-F238E27FC236}">
                <a16:creationId xmlns:a16="http://schemas.microsoft.com/office/drawing/2014/main" id="{8FE6F941-5CD6-3963-0C24-0F32BA24E1CD}"/>
              </a:ext>
            </a:extLst>
          </p:cNvPr>
          <p:cNvSpPr>
            <a:spLocks noGrp="1"/>
          </p:cNvSpPr>
          <p:nvPr>
            <p:ph type="sldNum" sz="quarter" idx="12"/>
          </p:nvPr>
        </p:nvSpPr>
        <p:spPr/>
        <p:txBody>
          <a:bodyPr/>
          <a:lstStyle/>
          <a:p>
            <a:fld id="{5C0BBA6B-D746-4F1B-B1F9-3DE64F485878}" type="slidenum">
              <a:rPr lang="ar-SY" smtClean="0"/>
              <a:pPr/>
              <a:t>30</a:t>
            </a:fld>
            <a:endParaRPr lang="ar-SY" dirty="0"/>
          </a:p>
        </p:txBody>
      </p:sp>
      <p:sp>
        <p:nvSpPr>
          <p:cNvPr id="7" name="مربع نص 6">
            <a:extLst>
              <a:ext uri="{FF2B5EF4-FFF2-40B4-BE49-F238E27FC236}">
                <a16:creationId xmlns:a16="http://schemas.microsoft.com/office/drawing/2014/main" id="{AD85CE6A-7367-CA7F-312F-6FBF44DA487B}"/>
              </a:ext>
            </a:extLst>
          </p:cNvPr>
          <p:cNvSpPr txBox="1"/>
          <p:nvPr/>
        </p:nvSpPr>
        <p:spPr>
          <a:xfrm>
            <a:off x="2474621" y="-74645"/>
            <a:ext cx="6061275" cy="923330"/>
          </a:xfrm>
          <a:prstGeom prst="rect">
            <a:avLst/>
          </a:prstGeom>
          <a:noFill/>
        </p:spPr>
        <p:txBody>
          <a:bodyPr wrap="none" rtlCol="1">
            <a:spAutoFit/>
          </a:bodyPr>
          <a:lstStyle/>
          <a:p>
            <a:r>
              <a:rPr lang="ar-SY" sz="5400" b="1" dirty="0">
                <a:solidFill>
                  <a:srgbClr val="EE1250"/>
                </a:solidFill>
              </a:rPr>
              <a:t>معايير ضغط الفيديو</a:t>
            </a:r>
            <a:endParaRPr lang="en-US" sz="5400" dirty="0">
              <a:solidFill>
                <a:srgbClr val="EE1250"/>
              </a:solidFill>
            </a:endParaRPr>
          </a:p>
        </p:txBody>
      </p:sp>
      <p:sp>
        <p:nvSpPr>
          <p:cNvPr id="8" name="مربع نص 7">
            <a:extLst>
              <a:ext uri="{FF2B5EF4-FFF2-40B4-BE49-F238E27FC236}">
                <a16:creationId xmlns:a16="http://schemas.microsoft.com/office/drawing/2014/main" id="{B939035F-6421-407B-69B0-1F087D18243B}"/>
              </a:ext>
            </a:extLst>
          </p:cNvPr>
          <p:cNvSpPr txBox="1"/>
          <p:nvPr/>
        </p:nvSpPr>
        <p:spPr>
          <a:xfrm>
            <a:off x="3051110" y="0"/>
            <a:ext cx="8763453" cy="6340197"/>
          </a:xfrm>
          <a:prstGeom prst="rect">
            <a:avLst/>
          </a:prstGeom>
          <a:noFill/>
        </p:spPr>
        <p:txBody>
          <a:bodyPr wrap="square" rtlCol="1">
            <a:spAutoFit/>
          </a:bodyPr>
          <a:lstStyle/>
          <a:p>
            <a:pPr>
              <a:lnSpc>
                <a:spcPct val="150000"/>
              </a:lnSpc>
            </a:pPr>
            <a:r>
              <a:rPr lang="en-US" sz="1600" b="1" dirty="0">
                <a:solidFill>
                  <a:srgbClr val="FFC000"/>
                </a:solidFill>
              </a:rPr>
              <a:t>H.264/AVC (Advanced Video Coding)</a:t>
            </a:r>
            <a:endParaRPr lang="ar-SY" sz="1600" b="1" dirty="0">
              <a:solidFill>
                <a:srgbClr val="FFC000"/>
              </a:solidFill>
            </a:endParaRPr>
          </a:p>
          <a:p>
            <a:pPr>
              <a:lnSpc>
                <a:spcPct val="150000"/>
              </a:lnSpc>
            </a:pPr>
            <a:r>
              <a:rPr lang="ar-SY" sz="1600" b="1" dirty="0">
                <a:solidFill>
                  <a:srgbClr val="FFC000"/>
                </a:solidFill>
              </a:rPr>
              <a:t>  كفاءة الضغط العالية</a:t>
            </a:r>
          </a:p>
          <a:p>
            <a:pPr>
              <a:lnSpc>
                <a:spcPct val="150000"/>
              </a:lnSpc>
            </a:pPr>
            <a:r>
              <a:rPr lang="ar-SY" sz="1600" b="1" dirty="0">
                <a:solidFill>
                  <a:srgbClr val="FFC000"/>
                </a:solidFill>
              </a:rPr>
              <a:t>تقنيات تحسين الكفاءة</a:t>
            </a:r>
          </a:p>
          <a:p>
            <a:pPr>
              <a:lnSpc>
                <a:spcPct val="150000"/>
              </a:lnSpc>
            </a:pPr>
            <a:r>
              <a:rPr lang="ar-SY" sz="1600" b="1" dirty="0">
                <a:solidFill>
                  <a:srgbClr val="0070C0"/>
                </a:solidFill>
              </a:rPr>
              <a:t>1. تحويل عدد صحيح 4×4</a:t>
            </a:r>
          </a:p>
          <a:p>
            <a:pPr>
              <a:lnSpc>
                <a:spcPct val="150000"/>
              </a:lnSpc>
            </a:pPr>
            <a:r>
              <a:rPr lang="ar-SY" sz="1600" b="1" dirty="0">
                <a:solidFill>
                  <a:schemeClr val="tx2"/>
                </a:solidFill>
              </a:rPr>
              <a:t>الميزة: تجنب الأخطاء التقريبية</a:t>
            </a:r>
          </a:p>
          <a:p>
            <a:pPr>
              <a:lnSpc>
                <a:spcPct val="150000"/>
              </a:lnSpc>
            </a:pPr>
            <a:r>
              <a:rPr lang="ar-SY" sz="1600" b="1" dirty="0">
                <a:solidFill>
                  <a:schemeClr val="tx2"/>
                </a:solidFill>
              </a:rPr>
              <a:t>الكفاءة: تحسين 5-10% عن </a:t>
            </a:r>
            <a:r>
              <a:rPr lang="en-US" sz="1600" b="1" dirty="0">
                <a:solidFill>
                  <a:schemeClr val="tx2"/>
                </a:solidFill>
              </a:rPr>
              <a:t>DCT </a:t>
            </a:r>
            <a:r>
              <a:rPr lang="ar-SY" sz="1600" b="1" dirty="0">
                <a:solidFill>
                  <a:schemeClr val="tx2"/>
                </a:solidFill>
              </a:rPr>
              <a:t>التقليدي</a:t>
            </a:r>
          </a:p>
          <a:p>
            <a:pPr>
              <a:lnSpc>
                <a:spcPct val="150000"/>
              </a:lnSpc>
            </a:pPr>
            <a:r>
              <a:rPr lang="ar-SY" sz="1600" b="1" dirty="0">
                <a:solidFill>
                  <a:schemeClr val="tx2"/>
                </a:solidFill>
              </a:rPr>
              <a:t>البساطة: تنفيذ أسهل في الأجهزة</a:t>
            </a:r>
          </a:p>
          <a:p>
            <a:pPr>
              <a:lnSpc>
                <a:spcPct val="150000"/>
              </a:lnSpc>
            </a:pPr>
            <a:r>
              <a:rPr lang="ar-SY" sz="1600" b="1" dirty="0">
                <a:solidFill>
                  <a:srgbClr val="0070C0"/>
                </a:solidFill>
              </a:rPr>
              <a:t>2. ترميز </a:t>
            </a:r>
            <a:r>
              <a:rPr lang="ar-SY" sz="1600" b="1" dirty="0" err="1">
                <a:solidFill>
                  <a:srgbClr val="0070C0"/>
                </a:solidFill>
              </a:rPr>
              <a:t>إنتروبي</a:t>
            </a:r>
            <a:r>
              <a:rPr lang="ar-SY" sz="1600" b="1" dirty="0">
                <a:solidFill>
                  <a:srgbClr val="0070C0"/>
                </a:solidFill>
              </a:rPr>
              <a:t> متقدم</a:t>
            </a:r>
          </a:p>
          <a:p>
            <a:pPr>
              <a:lnSpc>
                <a:spcPct val="150000"/>
              </a:lnSpc>
            </a:pPr>
            <a:r>
              <a:rPr lang="en-US" sz="1600" b="1" dirty="0">
                <a:solidFill>
                  <a:schemeClr val="tx2"/>
                </a:solidFill>
              </a:rPr>
              <a:t>CAVLC (Context-Adaptive Variable-Length Coding):</a:t>
            </a:r>
          </a:p>
          <a:p>
            <a:pPr>
              <a:lnSpc>
                <a:spcPct val="150000"/>
              </a:lnSpc>
            </a:pPr>
            <a:r>
              <a:rPr lang="ar-SY" sz="1600" b="1" dirty="0">
                <a:solidFill>
                  <a:schemeClr val="tx2"/>
                </a:solidFill>
              </a:rPr>
              <a:t>للبيانات متوسطة التعقيد                 كفاءة جودة مع تعقيد معتدل</a:t>
            </a:r>
          </a:p>
          <a:p>
            <a:pPr>
              <a:lnSpc>
                <a:spcPct val="150000"/>
              </a:lnSpc>
            </a:pPr>
            <a:r>
              <a:rPr lang="en-US" sz="1600" b="1" dirty="0">
                <a:solidFill>
                  <a:schemeClr val="tx2"/>
                </a:solidFill>
              </a:rPr>
              <a:t>CABAC (Context-Adaptive Binary Arithmetic Coding):</a:t>
            </a:r>
          </a:p>
          <a:p>
            <a:pPr>
              <a:lnSpc>
                <a:spcPct val="150000"/>
              </a:lnSpc>
            </a:pPr>
            <a:r>
              <a:rPr lang="ar-SY" sz="1600" b="1" dirty="0">
                <a:solidFill>
                  <a:schemeClr val="tx2"/>
                </a:solidFill>
              </a:rPr>
              <a:t>للبيانات عالية التعقيد</a:t>
            </a:r>
          </a:p>
          <a:p>
            <a:pPr>
              <a:lnSpc>
                <a:spcPct val="150000"/>
              </a:lnSpc>
            </a:pPr>
            <a:r>
              <a:rPr lang="ar-SY" sz="1600" b="1" dirty="0">
                <a:solidFill>
                  <a:schemeClr val="tx2"/>
                </a:solidFill>
              </a:rPr>
              <a:t>تحسين 10-15% في الكفاءة             تعقيد معالجة أعلى</a:t>
            </a:r>
          </a:p>
          <a:p>
            <a:pPr>
              <a:lnSpc>
                <a:spcPct val="150000"/>
              </a:lnSpc>
            </a:pPr>
            <a:r>
              <a:rPr lang="ar-SY" sz="1600" b="1" dirty="0">
                <a:solidFill>
                  <a:srgbClr val="0070C0"/>
                </a:solidFill>
              </a:rPr>
              <a:t>3. إعادة البناء الدقيق</a:t>
            </a:r>
          </a:p>
          <a:p>
            <a:pPr>
              <a:lnSpc>
                <a:spcPct val="150000"/>
              </a:lnSpc>
            </a:pPr>
            <a:r>
              <a:rPr lang="ar-SY" sz="1600" b="1" dirty="0">
                <a:solidFill>
                  <a:schemeClr val="tx2"/>
                </a:solidFill>
              </a:rPr>
              <a:t>التنعيم الزمني: تقليل التشوهات بين الإطارات</a:t>
            </a:r>
          </a:p>
          <a:p>
            <a:pPr>
              <a:lnSpc>
                <a:spcPct val="150000"/>
              </a:lnSpc>
            </a:pPr>
            <a:r>
              <a:rPr lang="ar-SY" sz="1600" b="1" dirty="0">
                <a:solidFill>
                  <a:schemeClr val="tx2"/>
                </a:solidFill>
              </a:rPr>
              <a:t>تصفية </a:t>
            </a:r>
            <a:r>
              <a:rPr lang="en-US" sz="1600" b="1" dirty="0">
                <a:solidFill>
                  <a:schemeClr val="tx2"/>
                </a:solidFill>
              </a:rPr>
              <a:t>deblocking: </a:t>
            </a:r>
            <a:r>
              <a:rPr lang="ar-SY" sz="1600" b="1" dirty="0">
                <a:solidFill>
                  <a:schemeClr val="tx2"/>
                </a:solidFill>
              </a:rPr>
              <a:t>إزالة حواف الكتل</a:t>
            </a:r>
          </a:p>
          <a:p>
            <a:pPr>
              <a:lnSpc>
                <a:spcPct val="150000"/>
              </a:lnSpc>
            </a:pPr>
            <a:r>
              <a:rPr lang="ar-SY" sz="1600" b="1" dirty="0">
                <a:solidFill>
                  <a:schemeClr val="tx2"/>
                </a:solidFill>
              </a:rPr>
              <a:t>تحسين الاستيفاء: تحسين جودة الصورة المعاد بناؤها</a:t>
            </a:r>
          </a:p>
        </p:txBody>
      </p:sp>
    </p:spTree>
    <p:extLst>
      <p:ext uri="{BB962C8B-B14F-4D97-AF65-F5344CB8AC3E}">
        <p14:creationId xmlns:p14="http://schemas.microsoft.com/office/powerpoint/2010/main" val="4988504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4A21F7-397E-A34C-A3D5-3AEE5D557580}"/>
            </a:ext>
          </a:extLst>
        </p:cNvPr>
        <p:cNvGrpSpPr/>
        <p:nvPr/>
      </p:nvGrpSpPr>
      <p:grpSpPr>
        <a:xfrm>
          <a:off x="0" y="0"/>
          <a:ext cx="0" cy="0"/>
          <a:chOff x="0" y="0"/>
          <a:chExt cx="0" cy="0"/>
        </a:xfrm>
      </p:grpSpPr>
      <p:pic>
        <p:nvPicPr>
          <p:cNvPr id="5" name="عنصر نائب للصورة 4">
            <a:extLst>
              <a:ext uri="{FF2B5EF4-FFF2-40B4-BE49-F238E27FC236}">
                <a16:creationId xmlns:a16="http://schemas.microsoft.com/office/drawing/2014/main" id="{ADCBEE70-432C-6799-4A4C-F4589BA7BF9B}"/>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6119" r="26119"/>
          <a:stretch/>
        </p:blipFill>
        <p:spPr>
          <a:xfrm>
            <a:off x="0" y="0"/>
            <a:ext cx="5283200" cy="6858000"/>
          </a:xfrm>
        </p:spPr>
      </p:pic>
      <p:sp>
        <p:nvSpPr>
          <p:cNvPr id="2" name="عنصر نائب لرقم الشريحة 1">
            <a:extLst>
              <a:ext uri="{FF2B5EF4-FFF2-40B4-BE49-F238E27FC236}">
                <a16:creationId xmlns:a16="http://schemas.microsoft.com/office/drawing/2014/main" id="{13FB2E9D-1872-384A-897E-BD260D239BE0}"/>
              </a:ext>
            </a:extLst>
          </p:cNvPr>
          <p:cNvSpPr>
            <a:spLocks noGrp="1"/>
          </p:cNvSpPr>
          <p:nvPr>
            <p:ph type="sldNum" sz="quarter" idx="12"/>
          </p:nvPr>
        </p:nvSpPr>
        <p:spPr/>
        <p:txBody>
          <a:bodyPr/>
          <a:lstStyle/>
          <a:p>
            <a:fld id="{5C0BBA6B-D746-4F1B-B1F9-3DE64F485878}" type="slidenum">
              <a:rPr lang="ar-SY" smtClean="0"/>
              <a:pPr/>
              <a:t>31</a:t>
            </a:fld>
            <a:endParaRPr lang="ar-SY" dirty="0"/>
          </a:p>
        </p:txBody>
      </p:sp>
      <p:sp>
        <p:nvSpPr>
          <p:cNvPr id="7" name="مربع نص 6">
            <a:extLst>
              <a:ext uri="{FF2B5EF4-FFF2-40B4-BE49-F238E27FC236}">
                <a16:creationId xmlns:a16="http://schemas.microsoft.com/office/drawing/2014/main" id="{153098B6-89E7-3792-7DE3-7BDC711DD01C}"/>
              </a:ext>
            </a:extLst>
          </p:cNvPr>
          <p:cNvSpPr txBox="1"/>
          <p:nvPr/>
        </p:nvSpPr>
        <p:spPr>
          <a:xfrm>
            <a:off x="2474621" y="-74645"/>
            <a:ext cx="6061275" cy="923330"/>
          </a:xfrm>
          <a:prstGeom prst="rect">
            <a:avLst/>
          </a:prstGeom>
          <a:noFill/>
        </p:spPr>
        <p:txBody>
          <a:bodyPr wrap="none" rtlCol="1">
            <a:spAutoFit/>
          </a:bodyPr>
          <a:lstStyle/>
          <a:p>
            <a:r>
              <a:rPr lang="ar-SY" sz="5400" b="1" dirty="0">
                <a:solidFill>
                  <a:srgbClr val="EE1250"/>
                </a:solidFill>
              </a:rPr>
              <a:t>معايير ضغط الفيديو</a:t>
            </a:r>
            <a:endParaRPr lang="en-US" sz="5400" dirty="0">
              <a:solidFill>
                <a:srgbClr val="EE1250"/>
              </a:solidFill>
            </a:endParaRPr>
          </a:p>
        </p:txBody>
      </p:sp>
      <p:sp>
        <p:nvSpPr>
          <p:cNvPr id="8" name="مربع نص 7">
            <a:extLst>
              <a:ext uri="{FF2B5EF4-FFF2-40B4-BE49-F238E27FC236}">
                <a16:creationId xmlns:a16="http://schemas.microsoft.com/office/drawing/2014/main" id="{CA5DE392-9858-7DC1-07F2-644A270951F4}"/>
              </a:ext>
            </a:extLst>
          </p:cNvPr>
          <p:cNvSpPr txBox="1"/>
          <p:nvPr/>
        </p:nvSpPr>
        <p:spPr>
          <a:xfrm>
            <a:off x="3377681" y="476415"/>
            <a:ext cx="8150807" cy="6340197"/>
          </a:xfrm>
          <a:prstGeom prst="rect">
            <a:avLst/>
          </a:prstGeom>
          <a:noFill/>
        </p:spPr>
        <p:txBody>
          <a:bodyPr wrap="square" rtlCol="1">
            <a:spAutoFit/>
          </a:bodyPr>
          <a:lstStyle/>
          <a:p>
            <a:pPr>
              <a:lnSpc>
                <a:spcPct val="150000"/>
              </a:lnSpc>
            </a:pPr>
            <a:r>
              <a:rPr lang="en-US" sz="1600" b="1" dirty="0">
                <a:solidFill>
                  <a:schemeClr val="tx2"/>
                </a:solidFill>
              </a:rPr>
              <a:t>H</a:t>
            </a:r>
            <a:r>
              <a:rPr lang="en-US" sz="1600" b="1" dirty="0">
                <a:solidFill>
                  <a:srgbClr val="FFC000"/>
                </a:solidFill>
              </a:rPr>
              <a:t>.265/HEVC (High Efficiency Video Coding)</a:t>
            </a:r>
          </a:p>
          <a:p>
            <a:pPr>
              <a:lnSpc>
                <a:spcPct val="150000"/>
              </a:lnSpc>
            </a:pPr>
            <a:r>
              <a:rPr lang="ar-SY" sz="1600" b="1" dirty="0">
                <a:solidFill>
                  <a:srgbClr val="0070C0"/>
                </a:solidFill>
              </a:rPr>
              <a:t>المعيار: </a:t>
            </a:r>
            <a:r>
              <a:rPr lang="en-US" sz="1600" b="1" dirty="0">
                <a:solidFill>
                  <a:srgbClr val="0070C0"/>
                </a:solidFill>
              </a:rPr>
              <a:t>MPEG-H Part 2</a:t>
            </a:r>
          </a:p>
          <a:p>
            <a:pPr>
              <a:lnSpc>
                <a:spcPct val="150000"/>
              </a:lnSpc>
            </a:pPr>
            <a:r>
              <a:rPr lang="ar-SY" sz="1600" b="1" dirty="0">
                <a:solidFill>
                  <a:srgbClr val="0070C0"/>
                </a:solidFill>
              </a:rPr>
              <a:t>الكفاءة: ضعف كفاءة </a:t>
            </a:r>
            <a:r>
              <a:rPr lang="en-US" sz="1600" b="1" dirty="0">
                <a:solidFill>
                  <a:srgbClr val="0070C0"/>
                </a:solidFill>
              </a:rPr>
              <a:t>H.264 </a:t>
            </a:r>
            <a:r>
              <a:rPr lang="ar-SY" sz="1600" b="1" dirty="0">
                <a:solidFill>
                  <a:srgbClr val="0070C0"/>
                </a:solidFill>
              </a:rPr>
              <a:t>تقريباً</a:t>
            </a:r>
          </a:p>
          <a:p>
            <a:pPr>
              <a:lnSpc>
                <a:spcPct val="150000"/>
              </a:lnSpc>
            </a:pPr>
            <a:r>
              <a:rPr lang="ar-SY" sz="1600" b="1" dirty="0">
                <a:solidFill>
                  <a:srgbClr val="0070C0"/>
                </a:solidFill>
              </a:rPr>
              <a:t>يدعم الفيديو عالي الدقة (4</a:t>
            </a:r>
            <a:r>
              <a:rPr lang="en-US" sz="1600" b="1" dirty="0">
                <a:solidFill>
                  <a:srgbClr val="0070C0"/>
                </a:solidFill>
              </a:rPr>
              <a:t>K/8K)</a:t>
            </a:r>
          </a:p>
          <a:p>
            <a:pPr>
              <a:lnSpc>
                <a:spcPct val="150000"/>
              </a:lnSpc>
            </a:pPr>
            <a:r>
              <a:rPr lang="ar-SY" sz="1600" b="1" dirty="0">
                <a:solidFill>
                  <a:srgbClr val="0070C0"/>
                </a:solidFill>
              </a:rPr>
              <a:t>تحسينات عن </a:t>
            </a:r>
            <a:r>
              <a:rPr lang="en-US" sz="1600" b="1" dirty="0">
                <a:solidFill>
                  <a:srgbClr val="0070C0"/>
                </a:solidFill>
              </a:rPr>
              <a:t>H.264</a:t>
            </a:r>
          </a:p>
          <a:p>
            <a:pPr>
              <a:lnSpc>
                <a:spcPct val="150000"/>
              </a:lnSpc>
            </a:pPr>
            <a:r>
              <a:rPr lang="en-US" sz="1600" b="1" dirty="0">
                <a:solidFill>
                  <a:srgbClr val="0070C0"/>
                </a:solidFill>
              </a:rPr>
              <a:t>1. </a:t>
            </a:r>
            <a:r>
              <a:rPr lang="ar-SY" sz="1600" b="1" dirty="0">
                <a:solidFill>
                  <a:srgbClr val="0070C0"/>
                </a:solidFill>
              </a:rPr>
              <a:t>وحدات الترميز المتقدمة</a:t>
            </a:r>
          </a:p>
          <a:p>
            <a:pPr>
              <a:lnSpc>
                <a:spcPct val="150000"/>
              </a:lnSpc>
            </a:pPr>
            <a:r>
              <a:rPr lang="en-US" sz="1600" b="1" dirty="0">
                <a:solidFill>
                  <a:schemeClr val="tx2"/>
                </a:solidFill>
              </a:rPr>
              <a:t>H.264: </a:t>
            </a:r>
            <a:r>
              <a:rPr lang="ar-SY" sz="1600" b="1" dirty="0">
                <a:solidFill>
                  <a:schemeClr val="tx2"/>
                </a:solidFill>
              </a:rPr>
              <a:t>كتل ثابتة حتى 16×16 بكسل</a:t>
            </a:r>
          </a:p>
          <a:p>
            <a:pPr>
              <a:lnSpc>
                <a:spcPct val="150000"/>
              </a:lnSpc>
            </a:pPr>
            <a:r>
              <a:rPr lang="en-US" sz="1600" b="1" dirty="0">
                <a:solidFill>
                  <a:schemeClr val="tx2"/>
                </a:solidFill>
              </a:rPr>
              <a:t>H.265: </a:t>
            </a:r>
            <a:r>
              <a:rPr lang="ar-SY" sz="1600" b="1" dirty="0">
                <a:solidFill>
                  <a:schemeClr val="tx2"/>
                </a:solidFill>
              </a:rPr>
              <a:t>وحدات شجرة مرنة (</a:t>
            </a:r>
            <a:r>
              <a:rPr lang="en-US" sz="1600" b="1" dirty="0">
                <a:solidFill>
                  <a:schemeClr val="tx2"/>
                </a:solidFill>
              </a:rPr>
              <a:t>CTUs) </a:t>
            </a:r>
            <a:r>
              <a:rPr lang="ar-SY" sz="1600" b="1" dirty="0">
                <a:solidFill>
                  <a:schemeClr val="tx2"/>
                </a:solidFill>
              </a:rPr>
              <a:t>حتى 64×64 بكسل</a:t>
            </a:r>
          </a:p>
          <a:p>
            <a:pPr>
              <a:lnSpc>
                <a:spcPct val="150000"/>
              </a:lnSpc>
            </a:pPr>
            <a:r>
              <a:rPr lang="ar-SY" sz="1600" b="1" dirty="0">
                <a:solidFill>
                  <a:schemeClr val="tx2"/>
                </a:solidFill>
              </a:rPr>
              <a:t>الميزة: تقسيم أكثر ذكاءً للمناطق المتجانسة</a:t>
            </a:r>
          </a:p>
          <a:p>
            <a:pPr>
              <a:lnSpc>
                <a:spcPct val="150000"/>
              </a:lnSpc>
            </a:pPr>
            <a:r>
              <a:rPr lang="ar-SY" sz="1600" b="1" dirty="0">
                <a:solidFill>
                  <a:srgbClr val="0070C0"/>
                </a:solidFill>
              </a:rPr>
              <a:t>2. تحسين تعويض الحركة</a:t>
            </a:r>
          </a:p>
          <a:p>
            <a:pPr>
              <a:lnSpc>
                <a:spcPct val="150000"/>
              </a:lnSpc>
            </a:pPr>
            <a:r>
              <a:rPr lang="ar-SY" sz="1600" b="1" dirty="0">
                <a:solidFill>
                  <a:schemeClr val="tx2"/>
                </a:solidFill>
              </a:rPr>
              <a:t>دقة الحركة: 1/8 بكسل بدلاً من 1/4 بكسل</a:t>
            </a:r>
          </a:p>
          <a:p>
            <a:pPr>
              <a:lnSpc>
                <a:spcPct val="150000"/>
              </a:lnSpc>
            </a:pPr>
            <a:r>
              <a:rPr lang="ar-SY" sz="1600" b="1" dirty="0">
                <a:solidFill>
                  <a:schemeClr val="tx2"/>
                </a:solidFill>
              </a:rPr>
              <a:t>الإطارات المرجعية: حتى 32 إطاراً بدلاً من 16</a:t>
            </a:r>
          </a:p>
          <a:p>
            <a:pPr>
              <a:lnSpc>
                <a:spcPct val="150000"/>
              </a:lnSpc>
            </a:pPr>
            <a:r>
              <a:rPr lang="ar-SY" sz="1600" b="1" dirty="0">
                <a:solidFill>
                  <a:schemeClr val="tx2"/>
                </a:solidFill>
              </a:rPr>
              <a:t>التنبؤ بالحركة: خوارزميات أكثر تطوراً</a:t>
            </a:r>
          </a:p>
          <a:p>
            <a:pPr>
              <a:lnSpc>
                <a:spcPct val="150000"/>
              </a:lnSpc>
            </a:pPr>
            <a:r>
              <a:rPr lang="ar-SY" sz="1600" b="1" dirty="0">
                <a:solidFill>
                  <a:srgbClr val="0070C0"/>
                </a:solidFill>
              </a:rPr>
              <a:t>3. تحسينات في التنبؤ داخل الإطار</a:t>
            </a:r>
          </a:p>
          <a:p>
            <a:pPr>
              <a:lnSpc>
                <a:spcPct val="150000"/>
              </a:lnSpc>
            </a:pPr>
            <a:r>
              <a:rPr lang="en-US" sz="1600" b="1" dirty="0">
                <a:solidFill>
                  <a:schemeClr val="tx2"/>
                </a:solidFill>
              </a:rPr>
              <a:t>H.264: 9 </a:t>
            </a:r>
            <a:r>
              <a:rPr lang="ar-SY" sz="1600" b="1" dirty="0">
                <a:solidFill>
                  <a:schemeClr val="tx2"/>
                </a:solidFill>
              </a:rPr>
              <a:t>اتجاهات للتنبؤ</a:t>
            </a:r>
          </a:p>
          <a:p>
            <a:pPr>
              <a:lnSpc>
                <a:spcPct val="150000"/>
              </a:lnSpc>
            </a:pPr>
            <a:r>
              <a:rPr lang="en-US" sz="1600" b="1" dirty="0">
                <a:solidFill>
                  <a:schemeClr val="tx2"/>
                </a:solidFill>
              </a:rPr>
              <a:t>H.265: 35 </a:t>
            </a:r>
            <a:r>
              <a:rPr lang="ar-SY" sz="1600" b="1" dirty="0">
                <a:solidFill>
                  <a:schemeClr val="tx2"/>
                </a:solidFill>
              </a:rPr>
              <a:t>اتجاهاً للتنبؤ</a:t>
            </a:r>
          </a:p>
          <a:p>
            <a:pPr>
              <a:lnSpc>
                <a:spcPct val="150000"/>
              </a:lnSpc>
            </a:pPr>
            <a:r>
              <a:rPr lang="ar-SY" sz="1600" b="1" dirty="0">
                <a:solidFill>
                  <a:schemeClr val="tx2"/>
                </a:solidFill>
              </a:rPr>
              <a:t>النتيجة: تحسين كبير في حواف الكائنات</a:t>
            </a:r>
          </a:p>
        </p:txBody>
      </p:sp>
    </p:spTree>
    <p:extLst>
      <p:ext uri="{BB962C8B-B14F-4D97-AF65-F5344CB8AC3E}">
        <p14:creationId xmlns:p14="http://schemas.microsoft.com/office/powerpoint/2010/main" val="10204902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4CCC3A-5BFF-FFB2-CAE9-5BA556A6567D}"/>
            </a:ext>
          </a:extLst>
        </p:cNvPr>
        <p:cNvGrpSpPr/>
        <p:nvPr/>
      </p:nvGrpSpPr>
      <p:grpSpPr>
        <a:xfrm>
          <a:off x="0" y="0"/>
          <a:ext cx="0" cy="0"/>
          <a:chOff x="0" y="0"/>
          <a:chExt cx="0" cy="0"/>
        </a:xfrm>
      </p:grpSpPr>
      <p:pic>
        <p:nvPicPr>
          <p:cNvPr id="5" name="عنصر نائب للصورة 4">
            <a:extLst>
              <a:ext uri="{FF2B5EF4-FFF2-40B4-BE49-F238E27FC236}">
                <a16:creationId xmlns:a16="http://schemas.microsoft.com/office/drawing/2014/main" id="{B72AC33D-5633-5AF0-2991-36323EAFAE2F}"/>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6119" r="26119"/>
          <a:stretch/>
        </p:blipFill>
        <p:spPr>
          <a:xfrm>
            <a:off x="0" y="0"/>
            <a:ext cx="5283200" cy="6858000"/>
          </a:xfrm>
        </p:spPr>
      </p:pic>
      <p:sp>
        <p:nvSpPr>
          <p:cNvPr id="2" name="عنصر نائب لرقم الشريحة 1">
            <a:extLst>
              <a:ext uri="{FF2B5EF4-FFF2-40B4-BE49-F238E27FC236}">
                <a16:creationId xmlns:a16="http://schemas.microsoft.com/office/drawing/2014/main" id="{FB216705-7EAC-BF6A-E0F4-30E988C9D9FE}"/>
              </a:ext>
            </a:extLst>
          </p:cNvPr>
          <p:cNvSpPr>
            <a:spLocks noGrp="1"/>
          </p:cNvSpPr>
          <p:nvPr>
            <p:ph type="sldNum" sz="quarter" idx="12"/>
          </p:nvPr>
        </p:nvSpPr>
        <p:spPr/>
        <p:txBody>
          <a:bodyPr/>
          <a:lstStyle/>
          <a:p>
            <a:fld id="{5C0BBA6B-D746-4F1B-B1F9-3DE64F485878}" type="slidenum">
              <a:rPr lang="ar-SY" smtClean="0"/>
              <a:pPr/>
              <a:t>32</a:t>
            </a:fld>
            <a:endParaRPr lang="ar-SY" dirty="0"/>
          </a:p>
        </p:txBody>
      </p:sp>
      <p:sp>
        <p:nvSpPr>
          <p:cNvPr id="7" name="مربع نص 6">
            <a:extLst>
              <a:ext uri="{FF2B5EF4-FFF2-40B4-BE49-F238E27FC236}">
                <a16:creationId xmlns:a16="http://schemas.microsoft.com/office/drawing/2014/main" id="{491BDD2D-CFE4-1EE6-FC14-0E4E611A7423}"/>
              </a:ext>
            </a:extLst>
          </p:cNvPr>
          <p:cNvSpPr txBox="1"/>
          <p:nvPr/>
        </p:nvSpPr>
        <p:spPr>
          <a:xfrm>
            <a:off x="2474621" y="-74645"/>
            <a:ext cx="6061275" cy="923330"/>
          </a:xfrm>
          <a:prstGeom prst="rect">
            <a:avLst/>
          </a:prstGeom>
          <a:noFill/>
        </p:spPr>
        <p:txBody>
          <a:bodyPr wrap="none" rtlCol="1">
            <a:spAutoFit/>
          </a:bodyPr>
          <a:lstStyle/>
          <a:p>
            <a:r>
              <a:rPr lang="ar-SY" sz="5400" b="1" dirty="0">
                <a:solidFill>
                  <a:srgbClr val="EE1250"/>
                </a:solidFill>
              </a:rPr>
              <a:t>معايير ضغط الفيديو</a:t>
            </a:r>
            <a:endParaRPr lang="en-US" sz="5400" dirty="0">
              <a:solidFill>
                <a:srgbClr val="EE1250"/>
              </a:solidFill>
            </a:endParaRPr>
          </a:p>
        </p:txBody>
      </p:sp>
      <p:sp>
        <p:nvSpPr>
          <p:cNvPr id="8" name="مربع نص 7">
            <a:extLst>
              <a:ext uri="{FF2B5EF4-FFF2-40B4-BE49-F238E27FC236}">
                <a16:creationId xmlns:a16="http://schemas.microsoft.com/office/drawing/2014/main" id="{C66ADA00-EE96-C5BC-5663-01047C17375E}"/>
              </a:ext>
            </a:extLst>
          </p:cNvPr>
          <p:cNvSpPr txBox="1"/>
          <p:nvPr/>
        </p:nvSpPr>
        <p:spPr>
          <a:xfrm>
            <a:off x="3377681" y="476415"/>
            <a:ext cx="8150807" cy="4124206"/>
          </a:xfrm>
          <a:prstGeom prst="rect">
            <a:avLst/>
          </a:prstGeom>
          <a:noFill/>
        </p:spPr>
        <p:txBody>
          <a:bodyPr wrap="square" rtlCol="1">
            <a:spAutoFit/>
          </a:bodyPr>
          <a:lstStyle/>
          <a:p>
            <a:pPr>
              <a:lnSpc>
                <a:spcPct val="150000"/>
              </a:lnSpc>
            </a:pPr>
            <a:r>
              <a:rPr lang="en-US" sz="1600" b="1" dirty="0">
                <a:solidFill>
                  <a:srgbClr val="FFC000"/>
                </a:solidFill>
              </a:rPr>
              <a:t>H.265/HEVC (High Efficiency Video Coding)</a:t>
            </a:r>
            <a:endParaRPr lang="ar-SY" sz="1600" b="1" dirty="0">
              <a:solidFill>
                <a:srgbClr val="FFC000"/>
              </a:solidFill>
            </a:endParaRPr>
          </a:p>
          <a:p>
            <a:pPr>
              <a:lnSpc>
                <a:spcPct val="150000"/>
              </a:lnSpc>
            </a:pPr>
            <a:r>
              <a:rPr lang="ar-SY" sz="1600" b="1" dirty="0">
                <a:solidFill>
                  <a:srgbClr val="FFC000"/>
                </a:solidFill>
              </a:rPr>
              <a:t>كفاءة الضغط المضاعفة</a:t>
            </a:r>
          </a:p>
          <a:p>
            <a:pPr>
              <a:lnSpc>
                <a:spcPct val="150000"/>
              </a:lnSpc>
            </a:pPr>
            <a:r>
              <a:rPr lang="ar-SY" sz="1600" b="1" dirty="0">
                <a:solidFill>
                  <a:srgbClr val="FFC000"/>
                </a:solidFill>
              </a:rPr>
              <a:t>العوامل التقنية للكفاءة</a:t>
            </a:r>
          </a:p>
          <a:p>
            <a:pPr>
              <a:lnSpc>
                <a:spcPct val="150000"/>
              </a:lnSpc>
            </a:pPr>
            <a:r>
              <a:rPr lang="ar-SY" sz="1600" b="1" dirty="0">
                <a:solidFill>
                  <a:srgbClr val="0070C0"/>
                </a:solidFill>
              </a:rPr>
              <a:t>1. ضغط أفضل للتفاصيل</a:t>
            </a:r>
          </a:p>
          <a:p>
            <a:pPr>
              <a:lnSpc>
                <a:spcPct val="150000"/>
              </a:lnSpc>
            </a:pPr>
            <a:r>
              <a:rPr lang="ar-SY" sz="1600" b="1" dirty="0">
                <a:solidFill>
                  <a:schemeClr val="tx2"/>
                </a:solidFill>
              </a:rPr>
              <a:t>المناطق الناعمة: كفاءة أعلى في الضغط</a:t>
            </a:r>
          </a:p>
          <a:p>
            <a:pPr>
              <a:lnSpc>
                <a:spcPct val="150000"/>
              </a:lnSpc>
            </a:pPr>
            <a:r>
              <a:rPr lang="ar-SY" sz="1600" b="1" dirty="0">
                <a:solidFill>
                  <a:schemeClr val="tx2"/>
                </a:solidFill>
              </a:rPr>
              <a:t>الحواف المعقدة: الحفاظ على التفاصيل الدقيقة</a:t>
            </a:r>
          </a:p>
          <a:p>
            <a:pPr>
              <a:lnSpc>
                <a:spcPct val="150000"/>
              </a:lnSpc>
            </a:pPr>
            <a:r>
              <a:rPr lang="ar-SY" sz="1600" b="1" dirty="0">
                <a:solidFill>
                  <a:schemeClr val="tx2"/>
                </a:solidFill>
              </a:rPr>
              <a:t>الحركة السريعة: تقليل التشويه</a:t>
            </a:r>
          </a:p>
          <a:p>
            <a:pPr>
              <a:lnSpc>
                <a:spcPct val="150000"/>
              </a:lnSpc>
            </a:pPr>
            <a:r>
              <a:rPr lang="ar-SY" sz="1600" b="1" dirty="0">
                <a:solidFill>
                  <a:srgbClr val="0070C0"/>
                </a:solidFill>
              </a:rPr>
              <a:t>2. تحسين خوارزميات الترميز</a:t>
            </a:r>
          </a:p>
          <a:p>
            <a:pPr>
              <a:lnSpc>
                <a:spcPct val="150000"/>
              </a:lnSpc>
            </a:pPr>
            <a:r>
              <a:rPr lang="en-US" sz="1600" b="1" dirty="0">
                <a:solidFill>
                  <a:schemeClr val="tx2"/>
                </a:solidFill>
              </a:rPr>
              <a:t>CABAC </a:t>
            </a:r>
            <a:r>
              <a:rPr lang="ar-SY" sz="1600" b="1" dirty="0">
                <a:solidFill>
                  <a:schemeClr val="tx2"/>
                </a:solidFill>
              </a:rPr>
              <a:t>محسن: كفاءة أعلى في ضغط البتات</a:t>
            </a:r>
          </a:p>
          <a:p>
            <a:pPr>
              <a:lnSpc>
                <a:spcPct val="150000"/>
              </a:lnSpc>
            </a:pPr>
            <a:r>
              <a:rPr lang="ar-SY" sz="1600" b="1" dirty="0">
                <a:solidFill>
                  <a:schemeClr val="tx2"/>
                </a:solidFill>
              </a:rPr>
              <a:t>التحويلات المتقدمة: </a:t>
            </a:r>
            <a:r>
              <a:rPr lang="en-US" sz="1600" b="1" dirty="0">
                <a:solidFill>
                  <a:schemeClr val="tx2"/>
                </a:solidFill>
              </a:rPr>
              <a:t>DCT </a:t>
            </a:r>
            <a:r>
              <a:rPr lang="ar-SY" sz="1600" b="1" dirty="0">
                <a:solidFill>
                  <a:schemeClr val="tx2"/>
                </a:solidFill>
              </a:rPr>
              <a:t>متعدد الأحجام</a:t>
            </a:r>
          </a:p>
          <a:p>
            <a:pPr>
              <a:lnSpc>
                <a:spcPct val="150000"/>
              </a:lnSpc>
            </a:pPr>
            <a:r>
              <a:rPr lang="ar-SY" sz="1600" b="1" dirty="0" err="1">
                <a:solidFill>
                  <a:schemeClr val="tx2"/>
                </a:solidFill>
              </a:rPr>
              <a:t>التكمية</a:t>
            </a:r>
            <a:r>
              <a:rPr lang="ar-SY" sz="1600" b="1" dirty="0">
                <a:solidFill>
                  <a:schemeClr val="tx2"/>
                </a:solidFill>
              </a:rPr>
              <a:t> الذكية: تقليل الفقدان في المناطق المهمة</a:t>
            </a:r>
          </a:p>
        </p:txBody>
      </p:sp>
    </p:spTree>
    <p:extLst>
      <p:ext uri="{BB962C8B-B14F-4D97-AF65-F5344CB8AC3E}">
        <p14:creationId xmlns:p14="http://schemas.microsoft.com/office/powerpoint/2010/main" val="25200699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151A56-7BEB-5DD5-4D61-A9EF5464CB12}"/>
            </a:ext>
          </a:extLst>
        </p:cNvPr>
        <p:cNvGrpSpPr/>
        <p:nvPr/>
      </p:nvGrpSpPr>
      <p:grpSpPr>
        <a:xfrm>
          <a:off x="0" y="0"/>
          <a:ext cx="0" cy="0"/>
          <a:chOff x="0" y="0"/>
          <a:chExt cx="0" cy="0"/>
        </a:xfrm>
      </p:grpSpPr>
      <p:pic>
        <p:nvPicPr>
          <p:cNvPr id="5" name="عنصر نائب للصورة 4">
            <a:extLst>
              <a:ext uri="{FF2B5EF4-FFF2-40B4-BE49-F238E27FC236}">
                <a16:creationId xmlns:a16="http://schemas.microsoft.com/office/drawing/2014/main" id="{F2E1F03E-BCC9-85A5-866C-EE52829D6883}"/>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6119" r="26119"/>
          <a:stretch/>
        </p:blipFill>
        <p:spPr>
          <a:xfrm>
            <a:off x="0" y="43542"/>
            <a:ext cx="5283200" cy="6858000"/>
          </a:xfrm>
        </p:spPr>
      </p:pic>
      <p:sp>
        <p:nvSpPr>
          <p:cNvPr id="2" name="عنصر نائب لرقم الشريحة 1">
            <a:extLst>
              <a:ext uri="{FF2B5EF4-FFF2-40B4-BE49-F238E27FC236}">
                <a16:creationId xmlns:a16="http://schemas.microsoft.com/office/drawing/2014/main" id="{EB0EDE1B-5299-408D-99FD-33FA32525EE2}"/>
              </a:ext>
            </a:extLst>
          </p:cNvPr>
          <p:cNvSpPr>
            <a:spLocks noGrp="1"/>
          </p:cNvSpPr>
          <p:nvPr>
            <p:ph type="sldNum" sz="quarter" idx="12"/>
          </p:nvPr>
        </p:nvSpPr>
        <p:spPr/>
        <p:txBody>
          <a:bodyPr/>
          <a:lstStyle/>
          <a:p>
            <a:fld id="{5C0BBA6B-D746-4F1B-B1F9-3DE64F485878}" type="slidenum">
              <a:rPr lang="ar-SY" smtClean="0"/>
              <a:pPr/>
              <a:t>33</a:t>
            </a:fld>
            <a:endParaRPr lang="ar-SY" dirty="0"/>
          </a:p>
        </p:txBody>
      </p:sp>
      <p:sp>
        <p:nvSpPr>
          <p:cNvPr id="7" name="مربع نص 6">
            <a:extLst>
              <a:ext uri="{FF2B5EF4-FFF2-40B4-BE49-F238E27FC236}">
                <a16:creationId xmlns:a16="http://schemas.microsoft.com/office/drawing/2014/main" id="{44702623-CDF0-21E6-31B2-B726E6D3B044}"/>
              </a:ext>
            </a:extLst>
          </p:cNvPr>
          <p:cNvSpPr txBox="1"/>
          <p:nvPr/>
        </p:nvSpPr>
        <p:spPr>
          <a:xfrm>
            <a:off x="2474621" y="-74645"/>
            <a:ext cx="6061275" cy="923330"/>
          </a:xfrm>
          <a:prstGeom prst="rect">
            <a:avLst/>
          </a:prstGeom>
          <a:noFill/>
        </p:spPr>
        <p:txBody>
          <a:bodyPr wrap="none" rtlCol="1">
            <a:spAutoFit/>
          </a:bodyPr>
          <a:lstStyle/>
          <a:p>
            <a:r>
              <a:rPr lang="ar-SY" sz="5400" b="1" dirty="0">
                <a:solidFill>
                  <a:srgbClr val="EE1250"/>
                </a:solidFill>
              </a:rPr>
              <a:t>معايير ضغط الفيديو</a:t>
            </a:r>
            <a:endParaRPr lang="en-US" sz="5400" dirty="0">
              <a:solidFill>
                <a:srgbClr val="EE1250"/>
              </a:solidFill>
            </a:endParaRPr>
          </a:p>
        </p:txBody>
      </p:sp>
      <p:sp>
        <p:nvSpPr>
          <p:cNvPr id="8" name="مربع نص 7">
            <a:extLst>
              <a:ext uri="{FF2B5EF4-FFF2-40B4-BE49-F238E27FC236}">
                <a16:creationId xmlns:a16="http://schemas.microsoft.com/office/drawing/2014/main" id="{4ED8235B-39FB-6F06-FF69-5FECF6FBDCE8}"/>
              </a:ext>
            </a:extLst>
          </p:cNvPr>
          <p:cNvSpPr txBox="1"/>
          <p:nvPr/>
        </p:nvSpPr>
        <p:spPr>
          <a:xfrm>
            <a:off x="3508310" y="752938"/>
            <a:ext cx="8150807" cy="4670509"/>
          </a:xfrm>
          <a:prstGeom prst="rect">
            <a:avLst/>
          </a:prstGeom>
          <a:noFill/>
        </p:spPr>
        <p:txBody>
          <a:bodyPr wrap="square" rtlCol="1">
            <a:spAutoFit/>
          </a:bodyPr>
          <a:lstStyle/>
          <a:p>
            <a:pPr>
              <a:lnSpc>
                <a:spcPct val="150000"/>
              </a:lnSpc>
            </a:pPr>
            <a:r>
              <a:rPr lang="en-US" sz="2000" b="1" dirty="0">
                <a:solidFill>
                  <a:srgbClr val="FFC000"/>
                </a:solidFill>
              </a:rPr>
              <a:t>H.265/HEVC (High Efficiency Video Coding)</a:t>
            </a:r>
            <a:endParaRPr lang="ar-SY" sz="2000" b="1" dirty="0">
              <a:solidFill>
                <a:srgbClr val="FFC000"/>
              </a:solidFill>
            </a:endParaRPr>
          </a:p>
          <a:p>
            <a:pPr>
              <a:lnSpc>
                <a:spcPct val="150000"/>
              </a:lnSpc>
            </a:pPr>
            <a:r>
              <a:rPr lang="ar-SY" sz="2000" b="1" dirty="0">
                <a:solidFill>
                  <a:srgbClr val="FFC000"/>
                </a:solidFill>
              </a:rPr>
              <a:t>مناسب للدقات العالية</a:t>
            </a:r>
            <a:r>
              <a:rPr lang="en-US" sz="2000" b="1" dirty="0">
                <a:solidFill>
                  <a:srgbClr val="FFC000"/>
                </a:solidFill>
              </a:rPr>
              <a:t> (4k,8k)</a:t>
            </a:r>
            <a:endParaRPr lang="ar-SY" sz="2000" b="1" dirty="0">
              <a:solidFill>
                <a:srgbClr val="FFC000"/>
              </a:solidFill>
            </a:endParaRPr>
          </a:p>
          <a:p>
            <a:pPr>
              <a:lnSpc>
                <a:spcPct val="150000"/>
              </a:lnSpc>
            </a:pPr>
            <a:r>
              <a:rPr lang="ar-SY" sz="2000" b="1" dirty="0">
                <a:solidFill>
                  <a:schemeClr val="tx2"/>
                </a:solidFill>
              </a:rPr>
              <a:t>1</a:t>
            </a:r>
            <a:r>
              <a:rPr lang="ar-SY" sz="2000" b="1" dirty="0">
                <a:solidFill>
                  <a:srgbClr val="0070C0"/>
                </a:solidFill>
              </a:rPr>
              <a:t>. متطلبات البيانات</a:t>
            </a:r>
          </a:p>
          <a:p>
            <a:pPr>
              <a:lnSpc>
                <a:spcPct val="150000"/>
              </a:lnSpc>
            </a:pPr>
            <a:r>
              <a:rPr lang="ar-SY" sz="2000" b="1" dirty="0">
                <a:solidFill>
                  <a:schemeClr val="tx2"/>
                </a:solidFill>
              </a:rPr>
              <a:t>4</a:t>
            </a:r>
            <a:r>
              <a:rPr lang="en-US" sz="2000" b="1" dirty="0">
                <a:solidFill>
                  <a:schemeClr val="tx2"/>
                </a:solidFill>
              </a:rPr>
              <a:t>K UHD: 8.3 </a:t>
            </a:r>
            <a:r>
              <a:rPr lang="ar-SY" sz="2000" b="1" dirty="0">
                <a:solidFill>
                  <a:schemeClr val="tx2"/>
                </a:solidFill>
              </a:rPr>
              <a:t>مليون بكسل (4× 1080</a:t>
            </a:r>
            <a:r>
              <a:rPr lang="en-US" sz="2000" b="1" dirty="0">
                <a:solidFill>
                  <a:schemeClr val="tx2"/>
                </a:solidFill>
              </a:rPr>
              <a:t>p(</a:t>
            </a:r>
          </a:p>
          <a:p>
            <a:pPr>
              <a:lnSpc>
                <a:spcPct val="150000"/>
              </a:lnSpc>
            </a:pPr>
            <a:r>
              <a:rPr lang="en-US" sz="2000" b="1" dirty="0">
                <a:solidFill>
                  <a:schemeClr val="tx2"/>
                </a:solidFill>
              </a:rPr>
              <a:t>8K UHD: 33.2 </a:t>
            </a:r>
            <a:r>
              <a:rPr lang="ar-SY" sz="2000" b="1" dirty="0">
                <a:solidFill>
                  <a:schemeClr val="tx2"/>
                </a:solidFill>
              </a:rPr>
              <a:t>مليون بكسل (16× 1080</a:t>
            </a:r>
            <a:r>
              <a:rPr lang="en-US" sz="2000" b="1" dirty="0">
                <a:solidFill>
                  <a:schemeClr val="tx2"/>
                </a:solidFill>
              </a:rPr>
              <a:t>p(</a:t>
            </a:r>
          </a:p>
          <a:p>
            <a:pPr>
              <a:lnSpc>
                <a:spcPct val="150000"/>
              </a:lnSpc>
            </a:pPr>
            <a:r>
              <a:rPr lang="ar-SY" sz="2000" b="1" dirty="0">
                <a:solidFill>
                  <a:schemeClr val="tx2"/>
                </a:solidFill>
              </a:rPr>
              <a:t>بدون </a:t>
            </a:r>
            <a:r>
              <a:rPr lang="en-US" sz="2000" b="1" dirty="0">
                <a:solidFill>
                  <a:schemeClr val="tx2"/>
                </a:solidFill>
              </a:rPr>
              <a:t>H.265: </a:t>
            </a:r>
            <a:r>
              <a:rPr lang="ar-SY" sz="2000" b="1" dirty="0">
                <a:solidFill>
                  <a:schemeClr val="tx2"/>
                </a:solidFill>
              </a:rPr>
              <a:t>أحجام ملفات غير عملية</a:t>
            </a:r>
          </a:p>
          <a:p>
            <a:pPr>
              <a:lnSpc>
                <a:spcPct val="150000"/>
              </a:lnSpc>
            </a:pPr>
            <a:r>
              <a:rPr lang="ar-SY" sz="2000" b="1" dirty="0">
                <a:solidFill>
                  <a:srgbClr val="0070C0"/>
                </a:solidFill>
              </a:rPr>
              <a:t>2. تقنية </a:t>
            </a:r>
            <a:r>
              <a:rPr lang="en-US" sz="2000" b="1" dirty="0">
                <a:solidFill>
                  <a:srgbClr val="0070C0"/>
                </a:solidFill>
              </a:rPr>
              <a:t>HDR </a:t>
            </a:r>
            <a:r>
              <a:rPr lang="ar-SY" sz="2000" b="1" dirty="0">
                <a:solidFill>
                  <a:srgbClr val="0070C0"/>
                </a:solidFill>
              </a:rPr>
              <a:t>والدقة العالية</a:t>
            </a:r>
          </a:p>
          <a:p>
            <a:pPr>
              <a:lnSpc>
                <a:spcPct val="150000"/>
              </a:lnSpc>
            </a:pPr>
            <a:r>
              <a:rPr lang="ar-SY" sz="2000" b="1" dirty="0">
                <a:solidFill>
                  <a:schemeClr val="tx2"/>
                </a:solidFill>
              </a:rPr>
              <a:t>نطاق ديناميكي عالٍ: دعم لألوان أوسع</a:t>
            </a:r>
          </a:p>
          <a:p>
            <a:pPr>
              <a:lnSpc>
                <a:spcPct val="150000"/>
              </a:lnSpc>
            </a:pPr>
            <a:r>
              <a:rPr lang="ar-SY" sz="2000" b="1" dirty="0">
                <a:solidFill>
                  <a:schemeClr val="tx2"/>
                </a:solidFill>
              </a:rPr>
              <a:t>عمق لون 10-</a:t>
            </a:r>
            <a:r>
              <a:rPr lang="en-US" sz="2000" b="1" dirty="0">
                <a:solidFill>
                  <a:schemeClr val="tx2"/>
                </a:solidFill>
              </a:rPr>
              <a:t>bit: </a:t>
            </a:r>
            <a:r>
              <a:rPr lang="ar-SY" sz="2000" b="1" dirty="0">
                <a:solidFill>
                  <a:schemeClr val="tx2"/>
                </a:solidFill>
              </a:rPr>
              <a:t>مليار لون بدلاً من 16.7 مليون</a:t>
            </a:r>
          </a:p>
          <a:p>
            <a:pPr>
              <a:lnSpc>
                <a:spcPct val="150000"/>
              </a:lnSpc>
            </a:pPr>
            <a:r>
              <a:rPr lang="ar-SY" sz="2000" b="1" dirty="0">
                <a:solidFill>
                  <a:schemeClr val="tx2"/>
                </a:solidFill>
              </a:rPr>
              <a:t>تدرج لوني محسن: تفاصيل لونية أدق</a:t>
            </a:r>
          </a:p>
        </p:txBody>
      </p:sp>
    </p:spTree>
    <p:extLst>
      <p:ext uri="{BB962C8B-B14F-4D97-AF65-F5344CB8AC3E}">
        <p14:creationId xmlns:p14="http://schemas.microsoft.com/office/powerpoint/2010/main" val="36475821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205CA8-95AE-E781-E36E-760D0BA87E66}"/>
            </a:ext>
          </a:extLst>
        </p:cNvPr>
        <p:cNvGrpSpPr/>
        <p:nvPr/>
      </p:nvGrpSpPr>
      <p:grpSpPr>
        <a:xfrm>
          <a:off x="0" y="0"/>
          <a:ext cx="0" cy="0"/>
          <a:chOff x="0" y="0"/>
          <a:chExt cx="0" cy="0"/>
        </a:xfrm>
      </p:grpSpPr>
      <p:pic>
        <p:nvPicPr>
          <p:cNvPr id="5" name="عنصر نائب للصورة 4">
            <a:extLst>
              <a:ext uri="{FF2B5EF4-FFF2-40B4-BE49-F238E27FC236}">
                <a16:creationId xmlns:a16="http://schemas.microsoft.com/office/drawing/2014/main" id="{6D80AED2-D5DC-4D81-9F56-C31852C15E3D}"/>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8547" r="28547"/>
          <a:stretch/>
        </p:blipFill>
        <p:spPr>
          <a:xfrm>
            <a:off x="0" y="43542"/>
            <a:ext cx="5283200" cy="6858000"/>
          </a:xfrm>
        </p:spPr>
      </p:pic>
      <p:sp>
        <p:nvSpPr>
          <p:cNvPr id="2" name="عنصر نائب لرقم الشريحة 1">
            <a:extLst>
              <a:ext uri="{FF2B5EF4-FFF2-40B4-BE49-F238E27FC236}">
                <a16:creationId xmlns:a16="http://schemas.microsoft.com/office/drawing/2014/main" id="{09449D06-2A69-A950-F5F1-7E01B9D86437}"/>
              </a:ext>
            </a:extLst>
          </p:cNvPr>
          <p:cNvSpPr>
            <a:spLocks noGrp="1"/>
          </p:cNvSpPr>
          <p:nvPr>
            <p:ph type="sldNum" sz="quarter" idx="12"/>
          </p:nvPr>
        </p:nvSpPr>
        <p:spPr/>
        <p:txBody>
          <a:bodyPr/>
          <a:lstStyle/>
          <a:p>
            <a:fld id="{5C0BBA6B-D746-4F1B-B1F9-3DE64F485878}" type="slidenum">
              <a:rPr lang="ar-SY" smtClean="0"/>
              <a:pPr/>
              <a:t>34</a:t>
            </a:fld>
            <a:endParaRPr lang="ar-SY" dirty="0"/>
          </a:p>
        </p:txBody>
      </p:sp>
      <p:sp>
        <p:nvSpPr>
          <p:cNvPr id="7" name="مربع نص 6">
            <a:extLst>
              <a:ext uri="{FF2B5EF4-FFF2-40B4-BE49-F238E27FC236}">
                <a16:creationId xmlns:a16="http://schemas.microsoft.com/office/drawing/2014/main" id="{98904E27-14E5-5A95-1B00-5933ED0DA23C}"/>
              </a:ext>
            </a:extLst>
          </p:cNvPr>
          <p:cNvSpPr txBox="1"/>
          <p:nvPr/>
        </p:nvSpPr>
        <p:spPr>
          <a:xfrm>
            <a:off x="2745528" y="-74645"/>
            <a:ext cx="5790368" cy="923330"/>
          </a:xfrm>
          <a:prstGeom prst="rect">
            <a:avLst/>
          </a:prstGeom>
          <a:noFill/>
        </p:spPr>
        <p:txBody>
          <a:bodyPr wrap="none" rtlCol="1">
            <a:spAutoFit/>
          </a:bodyPr>
          <a:lstStyle/>
          <a:p>
            <a:r>
              <a:rPr lang="ar-SY" sz="5400" b="1" dirty="0">
                <a:solidFill>
                  <a:srgbClr val="EE1250"/>
                </a:solidFill>
              </a:rPr>
              <a:t>معايير ضغط الصوت</a:t>
            </a:r>
            <a:endParaRPr lang="en-US" sz="5400" dirty="0">
              <a:solidFill>
                <a:srgbClr val="EE1250"/>
              </a:solidFill>
            </a:endParaRPr>
          </a:p>
        </p:txBody>
      </p:sp>
      <p:sp>
        <p:nvSpPr>
          <p:cNvPr id="8" name="مربع نص 7">
            <a:extLst>
              <a:ext uri="{FF2B5EF4-FFF2-40B4-BE49-F238E27FC236}">
                <a16:creationId xmlns:a16="http://schemas.microsoft.com/office/drawing/2014/main" id="{5B6E8A8A-A5A7-597F-5D07-FD941F7741A5}"/>
              </a:ext>
            </a:extLst>
          </p:cNvPr>
          <p:cNvSpPr txBox="1"/>
          <p:nvPr/>
        </p:nvSpPr>
        <p:spPr>
          <a:xfrm>
            <a:off x="3498979" y="387020"/>
            <a:ext cx="8150807" cy="6340197"/>
          </a:xfrm>
          <a:prstGeom prst="rect">
            <a:avLst/>
          </a:prstGeom>
          <a:noFill/>
        </p:spPr>
        <p:txBody>
          <a:bodyPr wrap="square" rtlCol="1">
            <a:spAutoFit/>
          </a:bodyPr>
          <a:lstStyle/>
          <a:p>
            <a:pPr>
              <a:lnSpc>
                <a:spcPct val="150000"/>
              </a:lnSpc>
            </a:pPr>
            <a:r>
              <a:rPr lang="en-US" sz="1600" b="1" dirty="0">
                <a:solidFill>
                  <a:srgbClr val="FFC000"/>
                </a:solidFill>
              </a:rPr>
              <a:t>MP3</a:t>
            </a:r>
            <a:r>
              <a:rPr lang="ar-SY" sz="1600" b="1" dirty="0">
                <a:solidFill>
                  <a:srgbClr val="FFC000"/>
                </a:solidFill>
              </a:rPr>
              <a:t>(</a:t>
            </a:r>
            <a:r>
              <a:rPr lang="en-US" sz="1600" b="1" dirty="0">
                <a:solidFill>
                  <a:srgbClr val="FFC000"/>
                </a:solidFill>
              </a:rPr>
              <a:t>MPEG-1 Audio Layer III</a:t>
            </a:r>
            <a:r>
              <a:rPr lang="ar-SY" sz="1600" b="1" dirty="0">
                <a:solidFill>
                  <a:srgbClr val="FFC000"/>
                </a:solidFill>
              </a:rPr>
              <a:t>):</a:t>
            </a:r>
          </a:p>
          <a:p>
            <a:pPr>
              <a:lnSpc>
                <a:spcPct val="150000"/>
              </a:lnSpc>
            </a:pPr>
            <a:r>
              <a:rPr lang="ar-SY" sz="1600" b="1" dirty="0">
                <a:solidFill>
                  <a:srgbClr val="FFC000"/>
                </a:solidFill>
              </a:rPr>
              <a:t>النموذج السمعي البشري</a:t>
            </a:r>
          </a:p>
          <a:p>
            <a:pPr>
              <a:lnSpc>
                <a:spcPct val="150000"/>
              </a:lnSpc>
            </a:pPr>
            <a:r>
              <a:rPr lang="ar-SY" sz="1600" b="1" dirty="0">
                <a:solidFill>
                  <a:schemeClr val="tx2"/>
                </a:solidFill>
              </a:rPr>
              <a:t>المبدأ الأساسي</a:t>
            </a:r>
          </a:p>
          <a:p>
            <a:pPr>
              <a:lnSpc>
                <a:spcPct val="150000"/>
              </a:lnSpc>
            </a:pPr>
            <a:r>
              <a:rPr lang="ar-SY" sz="1600" b="1" dirty="0">
                <a:solidFill>
                  <a:schemeClr val="tx2"/>
                </a:solidFill>
              </a:rPr>
              <a:t>استغلال محدودبات حاسة السمع البشرية لإزالة البيانات غير المسموعة.</a:t>
            </a:r>
          </a:p>
          <a:p>
            <a:pPr>
              <a:lnSpc>
                <a:spcPct val="150000"/>
              </a:lnSpc>
            </a:pPr>
            <a:r>
              <a:rPr lang="ar-SY" sz="1600" b="1" dirty="0">
                <a:solidFill>
                  <a:schemeClr val="tx2"/>
                </a:solidFill>
              </a:rPr>
              <a:t>الظواهر السمعية المستغلة</a:t>
            </a:r>
          </a:p>
          <a:p>
            <a:pPr>
              <a:lnSpc>
                <a:spcPct val="150000"/>
              </a:lnSpc>
            </a:pPr>
            <a:r>
              <a:rPr lang="ar-SY" sz="1600" b="1" dirty="0">
                <a:solidFill>
                  <a:srgbClr val="0070C0"/>
                </a:solidFill>
              </a:rPr>
              <a:t>1. التغطية السمعية (</a:t>
            </a:r>
            <a:r>
              <a:rPr lang="en-US" sz="1600" b="1" dirty="0">
                <a:solidFill>
                  <a:srgbClr val="0070C0"/>
                </a:solidFill>
              </a:rPr>
              <a:t>Auditory Masking</a:t>
            </a:r>
            <a:r>
              <a:rPr lang="ar-SY" sz="1600" b="1" dirty="0">
                <a:solidFill>
                  <a:srgbClr val="0070C0"/>
                </a:solidFill>
              </a:rPr>
              <a:t>) </a:t>
            </a:r>
          </a:p>
          <a:p>
            <a:pPr>
              <a:lnSpc>
                <a:spcPct val="150000"/>
              </a:lnSpc>
            </a:pPr>
            <a:r>
              <a:rPr lang="ar-SY" sz="1600" b="1" dirty="0">
                <a:solidFill>
                  <a:schemeClr val="tx2"/>
                </a:solidFill>
              </a:rPr>
              <a:t>التغطية الترددية: الصوت القوي يخفي الأصوات الضعيفة المجاورة له في الطيف الترددي</a:t>
            </a:r>
          </a:p>
          <a:p>
            <a:pPr>
              <a:lnSpc>
                <a:spcPct val="150000"/>
              </a:lnSpc>
            </a:pPr>
            <a:r>
              <a:rPr lang="ar-SY" sz="1600" b="1" dirty="0">
                <a:solidFill>
                  <a:schemeClr val="tx2"/>
                </a:solidFill>
              </a:rPr>
              <a:t>التغطية الزمنية: الصوت القوي يخفي الأصوات التي تسبقه أو تليه زمنياً</a:t>
            </a:r>
          </a:p>
          <a:p>
            <a:pPr>
              <a:lnSpc>
                <a:spcPct val="150000"/>
              </a:lnSpc>
            </a:pPr>
            <a:r>
              <a:rPr lang="ar-SY" sz="1600" b="1" dirty="0">
                <a:solidFill>
                  <a:schemeClr val="tx2"/>
                </a:solidFill>
              </a:rPr>
              <a:t>التأثير العملي: إزالة المكونات الصوتية المخفية</a:t>
            </a:r>
          </a:p>
          <a:p>
            <a:pPr>
              <a:lnSpc>
                <a:spcPct val="150000"/>
              </a:lnSpc>
            </a:pPr>
            <a:r>
              <a:rPr lang="ar-SY" sz="1600" b="1" dirty="0">
                <a:solidFill>
                  <a:srgbClr val="0070C0"/>
                </a:solidFill>
              </a:rPr>
              <a:t>2. عتبة السمع (</a:t>
            </a:r>
            <a:r>
              <a:rPr lang="en-US" sz="1600" b="1" dirty="0">
                <a:solidFill>
                  <a:srgbClr val="0070C0"/>
                </a:solidFill>
              </a:rPr>
              <a:t>Absolute Threshold of Hearing</a:t>
            </a:r>
            <a:r>
              <a:rPr lang="ar-SY" sz="1600" b="1" dirty="0">
                <a:solidFill>
                  <a:srgbClr val="0070C0"/>
                </a:solidFill>
              </a:rPr>
              <a:t>)</a:t>
            </a:r>
          </a:p>
          <a:p>
            <a:pPr>
              <a:lnSpc>
                <a:spcPct val="150000"/>
              </a:lnSpc>
            </a:pPr>
            <a:r>
              <a:rPr lang="ar-SY" sz="1600" b="1" dirty="0">
                <a:solidFill>
                  <a:schemeClr val="tx2"/>
                </a:solidFill>
              </a:rPr>
              <a:t>الترددات غير المسموعة: تحت 20 </a:t>
            </a:r>
            <a:r>
              <a:rPr lang="en-US" sz="1600" b="1" dirty="0">
                <a:solidFill>
                  <a:schemeClr val="tx2"/>
                </a:solidFill>
              </a:rPr>
              <a:t>Hz </a:t>
            </a:r>
            <a:r>
              <a:rPr lang="ar-SY" sz="1600" b="1" dirty="0">
                <a:solidFill>
                  <a:schemeClr val="tx2"/>
                </a:solidFill>
              </a:rPr>
              <a:t>وفوق 20 </a:t>
            </a:r>
            <a:r>
              <a:rPr lang="en-US" sz="1600" b="1" dirty="0">
                <a:solidFill>
                  <a:schemeClr val="tx2"/>
                </a:solidFill>
              </a:rPr>
              <a:t>kHz</a:t>
            </a:r>
          </a:p>
          <a:p>
            <a:pPr>
              <a:lnSpc>
                <a:spcPct val="150000"/>
              </a:lnSpc>
            </a:pPr>
            <a:r>
              <a:rPr lang="ar-SY" sz="1600" b="1" dirty="0">
                <a:solidFill>
                  <a:schemeClr val="tx2"/>
                </a:solidFill>
              </a:rPr>
              <a:t>الحساسية القصوى</a:t>
            </a:r>
            <a:r>
              <a:rPr lang="ar-SY" sz="1600" b="1" dirty="0">
                <a:solidFill>
                  <a:schemeClr val="tx2"/>
                </a:solidFill>
                <a:sym typeface="Wingdings" panose="05000000000000000000" pitchFamily="2" charset="2"/>
              </a:rPr>
              <a:t>(بين 2-5 </a:t>
            </a:r>
            <a:r>
              <a:rPr lang="en-US" sz="1600" b="1" dirty="0">
                <a:solidFill>
                  <a:schemeClr val="tx2"/>
                </a:solidFill>
                <a:sym typeface="Wingdings" panose="05000000000000000000" pitchFamily="2" charset="2"/>
              </a:rPr>
              <a:t>kHz </a:t>
            </a:r>
            <a:r>
              <a:rPr lang="ar-SY" sz="1600" b="1" dirty="0">
                <a:solidFill>
                  <a:schemeClr val="tx2"/>
                </a:solidFill>
                <a:sym typeface="Wingdings" panose="05000000000000000000" pitchFamily="2" charset="2"/>
              </a:rPr>
              <a:t>أكثر نطاق ترددي تسمعه الأذن بوضوح)</a:t>
            </a:r>
            <a:endParaRPr lang="ar-SY" sz="1600" b="1" dirty="0">
              <a:solidFill>
                <a:schemeClr val="tx2"/>
              </a:solidFill>
            </a:endParaRPr>
          </a:p>
          <a:p>
            <a:pPr>
              <a:lnSpc>
                <a:spcPct val="150000"/>
              </a:lnSpc>
            </a:pPr>
            <a:r>
              <a:rPr lang="ar-SY" sz="1600" b="1" dirty="0">
                <a:solidFill>
                  <a:schemeClr val="tx2"/>
                </a:solidFill>
              </a:rPr>
              <a:t>التطبيق: التركيز على الحفاظ على النطاقات الأكثر حساسية</a:t>
            </a:r>
          </a:p>
          <a:p>
            <a:pPr>
              <a:lnSpc>
                <a:spcPct val="150000"/>
              </a:lnSpc>
            </a:pPr>
            <a:r>
              <a:rPr lang="ar-SY" sz="1600" b="1" dirty="0">
                <a:solidFill>
                  <a:srgbClr val="0070C0"/>
                </a:solidFill>
              </a:rPr>
              <a:t>3. تحديد العتبة الدنيا للسمع</a:t>
            </a:r>
          </a:p>
          <a:p>
            <a:pPr>
              <a:lnSpc>
                <a:spcPct val="150000"/>
              </a:lnSpc>
            </a:pPr>
            <a:r>
              <a:rPr lang="ar-SY" sz="1600" b="1" dirty="0">
                <a:solidFill>
                  <a:schemeClr val="tx2"/>
                </a:solidFill>
              </a:rPr>
              <a:t>المنحنى القياسي: نموذج </a:t>
            </a:r>
            <a:r>
              <a:rPr lang="en-US" sz="1600" b="1" dirty="0">
                <a:solidFill>
                  <a:schemeClr val="tx2"/>
                </a:solidFill>
              </a:rPr>
              <a:t>ISO 226 </a:t>
            </a:r>
            <a:r>
              <a:rPr lang="ar-SY" sz="1600" b="1" dirty="0">
                <a:solidFill>
                  <a:schemeClr val="tx2"/>
                </a:solidFill>
              </a:rPr>
              <a:t>لمعايرة السمع</a:t>
            </a:r>
          </a:p>
          <a:p>
            <a:pPr>
              <a:lnSpc>
                <a:spcPct val="150000"/>
              </a:lnSpc>
            </a:pPr>
            <a:r>
              <a:rPr lang="ar-SY" sz="1600" b="1" dirty="0">
                <a:solidFill>
                  <a:schemeClr val="tx2"/>
                </a:solidFill>
              </a:rPr>
              <a:t>التكيف الديناميكي: تعديل العتبة حسب شدة الصوت</a:t>
            </a:r>
          </a:p>
          <a:p>
            <a:pPr>
              <a:lnSpc>
                <a:spcPct val="150000"/>
              </a:lnSpc>
            </a:pPr>
            <a:r>
              <a:rPr lang="ar-SY" sz="1600" b="1" dirty="0">
                <a:solidFill>
                  <a:schemeClr val="tx2"/>
                </a:solidFill>
              </a:rPr>
              <a:t>النتيجة: خريطة طيفية تحدد ما يمكن إزالته</a:t>
            </a:r>
          </a:p>
        </p:txBody>
      </p:sp>
    </p:spTree>
    <p:extLst>
      <p:ext uri="{BB962C8B-B14F-4D97-AF65-F5344CB8AC3E}">
        <p14:creationId xmlns:p14="http://schemas.microsoft.com/office/powerpoint/2010/main" val="17988769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EFC789-FEAB-705F-FD02-22658AB476C6}"/>
            </a:ext>
          </a:extLst>
        </p:cNvPr>
        <p:cNvGrpSpPr/>
        <p:nvPr/>
      </p:nvGrpSpPr>
      <p:grpSpPr>
        <a:xfrm>
          <a:off x="0" y="0"/>
          <a:ext cx="0" cy="0"/>
          <a:chOff x="0" y="0"/>
          <a:chExt cx="0" cy="0"/>
        </a:xfrm>
      </p:grpSpPr>
      <p:pic>
        <p:nvPicPr>
          <p:cNvPr id="5" name="عنصر نائب للصورة 4">
            <a:extLst>
              <a:ext uri="{FF2B5EF4-FFF2-40B4-BE49-F238E27FC236}">
                <a16:creationId xmlns:a16="http://schemas.microsoft.com/office/drawing/2014/main" id="{48B0FE29-8D5A-3FA3-E324-ADAA106E860A}"/>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8547" r="28547"/>
          <a:stretch/>
        </p:blipFill>
        <p:spPr>
          <a:xfrm>
            <a:off x="0" y="0"/>
            <a:ext cx="5283200" cy="6858000"/>
          </a:xfrm>
        </p:spPr>
      </p:pic>
      <p:sp>
        <p:nvSpPr>
          <p:cNvPr id="2" name="عنصر نائب لرقم الشريحة 1">
            <a:extLst>
              <a:ext uri="{FF2B5EF4-FFF2-40B4-BE49-F238E27FC236}">
                <a16:creationId xmlns:a16="http://schemas.microsoft.com/office/drawing/2014/main" id="{17FEF9CB-A897-66C9-2104-660CCFA31999}"/>
              </a:ext>
            </a:extLst>
          </p:cNvPr>
          <p:cNvSpPr>
            <a:spLocks noGrp="1"/>
          </p:cNvSpPr>
          <p:nvPr>
            <p:ph type="sldNum" sz="quarter" idx="12"/>
          </p:nvPr>
        </p:nvSpPr>
        <p:spPr/>
        <p:txBody>
          <a:bodyPr/>
          <a:lstStyle/>
          <a:p>
            <a:fld id="{5C0BBA6B-D746-4F1B-B1F9-3DE64F485878}" type="slidenum">
              <a:rPr lang="ar-SY" smtClean="0"/>
              <a:pPr/>
              <a:t>35</a:t>
            </a:fld>
            <a:endParaRPr lang="ar-SY" dirty="0"/>
          </a:p>
        </p:txBody>
      </p:sp>
      <p:sp>
        <p:nvSpPr>
          <p:cNvPr id="7" name="مربع نص 6">
            <a:extLst>
              <a:ext uri="{FF2B5EF4-FFF2-40B4-BE49-F238E27FC236}">
                <a16:creationId xmlns:a16="http://schemas.microsoft.com/office/drawing/2014/main" id="{EF6D597D-5BF5-34DD-86F0-AE49DA9EDCD7}"/>
              </a:ext>
            </a:extLst>
          </p:cNvPr>
          <p:cNvSpPr txBox="1"/>
          <p:nvPr/>
        </p:nvSpPr>
        <p:spPr>
          <a:xfrm>
            <a:off x="2745528" y="-74645"/>
            <a:ext cx="5790368" cy="923330"/>
          </a:xfrm>
          <a:prstGeom prst="rect">
            <a:avLst/>
          </a:prstGeom>
          <a:noFill/>
        </p:spPr>
        <p:txBody>
          <a:bodyPr wrap="none" rtlCol="1">
            <a:spAutoFit/>
          </a:bodyPr>
          <a:lstStyle/>
          <a:p>
            <a:r>
              <a:rPr lang="ar-SY" sz="5400" b="1" dirty="0">
                <a:solidFill>
                  <a:srgbClr val="EE1250"/>
                </a:solidFill>
              </a:rPr>
              <a:t>معايير ضغط الصوت</a:t>
            </a:r>
            <a:endParaRPr lang="en-US" sz="5400" dirty="0">
              <a:solidFill>
                <a:srgbClr val="EE1250"/>
              </a:solidFill>
            </a:endParaRPr>
          </a:p>
        </p:txBody>
      </p:sp>
      <p:sp>
        <p:nvSpPr>
          <p:cNvPr id="8" name="مربع نص 7">
            <a:extLst>
              <a:ext uri="{FF2B5EF4-FFF2-40B4-BE49-F238E27FC236}">
                <a16:creationId xmlns:a16="http://schemas.microsoft.com/office/drawing/2014/main" id="{AC3EABAE-D83B-4865-17A2-C26273BE60A1}"/>
              </a:ext>
            </a:extLst>
          </p:cNvPr>
          <p:cNvSpPr txBox="1"/>
          <p:nvPr/>
        </p:nvSpPr>
        <p:spPr>
          <a:xfrm>
            <a:off x="3498979" y="387020"/>
            <a:ext cx="8150807" cy="5970865"/>
          </a:xfrm>
          <a:prstGeom prst="rect">
            <a:avLst/>
          </a:prstGeom>
          <a:noFill/>
        </p:spPr>
        <p:txBody>
          <a:bodyPr wrap="square" rtlCol="1">
            <a:spAutoFit/>
          </a:bodyPr>
          <a:lstStyle/>
          <a:p>
            <a:pPr>
              <a:lnSpc>
                <a:spcPct val="150000"/>
              </a:lnSpc>
            </a:pPr>
            <a:r>
              <a:rPr lang="en-US" sz="1600" b="1" dirty="0">
                <a:solidFill>
                  <a:srgbClr val="FFC000"/>
                </a:solidFill>
              </a:rPr>
              <a:t>MP3</a:t>
            </a:r>
            <a:r>
              <a:rPr lang="ar-SY" sz="1600" b="1" dirty="0">
                <a:solidFill>
                  <a:srgbClr val="FFC000"/>
                </a:solidFill>
              </a:rPr>
              <a:t>(</a:t>
            </a:r>
            <a:r>
              <a:rPr lang="en-US" sz="1600" b="1" dirty="0">
                <a:solidFill>
                  <a:srgbClr val="FFC000"/>
                </a:solidFill>
              </a:rPr>
              <a:t>MPEG-1 Audio Layer III</a:t>
            </a:r>
            <a:r>
              <a:rPr lang="ar-SY" sz="1600" b="1" dirty="0">
                <a:solidFill>
                  <a:srgbClr val="FFC000"/>
                </a:solidFill>
              </a:rPr>
              <a:t>):</a:t>
            </a:r>
          </a:p>
          <a:p>
            <a:pPr>
              <a:lnSpc>
                <a:spcPct val="150000"/>
              </a:lnSpc>
            </a:pPr>
            <a:r>
              <a:rPr lang="ar-SY" sz="1600" b="1" dirty="0">
                <a:solidFill>
                  <a:srgbClr val="FFC000"/>
                </a:solidFill>
              </a:rPr>
              <a:t>إزالة الترددات غير المسموعة</a:t>
            </a:r>
          </a:p>
          <a:p>
            <a:pPr>
              <a:lnSpc>
                <a:spcPct val="150000"/>
              </a:lnSpc>
            </a:pPr>
            <a:r>
              <a:rPr lang="ar-SY" sz="1600" b="1" dirty="0">
                <a:solidFill>
                  <a:srgbClr val="0070C0"/>
                </a:solidFill>
              </a:rPr>
              <a:t>الترددات المستبعدة</a:t>
            </a:r>
          </a:p>
          <a:p>
            <a:pPr>
              <a:lnSpc>
                <a:spcPct val="150000"/>
              </a:lnSpc>
            </a:pPr>
            <a:r>
              <a:rPr lang="ar-SY" sz="1600" b="1" dirty="0">
                <a:solidFill>
                  <a:schemeClr val="tx2"/>
                </a:solidFill>
              </a:rPr>
              <a:t>1. الترددات فوق السمعية                                 2. الترددات تحت السمعية </a:t>
            </a:r>
          </a:p>
          <a:p>
            <a:pPr>
              <a:lnSpc>
                <a:spcPct val="150000"/>
              </a:lnSpc>
            </a:pPr>
            <a:r>
              <a:rPr lang="ar-SY" sz="1600" b="1" dirty="0">
                <a:solidFill>
                  <a:schemeClr val="tx2"/>
                </a:solidFill>
              </a:rPr>
              <a:t>النطاق: فوق 20 </a:t>
            </a:r>
            <a:r>
              <a:rPr lang="en-US" sz="1600" b="1" dirty="0">
                <a:solidFill>
                  <a:schemeClr val="tx2"/>
                </a:solidFill>
              </a:rPr>
              <a:t>kHz</a:t>
            </a:r>
            <a:r>
              <a:rPr lang="ar-SY" sz="1600" b="1" dirty="0">
                <a:solidFill>
                  <a:schemeClr val="tx2"/>
                </a:solidFill>
              </a:rPr>
              <a:t>                                          النطاق: تحت 20 </a:t>
            </a:r>
            <a:r>
              <a:rPr lang="en-US" sz="1600" b="1" dirty="0">
                <a:solidFill>
                  <a:schemeClr val="tx2"/>
                </a:solidFill>
              </a:rPr>
              <a:t>Hz</a:t>
            </a:r>
          </a:p>
          <a:p>
            <a:pPr>
              <a:lnSpc>
                <a:spcPct val="150000"/>
              </a:lnSpc>
            </a:pPr>
            <a:r>
              <a:rPr lang="ar-SY" sz="1600" b="1" dirty="0">
                <a:solidFill>
                  <a:schemeClr val="tx2"/>
                </a:solidFill>
              </a:rPr>
              <a:t>المبرر: غير مسموع للبشر                                  المبرر: أكثر شعوراً بالاهتزاز من السمع</a:t>
            </a:r>
          </a:p>
          <a:p>
            <a:pPr>
              <a:lnSpc>
                <a:spcPct val="150000"/>
              </a:lnSpc>
            </a:pPr>
            <a:r>
              <a:rPr lang="ar-SY" sz="1600" b="1" dirty="0">
                <a:solidFill>
                  <a:schemeClr val="tx2"/>
                </a:solidFill>
              </a:rPr>
              <a:t>التوفير: 10-15% من البيانات                              التوفير: 5-10% من البيانات</a:t>
            </a:r>
          </a:p>
          <a:p>
            <a:pPr>
              <a:lnSpc>
                <a:spcPct val="150000"/>
              </a:lnSpc>
            </a:pPr>
            <a:r>
              <a:rPr lang="ar-SY" sz="1600" b="1" dirty="0">
                <a:solidFill>
                  <a:srgbClr val="0070C0"/>
                </a:solidFill>
              </a:rPr>
              <a:t>التقنيات المستخدمة</a:t>
            </a:r>
          </a:p>
          <a:p>
            <a:pPr>
              <a:lnSpc>
                <a:spcPct val="150000"/>
              </a:lnSpc>
            </a:pPr>
            <a:r>
              <a:rPr lang="ar-SY" sz="1600" b="1" dirty="0">
                <a:solidFill>
                  <a:schemeClr val="tx2"/>
                </a:solidFill>
              </a:rPr>
              <a:t>1. تحليل الطيف الترددي</a:t>
            </a:r>
          </a:p>
          <a:p>
            <a:pPr>
              <a:lnSpc>
                <a:spcPct val="150000"/>
              </a:lnSpc>
            </a:pPr>
            <a:r>
              <a:rPr lang="ar-SY" sz="1600" b="1" dirty="0">
                <a:solidFill>
                  <a:schemeClr val="tx2"/>
                </a:solidFill>
              </a:rPr>
              <a:t>مرشحات </a:t>
            </a:r>
            <a:r>
              <a:rPr lang="en-US" sz="1600" b="1" dirty="0">
                <a:solidFill>
                  <a:schemeClr val="tx2"/>
                </a:solidFill>
              </a:rPr>
              <a:t>polyphase: </a:t>
            </a:r>
            <a:r>
              <a:rPr lang="ar-SY" sz="1600" b="1" dirty="0">
                <a:solidFill>
                  <a:schemeClr val="tx2"/>
                </a:solidFill>
              </a:rPr>
              <a:t>تقسيم الإشارة إلى 32 نطاقاً ترددياً</a:t>
            </a:r>
          </a:p>
          <a:p>
            <a:pPr>
              <a:lnSpc>
                <a:spcPct val="150000"/>
              </a:lnSpc>
            </a:pPr>
            <a:r>
              <a:rPr lang="ar-SY" sz="1600" b="1" dirty="0">
                <a:solidFill>
                  <a:schemeClr val="tx2"/>
                </a:solidFill>
              </a:rPr>
              <a:t>محول </a:t>
            </a:r>
            <a:r>
              <a:rPr lang="en-US" sz="1600" b="1" dirty="0">
                <a:solidFill>
                  <a:schemeClr val="tx2"/>
                </a:solidFill>
              </a:rPr>
              <a:t>FFT: </a:t>
            </a:r>
            <a:r>
              <a:rPr lang="ar-SY" sz="1600" b="1" dirty="0">
                <a:solidFill>
                  <a:schemeClr val="tx2"/>
                </a:solidFill>
              </a:rPr>
              <a:t>تحليل دقيق للمكونات الترددية</a:t>
            </a:r>
          </a:p>
          <a:p>
            <a:pPr>
              <a:lnSpc>
                <a:spcPct val="150000"/>
              </a:lnSpc>
            </a:pPr>
            <a:r>
              <a:rPr lang="ar-SY" sz="1600" b="1" dirty="0">
                <a:solidFill>
                  <a:schemeClr val="tx2"/>
                </a:solidFill>
              </a:rPr>
              <a:t>تعيين العتبات: تحديد المكونات القابلة للإزالة</a:t>
            </a:r>
          </a:p>
          <a:p>
            <a:pPr>
              <a:lnSpc>
                <a:spcPct val="150000"/>
              </a:lnSpc>
            </a:pPr>
            <a:r>
              <a:rPr lang="ar-SY" sz="1600" b="1" dirty="0">
                <a:solidFill>
                  <a:schemeClr val="tx2"/>
                </a:solidFill>
              </a:rPr>
              <a:t>2. تخصيص البتات الذكي</a:t>
            </a:r>
          </a:p>
          <a:p>
            <a:pPr>
              <a:lnSpc>
                <a:spcPct val="150000"/>
              </a:lnSpc>
            </a:pPr>
            <a:r>
              <a:rPr lang="ar-SY" sz="1600" b="1" dirty="0">
                <a:solidFill>
                  <a:schemeClr val="tx2"/>
                </a:solidFill>
              </a:rPr>
              <a:t>التوزيع الديناميكي: بتات أكثر للنطاقات المهمة</a:t>
            </a:r>
          </a:p>
          <a:p>
            <a:pPr>
              <a:lnSpc>
                <a:spcPct val="150000"/>
              </a:lnSpc>
            </a:pPr>
            <a:r>
              <a:rPr lang="ar-SY" sz="1600" b="1" dirty="0">
                <a:solidFill>
                  <a:schemeClr val="tx2"/>
                </a:solidFill>
              </a:rPr>
              <a:t>التحكم في الضوضاء: موازنة بين معدل البت والجودة</a:t>
            </a:r>
          </a:p>
          <a:p>
            <a:pPr>
              <a:lnSpc>
                <a:spcPct val="150000"/>
              </a:lnSpc>
            </a:pPr>
            <a:r>
              <a:rPr lang="ar-SY" sz="1600" b="1" dirty="0">
                <a:solidFill>
                  <a:schemeClr val="tx2"/>
                </a:solidFill>
              </a:rPr>
              <a:t>التكيف مع المحتوى: معالجة مختلفة للموسيقى والكلام</a:t>
            </a:r>
          </a:p>
        </p:txBody>
      </p:sp>
    </p:spTree>
    <p:extLst>
      <p:ext uri="{BB962C8B-B14F-4D97-AF65-F5344CB8AC3E}">
        <p14:creationId xmlns:p14="http://schemas.microsoft.com/office/powerpoint/2010/main" val="502972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5CD849-5709-F2C4-8D8F-C35724C6045F}"/>
            </a:ext>
          </a:extLst>
        </p:cNvPr>
        <p:cNvGrpSpPr/>
        <p:nvPr/>
      </p:nvGrpSpPr>
      <p:grpSpPr>
        <a:xfrm>
          <a:off x="0" y="0"/>
          <a:ext cx="0" cy="0"/>
          <a:chOff x="0" y="0"/>
          <a:chExt cx="0" cy="0"/>
        </a:xfrm>
      </p:grpSpPr>
      <p:pic>
        <p:nvPicPr>
          <p:cNvPr id="5" name="عنصر نائب للصورة 4">
            <a:extLst>
              <a:ext uri="{FF2B5EF4-FFF2-40B4-BE49-F238E27FC236}">
                <a16:creationId xmlns:a16="http://schemas.microsoft.com/office/drawing/2014/main" id="{F366E411-363C-B7F2-1A66-1448BD6F8B0C}"/>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8547" r="28547"/>
          <a:stretch/>
        </p:blipFill>
        <p:spPr>
          <a:xfrm>
            <a:off x="0" y="0"/>
            <a:ext cx="5283200" cy="6858000"/>
          </a:xfrm>
        </p:spPr>
      </p:pic>
      <p:sp>
        <p:nvSpPr>
          <p:cNvPr id="2" name="عنصر نائب لرقم الشريحة 1">
            <a:extLst>
              <a:ext uri="{FF2B5EF4-FFF2-40B4-BE49-F238E27FC236}">
                <a16:creationId xmlns:a16="http://schemas.microsoft.com/office/drawing/2014/main" id="{ECDEA3DC-58F0-281E-6D0B-309943A9E632}"/>
              </a:ext>
            </a:extLst>
          </p:cNvPr>
          <p:cNvSpPr>
            <a:spLocks noGrp="1"/>
          </p:cNvSpPr>
          <p:nvPr>
            <p:ph type="sldNum" sz="quarter" idx="12"/>
          </p:nvPr>
        </p:nvSpPr>
        <p:spPr/>
        <p:txBody>
          <a:bodyPr/>
          <a:lstStyle/>
          <a:p>
            <a:fld id="{5C0BBA6B-D746-4F1B-B1F9-3DE64F485878}" type="slidenum">
              <a:rPr lang="ar-SY" smtClean="0"/>
              <a:pPr/>
              <a:t>36</a:t>
            </a:fld>
            <a:endParaRPr lang="ar-SY" dirty="0"/>
          </a:p>
        </p:txBody>
      </p:sp>
      <p:sp>
        <p:nvSpPr>
          <p:cNvPr id="7" name="مربع نص 6">
            <a:extLst>
              <a:ext uri="{FF2B5EF4-FFF2-40B4-BE49-F238E27FC236}">
                <a16:creationId xmlns:a16="http://schemas.microsoft.com/office/drawing/2014/main" id="{EDE1977D-644B-3DE0-476B-BBF164619AE7}"/>
              </a:ext>
            </a:extLst>
          </p:cNvPr>
          <p:cNvSpPr txBox="1"/>
          <p:nvPr/>
        </p:nvSpPr>
        <p:spPr>
          <a:xfrm>
            <a:off x="2745528" y="-74645"/>
            <a:ext cx="5790368" cy="923330"/>
          </a:xfrm>
          <a:prstGeom prst="rect">
            <a:avLst/>
          </a:prstGeom>
          <a:noFill/>
        </p:spPr>
        <p:txBody>
          <a:bodyPr wrap="none" rtlCol="1">
            <a:spAutoFit/>
          </a:bodyPr>
          <a:lstStyle/>
          <a:p>
            <a:r>
              <a:rPr lang="ar-SY" sz="5400" b="1" dirty="0">
                <a:solidFill>
                  <a:srgbClr val="EE1250"/>
                </a:solidFill>
              </a:rPr>
              <a:t>معايير ضغط الصوت</a:t>
            </a:r>
            <a:endParaRPr lang="en-US" sz="5400" dirty="0">
              <a:solidFill>
                <a:srgbClr val="EE1250"/>
              </a:solidFill>
            </a:endParaRPr>
          </a:p>
        </p:txBody>
      </p:sp>
      <p:sp>
        <p:nvSpPr>
          <p:cNvPr id="8" name="مربع نص 7">
            <a:extLst>
              <a:ext uri="{FF2B5EF4-FFF2-40B4-BE49-F238E27FC236}">
                <a16:creationId xmlns:a16="http://schemas.microsoft.com/office/drawing/2014/main" id="{37E89F06-9893-0DBD-828A-6217D664C06A}"/>
              </a:ext>
            </a:extLst>
          </p:cNvPr>
          <p:cNvSpPr txBox="1"/>
          <p:nvPr/>
        </p:nvSpPr>
        <p:spPr>
          <a:xfrm>
            <a:off x="3498979" y="387020"/>
            <a:ext cx="8150807" cy="5601533"/>
          </a:xfrm>
          <a:prstGeom prst="rect">
            <a:avLst/>
          </a:prstGeom>
          <a:noFill/>
        </p:spPr>
        <p:txBody>
          <a:bodyPr wrap="square" rtlCol="1">
            <a:spAutoFit/>
          </a:bodyPr>
          <a:lstStyle/>
          <a:p>
            <a:pPr>
              <a:lnSpc>
                <a:spcPct val="150000"/>
              </a:lnSpc>
            </a:pPr>
            <a:r>
              <a:rPr lang="en-US" sz="1600" b="1" dirty="0">
                <a:solidFill>
                  <a:srgbClr val="FFC000"/>
                </a:solidFill>
              </a:rPr>
              <a:t>MP3</a:t>
            </a:r>
            <a:r>
              <a:rPr lang="ar-SY" sz="1600" b="1" dirty="0">
                <a:solidFill>
                  <a:srgbClr val="FFC000"/>
                </a:solidFill>
              </a:rPr>
              <a:t>(</a:t>
            </a:r>
            <a:r>
              <a:rPr lang="en-US" sz="1600" b="1" dirty="0">
                <a:solidFill>
                  <a:srgbClr val="FFC000"/>
                </a:solidFill>
              </a:rPr>
              <a:t>MPEG-1 Audio Layer III</a:t>
            </a:r>
            <a:r>
              <a:rPr lang="ar-SY" sz="1600" b="1" dirty="0">
                <a:solidFill>
                  <a:srgbClr val="FFC000"/>
                </a:solidFill>
              </a:rPr>
              <a:t>):</a:t>
            </a:r>
          </a:p>
          <a:p>
            <a:pPr>
              <a:lnSpc>
                <a:spcPct val="150000"/>
              </a:lnSpc>
            </a:pPr>
            <a:r>
              <a:rPr lang="ar-SY" sz="1600" b="1" dirty="0">
                <a:solidFill>
                  <a:srgbClr val="FFC000"/>
                </a:solidFill>
              </a:rPr>
              <a:t>ضغط عالي الكفاءة</a:t>
            </a:r>
          </a:p>
          <a:p>
            <a:pPr>
              <a:lnSpc>
                <a:spcPct val="150000"/>
              </a:lnSpc>
            </a:pPr>
            <a:r>
              <a:rPr lang="ar-SY" sz="1600" b="1" dirty="0">
                <a:solidFill>
                  <a:srgbClr val="0070C0"/>
                </a:solidFill>
              </a:rPr>
              <a:t>التقنيات الرئيسية للضغط</a:t>
            </a:r>
          </a:p>
          <a:p>
            <a:pPr>
              <a:lnSpc>
                <a:spcPct val="150000"/>
              </a:lnSpc>
            </a:pPr>
            <a:r>
              <a:rPr lang="ar-SY" sz="1600" b="1" dirty="0">
                <a:solidFill>
                  <a:srgbClr val="0070C0"/>
                </a:solidFill>
              </a:rPr>
              <a:t>1. تحويل الإشارة</a:t>
            </a:r>
          </a:p>
          <a:p>
            <a:pPr>
              <a:lnSpc>
                <a:spcPct val="150000"/>
              </a:lnSpc>
            </a:pPr>
            <a:r>
              <a:rPr lang="en-US" sz="1600" b="1" dirty="0">
                <a:solidFill>
                  <a:schemeClr val="tx2"/>
                </a:solidFill>
              </a:rPr>
              <a:t>MDCT (Modified Discrete Cosine Transform): </a:t>
            </a:r>
            <a:r>
              <a:rPr lang="ar-SY" sz="1600" b="1" dirty="0">
                <a:solidFill>
                  <a:schemeClr val="tx2"/>
                </a:solidFill>
              </a:rPr>
              <a:t>تحويل الإشارة إلى مجال التردد</a:t>
            </a:r>
          </a:p>
          <a:p>
            <a:pPr>
              <a:lnSpc>
                <a:spcPct val="150000"/>
              </a:lnSpc>
            </a:pPr>
            <a:r>
              <a:rPr lang="ar-SY" sz="1600" b="1" dirty="0">
                <a:solidFill>
                  <a:schemeClr val="tx2"/>
                </a:solidFill>
              </a:rPr>
              <a:t>التحليل الطيفي: تحديد المكونات الترددية المهمة</a:t>
            </a:r>
          </a:p>
          <a:p>
            <a:pPr>
              <a:lnSpc>
                <a:spcPct val="150000"/>
              </a:lnSpc>
            </a:pPr>
            <a:r>
              <a:rPr lang="ar-SY" sz="1600" b="1" dirty="0">
                <a:solidFill>
                  <a:schemeClr val="tx2"/>
                </a:solidFill>
              </a:rPr>
              <a:t>الترميز الكمي: تقليل دقة البيانات</a:t>
            </a:r>
          </a:p>
          <a:p>
            <a:pPr>
              <a:lnSpc>
                <a:spcPct val="150000"/>
              </a:lnSpc>
            </a:pPr>
            <a:r>
              <a:rPr lang="ar-SY" sz="1600" b="1" dirty="0">
                <a:solidFill>
                  <a:srgbClr val="0070C0"/>
                </a:solidFill>
              </a:rPr>
              <a:t>2. آلية الضغط المتقدمة</a:t>
            </a:r>
          </a:p>
          <a:p>
            <a:pPr>
              <a:lnSpc>
                <a:spcPct val="150000"/>
              </a:lnSpc>
            </a:pPr>
            <a:r>
              <a:rPr lang="ar-SY" sz="1600" b="1" dirty="0">
                <a:solidFill>
                  <a:schemeClr val="tx2"/>
                </a:solidFill>
              </a:rPr>
              <a:t>نموذج سمعي نفسي: يحدد البيانات غير الضرورية</a:t>
            </a:r>
          </a:p>
          <a:p>
            <a:pPr>
              <a:lnSpc>
                <a:spcPct val="150000"/>
              </a:lnSpc>
            </a:pPr>
            <a:r>
              <a:rPr lang="ar-SY" sz="1600" b="1" dirty="0">
                <a:solidFill>
                  <a:schemeClr val="tx2"/>
                </a:solidFill>
              </a:rPr>
              <a:t>ترميز </a:t>
            </a:r>
            <a:r>
              <a:rPr lang="ar-SY" sz="1600" b="1" dirty="0" err="1">
                <a:solidFill>
                  <a:schemeClr val="tx2"/>
                </a:solidFill>
              </a:rPr>
              <a:t>هوفمان</a:t>
            </a:r>
            <a:r>
              <a:rPr lang="ar-SY" sz="1600" b="1" dirty="0">
                <a:solidFill>
                  <a:schemeClr val="tx2"/>
                </a:solidFill>
              </a:rPr>
              <a:t>: ضغط إضافي للبيانات</a:t>
            </a:r>
          </a:p>
          <a:p>
            <a:pPr>
              <a:lnSpc>
                <a:spcPct val="150000"/>
              </a:lnSpc>
            </a:pPr>
            <a:r>
              <a:rPr lang="ar-SY" sz="1600" b="1" dirty="0">
                <a:solidFill>
                  <a:schemeClr val="tx2"/>
                </a:solidFill>
              </a:rPr>
              <a:t>التحكم في معدل البت: </a:t>
            </a:r>
            <a:r>
              <a:rPr lang="en-US" sz="1600" b="1" dirty="0">
                <a:solidFill>
                  <a:schemeClr val="tx2"/>
                </a:solidFill>
              </a:rPr>
              <a:t>CBR، VBR، ABR</a:t>
            </a:r>
          </a:p>
          <a:p>
            <a:pPr>
              <a:lnSpc>
                <a:spcPct val="150000"/>
              </a:lnSpc>
            </a:pPr>
            <a:r>
              <a:rPr lang="ar-SY" sz="1600" b="1" dirty="0">
                <a:solidFill>
                  <a:srgbClr val="0070C0"/>
                </a:solidFill>
              </a:rPr>
              <a:t>مقارنة الكفاءة</a:t>
            </a:r>
          </a:p>
          <a:p>
            <a:pPr>
              <a:lnSpc>
                <a:spcPct val="150000"/>
              </a:lnSpc>
            </a:pPr>
            <a:r>
              <a:rPr lang="ar-SY" sz="1600" b="1" dirty="0">
                <a:solidFill>
                  <a:schemeClr val="tx2"/>
                </a:solidFill>
              </a:rPr>
              <a:t>ملف </a:t>
            </a:r>
            <a:r>
              <a:rPr lang="en-US" sz="1600" b="1" dirty="0">
                <a:solidFill>
                  <a:schemeClr val="tx2"/>
                </a:solidFill>
              </a:rPr>
              <a:t>WAV </a:t>
            </a:r>
            <a:r>
              <a:rPr lang="ar-SY" sz="1600" b="1" dirty="0">
                <a:solidFill>
                  <a:schemeClr val="tx2"/>
                </a:solidFill>
              </a:rPr>
              <a:t>أصلي: 1411 </a:t>
            </a:r>
            <a:r>
              <a:rPr lang="en-US" sz="1600" b="1" dirty="0">
                <a:solidFill>
                  <a:schemeClr val="tx2"/>
                </a:solidFill>
              </a:rPr>
              <a:t>kbps </a:t>
            </a:r>
            <a:r>
              <a:rPr lang="ar-SY" sz="1600" b="1" dirty="0">
                <a:solidFill>
                  <a:schemeClr val="tx2"/>
                </a:solidFill>
              </a:rPr>
              <a:t>غير مضغوط</a:t>
            </a:r>
          </a:p>
          <a:p>
            <a:pPr>
              <a:lnSpc>
                <a:spcPct val="150000"/>
              </a:lnSpc>
            </a:pPr>
            <a:r>
              <a:rPr lang="en-US" sz="1600" b="1" dirty="0">
                <a:solidFill>
                  <a:schemeClr val="tx2"/>
                </a:solidFill>
              </a:rPr>
              <a:t>MP3 128 kbps: </a:t>
            </a:r>
            <a:r>
              <a:rPr lang="ar-SY" sz="1600" b="1" dirty="0">
                <a:solidFill>
                  <a:schemeClr val="tx2"/>
                </a:solidFill>
              </a:rPr>
              <a:t>توفير 90% في المساحة</a:t>
            </a:r>
          </a:p>
          <a:p>
            <a:pPr>
              <a:lnSpc>
                <a:spcPct val="150000"/>
              </a:lnSpc>
            </a:pPr>
            <a:r>
              <a:rPr lang="en-US" sz="1600" b="1" dirty="0">
                <a:solidFill>
                  <a:schemeClr val="tx2"/>
                </a:solidFill>
              </a:rPr>
              <a:t>MP3 320 kbps: </a:t>
            </a:r>
            <a:r>
              <a:rPr lang="ar-SY" sz="1600" b="1" dirty="0">
                <a:solidFill>
                  <a:schemeClr val="tx2"/>
                </a:solidFill>
              </a:rPr>
              <a:t>توفير 77% في المساحة مع جودة عالية</a:t>
            </a:r>
          </a:p>
        </p:txBody>
      </p:sp>
    </p:spTree>
    <p:extLst>
      <p:ext uri="{BB962C8B-B14F-4D97-AF65-F5344CB8AC3E}">
        <p14:creationId xmlns:p14="http://schemas.microsoft.com/office/powerpoint/2010/main" val="241782667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D8E787-28AC-7F42-953F-1DB43CB9A9BA}"/>
            </a:ext>
          </a:extLst>
        </p:cNvPr>
        <p:cNvGrpSpPr/>
        <p:nvPr/>
      </p:nvGrpSpPr>
      <p:grpSpPr>
        <a:xfrm>
          <a:off x="0" y="0"/>
          <a:ext cx="0" cy="0"/>
          <a:chOff x="0" y="0"/>
          <a:chExt cx="0" cy="0"/>
        </a:xfrm>
      </p:grpSpPr>
      <p:pic>
        <p:nvPicPr>
          <p:cNvPr id="5" name="عنصر نائب للصورة 4">
            <a:extLst>
              <a:ext uri="{FF2B5EF4-FFF2-40B4-BE49-F238E27FC236}">
                <a16:creationId xmlns:a16="http://schemas.microsoft.com/office/drawing/2014/main" id="{101068D9-9381-BE75-0E54-6BB3D9FBC9F3}"/>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8547" r="28547"/>
          <a:stretch/>
        </p:blipFill>
        <p:spPr>
          <a:xfrm>
            <a:off x="0" y="0"/>
            <a:ext cx="5283200" cy="6858000"/>
          </a:xfrm>
        </p:spPr>
      </p:pic>
      <p:sp>
        <p:nvSpPr>
          <p:cNvPr id="2" name="عنصر نائب لرقم الشريحة 1">
            <a:extLst>
              <a:ext uri="{FF2B5EF4-FFF2-40B4-BE49-F238E27FC236}">
                <a16:creationId xmlns:a16="http://schemas.microsoft.com/office/drawing/2014/main" id="{B1833639-99E2-8E12-6E01-FF69A3628208}"/>
              </a:ext>
            </a:extLst>
          </p:cNvPr>
          <p:cNvSpPr>
            <a:spLocks noGrp="1"/>
          </p:cNvSpPr>
          <p:nvPr>
            <p:ph type="sldNum" sz="quarter" idx="12"/>
          </p:nvPr>
        </p:nvSpPr>
        <p:spPr/>
        <p:txBody>
          <a:bodyPr/>
          <a:lstStyle/>
          <a:p>
            <a:fld id="{5C0BBA6B-D746-4F1B-B1F9-3DE64F485878}" type="slidenum">
              <a:rPr lang="ar-SY" smtClean="0"/>
              <a:pPr/>
              <a:t>37</a:t>
            </a:fld>
            <a:endParaRPr lang="ar-SY" dirty="0"/>
          </a:p>
        </p:txBody>
      </p:sp>
      <p:sp>
        <p:nvSpPr>
          <p:cNvPr id="7" name="مربع نص 6">
            <a:extLst>
              <a:ext uri="{FF2B5EF4-FFF2-40B4-BE49-F238E27FC236}">
                <a16:creationId xmlns:a16="http://schemas.microsoft.com/office/drawing/2014/main" id="{90CCED8F-BCD7-BAB9-615D-19763B6966C2}"/>
              </a:ext>
            </a:extLst>
          </p:cNvPr>
          <p:cNvSpPr txBox="1"/>
          <p:nvPr/>
        </p:nvSpPr>
        <p:spPr>
          <a:xfrm>
            <a:off x="2745528" y="-74645"/>
            <a:ext cx="5790368" cy="923330"/>
          </a:xfrm>
          <a:prstGeom prst="rect">
            <a:avLst/>
          </a:prstGeom>
          <a:noFill/>
        </p:spPr>
        <p:txBody>
          <a:bodyPr wrap="none" rtlCol="1">
            <a:spAutoFit/>
          </a:bodyPr>
          <a:lstStyle/>
          <a:p>
            <a:r>
              <a:rPr lang="ar-SY" sz="5400" b="1" dirty="0">
                <a:solidFill>
                  <a:srgbClr val="EE1250"/>
                </a:solidFill>
              </a:rPr>
              <a:t>معايير ضغط الصوت</a:t>
            </a:r>
            <a:endParaRPr lang="en-US" sz="5400" dirty="0">
              <a:solidFill>
                <a:srgbClr val="EE1250"/>
              </a:solidFill>
            </a:endParaRPr>
          </a:p>
        </p:txBody>
      </p:sp>
      <p:sp>
        <p:nvSpPr>
          <p:cNvPr id="8" name="مربع نص 7">
            <a:extLst>
              <a:ext uri="{FF2B5EF4-FFF2-40B4-BE49-F238E27FC236}">
                <a16:creationId xmlns:a16="http://schemas.microsoft.com/office/drawing/2014/main" id="{E7BEC94B-D3A0-029E-B0DC-67E4AC5B5A21}"/>
              </a:ext>
            </a:extLst>
          </p:cNvPr>
          <p:cNvSpPr txBox="1"/>
          <p:nvPr/>
        </p:nvSpPr>
        <p:spPr>
          <a:xfrm>
            <a:off x="3713583" y="60449"/>
            <a:ext cx="8150807" cy="6340197"/>
          </a:xfrm>
          <a:prstGeom prst="rect">
            <a:avLst/>
          </a:prstGeom>
          <a:noFill/>
        </p:spPr>
        <p:txBody>
          <a:bodyPr wrap="square" rtlCol="1">
            <a:spAutoFit/>
          </a:bodyPr>
          <a:lstStyle/>
          <a:p>
            <a:pPr>
              <a:lnSpc>
                <a:spcPct val="150000"/>
              </a:lnSpc>
            </a:pPr>
            <a:r>
              <a:rPr lang="en-US" sz="1600" b="1" dirty="0">
                <a:solidFill>
                  <a:schemeClr val="tx2"/>
                </a:solidFill>
              </a:rPr>
              <a:t> </a:t>
            </a:r>
            <a:r>
              <a:rPr lang="en-US" sz="1600" b="1" dirty="0">
                <a:solidFill>
                  <a:srgbClr val="FFC000"/>
                </a:solidFill>
              </a:rPr>
              <a:t>AAC</a:t>
            </a:r>
            <a:r>
              <a:rPr lang="ar-SY" sz="1600" b="1" dirty="0">
                <a:solidFill>
                  <a:srgbClr val="FFC000"/>
                </a:solidFill>
              </a:rPr>
              <a:t>(</a:t>
            </a:r>
            <a:r>
              <a:rPr lang="en-US" sz="1600" b="1" dirty="0">
                <a:solidFill>
                  <a:srgbClr val="FFC000"/>
                </a:solidFill>
              </a:rPr>
              <a:t>Advanced Audio Coding</a:t>
            </a:r>
            <a:r>
              <a:rPr lang="ar-SY" sz="1600" b="1" dirty="0">
                <a:solidFill>
                  <a:srgbClr val="FFC000"/>
                </a:solidFill>
              </a:rPr>
              <a:t>):</a:t>
            </a:r>
          </a:p>
          <a:p>
            <a:pPr>
              <a:lnSpc>
                <a:spcPct val="150000"/>
              </a:lnSpc>
            </a:pPr>
            <a:r>
              <a:rPr lang="ar-SY" sz="1600" b="1" dirty="0">
                <a:solidFill>
                  <a:schemeClr val="accent2">
                    <a:lumMod val="75000"/>
                    <a:lumOff val="25000"/>
                  </a:schemeClr>
                </a:solidFill>
              </a:rPr>
              <a:t>المعيار: </a:t>
            </a:r>
            <a:r>
              <a:rPr lang="en-US" sz="1600" b="1" dirty="0">
                <a:solidFill>
                  <a:schemeClr val="accent2">
                    <a:lumMod val="75000"/>
                    <a:lumOff val="25000"/>
                  </a:schemeClr>
                </a:solidFill>
              </a:rPr>
              <a:t>MPEG-2 Part 7 / MPEG-4 Part 3</a:t>
            </a:r>
          </a:p>
          <a:p>
            <a:pPr>
              <a:lnSpc>
                <a:spcPct val="150000"/>
              </a:lnSpc>
            </a:pPr>
            <a:r>
              <a:rPr lang="ar-SY" sz="1600" b="1" dirty="0">
                <a:solidFill>
                  <a:schemeClr val="accent2">
                    <a:lumMod val="75000"/>
                    <a:lumOff val="25000"/>
                  </a:schemeClr>
                </a:solidFill>
              </a:rPr>
              <a:t>نوع الضغط: ضغط مضيع (</a:t>
            </a:r>
            <a:r>
              <a:rPr lang="en-US" sz="1600" b="1" dirty="0">
                <a:solidFill>
                  <a:schemeClr val="accent2">
                    <a:lumMod val="75000"/>
                    <a:lumOff val="25000"/>
                  </a:schemeClr>
                </a:solidFill>
              </a:rPr>
              <a:t>Lossy)</a:t>
            </a:r>
          </a:p>
          <a:p>
            <a:pPr>
              <a:lnSpc>
                <a:spcPct val="150000"/>
              </a:lnSpc>
            </a:pPr>
            <a:r>
              <a:rPr lang="ar-SY" sz="1600" b="1" dirty="0">
                <a:solidFill>
                  <a:schemeClr val="accent2">
                    <a:lumMod val="75000"/>
                    <a:lumOff val="25000"/>
                  </a:schemeClr>
                </a:solidFill>
              </a:rPr>
              <a:t>تحسين أداء </a:t>
            </a:r>
            <a:r>
              <a:rPr lang="en-US" sz="1600" b="1" dirty="0">
                <a:solidFill>
                  <a:schemeClr val="accent2">
                    <a:lumMod val="75000"/>
                    <a:lumOff val="25000"/>
                  </a:schemeClr>
                </a:solidFill>
              </a:rPr>
              <a:t>MP3 </a:t>
            </a:r>
            <a:r>
              <a:rPr lang="ar-SY" sz="1600" b="1" dirty="0">
                <a:solidFill>
                  <a:schemeClr val="accent2">
                    <a:lumMod val="75000"/>
                    <a:lumOff val="25000"/>
                  </a:schemeClr>
                </a:solidFill>
              </a:rPr>
              <a:t>وتقديم كفاءة أعلى</a:t>
            </a:r>
          </a:p>
          <a:p>
            <a:pPr>
              <a:lnSpc>
                <a:spcPct val="150000"/>
              </a:lnSpc>
            </a:pPr>
            <a:r>
              <a:rPr lang="ar-SY" sz="1600" b="1" dirty="0">
                <a:solidFill>
                  <a:srgbClr val="0070C0"/>
                </a:solidFill>
              </a:rPr>
              <a:t>التحسينات الرئيسية عن </a:t>
            </a:r>
            <a:r>
              <a:rPr lang="en-US" sz="1600" b="1" dirty="0">
                <a:solidFill>
                  <a:srgbClr val="0070C0"/>
                </a:solidFill>
              </a:rPr>
              <a:t>MP3</a:t>
            </a:r>
          </a:p>
          <a:p>
            <a:pPr>
              <a:lnSpc>
                <a:spcPct val="150000"/>
              </a:lnSpc>
            </a:pPr>
            <a:r>
              <a:rPr lang="en-US" sz="1600" b="1" dirty="0">
                <a:solidFill>
                  <a:srgbClr val="0070C0"/>
                </a:solidFill>
              </a:rPr>
              <a:t>1. </a:t>
            </a:r>
            <a:r>
              <a:rPr lang="ar-SY" sz="1600" b="1" dirty="0">
                <a:solidFill>
                  <a:srgbClr val="0070C0"/>
                </a:solidFill>
              </a:rPr>
              <a:t>تحسينات في البنية الأساسية</a:t>
            </a:r>
          </a:p>
          <a:p>
            <a:pPr>
              <a:lnSpc>
                <a:spcPct val="150000"/>
              </a:lnSpc>
            </a:pPr>
            <a:r>
              <a:rPr lang="ar-SY" sz="1600" b="1" dirty="0">
                <a:solidFill>
                  <a:srgbClr val="FFC000"/>
                </a:solidFill>
              </a:rPr>
              <a:t>مرونة أكبر في التحويلات:              </a:t>
            </a:r>
            <a:r>
              <a:rPr lang="en-US" sz="1600" b="1" dirty="0">
                <a:solidFill>
                  <a:schemeClr val="tx2"/>
                </a:solidFill>
              </a:rPr>
              <a:t>MP3: </a:t>
            </a:r>
            <a:r>
              <a:rPr lang="ar-SY" sz="1600" b="1" dirty="0">
                <a:solidFill>
                  <a:schemeClr val="tx2"/>
                </a:solidFill>
              </a:rPr>
              <a:t>يعتمد على مرشحات ثابتة نسبياً</a:t>
            </a:r>
          </a:p>
          <a:p>
            <a:pPr>
              <a:lnSpc>
                <a:spcPct val="150000"/>
              </a:lnSpc>
            </a:pPr>
            <a:r>
              <a:rPr lang="en-US" sz="1600" b="1" dirty="0">
                <a:solidFill>
                  <a:schemeClr val="tx2"/>
                </a:solidFill>
              </a:rPr>
              <a:t>AAC: </a:t>
            </a:r>
            <a:r>
              <a:rPr lang="ar-SY" sz="1600" b="1" dirty="0">
                <a:solidFill>
                  <a:schemeClr val="tx2"/>
                </a:solidFill>
              </a:rPr>
              <a:t>يستخدم </a:t>
            </a:r>
            <a:r>
              <a:rPr lang="en-US" sz="1600" b="1" dirty="0">
                <a:solidFill>
                  <a:schemeClr val="tx2"/>
                </a:solidFill>
              </a:rPr>
              <a:t>MDCT (Modified Discrete Cosine Transform) </a:t>
            </a:r>
            <a:r>
              <a:rPr lang="ar-SY" sz="1600" b="1" dirty="0">
                <a:solidFill>
                  <a:schemeClr val="tx2"/>
                </a:solidFill>
              </a:rPr>
              <a:t>بنوافذ متغيرة</a:t>
            </a:r>
          </a:p>
          <a:p>
            <a:pPr>
              <a:lnSpc>
                <a:spcPct val="150000"/>
              </a:lnSpc>
            </a:pPr>
            <a:r>
              <a:rPr lang="ar-SY" sz="1600" b="1" dirty="0">
                <a:solidFill>
                  <a:srgbClr val="FFC000"/>
                </a:solidFill>
              </a:rPr>
              <a:t>دعم عينات أعلى:</a:t>
            </a:r>
          </a:p>
          <a:p>
            <a:pPr>
              <a:lnSpc>
                <a:spcPct val="150000"/>
              </a:lnSpc>
            </a:pPr>
            <a:r>
              <a:rPr lang="en-US" sz="1600" b="1" dirty="0">
                <a:solidFill>
                  <a:schemeClr val="tx2"/>
                </a:solidFill>
              </a:rPr>
              <a:t>MP3: </a:t>
            </a:r>
            <a:r>
              <a:rPr lang="ar-SY" sz="1600" b="1" dirty="0">
                <a:solidFill>
                  <a:schemeClr val="tx2"/>
                </a:solidFill>
              </a:rPr>
              <a:t>حتى 48 كيلوهرتز         </a:t>
            </a:r>
            <a:r>
              <a:rPr lang="en-US" sz="1600" b="1" dirty="0">
                <a:solidFill>
                  <a:schemeClr val="tx2"/>
                </a:solidFill>
              </a:rPr>
              <a:t>AAC:</a:t>
            </a:r>
            <a:r>
              <a:rPr lang="ar-SY" sz="1600" b="1" dirty="0">
                <a:solidFill>
                  <a:schemeClr val="tx2"/>
                </a:solidFill>
              </a:rPr>
              <a:t>حتى 96 كيلوهرتز</a:t>
            </a:r>
          </a:p>
          <a:p>
            <a:pPr>
              <a:lnSpc>
                <a:spcPct val="150000"/>
              </a:lnSpc>
            </a:pPr>
            <a:r>
              <a:rPr lang="ar-SY" sz="1600" b="1" dirty="0">
                <a:solidFill>
                  <a:srgbClr val="0070C0"/>
                </a:solidFill>
              </a:rPr>
              <a:t>2. تحسين النموذج السمعي</a:t>
            </a:r>
          </a:p>
          <a:p>
            <a:pPr>
              <a:lnSpc>
                <a:spcPct val="150000"/>
              </a:lnSpc>
            </a:pPr>
            <a:r>
              <a:rPr lang="ar-SY" sz="1600" b="1" dirty="0">
                <a:solidFill>
                  <a:schemeClr val="tx2"/>
                </a:solidFill>
              </a:rPr>
              <a:t>نموذج أكثر دقة: محاكاة أفضل لعمل الأذن البشرية</a:t>
            </a:r>
          </a:p>
          <a:p>
            <a:pPr>
              <a:lnSpc>
                <a:spcPct val="150000"/>
              </a:lnSpc>
            </a:pPr>
            <a:r>
              <a:rPr lang="ar-SY" sz="1600" b="1" dirty="0">
                <a:solidFill>
                  <a:schemeClr val="tx2"/>
                </a:solidFill>
              </a:rPr>
              <a:t>استجابة أسرع: للتغيرات المفاجئة في الصوت</a:t>
            </a:r>
          </a:p>
          <a:p>
            <a:pPr>
              <a:lnSpc>
                <a:spcPct val="150000"/>
              </a:lnSpc>
            </a:pPr>
            <a:r>
              <a:rPr lang="ar-SY" sz="1600" b="1" dirty="0">
                <a:solidFill>
                  <a:schemeClr val="tx2"/>
                </a:solidFill>
              </a:rPr>
              <a:t>كشف أدق: للبيانات التي يمكن إزالتها دون التأثير على الجودة</a:t>
            </a:r>
          </a:p>
          <a:p>
            <a:pPr>
              <a:lnSpc>
                <a:spcPct val="150000"/>
              </a:lnSpc>
            </a:pPr>
            <a:r>
              <a:rPr lang="ar-SY" sz="1600" b="1" dirty="0">
                <a:solidFill>
                  <a:srgbClr val="0070C0"/>
                </a:solidFill>
              </a:rPr>
              <a:t>3. تحسين معالجة القنوات المتعددة</a:t>
            </a:r>
          </a:p>
          <a:p>
            <a:pPr>
              <a:lnSpc>
                <a:spcPct val="150000"/>
              </a:lnSpc>
            </a:pPr>
            <a:r>
              <a:rPr lang="ar-SY" sz="1600" b="1" dirty="0">
                <a:solidFill>
                  <a:schemeClr val="tx2"/>
                </a:solidFill>
              </a:rPr>
              <a:t>تقنية </a:t>
            </a:r>
            <a:r>
              <a:rPr lang="en-US" sz="1600" b="1" dirty="0">
                <a:solidFill>
                  <a:schemeClr val="tx2"/>
                </a:solidFill>
              </a:rPr>
              <a:t>Coupling: </a:t>
            </a:r>
            <a:r>
              <a:rPr lang="ar-SY" sz="1600" b="1" dirty="0">
                <a:solidFill>
                  <a:schemeClr val="tx2"/>
                </a:solidFill>
              </a:rPr>
              <a:t>معالجة أكثر ذكاءً للقنوات المتعددة</a:t>
            </a:r>
          </a:p>
          <a:p>
            <a:pPr>
              <a:lnSpc>
                <a:spcPct val="150000"/>
              </a:lnSpc>
            </a:pPr>
            <a:r>
              <a:rPr lang="ar-SY" sz="1600" b="1" dirty="0">
                <a:solidFill>
                  <a:schemeClr val="tx2"/>
                </a:solidFill>
              </a:rPr>
              <a:t>كفاءة أعلى: في ترميز الصوت متعدد القنوات (5.1، 7.1)</a:t>
            </a:r>
          </a:p>
        </p:txBody>
      </p:sp>
    </p:spTree>
    <p:extLst>
      <p:ext uri="{BB962C8B-B14F-4D97-AF65-F5344CB8AC3E}">
        <p14:creationId xmlns:p14="http://schemas.microsoft.com/office/powerpoint/2010/main" val="23713959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8E6CAF-211B-F334-B863-B6A30E26ADDB}"/>
            </a:ext>
          </a:extLst>
        </p:cNvPr>
        <p:cNvGrpSpPr/>
        <p:nvPr/>
      </p:nvGrpSpPr>
      <p:grpSpPr>
        <a:xfrm>
          <a:off x="0" y="0"/>
          <a:ext cx="0" cy="0"/>
          <a:chOff x="0" y="0"/>
          <a:chExt cx="0" cy="0"/>
        </a:xfrm>
      </p:grpSpPr>
      <p:pic>
        <p:nvPicPr>
          <p:cNvPr id="5" name="عنصر نائب للصورة 4">
            <a:extLst>
              <a:ext uri="{FF2B5EF4-FFF2-40B4-BE49-F238E27FC236}">
                <a16:creationId xmlns:a16="http://schemas.microsoft.com/office/drawing/2014/main" id="{A5F7FD38-6542-C9D5-DC66-AFE4366719B4}"/>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8547" r="28547"/>
          <a:stretch/>
        </p:blipFill>
        <p:spPr>
          <a:xfrm>
            <a:off x="0" y="0"/>
            <a:ext cx="5283200" cy="6858000"/>
          </a:xfrm>
        </p:spPr>
      </p:pic>
      <p:sp>
        <p:nvSpPr>
          <p:cNvPr id="2" name="عنصر نائب لرقم الشريحة 1">
            <a:extLst>
              <a:ext uri="{FF2B5EF4-FFF2-40B4-BE49-F238E27FC236}">
                <a16:creationId xmlns:a16="http://schemas.microsoft.com/office/drawing/2014/main" id="{F85ECD17-3E21-38FA-0104-DFC1B8E74B70}"/>
              </a:ext>
            </a:extLst>
          </p:cNvPr>
          <p:cNvSpPr>
            <a:spLocks noGrp="1"/>
          </p:cNvSpPr>
          <p:nvPr>
            <p:ph type="sldNum" sz="quarter" idx="12"/>
          </p:nvPr>
        </p:nvSpPr>
        <p:spPr/>
        <p:txBody>
          <a:bodyPr/>
          <a:lstStyle/>
          <a:p>
            <a:fld id="{5C0BBA6B-D746-4F1B-B1F9-3DE64F485878}" type="slidenum">
              <a:rPr lang="ar-SY" smtClean="0"/>
              <a:pPr/>
              <a:t>38</a:t>
            </a:fld>
            <a:endParaRPr lang="ar-SY" dirty="0"/>
          </a:p>
        </p:txBody>
      </p:sp>
      <p:sp>
        <p:nvSpPr>
          <p:cNvPr id="7" name="مربع نص 6">
            <a:extLst>
              <a:ext uri="{FF2B5EF4-FFF2-40B4-BE49-F238E27FC236}">
                <a16:creationId xmlns:a16="http://schemas.microsoft.com/office/drawing/2014/main" id="{7E0E53E8-2AAB-8E2F-BD3D-97C2EA16ED29}"/>
              </a:ext>
            </a:extLst>
          </p:cNvPr>
          <p:cNvSpPr txBox="1"/>
          <p:nvPr/>
        </p:nvSpPr>
        <p:spPr>
          <a:xfrm>
            <a:off x="2745528" y="-74645"/>
            <a:ext cx="5790368" cy="923330"/>
          </a:xfrm>
          <a:prstGeom prst="rect">
            <a:avLst/>
          </a:prstGeom>
          <a:noFill/>
        </p:spPr>
        <p:txBody>
          <a:bodyPr wrap="none" rtlCol="1">
            <a:spAutoFit/>
          </a:bodyPr>
          <a:lstStyle/>
          <a:p>
            <a:r>
              <a:rPr lang="ar-SY" sz="5400" b="1" dirty="0">
                <a:solidFill>
                  <a:srgbClr val="EE1250"/>
                </a:solidFill>
              </a:rPr>
              <a:t>معايير ضغط الصوت</a:t>
            </a:r>
            <a:endParaRPr lang="en-US" sz="5400" dirty="0">
              <a:solidFill>
                <a:srgbClr val="EE1250"/>
              </a:solidFill>
            </a:endParaRPr>
          </a:p>
        </p:txBody>
      </p:sp>
      <p:sp>
        <p:nvSpPr>
          <p:cNvPr id="8" name="مربع نص 7">
            <a:extLst>
              <a:ext uri="{FF2B5EF4-FFF2-40B4-BE49-F238E27FC236}">
                <a16:creationId xmlns:a16="http://schemas.microsoft.com/office/drawing/2014/main" id="{4B1578E8-02EF-BF50-97F3-E9004B19ED83}"/>
              </a:ext>
            </a:extLst>
          </p:cNvPr>
          <p:cNvSpPr txBox="1"/>
          <p:nvPr/>
        </p:nvSpPr>
        <p:spPr>
          <a:xfrm>
            <a:off x="3713583" y="60449"/>
            <a:ext cx="8150807" cy="5232202"/>
          </a:xfrm>
          <a:prstGeom prst="rect">
            <a:avLst/>
          </a:prstGeom>
          <a:noFill/>
        </p:spPr>
        <p:txBody>
          <a:bodyPr wrap="square" rtlCol="1">
            <a:spAutoFit/>
          </a:bodyPr>
          <a:lstStyle/>
          <a:p>
            <a:pPr>
              <a:lnSpc>
                <a:spcPct val="150000"/>
              </a:lnSpc>
            </a:pPr>
            <a:r>
              <a:rPr lang="en-US" sz="1600" b="1" dirty="0">
                <a:solidFill>
                  <a:srgbClr val="FFC000"/>
                </a:solidFill>
              </a:rPr>
              <a:t> AAC</a:t>
            </a:r>
            <a:r>
              <a:rPr lang="ar-SY" sz="1600" b="1" dirty="0">
                <a:solidFill>
                  <a:srgbClr val="FFC000"/>
                </a:solidFill>
              </a:rPr>
              <a:t>(</a:t>
            </a:r>
            <a:r>
              <a:rPr lang="en-US" sz="1600" b="1" dirty="0">
                <a:solidFill>
                  <a:srgbClr val="FFC000"/>
                </a:solidFill>
              </a:rPr>
              <a:t>Advanced Audio Coding</a:t>
            </a:r>
            <a:r>
              <a:rPr lang="ar-SY" sz="1600" b="1" dirty="0">
                <a:solidFill>
                  <a:srgbClr val="FFC000"/>
                </a:solidFill>
              </a:rPr>
              <a:t>):</a:t>
            </a:r>
          </a:p>
          <a:p>
            <a:pPr>
              <a:lnSpc>
                <a:spcPct val="150000"/>
              </a:lnSpc>
            </a:pPr>
            <a:r>
              <a:rPr lang="ar-SY" sz="1600" b="1" dirty="0">
                <a:solidFill>
                  <a:srgbClr val="FFC000"/>
                </a:solidFill>
              </a:rPr>
              <a:t>العوامل التقنية للكفاءة</a:t>
            </a:r>
          </a:p>
          <a:p>
            <a:pPr>
              <a:lnSpc>
                <a:spcPct val="150000"/>
              </a:lnSpc>
            </a:pPr>
            <a:r>
              <a:rPr lang="ar-SY" sz="1600" b="1" dirty="0">
                <a:solidFill>
                  <a:srgbClr val="0070C0"/>
                </a:solidFill>
              </a:rPr>
              <a:t>1. تحويلات متقدمة</a:t>
            </a:r>
          </a:p>
          <a:p>
            <a:pPr>
              <a:lnSpc>
                <a:spcPct val="150000"/>
              </a:lnSpc>
            </a:pPr>
            <a:r>
              <a:rPr lang="en-US" sz="1600" b="1" dirty="0">
                <a:solidFill>
                  <a:schemeClr val="tx2"/>
                </a:solidFill>
              </a:rPr>
              <a:t>MDCT </a:t>
            </a:r>
            <a:r>
              <a:rPr lang="ar-SY" sz="1600" b="1" dirty="0">
                <a:solidFill>
                  <a:schemeClr val="tx2"/>
                </a:solidFill>
              </a:rPr>
              <a:t>مع نوافذ متغيرة:</a:t>
            </a:r>
          </a:p>
          <a:p>
            <a:pPr>
              <a:lnSpc>
                <a:spcPct val="150000"/>
              </a:lnSpc>
            </a:pPr>
            <a:r>
              <a:rPr lang="ar-SY" sz="1600" b="1" dirty="0">
                <a:solidFill>
                  <a:schemeClr val="tx2"/>
                </a:solidFill>
              </a:rPr>
              <a:t>2048 عينة للموسيقى المستقرة</a:t>
            </a:r>
          </a:p>
          <a:p>
            <a:pPr>
              <a:lnSpc>
                <a:spcPct val="150000"/>
              </a:lnSpc>
            </a:pPr>
            <a:r>
              <a:rPr lang="ar-SY" sz="1600" b="1" dirty="0">
                <a:solidFill>
                  <a:schemeClr val="tx2"/>
                </a:solidFill>
              </a:rPr>
              <a:t>256 عينة للموسيقى سريعة التغير</a:t>
            </a:r>
          </a:p>
          <a:p>
            <a:pPr>
              <a:lnSpc>
                <a:spcPct val="150000"/>
              </a:lnSpc>
            </a:pPr>
            <a:r>
              <a:rPr lang="ar-SY" sz="1600" b="1" dirty="0">
                <a:solidFill>
                  <a:schemeClr val="tx2"/>
                </a:solidFill>
              </a:rPr>
              <a:t>مرونة في التكيف: مع طبيعة الصوت</a:t>
            </a:r>
          </a:p>
          <a:p>
            <a:pPr>
              <a:lnSpc>
                <a:spcPct val="150000"/>
              </a:lnSpc>
            </a:pPr>
            <a:r>
              <a:rPr lang="ar-SY" sz="1600" b="1" dirty="0">
                <a:solidFill>
                  <a:srgbClr val="0070C0"/>
                </a:solidFill>
              </a:rPr>
              <a:t>2. ترميز أكثر ذكاءً</a:t>
            </a:r>
          </a:p>
          <a:p>
            <a:pPr>
              <a:lnSpc>
                <a:spcPct val="150000"/>
              </a:lnSpc>
            </a:pPr>
            <a:r>
              <a:rPr lang="en-US" sz="1600" b="1" dirty="0">
                <a:solidFill>
                  <a:schemeClr val="tx2"/>
                </a:solidFill>
              </a:rPr>
              <a:t>TNS (Temporal Noise Shaping): </a:t>
            </a:r>
            <a:r>
              <a:rPr lang="ar-SY" sz="1600" b="1" dirty="0">
                <a:solidFill>
                  <a:schemeClr val="tx2"/>
                </a:solidFill>
              </a:rPr>
              <a:t>تحسين ضغط الأصوات ذات الطابع الزمني القوي</a:t>
            </a:r>
          </a:p>
          <a:p>
            <a:pPr>
              <a:lnSpc>
                <a:spcPct val="150000"/>
              </a:lnSpc>
            </a:pPr>
            <a:r>
              <a:rPr lang="en-US" sz="1600" b="1" dirty="0">
                <a:solidFill>
                  <a:schemeClr val="tx2"/>
                </a:solidFill>
              </a:rPr>
              <a:t>PNS (Perceptual Noise Substitution): </a:t>
            </a:r>
            <a:r>
              <a:rPr lang="ar-SY" sz="1600" b="1" dirty="0">
                <a:solidFill>
                  <a:schemeClr val="tx2"/>
                </a:solidFill>
              </a:rPr>
              <a:t>استبدال الضوضاء بنماذج رياضية</a:t>
            </a:r>
          </a:p>
          <a:p>
            <a:pPr>
              <a:lnSpc>
                <a:spcPct val="150000"/>
              </a:lnSpc>
            </a:pPr>
            <a:r>
              <a:rPr lang="ar-SY" sz="1600" b="1" dirty="0">
                <a:solidFill>
                  <a:schemeClr val="tx2"/>
                </a:solidFill>
              </a:rPr>
              <a:t>ترميز تنبؤي: للعناصر المتوقعة في الصوت</a:t>
            </a:r>
          </a:p>
          <a:p>
            <a:pPr>
              <a:lnSpc>
                <a:spcPct val="150000"/>
              </a:lnSpc>
            </a:pPr>
            <a:r>
              <a:rPr lang="ar-SY" sz="1600" b="1" dirty="0">
                <a:solidFill>
                  <a:srgbClr val="0070C0"/>
                </a:solidFill>
              </a:rPr>
              <a:t>3. تحسين إدارة البتات</a:t>
            </a:r>
          </a:p>
          <a:p>
            <a:pPr>
              <a:lnSpc>
                <a:spcPct val="150000"/>
              </a:lnSpc>
            </a:pPr>
            <a:r>
              <a:rPr lang="ar-SY" sz="1600" b="1" dirty="0">
                <a:solidFill>
                  <a:schemeClr val="tx2"/>
                </a:solidFill>
              </a:rPr>
              <a:t>توزيع ديناميكي: حسب تعقيد كل جزء من الصوت</a:t>
            </a:r>
          </a:p>
          <a:p>
            <a:pPr>
              <a:lnSpc>
                <a:spcPct val="150000"/>
              </a:lnSpc>
            </a:pPr>
            <a:r>
              <a:rPr lang="ar-SY" sz="1600" b="1" dirty="0">
                <a:solidFill>
                  <a:schemeClr val="tx2"/>
                </a:solidFill>
              </a:rPr>
              <a:t>أولويات ذكية: للحفاظ على العناصر الأكثر أهمية سمعياً</a:t>
            </a:r>
          </a:p>
        </p:txBody>
      </p:sp>
    </p:spTree>
    <p:extLst>
      <p:ext uri="{BB962C8B-B14F-4D97-AF65-F5344CB8AC3E}">
        <p14:creationId xmlns:p14="http://schemas.microsoft.com/office/powerpoint/2010/main" val="11414537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64EB79-40E2-9D38-A4F1-F39E2CE564F2}"/>
            </a:ext>
          </a:extLst>
        </p:cNvPr>
        <p:cNvGrpSpPr/>
        <p:nvPr/>
      </p:nvGrpSpPr>
      <p:grpSpPr>
        <a:xfrm>
          <a:off x="0" y="0"/>
          <a:ext cx="0" cy="0"/>
          <a:chOff x="0" y="0"/>
          <a:chExt cx="0" cy="0"/>
        </a:xfrm>
      </p:grpSpPr>
      <p:pic>
        <p:nvPicPr>
          <p:cNvPr id="5" name="عنصر نائب للصورة 4">
            <a:extLst>
              <a:ext uri="{FF2B5EF4-FFF2-40B4-BE49-F238E27FC236}">
                <a16:creationId xmlns:a16="http://schemas.microsoft.com/office/drawing/2014/main" id="{44139EB5-5C7D-B9E0-465C-695ADEFAB164}"/>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8547" r="28547"/>
          <a:stretch/>
        </p:blipFill>
        <p:spPr>
          <a:xfrm>
            <a:off x="0" y="0"/>
            <a:ext cx="5283200" cy="6858000"/>
          </a:xfrm>
        </p:spPr>
      </p:pic>
      <p:sp>
        <p:nvSpPr>
          <p:cNvPr id="2" name="عنصر نائب لرقم الشريحة 1">
            <a:extLst>
              <a:ext uri="{FF2B5EF4-FFF2-40B4-BE49-F238E27FC236}">
                <a16:creationId xmlns:a16="http://schemas.microsoft.com/office/drawing/2014/main" id="{6C9E7C04-D727-2EFB-CB2B-E5CC7D84D244}"/>
              </a:ext>
            </a:extLst>
          </p:cNvPr>
          <p:cNvSpPr>
            <a:spLocks noGrp="1"/>
          </p:cNvSpPr>
          <p:nvPr>
            <p:ph type="sldNum" sz="quarter" idx="12"/>
          </p:nvPr>
        </p:nvSpPr>
        <p:spPr/>
        <p:txBody>
          <a:bodyPr/>
          <a:lstStyle/>
          <a:p>
            <a:fld id="{5C0BBA6B-D746-4F1B-B1F9-3DE64F485878}" type="slidenum">
              <a:rPr lang="ar-SY" smtClean="0"/>
              <a:pPr/>
              <a:t>39</a:t>
            </a:fld>
            <a:endParaRPr lang="ar-SY" dirty="0"/>
          </a:p>
        </p:txBody>
      </p:sp>
      <p:sp>
        <p:nvSpPr>
          <p:cNvPr id="7" name="مربع نص 6">
            <a:extLst>
              <a:ext uri="{FF2B5EF4-FFF2-40B4-BE49-F238E27FC236}">
                <a16:creationId xmlns:a16="http://schemas.microsoft.com/office/drawing/2014/main" id="{E64566A5-4D77-1868-48E7-6DA880C01C10}"/>
              </a:ext>
            </a:extLst>
          </p:cNvPr>
          <p:cNvSpPr txBox="1"/>
          <p:nvPr/>
        </p:nvSpPr>
        <p:spPr>
          <a:xfrm>
            <a:off x="2745528" y="-74645"/>
            <a:ext cx="5790368" cy="923330"/>
          </a:xfrm>
          <a:prstGeom prst="rect">
            <a:avLst/>
          </a:prstGeom>
          <a:noFill/>
        </p:spPr>
        <p:txBody>
          <a:bodyPr wrap="none" rtlCol="1">
            <a:spAutoFit/>
          </a:bodyPr>
          <a:lstStyle/>
          <a:p>
            <a:r>
              <a:rPr lang="ar-SY" sz="5400" b="1" dirty="0">
                <a:solidFill>
                  <a:srgbClr val="EE1250"/>
                </a:solidFill>
              </a:rPr>
              <a:t>معايير ضغط الصوت</a:t>
            </a:r>
            <a:endParaRPr lang="en-US" sz="5400" dirty="0">
              <a:solidFill>
                <a:srgbClr val="EE1250"/>
              </a:solidFill>
            </a:endParaRPr>
          </a:p>
        </p:txBody>
      </p:sp>
      <p:sp>
        <p:nvSpPr>
          <p:cNvPr id="8" name="مربع نص 7">
            <a:extLst>
              <a:ext uri="{FF2B5EF4-FFF2-40B4-BE49-F238E27FC236}">
                <a16:creationId xmlns:a16="http://schemas.microsoft.com/office/drawing/2014/main" id="{91FFDA1A-0683-0865-FC79-28C33AE9F6AB}"/>
              </a:ext>
            </a:extLst>
          </p:cNvPr>
          <p:cNvSpPr txBox="1"/>
          <p:nvPr/>
        </p:nvSpPr>
        <p:spPr>
          <a:xfrm>
            <a:off x="3713583" y="60449"/>
            <a:ext cx="8150807" cy="5970865"/>
          </a:xfrm>
          <a:prstGeom prst="rect">
            <a:avLst/>
          </a:prstGeom>
          <a:noFill/>
        </p:spPr>
        <p:txBody>
          <a:bodyPr wrap="square" rtlCol="1">
            <a:spAutoFit/>
          </a:bodyPr>
          <a:lstStyle/>
          <a:p>
            <a:pPr>
              <a:lnSpc>
                <a:spcPct val="150000"/>
              </a:lnSpc>
            </a:pPr>
            <a:r>
              <a:rPr lang="en-US" sz="1600" b="1" dirty="0">
                <a:solidFill>
                  <a:schemeClr val="tx2"/>
                </a:solidFill>
              </a:rPr>
              <a:t> </a:t>
            </a:r>
            <a:r>
              <a:rPr lang="en-US" sz="1600" b="1" dirty="0">
                <a:solidFill>
                  <a:srgbClr val="FFC000"/>
                </a:solidFill>
              </a:rPr>
              <a:t>AAC</a:t>
            </a:r>
            <a:r>
              <a:rPr lang="ar-SY" sz="1600" b="1" dirty="0">
                <a:solidFill>
                  <a:srgbClr val="FFC000"/>
                </a:solidFill>
              </a:rPr>
              <a:t>(</a:t>
            </a:r>
            <a:r>
              <a:rPr lang="en-US" sz="1600" b="1" dirty="0">
                <a:solidFill>
                  <a:srgbClr val="FFC000"/>
                </a:solidFill>
              </a:rPr>
              <a:t>Advanced Audio Coding</a:t>
            </a:r>
            <a:r>
              <a:rPr lang="ar-SY" sz="1600" b="1" dirty="0">
                <a:solidFill>
                  <a:srgbClr val="FFC000"/>
                </a:solidFill>
              </a:rPr>
              <a:t>):</a:t>
            </a:r>
            <a:br>
              <a:rPr lang="ar-SY" sz="1600" b="1" dirty="0">
                <a:solidFill>
                  <a:srgbClr val="FFC000"/>
                </a:solidFill>
              </a:rPr>
            </a:br>
            <a:r>
              <a:rPr lang="ar-SY" sz="1600" b="1" dirty="0">
                <a:solidFill>
                  <a:srgbClr val="FFC000"/>
                </a:solidFill>
              </a:rPr>
              <a:t>استخدام واسع في البث</a:t>
            </a:r>
          </a:p>
          <a:p>
            <a:pPr>
              <a:lnSpc>
                <a:spcPct val="150000"/>
              </a:lnSpc>
            </a:pPr>
            <a:r>
              <a:rPr lang="ar-SY" sz="1600" b="1" dirty="0">
                <a:solidFill>
                  <a:srgbClr val="0070C0"/>
                </a:solidFill>
              </a:rPr>
              <a:t>مجالات الانتشار الرئيسية</a:t>
            </a:r>
          </a:p>
          <a:p>
            <a:pPr>
              <a:lnSpc>
                <a:spcPct val="150000"/>
              </a:lnSpc>
            </a:pPr>
            <a:r>
              <a:rPr lang="ar-SY" sz="1600" b="1" dirty="0">
                <a:solidFill>
                  <a:srgbClr val="0070C0"/>
                </a:solidFill>
              </a:rPr>
              <a:t>1. البث التلفزيوني والراديوي</a:t>
            </a:r>
          </a:p>
          <a:p>
            <a:pPr>
              <a:lnSpc>
                <a:spcPct val="150000"/>
              </a:lnSpc>
            </a:pPr>
            <a:r>
              <a:rPr lang="ar-SY" sz="1600" b="1" dirty="0">
                <a:solidFill>
                  <a:schemeClr val="tx2"/>
                </a:solidFill>
              </a:rPr>
              <a:t>البث التلفزيوني الرقمي: معيار في معظم أنظمة البث العالمية</a:t>
            </a:r>
          </a:p>
          <a:p>
            <a:pPr>
              <a:lnSpc>
                <a:spcPct val="150000"/>
              </a:lnSpc>
            </a:pPr>
            <a:r>
              <a:rPr lang="ar-SY" sz="1600" b="1" dirty="0">
                <a:solidFill>
                  <a:schemeClr val="tx2"/>
                </a:solidFill>
              </a:rPr>
              <a:t>الراديو الرقمي: </a:t>
            </a:r>
            <a:r>
              <a:rPr lang="en-US" sz="1600" b="1" dirty="0">
                <a:solidFill>
                  <a:schemeClr val="tx2"/>
                </a:solidFill>
              </a:rPr>
              <a:t>DAB+ (Digital Audio Broadcasting)</a:t>
            </a:r>
          </a:p>
          <a:p>
            <a:pPr>
              <a:lnSpc>
                <a:spcPct val="150000"/>
              </a:lnSpc>
            </a:pPr>
            <a:r>
              <a:rPr lang="ar-SY" sz="1600" b="1" dirty="0">
                <a:solidFill>
                  <a:schemeClr val="tx2"/>
                </a:solidFill>
              </a:rPr>
              <a:t>البث الفضائي: معيار في أنظمة البث الفضائي</a:t>
            </a:r>
          </a:p>
          <a:p>
            <a:pPr>
              <a:lnSpc>
                <a:spcPct val="150000"/>
              </a:lnSpc>
            </a:pPr>
            <a:r>
              <a:rPr lang="ar-SY" sz="1600" b="1" dirty="0">
                <a:solidFill>
                  <a:srgbClr val="0070C0"/>
                </a:solidFill>
              </a:rPr>
              <a:t>2. المنصات الرقمية والإنترنت</a:t>
            </a:r>
          </a:p>
          <a:p>
            <a:pPr>
              <a:lnSpc>
                <a:spcPct val="150000"/>
              </a:lnSpc>
            </a:pPr>
            <a:r>
              <a:rPr lang="ar-SY" sz="1600" b="1" dirty="0">
                <a:solidFill>
                  <a:schemeClr val="tx2"/>
                </a:solidFill>
              </a:rPr>
              <a:t>يوتيوب: المعيار الأساسي للصوت في الفيديوهات</a:t>
            </a:r>
          </a:p>
          <a:p>
            <a:pPr>
              <a:lnSpc>
                <a:spcPct val="150000"/>
              </a:lnSpc>
            </a:pPr>
            <a:r>
              <a:rPr lang="ar-SY" sz="1600" b="1" dirty="0" err="1">
                <a:solidFill>
                  <a:schemeClr val="tx2"/>
                </a:solidFill>
              </a:rPr>
              <a:t>نتفليكس</a:t>
            </a:r>
            <a:r>
              <a:rPr lang="ar-SY" sz="1600" b="1" dirty="0">
                <a:solidFill>
                  <a:schemeClr val="tx2"/>
                </a:solidFill>
              </a:rPr>
              <a:t>: لجميع محتوى الصوت</a:t>
            </a:r>
          </a:p>
          <a:p>
            <a:pPr>
              <a:lnSpc>
                <a:spcPct val="150000"/>
              </a:lnSpc>
            </a:pPr>
            <a:r>
              <a:rPr lang="ar-SY" sz="1600" b="1" dirty="0" err="1">
                <a:solidFill>
                  <a:schemeClr val="tx2"/>
                </a:solidFill>
              </a:rPr>
              <a:t>آيتونز</a:t>
            </a:r>
            <a:r>
              <a:rPr lang="ar-SY" sz="1600" b="1" dirty="0">
                <a:solidFill>
                  <a:schemeClr val="tx2"/>
                </a:solidFill>
              </a:rPr>
              <a:t> ومتجر أبل: المعيار الرئيسي</a:t>
            </a:r>
          </a:p>
          <a:p>
            <a:pPr>
              <a:lnSpc>
                <a:spcPct val="150000"/>
              </a:lnSpc>
            </a:pPr>
            <a:r>
              <a:rPr lang="ar-SY" sz="1600" b="1" dirty="0">
                <a:solidFill>
                  <a:schemeClr val="tx2"/>
                </a:solidFill>
              </a:rPr>
              <a:t>التطبيقات: فيسبوك، إنستغرام، تيك توك</a:t>
            </a:r>
          </a:p>
          <a:p>
            <a:pPr>
              <a:lnSpc>
                <a:spcPct val="150000"/>
              </a:lnSpc>
            </a:pPr>
            <a:r>
              <a:rPr lang="ar-SY" sz="1600" b="1" dirty="0">
                <a:solidFill>
                  <a:srgbClr val="0070C0"/>
                </a:solidFill>
              </a:rPr>
              <a:t>3. الأجهزة والأنظمة</a:t>
            </a:r>
          </a:p>
          <a:p>
            <a:pPr>
              <a:lnSpc>
                <a:spcPct val="150000"/>
              </a:lnSpc>
            </a:pPr>
            <a:r>
              <a:rPr lang="ar-SY" sz="1600" b="1" dirty="0">
                <a:solidFill>
                  <a:schemeClr val="tx2"/>
                </a:solidFill>
              </a:rPr>
              <a:t>الهواتف الذكية: معيار في أجهزة أبل وأندرويد</a:t>
            </a:r>
          </a:p>
          <a:p>
            <a:pPr>
              <a:lnSpc>
                <a:spcPct val="150000"/>
              </a:lnSpc>
            </a:pPr>
            <a:r>
              <a:rPr lang="ar-SY" sz="1600" b="1" dirty="0">
                <a:solidFill>
                  <a:schemeClr val="tx2"/>
                </a:solidFill>
              </a:rPr>
              <a:t>مشغلات الوسائط: دعم شامل</a:t>
            </a:r>
          </a:p>
          <a:p>
            <a:pPr>
              <a:lnSpc>
                <a:spcPct val="150000"/>
              </a:lnSpc>
            </a:pPr>
            <a:r>
              <a:rPr lang="ar-SY" sz="1600" b="1" dirty="0">
                <a:solidFill>
                  <a:schemeClr val="tx2"/>
                </a:solidFill>
              </a:rPr>
              <a:t>أنظمة التشغيل: دعم مدمج في </a:t>
            </a:r>
            <a:r>
              <a:rPr lang="en-US" sz="1600" b="1" dirty="0">
                <a:solidFill>
                  <a:schemeClr val="tx2"/>
                </a:solidFill>
              </a:rPr>
              <a:t>Windows، macOS، Linux</a:t>
            </a:r>
            <a:endParaRPr lang="ar-SY" sz="1600" b="1" dirty="0">
              <a:solidFill>
                <a:schemeClr val="tx2"/>
              </a:solidFill>
            </a:endParaRPr>
          </a:p>
        </p:txBody>
      </p:sp>
    </p:spTree>
    <p:extLst>
      <p:ext uri="{BB962C8B-B14F-4D97-AF65-F5344CB8AC3E}">
        <p14:creationId xmlns:p14="http://schemas.microsoft.com/office/powerpoint/2010/main" val="27235430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عنصر نائب للصورة 4">
            <a:extLst>
              <a:ext uri="{FF2B5EF4-FFF2-40B4-BE49-F238E27FC236}">
                <a16:creationId xmlns:a16="http://schemas.microsoft.com/office/drawing/2014/main" id="{CA262702-DB6D-415F-9E5A-8C71D057912B}"/>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2731" r="28350"/>
          <a:stretch>
            <a:fillRect/>
          </a:stretch>
        </p:blipFill>
        <p:spPr>
          <a:xfrm>
            <a:off x="8335058" y="-1"/>
            <a:ext cx="3856942" cy="6852451"/>
          </a:xfrm>
        </p:spPr>
      </p:pic>
      <p:sp>
        <p:nvSpPr>
          <p:cNvPr id="2" name="عنصر نائب لرقم الشريحة 1">
            <a:extLst>
              <a:ext uri="{FF2B5EF4-FFF2-40B4-BE49-F238E27FC236}">
                <a16:creationId xmlns:a16="http://schemas.microsoft.com/office/drawing/2014/main" id="{84625966-DF68-4C01-B8D0-39DA40267535}"/>
              </a:ext>
            </a:extLst>
          </p:cNvPr>
          <p:cNvSpPr>
            <a:spLocks noGrp="1"/>
          </p:cNvSpPr>
          <p:nvPr>
            <p:ph type="sldNum" sz="quarter" idx="12"/>
          </p:nvPr>
        </p:nvSpPr>
        <p:spPr/>
        <p:txBody>
          <a:bodyPr/>
          <a:lstStyle/>
          <a:p>
            <a:fld id="{5C0BBA6B-D746-4F1B-B1F9-3DE64F485878}" type="slidenum">
              <a:rPr lang="ar-SY" smtClean="0"/>
              <a:pPr/>
              <a:t>4</a:t>
            </a:fld>
            <a:endParaRPr lang="ar-SY" dirty="0"/>
          </a:p>
        </p:txBody>
      </p:sp>
      <p:sp>
        <p:nvSpPr>
          <p:cNvPr id="7" name="مربع نص 6">
            <a:extLst>
              <a:ext uri="{FF2B5EF4-FFF2-40B4-BE49-F238E27FC236}">
                <a16:creationId xmlns:a16="http://schemas.microsoft.com/office/drawing/2014/main" id="{D21D3E7A-9B96-4BF0-8ED9-FCD4BC7D8537}"/>
              </a:ext>
            </a:extLst>
          </p:cNvPr>
          <p:cNvSpPr txBox="1"/>
          <p:nvPr/>
        </p:nvSpPr>
        <p:spPr>
          <a:xfrm>
            <a:off x="-66048" y="784331"/>
            <a:ext cx="6524905" cy="923330"/>
          </a:xfrm>
          <a:prstGeom prst="rect">
            <a:avLst/>
          </a:prstGeom>
          <a:noFill/>
        </p:spPr>
        <p:txBody>
          <a:bodyPr wrap="square" rtlCol="1">
            <a:spAutoFit/>
          </a:bodyPr>
          <a:lstStyle/>
          <a:p>
            <a:r>
              <a:rPr lang="ar-SY" sz="5400" b="1" dirty="0">
                <a:solidFill>
                  <a:srgbClr val="EE1250"/>
                </a:solidFill>
              </a:rPr>
              <a:t>تعريف تقنيات </a:t>
            </a:r>
            <a:r>
              <a:rPr lang="ar-SY" sz="5400" b="1" dirty="0" err="1">
                <a:solidFill>
                  <a:srgbClr val="EE1250"/>
                </a:solidFill>
              </a:rPr>
              <a:t>الضفط</a:t>
            </a:r>
            <a:endParaRPr lang="ar-SY" sz="5400" dirty="0">
              <a:solidFill>
                <a:srgbClr val="EE1250"/>
              </a:solidFill>
            </a:endParaRPr>
          </a:p>
        </p:txBody>
      </p:sp>
      <p:sp>
        <p:nvSpPr>
          <p:cNvPr id="8" name="مربع نص 7">
            <a:extLst>
              <a:ext uri="{FF2B5EF4-FFF2-40B4-BE49-F238E27FC236}">
                <a16:creationId xmlns:a16="http://schemas.microsoft.com/office/drawing/2014/main" id="{FFEE104D-72A2-414D-8DD1-FDF4B7720B95}"/>
              </a:ext>
            </a:extLst>
          </p:cNvPr>
          <p:cNvSpPr txBox="1"/>
          <p:nvPr/>
        </p:nvSpPr>
        <p:spPr>
          <a:xfrm>
            <a:off x="1284629" y="2557319"/>
            <a:ext cx="5903249" cy="4185761"/>
          </a:xfrm>
          <a:prstGeom prst="rect">
            <a:avLst/>
          </a:prstGeom>
          <a:noFill/>
        </p:spPr>
        <p:txBody>
          <a:bodyPr wrap="square" rtlCol="1">
            <a:spAutoFit/>
          </a:bodyPr>
          <a:lstStyle/>
          <a:p>
            <a:br>
              <a:rPr lang="ar-SY"/>
            </a:br>
            <a:r>
              <a:rPr lang="ar-SY"/>
              <a:t>تقنيات الضغط هي عمليات منهجية تعتمد على أسس رياضية متقدمة وخوارزميات حاسوبية معقدة، تهدف إلى إعادة ترميز البيانات الرقمية لتقليل حجمها مع الحفاظ على جوهرها المعلوماتي. تعمل هذه التقنيات من خلال تحليل الأنماط والتكرارات في البيانات، واستغلال خصائص الإدراك البشري، وتطبيق نماذج تنبؤية ذكية لإزالة التكرار غير الضروري والمعلومات الثانوية. تجمع بين الدقة العلمية في التصميم والكفاءة التقنية في التطبيق، لتمثل حلقة وصل حيوية بين النظرية الرياضية المجردة والتطبيقات العملية في عالم الوسائط المتعددة، مما يمكن من تحقيق التوازن الأمثل بين متطلبات تخفيض الحجم والحفاظ على الجودة وسرعة المعالجة.</a:t>
            </a:r>
          </a:p>
          <a:p>
            <a:br>
              <a:rPr lang="ar-SY"/>
            </a:br>
            <a:endParaRPr lang="ar-SY" sz="1400" dirty="0">
              <a:solidFill>
                <a:srgbClr val="032F4A"/>
              </a:solidFill>
            </a:endParaRPr>
          </a:p>
        </p:txBody>
      </p:sp>
    </p:spTree>
    <p:extLst>
      <p:ext uri="{BB962C8B-B14F-4D97-AF65-F5344CB8AC3E}">
        <p14:creationId xmlns:p14="http://schemas.microsoft.com/office/powerpoint/2010/main" val="3555378715"/>
      </p:ext>
    </p:extLst>
  </p:cSld>
  <p:clrMapOvr>
    <a:masterClrMapping/>
  </p:clrMapOvr>
  <mc:AlternateContent xmlns:mc="http://schemas.openxmlformats.org/markup-compatibility/2006" xmlns:p14="http://schemas.microsoft.com/office/powerpoint/2010/main">
    <mc:Choice Requires="p14">
      <p:transition spd="slow" p14:dur="3400">
        <p14:reveal thruBlk="1"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BCE7D8-3E92-C86A-F4D0-D40FAAE14C7B}"/>
            </a:ext>
          </a:extLst>
        </p:cNvPr>
        <p:cNvGrpSpPr/>
        <p:nvPr/>
      </p:nvGrpSpPr>
      <p:grpSpPr>
        <a:xfrm>
          <a:off x="0" y="0"/>
          <a:ext cx="0" cy="0"/>
          <a:chOff x="0" y="0"/>
          <a:chExt cx="0" cy="0"/>
        </a:xfrm>
      </p:grpSpPr>
      <p:pic>
        <p:nvPicPr>
          <p:cNvPr id="5" name="عنصر نائب للصورة 4">
            <a:extLst>
              <a:ext uri="{FF2B5EF4-FFF2-40B4-BE49-F238E27FC236}">
                <a16:creationId xmlns:a16="http://schemas.microsoft.com/office/drawing/2014/main" id="{09D4AAAA-9921-6D1C-0087-52A43CF9FEAC}"/>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28547" r="28547"/>
          <a:stretch/>
        </p:blipFill>
        <p:spPr>
          <a:xfrm>
            <a:off x="0" y="0"/>
            <a:ext cx="5283200" cy="6858000"/>
          </a:xfrm>
        </p:spPr>
      </p:pic>
      <p:sp>
        <p:nvSpPr>
          <p:cNvPr id="2" name="عنصر نائب لرقم الشريحة 1">
            <a:extLst>
              <a:ext uri="{FF2B5EF4-FFF2-40B4-BE49-F238E27FC236}">
                <a16:creationId xmlns:a16="http://schemas.microsoft.com/office/drawing/2014/main" id="{3A1AC3E5-01AC-D506-8E6A-706982F32FF2}"/>
              </a:ext>
            </a:extLst>
          </p:cNvPr>
          <p:cNvSpPr>
            <a:spLocks noGrp="1"/>
          </p:cNvSpPr>
          <p:nvPr>
            <p:ph type="sldNum" sz="quarter" idx="12"/>
          </p:nvPr>
        </p:nvSpPr>
        <p:spPr/>
        <p:txBody>
          <a:bodyPr/>
          <a:lstStyle/>
          <a:p>
            <a:fld id="{5C0BBA6B-D746-4F1B-B1F9-3DE64F485878}" type="slidenum">
              <a:rPr lang="ar-SY" smtClean="0"/>
              <a:pPr/>
              <a:t>40</a:t>
            </a:fld>
            <a:endParaRPr lang="ar-SY" dirty="0"/>
          </a:p>
        </p:txBody>
      </p:sp>
      <p:sp>
        <p:nvSpPr>
          <p:cNvPr id="7" name="مربع نص 6">
            <a:extLst>
              <a:ext uri="{FF2B5EF4-FFF2-40B4-BE49-F238E27FC236}">
                <a16:creationId xmlns:a16="http://schemas.microsoft.com/office/drawing/2014/main" id="{01A8D436-B13C-14CB-A77C-ECF654EA4160}"/>
              </a:ext>
            </a:extLst>
          </p:cNvPr>
          <p:cNvSpPr txBox="1"/>
          <p:nvPr/>
        </p:nvSpPr>
        <p:spPr>
          <a:xfrm>
            <a:off x="2745528" y="-74645"/>
            <a:ext cx="5790368" cy="923330"/>
          </a:xfrm>
          <a:prstGeom prst="rect">
            <a:avLst/>
          </a:prstGeom>
          <a:noFill/>
        </p:spPr>
        <p:txBody>
          <a:bodyPr wrap="none" rtlCol="1">
            <a:spAutoFit/>
          </a:bodyPr>
          <a:lstStyle/>
          <a:p>
            <a:r>
              <a:rPr lang="ar-SY" sz="5400" b="1" dirty="0">
                <a:solidFill>
                  <a:srgbClr val="EE1250"/>
                </a:solidFill>
              </a:rPr>
              <a:t>معايير ضغط الصوت</a:t>
            </a:r>
            <a:endParaRPr lang="en-US" sz="5400" dirty="0">
              <a:solidFill>
                <a:srgbClr val="EE1250"/>
              </a:solidFill>
            </a:endParaRPr>
          </a:p>
        </p:txBody>
      </p:sp>
      <p:sp>
        <p:nvSpPr>
          <p:cNvPr id="8" name="مربع نص 7">
            <a:extLst>
              <a:ext uri="{FF2B5EF4-FFF2-40B4-BE49-F238E27FC236}">
                <a16:creationId xmlns:a16="http://schemas.microsoft.com/office/drawing/2014/main" id="{47527201-8659-5E33-C0C5-2DF76D63B1A3}"/>
              </a:ext>
            </a:extLst>
          </p:cNvPr>
          <p:cNvSpPr txBox="1"/>
          <p:nvPr/>
        </p:nvSpPr>
        <p:spPr>
          <a:xfrm>
            <a:off x="3713583" y="60449"/>
            <a:ext cx="8150807" cy="5601533"/>
          </a:xfrm>
          <a:prstGeom prst="rect">
            <a:avLst/>
          </a:prstGeom>
          <a:noFill/>
        </p:spPr>
        <p:txBody>
          <a:bodyPr wrap="square" rtlCol="1">
            <a:spAutoFit/>
          </a:bodyPr>
          <a:lstStyle/>
          <a:p>
            <a:pPr>
              <a:lnSpc>
                <a:spcPct val="150000"/>
              </a:lnSpc>
            </a:pPr>
            <a:r>
              <a:rPr lang="en-US" sz="1600" b="1" dirty="0">
                <a:solidFill>
                  <a:schemeClr val="tx2"/>
                </a:solidFill>
              </a:rPr>
              <a:t> </a:t>
            </a:r>
            <a:r>
              <a:rPr lang="en-US" sz="1600" b="1" dirty="0">
                <a:solidFill>
                  <a:srgbClr val="FFC000"/>
                </a:solidFill>
              </a:rPr>
              <a:t>AAC</a:t>
            </a:r>
            <a:r>
              <a:rPr lang="ar-SY" sz="1600" b="1" dirty="0">
                <a:solidFill>
                  <a:srgbClr val="FFC000"/>
                </a:solidFill>
              </a:rPr>
              <a:t>(</a:t>
            </a:r>
            <a:r>
              <a:rPr lang="en-US" sz="1600" b="1" dirty="0">
                <a:solidFill>
                  <a:srgbClr val="FFC000"/>
                </a:solidFill>
              </a:rPr>
              <a:t>Advanced Audio Coding</a:t>
            </a:r>
            <a:r>
              <a:rPr lang="ar-SY" sz="1600" b="1" dirty="0">
                <a:solidFill>
                  <a:srgbClr val="FFC000"/>
                </a:solidFill>
              </a:rPr>
              <a:t>):</a:t>
            </a:r>
            <a:br>
              <a:rPr lang="ar-SY" sz="1600" b="1" dirty="0">
                <a:solidFill>
                  <a:srgbClr val="FFC000"/>
                </a:solidFill>
              </a:rPr>
            </a:br>
            <a:r>
              <a:rPr lang="ar-SY" sz="1600" b="1" dirty="0">
                <a:solidFill>
                  <a:srgbClr val="FFC000"/>
                </a:solidFill>
              </a:rPr>
              <a:t>استخدام واسع في البث</a:t>
            </a:r>
          </a:p>
          <a:p>
            <a:pPr>
              <a:lnSpc>
                <a:spcPct val="150000"/>
              </a:lnSpc>
            </a:pPr>
            <a:r>
              <a:rPr lang="ar-SY" sz="1600" b="1" dirty="0">
                <a:solidFill>
                  <a:srgbClr val="0070C0"/>
                </a:solidFill>
              </a:rPr>
              <a:t>مزايا البث باستخدام </a:t>
            </a:r>
            <a:r>
              <a:rPr lang="en-US" sz="1600" b="1" dirty="0">
                <a:solidFill>
                  <a:srgbClr val="0070C0"/>
                </a:solidFill>
              </a:rPr>
              <a:t>AAC</a:t>
            </a:r>
          </a:p>
          <a:p>
            <a:pPr>
              <a:lnSpc>
                <a:spcPct val="150000"/>
              </a:lnSpc>
            </a:pPr>
            <a:r>
              <a:rPr lang="ar-SY" sz="1600" b="1" dirty="0">
                <a:solidFill>
                  <a:srgbClr val="0070C0"/>
                </a:solidFill>
              </a:rPr>
              <a:t>1.كفاءة النطاق الترددي</a:t>
            </a:r>
          </a:p>
          <a:p>
            <a:pPr>
              <a:lnSpc>
                <a:spcPct val="150000"/>
              </a:lnSpc>
            </a:pPr>
            <a:r>
              <a:rPr lang="ar-SY" sz="1600" b="1" dirty="0">
                <a:solidFill>
                  <a:schemeClr val="tx2"/>
                </a:solidFill>
              </a:rPr>
              <a:t>توفير التكلفة: لمشغلي الشبكات</a:t>
            </a:r>
          </a:p>
          <a:p>
            <a:pPr>
              <a:lnSpc>
                <a:spcPct val="150000"/>
              </a:lnSpc>
            </a:pPr>
            <a:r>
              <a:rPr lang="ar-SY" sz="1600" b="1" dirty="0">
                <a:solidFill>
                  <a:schemeClr val="tx2"/>
                </a:solidFill>
              </a:rPr>
              <a:t>سرعة البث: في ظروف النطاق المحدود</a:t>
            </a:r>
          </a:p>
          <a:p>
            <a:pPr>
              <a:lnSpc>
                <a:spcPct val="150000"/>
              </a:lnSpc>
            </a:pPr>
            <a:r>
              <a:rPr lang="ar-SY" sz="1600" b="1" dirty="0">
                <a:solidFill>
                  <a:schemeClr val="tx2"/>
                </a:solidFill>
              </a:rPr>
              <a:t>جودة مستقرة: حتى عند السرعات المنخفضة</a:t>
            </a:r>
          </a:p>
          <a:p>
            <a:pPr>
              <a:lnSpc>
                <a:spcPct val="150000"/>
              </a:lnSpc>
            </a:pPr>
            <a:r>
              <a:rPr lang="ar-SY" sz="1600" b="1" dirty="0">
                <a:solidFill>
                  <a:srgbClr val="0070C0"/>
                </a:solidFill>
              </a:rPr>
              <a:t>2. الأداء في الشبكات</a:t>
            </a:r>
          </a:p>
          <a:p>
            <a:pPr>
              <a:lnSpc>
                <a:spcPct val="150000"/>
              </a:lnSpc>
            </a:pPr>
            <a:r>
              <a:rPr lang="ar-SY" sz="1600" b="1" dirty="0">
                <a:solidFill>
                  <a:schemeClr val="tx2"/>
                </a:solidFill>
              </a:rPr>
              <a:t>مرونة مع فقدان الحزم: استقرار أفضل من </a:t>
            </a:r>
            <a:r>
              <a:rPr lang="en-US" sz="1600" b="1" dirty="0">
                <a:solidFill>
                  <a:schemeClr val="tx2"/>
                </a:solidFill>
              </a:rPr>
              <a:t>MP3</a:t>
            </a:r>
          </a:p>
          <a:p>
            <a:pPr>
              <a:lnSpc>
                <a:spcPct val="150000"/>
              </a:lnSpc>
            </a:pPr>
            <a:r>
              <a:rPr lang="ar-SY" sz="1600" b="1" dirty="0">
                <a:solidFill>
                  <a:schemeClr val="tx2"/>
                </a:solidFill>
              </a:rPr>
              <a:t>تأخير أقل: مهم للتطبيقات التفاعلية</a:t>
            </a:r>
          </a:p>
          <a:p>
            <a:pPr>
              <a:lnSpc>
                <a:spcPct val="150000"/>
              </a:lnSpc>
            </a:pPr>
            <a:r>
              <a:rPr lang="ar-SY" sz="1600" b="1" dirty="0">
                <a:solidFill>
                  <a:schemeClr val="tx2"/>
                </a:solidFill>
              </a:rPr>
              <a:t>تكامل سهل: مع بروتوكولات البث مثل </a:t>
            </a:r>
            <a:r>
              <a:rPr lang="en-US" sz="1600" b="1" dirty="0">
                <a:solidFill>
                  <a:schemeClr val="tx2"/>
                </a:solidFill>
              </a:rPr>
              <a:t>HLS، DASH</a:t>
            </a:r>
          </a:p>
          <a:p>
            <a:pPr>
              <a:lnSpc>
                <a:spcPct val="150000"/>
              </a:lnSpc>
            </a:pPr>
            <a:r>
              <a:rPr lang="ar-SY" sz="1600" b="1" dirty="0">
                <a:solidFill>
                  <a:srgbClr val="0070C0"/>
                </a:solidFill>
              </a:rPr>
              <a:t>3.التوافقية</a:t>
            </a:r>
          </a:p>
          <a:p>
            <a:pPr>
              <a:lnSpc>
                <a:spcPct val="150000"/>
              </a:lnSpc>
            </a:pPr>
            <a:r>
              <a:rPr lang="ar-SY" sz="1600" b="1" dirty="0">
                <a:solidFill>
                  <a:schemeClr val="tx2"/>
                </a:solidFill>
              </a:rPr>
              <a:t>دعم عالمي: من معظم المتصفحات والأجهزة</a:t>
            </a:r>
          </a:p>
          <a:p>
            <a:pPr>
              <a:lnSpc>
                <a:spcPct val="150000"/>
              </a:lnSpc>
            </a:pPr>
            <a:r>
              <a:rPr lang="ar-SY" sz="1600" b="1" dirty="0">
                <a:solidFill>
                  <a:schemeClr val="tx2"/>
                </a:solidFill>
              </a:rPr>
              <a:t>معيار مفتوح: بدون قيود ترخيص صارمة</a:t>
            </a:r>
          </a:p>
          <a:p>
            <a:pPr>
              <a:lnSpc>
                <a:spcPct val="150000"/>
              </a:lnSpc>
            </a:pPr>
            <a:r>
              <a:rPr lang="ar-SY" sz="1600" b="1" dirty="0">
                <a:solidFill>
                  <a:schemeClr val="tx2"/>
                </a:solidFill>
              </a:rPr>
              <a:t>تكامل سلس: مع تنسيقات الفيديو مثل </a:t>
            </a:r>
            <a:r>
              <a:rPr lang="en-US" sz="1600" b="1" dirty="0">
                <a:solidFill>
                  <a:schemeClr val="tx2"/>
                </a:solidFill>
              </a:rPr>
              <a:t>MP4</a:t>
            </a:r>
          </a:p>
        </p:txBody>
      </p:sp>
    </p:spTree>
    <p:extLst>
      <p:ext uri="{BB962C8B-B14F-4D97-AF65-F5344CB8AC3E}">
        <p14:creationId xmlns:p14="http://schemas.microsoft.com/office/powerpoint/2010/main" val="37121694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2005B3-276B-219E-1282-96562EDC2B20}"/>
            </a:ext>
          </a:extLst>
        </p:cNvPr>
        <p:cNvGrpSpPr/>
        <p:nvPr/>
      </p:nvGrpSpPr>
      <p:grpSpPr>
        <a:xfrm>
          <a:off x="0" y="0"/>
          <a:ext cx="0" cy="0"/>
          <a:chOff x="0" y="0"/>
          <a:chExt cx="0" cy="0"/>
        </a:xfrm>
      </p:grpSpPr>
      <p:sp>
        <p:nvSpPr>
          <p:cNvPr id="2" name="عنصر نائب لرقم الشريحة 1">
            <a:extLst>
              <a:ext uri="{FF2B5EF4-FFF2-40B4-BE49-F238E27FC236}">
                <a16:creationId xmlns:a16="http://schemas.microsoft.com/office/drawing/2014/main" id="{B9867E8C-ADA4-6E02-28E7-63DE32C12255}"/>
              </a:ext>
            </a:extLst>
          </p:cNvPr>
          <p:cNvSpPr>
            <a:spLocks noGrp="1"/>
          </p:cNvSpPr>
          <p:nvPr>
            <p:ph type="sldNum" sz="quarter" idx="12"/>
          </p:nvPr>
        </p:nvSpPr>
        <p:spPr/>
        <p:txBody>
          <a:bodyPr/>
          <a:lstStyle/>
          <a:p>
            <a:fld id="{5C0BBA6B-D746-4F1B-B1F9-3DE64F485878}" type="slidenum">
              <a:rPr lang="ar-SY" smtClean="0"/>
              <a:pPr/>
              <a:t>41</a:t>
            </a:fld>
            <a:endParaRPr lang="ar-SY" dirty="0"/>
          </a:p>
        </p:txBody>
      </p:sp>
      <p:sp>
        <p:nvSpPr>
          <p:cNvPr id="3" name="مربع نص 2">
            <a:extLst>
              <a:ext uri="{FF2B5EF4-FFF2-40B4-BE49-F238E27FC236}">
                <a16:creationId xmlns:a16="http://schemas.microsoft.com/office/drawing/2014/main" id="{5A87DBD0-3D65-77FB-9542-5490B91DADF3}"/>
              </a:ext>
            </a:extLst>
          </p:cNvPr>
          <p:cNvSpPr txBox="1"/>
          <p:nvPr/>
        </p:nvSpPr>
        <p:spPr>
          <a:xfrm>
            <a:off x="3919266" y="888945"/>
            <a:ext cx="6820906" cy="769441"/>
          </a:xfrm>
          <a:prstGeom prst="rect">
            <a:avLst/>
          </a:prstGeom>
          <a:noFill/>
        </p:spPr>
        <p:txBody>
          <a:bodyPr wrap="none" rtlCol="1">
            <a:spAutoFit/>
          </a:bodyPr>
          <a:lstStyle/>
          <a:p>
            <a:r>
              <a:rPr lang="ar-SY" sz="4400" b="1" dirty="0">
                <a:solidFill>
                  <a:srgbClr val="EE1250"/>
                </a:solidFill>
              </a:rPr>
              <a:t>مقارنة الأداء بين</a:t>
            </a:r>
            <a:r>
              <a:rPr lang="en-US" sz="4400" b="1" dirty="0">
                <a:solidFill>
                  <a:srgbClr val="EE1250"/>
                </a:solidFill>
              </a:rPr>
              <a:t>Mb3 , AAC</a:t>
            </a:r>
            <a:r>
              <a:rPr lang="ar-SY" sz="4400" b="1" dirty="0">
                <a:solidFill>
                  <a:srgbClr val="EE1250"/>
                </a:solidFill>
              </a:rPr>
              <a:t> :</a:t>
            </a:r>
            <a:endParaRPr lang="en-US" sz="4400" b="1" dirty="0">
              <a:solidFill>
                <a:srgbClr val="EE1250"/>
              </a:solidFill>
            </a:endParaRPr>
          </a:p>
        </p:txBody>
      </p:sp>
      <p:sp>
        <p:nvSpPr>
          <p:cNvPr id="15" name="Rectangle 1">
            <a:extLst>
              <a:ext uri="{FF2B5EF4-FFF2-40B4-BE49-F238E27FC236}">
                <a16:creationId xmlns:a16="http://schemas.microsoft.com/office/drawing/2014/main" id="{5B16C654-4577-DDA9-38CF-BBCB5EF7F10E}"/>
              </a:ext>
            </a:extLst>
          </p:cNvPr>
          <p:cNvSpPr>
            <a:spLocks noChangeArrowheads="1"/>
          </p:cNvSpPr>
          <p:nvPr/>
        </p:nvSpPr>
        <p:spPr bwMode="auto">
          <a:xfrm>
            <a:off x="1211010" y="222329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16" name="جدول 15">
            <a:extLst>
              <a:ext uri="{FF2B5EF4-FFF2-40B4-BE49-F238E27FC236}">
                <a16:creationId xmlns:a16="http://schemas.microsoft.com/office/drawing/2014/main" id="{54F7DC73-126F-0934-4882-1B98156CB9A6}"/>
              </a:ext>
            </a:extLst>
          </p:cNvPr>
          <p:cNvGraphicFramePr>
            <a:graphicFrameLocks noGrp="1"/>
          </p:cNvGraphicFramePr>
          <p:nvPr>
            <p:extLst>
              <p:ext uri="{D42A27DB-BD31-4B8C-83A1-F6EECF244321}">
                <p14:modId xmlns:p14="http://schemas.microsoft.com/office/powerpoint/2010/main" val="2896839927"/>
              </p:ext>
            </p:extLst>
          </p:nvPr>
        </p:nvGraphicFramePr>
        <p:xfrm>
          <a:off x="1892041" y="2316480"/>
          <a:ext cx="8127999" cy="22250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946181082"/>
                    </a:ext>
                  </a:extLst>
                </a:gridCol>
                <a:gridCol w="2709333">
                  <a:extLst>
                    <a:ext uri="{9D8B030D-6E8A-4147-A177-3AD203B41FA5}">
                      <a16:colId xmlns:a16="http://schemas.microsoft.com/office/drawing/2014/main" val="4215436430"/>
                    </a:ext>
                  </a:extLst>
                </a:gridCol>
                <a:gridCol w="2709333">
                  <a:extLst>
                    <a:ext uri="{9D8B030D-6E8A-4147-A177-3AD203B41FA5}">
                      <a16:colId xmlns:a16="http://schemas.microsoft.com/office/drawing/2014/main" val="839872865"/>
                    </a:ext>
                  </a:extLst>
                </a:gridCol>
              </a:tblGrid>
              <a:tr h="370840">
                <a:tc>
                  <a:txBody>
                    <a:bodyPr/>
                    <a:lstStyle/>
                    <a:p>
                      <a:r>
                        <a:rPr lang="ar-SY" dirty="0"/>
                        <a:t>المعيار</a:t>
                      </a:r>
                      <a:endParaRPr lang="en-US" dirty="0"/>
                    </a:p>
                  </a:txBody>
                  <a:tcPr/>
                </a:tc>
                <a:tc>
                  <a:txBody>
                    <a:bodyPr/>
                    <a:lstStyle/>
                    <a:p>
                      <a:r>
                        <a:rPr lang="en-US" dirty="0"/>
                        <a:t>AAC</a:t>
                      </a:r>
                    </a:p>
                  </a:txBody>
                  <a:tcPr/>
                </a:tc>
                <a:tc>
                  <a:txBody>
                    <a:bodyPr/>
                    <a:lstStyle/>
                    <a:p>
                      <a:r>
                        <a:rPr lang="en-US" dirty="0"/>
                        <a:t>MP3</a:t>
                      </a:r>
                    </a:p>
                  </a:txBody>
                  <a:tcPr/>
                </a:tc>
                <a:extLst>
                  <a:ext uri="{0D108BD9-81ED-4DB2-BD59-A6C34878D82A}">
                    <a16:rowId xmlns:a16="http://schemas.microsoft.com/office/drawing/2014/main" val="1556573524"/>
                  </a:ext>
                </a:extLst>
              </a:tr>
              <a:tr h="370840">
                <a:tc>
                  <a:txBody>
                    <a:bodyPr/>
                    <a:lstStyle/>
                    <a:p>
                      <a:r>
                        <a:rPr lang="ar-SY" dirty="0"/>
                        <a:t>أقصى تردد</a:t>
                      </a:r>
                      <a:endParaRPr lang="en-US" dirty="0"/>
                    </a:p>
                  </a:txBody>
                  <a:tcPr/>
                </a:tc>
                <a:tc>
                  <a:txBody>
                    <a:bodyPr/>
                    <a:lstStyle/>
                    <a:p>
                      <a:r>
                        <a:rPr lang="ar-SY" dirty="0"/>
                        <a:t>96 </a:t>
                      </a:r>
                      <a:r>
                        <a:rPr lang="ar-SY" dirty="0" err="1"/>
                        <a:t>كيلوهيرتز</a:t>
                      </a:r>
                      <a:endParaRPr lang="en-US" dirty="0"/>
                    </a:p>
                  </a:txBody>
                  <a:tcPr/>
                </a:tc>
                <a:tc>
                  <a:txBody>
                    <a:bodyPr/>
                    <a:lstStyle/>
                    <a:p>
                      <a:r>
                        <a:rPr lang="ar-SY" dirty="0"/>
                        <a:t>48 </a:t>
                      </a:r>
                      <a:r>
                        <a:rPr lang="ar-SY" dirty="0" err="1"/>
                        <a:t>كيلوهيرتز</a:t>
                      </a:r>
                      <a:endParaRPr lang="en-US" dirty="0"/>
                    </a:p>
                  </a:txBody>
                  <a:tcPr/>
                </a:tc>
                <a:extLst>
                  <a:ext uri="{0D108BD9-81ED-4DB2-BD59-A6C34878D82A}">
                    <a16:rowId xmlns:a16="http://schemas.microsoft.com/office/drawing/2014/main" val="1558726252"/>
                  </a:ext>
                </a:extLst>
              </a:tr>
              <a:tr h="370840">
                <a:tc>
                  <a:txBody>
                    <a:bodyPr/>
                    <a:lstStyle/>
                    <a:p>
                      <a:r>
                        <a:rPr lang="ar-SY" dirty="0"/>
                        <a:t>معدل البت النموذجي</a:t>
                      </a:r>
                      <a:endParaRPr lang="en-US" dirty="0"/>
                    </a:p>
                  </a:txBody>
                  <a:tcPr/>
                </a:tc>
                <a:tc>
                  <a:txBody>
                    <a:bodyPr/>
                    <a:lstStyle/>
                    <a:p>
                      <a:r>
                        <a:rPr lang="ar-SY" dirty="0"/>
                        <a:t>96-256 كيلوبت/ث</a:t>
                      </a:r>
                      <a:endParaRPr lang="en-US" dirty="0"/>
                    </a:p>
                  </a:txBody>
                  <a:tcPr/>
                </a:tc>
                <a:tc>
                  <a:txBody>
                    <a:bodyPr/>
                    <a:lstStyle/>
                    <a:p>
                      <a:r>
                        <a:rPr lang="ar-SY" dirty="0"/>
                        <a:t>128-320 كيلوبت/ث</a:t>
                      </a:r>
                      <a:endParaRPr lang="en-US" dirty="0"/>
                    </a:p>
                  </a:txBody>
                  <a:tcPr/>
                </a:tc>
                <a:extLst>
                  <a:ext uri="{0D108BD9-81ED-4DB2-BD59-A6C34878D82A}">
                    <a16:rowId xmlns:a16="http://schemas.microsoft.com/office/drawing/2014/main" val="3020003579"/>
                  </a:ext>
                </a:extLst>
              </a:tr>
              <a:tr h="370840">
                <a:tc>
                  <a:txBody>
                    <a:bodyPr/>
                    <a:lstStyle/>
                    <a:p>
                      <a:r>
                        <a:rPr lang="ar-SY" dirty="0"/>
                        <a:t>القنوات</a:t>
                      </a:r>
                      <a:endParaRPr lang="en-US" dirty="0"/>
                    </a:p>
                  </a:txBody>
                  <a:tcPr/>
                </a:tc>
                <a:tc>
                  <a:txBody>
                    <a:bodyPr/>
                    <a:lstStyle/>
                    <a:p>
                      <a:r>
                        <a:rPr lang="ar-SY" dirty="0"/>
                        <a:t>	حتى 48</a:t>
                      </a:r>
                      <a:endParaRPr lang="en-US" dirty="0"/>
                    </a:p>
                  </a:txBody>
                  <a:tcPr/>
                </a:tc>
                <a:tc>
                  <a:txBody>
                    <a:bodyPr/>
                    <a:lstStyle/>
                    <a:p>
                      <a:r>
                        <a:rPr lang="ar-SY" dirty="0"/>
                        <a:t>2</a:t>
                      </a:r>
                      <a:endParaRPr lang="en-US" dirty="0"/>
                    </a:p>
                  </a:txBody>
                  <a:tcPr/>
                </a:tc>
                <a:extLst>
                  <a:ext uri="{0D108BD9-81ED-4DB2-BD59-A6C34878D82A}">
                    <a16:rowId xmlns:a16="http://schemas.microsoft.com/office/drawing/2014/main" val="1764409961"/>
                  </a:ext>
                </a:extLst>
              </a:tr>
              <a:tr h="370840">
                <a:tc>
                  <a:txBody>
                    <a:bodyPr/>
                    <a:lstStyle/>
                    <a:p>
                      <a:r>
                        <a:rPr lang="ar-SY" dirty="0"/>
                        <a:t>جودة عند 128 كيلوبت/ث</a:t>
                      </a:r>
                      <a:endParaRPr lang="en-US" dirty="0"/>
                    </a:p>
                  </a:txBody>
                  <a:tcPr/>
                </a:tc>
                <a:tc>
                  <a:txBody>
                    <a:bodyPr/>
                    <a:lstStyle/>
                    <a:p>
                      <a:r>
                        <a:rPr lang="ar-SY" dirty="0"/>
                        <a:t>	ممتازة</a:t>
                      </a:r>
                      <a:endParaRPr lang="en-US" dirty="0"/>
                    </a:p>
                  </a:txBody>
                  <a:tcPr/>
                </a:tc>
                <a:tc>
                  <a:txBody>
                    <a:bodyPr/>
                    <a:lstStyle/>
                    <a:p>
                      <a:r>
                        <a:rPr lang="ar-SY" dirty="0"/>
                        <a:t>جيدة</a:t>
                      </a:r>
                      <a:endParaRPr lang="en-US" dirty="0"/>
                    </a:p>
                  </a:txBody>
                  <a:tcPr/>
                </a:tc>
                <a:extLst>
                  <a:ext uri="{0D108BD9-81ED-4DB2-BD59-A6C34878D82A}">
                    <a16:rowId xmlns:a16="http://schemas.microsoft.com/office/drawing/2014/main" val="3187855432"/>
                  </a:ext>
                </a:extLst>
              </a:tr>
              <a:tr h="370840">
                <a:tc>
                  <a:txBody>
                    <a:bodyPr/>
                    <a:lstStyle/>
                    <a:p>
                      <a:r>
                        <a:rPr lang="ar-SY" dirty="0"/>
                        <a:t>التعقيد الحسابي</a:t>
                      </a:r>
                      <a:endParaRPr lang="en-US" dirty="0"/>
                    </a:p>
                  </a:txBody>
                  <a:tcPr/>
                </a:tc>
                <a:tc>
                  <a:txBody>
                    <a:bodyPr/>
                    <a:lstStyle/>
                    <a:p>
                      <a:r>
                        <a:rPr lang="ar-SY" dirty="0"/>
                        <a:t>متوسط</a:t>
                      </a:r>
                      <a:endParaRPr lang="en-US" dirty="0"/>
                    </a:p>
                  </a:txBody>
                  <a:tcPr/>
                </a:tc>
                <a:tc>
                  <a:txBody>
                    <a:bodyPr/>
                    <a:lstStyle/>
                    <a:p>
                      <a:r>
                        <a:rPr lang="ar-SY" dirty="0"/>
                        <a:t>منخفض</a:t>
                      </a:r>
                      <a:endParaRPr lang="en-US" dirty="0"/>
                    </a:p>
                  </a:txBody>
                  <a:tcPr/>
                </a:tc>
                <a:extLst>
                  <a:ext uri="{0D108BD9-81ED-4DB2-BD59-A6C34878D82A}">
                    <a16:rowId xmlns:a16="http://schemas.microsoft.com/office/drawing/2014/main" val="525189446"/>
                  </a:ext>
                </a:extLst>
              </a:tr>
            </a:tbl>
          </a:graphicData>
        </a:graphic>
      </p:graphicFrame>
    </p:spTree>
    <p:extLst>
      <p:ext uri="{BB962C8B-B14F-4D97-AF65-F5344CB8AC3E}">
        <p14:creationId xmlns:p14="http://schemas.microsoft.com/office/powerpoint/2010/main" val="39922868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D7582D-26E1-57EC-3BF6-069D7EF900C2}"/>
            </a:ext>
          </a:extLst>
        </p:cNvPr>
        <p:cNvGrpSpPr/>
        <p:nvPr/>
      </p:nvGrpSpPr>
      <p:grpSpPr>
        <a:xfrm>
          <a:off x="0" y="0"/>
          <a:ext cx="0" cy="0"/>
          <a:chOff x="0" y="0"/>
          <a:chExt cx="0" cy="0"/>
        </a:xfrm>
      </p:grpSpPr>
      <p:sp>
        <p:nvSpPr>
          <p:cNvPr id="2" name="عنصر نائب لرقم الشريحة 1">
            <a:extLst>
              <a:ext uri="{FF2B5EF4-FFF2-40B4-BE49-F238E27FC236}">
                <a16:creationId xmlns:a16="http://schemas.microsoft.com/office/drawing/2014/main" id="{FF4A7833-9FCB-C2D6-2878-64A0C0170FEF}"/>
              </a:ext>
            </a:extLst>
          </p:cNvPr>
          <p:cNvSpPr>
            <a:spLocks noGrp="1"/>
          </p:cNvSpPr>
          <p:nvPr>
            <p:ph type="sldNum" sz="quarter" idx="12"/>
          </p:nvPr>
        </p:nvSpPr>
        <p:spPr/>
        <p:txBody>
          <a:bodyPr/>
          <a:lstStyle/>
          <a:p>
            <a:fld id="{5C0BBA6B-D746-4F1B-B1F9-3DE64F485878}" type="slidenum">
              <a:rPr lang="ar-SY" smtClean="0"/>
              <a:pPr/>
              <a:t>42</a:t>
            </a:fld>
            <a:endParaRPr lang="ar-SY" dirty="0"/>
          </a:p>
        </p:txBody>
      </p:sp>
      <p:sp>
        <p:nvSpPr>
          <p:cNvPr id="3" name="مربع نص 2">
            <a:extLst>
              <a:ext uri="{FF2B5EF4-FFF2-40B4-BE49-F238E27FC236}">
                <a16:creationId xmlns:a16="http://schemas.microsoft.com/office/drawing/2014/main" id="{4BE6D3A0-CC41-6561-591C-D5DFED87F4F8}"/>
              </a:ext>
            </a:extLst>
          </p:cNvPr>
          <p:cNvSpPr txBox="1"/>
          <p:nvPr/>
        </p:nvSpPr>
        <p:spPr>
          <a:xfrm>
            <a:off x="5927636" y="273124"/>
            <a:ext cx="4812536" cy="769441"/>
          </a:xfrm>
          <a:prstGeom prst="rect">
            <a:avLst/>
          </a:prstGeom>
          <a:noFill/>
        </p:spPr>
        <p:txBody>
          <a:bodyPr wrap="none" rtlCol="1">
            <a:spAutoFit/>
          </a:bodyPr>
          <a:lstStyle/>
          <a:p>
            <a:r>
              <a:rPr lang="ar-SY" sz="4400" b="1" dirty="0">
                <a:solidFill>
                  <a:srgbClr val="EE1250"/>
                </a:solidFill>
              </a:rPr>
              <a:t> أداة مقارنة الضغط:</a:t>
            </a:r>
            <a:endParaRPr lang="en-US" sz="4400" b="1" dirty="0">
              <a:solidFill>
                <a:srgbClr val="EE1250"/>
              </a:solidFill>
            </a:endParaRPr>
          </a:p>
        </p:txBody>
      </p:sp>
      <p:sp>
        <p:nvSpPr>
          <p:cNvPr id="4" name="مربع نص 3">
            <a:extLst>
              <a:ext uri="{FF2B5EF4-FFF2-40B4-BE49-F238E27FC236}">
                <a16:creationId xmlns:a16="http://schemas.microsoft.com/office/drawing/2014/main" id="{EE1CC2CD-9CBC-8417-0076-F7B4637DB217}"/>
              </a:ext>
            </a:extLst>
          </p:cNvPr>
          <p:cNvSpPr txBox="1"/>
          <p:nvPr/>
        </p:nvSpPr>
        <p:spPr>
          <a:xfrm>
            <a:off x="2589365" y="930677"/>
            <a:ext cx="8150807" cy="3916457"/>
          </a:xfrm>
          <a:prstGeom prst="rect">
            <a:avLst/>
          </a:prstGeom>
          <a:noFill/>
        </p:spPr>
        <p:txBody>
          <a:bodyPr wrap="square" rtlCol="1">
            <a:spAutoFit/>
          </a:bodyPr>
          <a:lstStyle/>
          <a:p>
            <a:pPr>
              <a:lnSpc>
                <a:spcPct val="150000"/>
              </a:lnSpc>
            </a:pPr>
            <a:r>
              <a:rPr lang="ar-SY" sz="2800" b="1" dirty="0">
                <a:solidFill>
                  <a:srgbClr val="FFC000"/>
                </a:solidFill>
              </a:rPr>
              <a:t>مفهوم أداة مقارنة الضغط:</a:t>
            </a:r>
          </a:p>
          <a:p>
            <a:pPr>
              <a:lnSpc>
                <a:spcPct val="150000"/>
              </a:lnSpc>
            </a:pPr>
            <a:r>
              <a:rPr lang="ar-SY" sz="2800" b="1" dirty="0">
                <a:solidFill>
                  <a:schemeClr val="tx2"/>
                </a:solidFill>
              </a:rPr>
              <a:t>أداة مقارنة الضغط هي برنامج أو تطبيق يُستخدم لمقارنة ملفات الوسائط (صور، فيديو، صوت) قبل وبعد عملية الضغط، بهدف تقييم كفاءة الضغط وتأثيره على الجودة.</a:t>
            </a:r>
          </a:p>
          <a:p>
            <a:pPr>
              <a:lnSpc>
                <a:spcPct val="150000"/>
              </a:lnSpc>
            </a:pPr>
            <a:r>
              <a:rPr lang="ar-SY" sz="2800" b="1" dirty="0">
                <a:solidFill>
                  <a:schemeClr val="tx2"/>
                </a:solidFill>
              </a:rPr>
              <a:t> </a:t>
            </a:r>
          </a:p>
        </p:txBody>
      </p:sp>
    </p:spTree>
    <p:extLst>
      <p:ext uri="{BB962C8B-B14F-4D97-AF65-F5344CB8AC3E}">
        <p14:creationId xmlns:p14="http://schemas.microsoft.com/office/powerpoint/2010/main" val="32361128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ED0627-5649-5409-C2F2-DB48188A40F1}"/>
            </a:ext>
          </a:extLst>
        </p:cNvPr>
        <p:cNvGrpSpPr/>
        <p:nvPr/>
      </p:nvGrpSpPr>
      <p:grpSpPr>
        <a:xfrm>
          <a:off x="0" y="0"/>
          <a:ext cx="0" cy="0"/>
          <a:chOff x="0" y="0"/>
          <a:chExt cx="0" cy="0"/>
        </a:xfrm>
      </p:grpSpPr>
      <p:sp>
        <p:nvSpPr>
          <p:cNvPr id="2" name="عنصر نائب لرقم الشريحة 1">
            <a:extLst>
              <a:ext uri="{FF2B5EF4-FFF2-40B4-BE49-F238E27FC236}">
                <a16:creationId xmlns:a16="http://schemas.microsoft.com/office/drawing/2014/main" id="{5754E3ED-F7D0-F546-D538-E18629B74520}"/>
              </a:ext>
            </a:extLst>
          </p:cNvPr>
          <p:cNvSpPr>
            <a:spLocks noGrp="1"/>
          </p:cNvSpPr>
          <p:nvPr>
            <p:ph type="sldNum" sz="quarter" idx="12"/>
          </p:nvPr>
        </p:nvSpPr>
        <p:spPr/>
        <p:txBody>
          <a:bodyPr/>
          <a:lstStyle/>
          <a:p>
            <a:fld id="{5C0BBA6B-D746-4F1B-B1F9-3DE64F485878}" type="slidenum">
              <a:rPr lang="ar-SY" smtClean="0"/>
              <a:pPr/>
              <a:t>43</a:t>
            </a:fld>
            <a:endParaRPr lang="ar-SY" dirty="0"/>
          </a:p>
        </p:txBody>
      </p:sp>
      <p:sp>
        <p:nvSpPr>
          <p:cNvPr id="3" name="مربع نص 2">
            <a:extLst>
              <a:ext uri="{FF2B5EF4-FFF2-40B4-BE49-F238E27FC236}">
                <a16:creationId xmlns:a16="http://schemas.microsoft.com/office/drawing/2014/main" id="{654AA076-D66B-FE4E-52F0-0974663042FB}"/>
              </a:ext>
            </a:extLst>
          </p:cNvPr>
          <p:cNvSpPr txBox="1"/>
          <p:nvPr/>
        </p:nvSpPr>
        <p:spPr>
          <a:xfrm>
            <a:off x="5927636" y="273124"/>
            <a:ext cx="4812536" cy="769441"/>
          </a:xfrm>
          <a:prstGeom prst="rect">
            <a:avLst/>
          </a:prstGeom>
          <a:noFill/>
        </p:spPr>
        <p:txBody>
          <a:bodyPr wrap="none" rtlCol="1">
            <a:spAutoFit/>
          </a:bodyPr>
          <a:lstStyle/>
          <a:p>
            <a:r>
              <a:rPr lang="ar-SY" sz="4400" b="1" dirty="0">
                <a:solidFill>
                  <a:srgbClr val="EE1250"/>
                </a:solidFill>
              </a:rPr>
              <a:t> أداة مقارنة الضغط:</a:t>
            </a:r>
            <a:endParaRPr lang="en-US" sz="4400" b="1" dirty="0">
              <a:solidFill>
                <a:srgbClr val="EE1250"/>
              </a:solidFill>
            </a:endParaRPr>
          </a:p>
        </p:txBody>
      </p:sp>
      <p:sp>
        <p:nvSpPr>
          <p:cNvPr id="4" name="مربع نص 3">
            <a:extLst>
              <a:ext uri="{FF2B5EF4-FFF2-40B4-BE49-F238E27FC236}">
                <a16:creationId xmlns:a16="http://schemas.microsoft.com/office/drawing/2014/main" id="{4D0BD7FB-E116-608C-6CD6-9BCE83B1FC60}"/>
              </a:ext>
            </a:extLst>
          </p:cNvPr>
          <p:cNvSpPr txBox="1"/>
          <p:nvPr/>
        </p:nvSpPr>
        <p:spPr>
          <a:xfrm>
            <a:off x="2589365" y="859065"/>
            <a:ext cx="8150807" cy="4909036"/>
          </a:xfrm>
          <a:prstGeom prst="rect">
            <a:avLst/>
          </a:prstGeom>
          <a:noFill/>
        </p:spPr>
        <p:txBody>
          <a:bodyPr wrap="square" rtlCol="1">
            <a:spAutoFit/>
          </a:bodyPr>
          <a:lstStyle/>
          <a:p>
            <a:pPr>
              <a:lnSpc>
                <a:spcPct val="150000"/>
              </a:lnSpc>
            </a:pPr>
            <a:r>
              <a:rPr lang="ar-SY" sz="2000" b="1" dirty="0">
                <a:solidFill>
                  <a:srgbClr val="FFC000"/>
                </a:solidFill>
              </a:rPr>
              <a:t>مكونات الأداة الرئيسية:</a:t>
            </a:r>
          </a:p>
          <a:p>
            <a:pPr>
              <a:lnSpc>
                <a:spcPct val="150000"/>
              </a:lnSpc>
            </a:pPr>
            <a:r>
              <a:rPr lang="ar-SY" sz="1600" b="1" dirty="0">
                <a:solidFill>
                  <a:schemeClr val="tx2"/>
                </a:solidFill>
              </a:rPr>
              <a:t>1. واجهة المقارنة البصرية</a:t>
            </a:r>
          </a:p>
          <a:p>
            <a:pPr>
              <a:lnSpc>
                <a:spcPct val="150000"/>
              </a:lnSpc>
            </a:pPr>
            <a:r>
              <a:rPr lang="ar-SY" sz="1600" b="1" dirty="0">
                <a:solidFill>
                  <a:schemeClr val="tx2"/>
                </a:solidFill>
              </a:rPr>
              <a:t>العرض الجانبي: عرض الصورة الأصلية والمضغوطة جنباً إلى جنب</a:t>
            </a:r>
          </a:p>
          <a:p>
            <a:pPr>
              <a:lnSpc>
                <a:spcPct val="150000"/>
              </a:lnSpc>
            </a:pPr>
            <a:r>
              <a:rPr lang="ar-SY" sz="1600" b="1" dirty="0">
                <a:solidFill>
                  <a:schemeClr val="tx2"/>
                </a:solidFill>
              </a:rPr>
              <a:t>التكبير والتحريك: فحص التفاصيل الدقيقة</a:t>
            </a:r>
          </a:p>
          <a:p>
            <a:pPr>
              <a:lnSpc>
                <a:spcPct val="150000"/>
              </a:lnSpc>
            </a:pPr>
            <a:r>
              <a:rPr lang="ar-SY" sz="1600" b="1" dirty="0">
                <a:solidFill>
                  <a:schemeClr val="tx2"/>
                </a:solidFill>
              </a:rPr>
              <a:t>التبديل السريع: للمقارنة السريعة بين النسختين</a:t>
            </a:r>
          </a:p>
          <a:p>
            <a:pPr>
              <a:lnSpc>
                <a:spcPct val="150000"/>
              </a:lnSpc>
            </a:pPr>
            <a:r>
              <a:rPr lang="ar-SY" sz="1600" b="1" dirty="0">
                <a:solidFill>
                  <a:schemeClr val="tx2"/>
                </a:solidFill>
              </a:rPr>
              <a:t>2. القياسات الكمية</a:t>
            </a:r>
          </a:p>
          <a:p>
            <a:pPr>
              <a:lnSpc>
                <a:spcPct val="150000"/>
              </a:lnSpc>
            </a:pPr>
            <a:r>
              <a:rPr lang="ar-SY" sz="1600" b="1" dirty="0">
                <a:solidFill>
                  <a:schemeClr val="tx2"/>
                </a:solidFill>
              </a:rPr>
              <a:t>حجم الملف: قبل وبعد الضغط</a:t>
            </a:r>
          </a:p>
          <a:p>
            <a:pPr>
              <a:lnSpc>
                <a:spcPct val="150000"/>
              </a:lnSpc>
            </a:pPr>
            <a:r>
              <a:rPr lang="ar-SY" sz="1600" b="1" dirty="0">
                <a:solidFill>
                  <a:schemeClr val="tx2"/>
                </a:solidFill>
              </a:rPr>
              <a:t>نسبة الضغط: النسبة المئوية للتوفير</a:t>
            </a:r>
          </a:p>
          <a:p>
            <a:pPr>
              <a:lnSpc>
                <a:spcPct val="150000"/>
              </a:lnSpc>
            </a:pPr>
            <a:r>
              <a:rPr lang="ar-SY" sz="1600" b="1" dirty="0">
                <a:solidFill>
                  <a:schemeClr val="tx2"/>
                </a:solidFill>
              </a:rPr>
              <a:t>عامل الضغط: النسبة بين الحجم الأصلي والمضغوط</a:t>
            </a:r>
          </a:p>
          <a:p>
            <a:pPr>
              <a:lnSpc>
                <a:spcPct val="150000"/>
              </a:lnSpc>
            </a:pPr>
            <a:r>
              <a:rPr lang="ar-SY" sz="1600" b="1" dirty="0">
                <a:solidFill>
                  <a:schemeClr val="tx2"/>
                </a:solidFill>
              </a:rPr>
              <a:t>3. تحليل الجودة</a:t>
            </a:r>
          </a:p>
          <a:p>
            <a:pPr>
              <a:lnSpc>
                <a:spcPct val="150000"/>
              </a:lnSpc>
            </a:pPr>
            <a:r>
              <a:rPr lang="ar-SY" sz="1600" b="1" dirty="0">
                <a:solidFill>
                  <a:schemeClr val="tx2"/>
                </a:solidFill>
              </a:rPr>
              <a:t>مقاييس الجودة: </a:t>
            </a:r>
            <a:r>
              <a:rPr lang="en-US" sz="1600" b="1" dirty="0">
                <a:solidFill>
                  <a:schemeClr val="tx2"/>
                </a:solidFill>
              </a:rPr>
              <a:t>PSNR، SSIM، MS-SSIM</a:t>
            </a:r>
          </a:p>
          <a:p>
            <a:pPr>
              <a:lnSpc>
                <a:spcPct val="150000"/>
              </a:lnSpc>
            </a:pPr>
            <a:r>
              <a:rPr lang="ar-SY" sz="1600" b="1" dirty="0">
                <a:solidFill>
                  <a:schemeClr val="tx2"/>
                </a:solidFill>
              </a:rPr>
              <a:t>التقييم البصري: تحديد الاختلافات بالعين المجردة</a:t>
            </a:r>
          </a:p>
          <a:p>
            <a:pPr>
              <a:lnSpc>
                <a:spcPct val="150000"/>
              </a:lnSpc>
            </a:pPr>
            <a:r>
              <a:rPr lang="ar-SY" sz="1600" b="1" dirty="0">
                <a:solidFill>
                  <a:schemeClr val="tx2"/>
                </a:solidFill>
              </a:rPr>
              <a:t>خرائط الاختلاف: تمثيل بصري للمناطق المتأثرة</a:t>
            </a:r>
          </a:p>
        </p:txBody>
      </p:sp>
    </p:spTree>
    <p:extLst>
      <p:ext uri="{BB962C8B-B14F-4D97-AF65-F5344CB8AC3E}">
        <p14:creationId xmlns:p14="http://schemas.microsoft.com/office/powerpoint/2010/main" val="31872977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68AE12-6A25-8314-CCA2-6DF692E8E57A}"/>
            </a:ext>
          </a:extLst>
        </p:cNvPr>
        <p:cNvGrpSpPr/>
        <p:nvPr/>
      </p:nvGrpSpPr>
      <p:grpSpPr>
        <a:xfrm>
          <a:off x="0" y="0"/>
          <a:ext cx="0" cy="0"/>
          <a:chOff x="0" y="0"/>
          <a:chExt cx="0" cy="0"/>
        </a:xfrm>
      </p:grpSpPr>
      <p:sp>
        <p:nvSpPr>
          <p:cNvPr id="2" name="عنصر نائب لرقم الشريحة 1">
            <a:extLst>
              <a:ext uri="{FF2B5EF4-FFF2-40B4-BE49-F238E27FC236}">
                <a16:creationId xmlns:a16="http://schemas.microsoft.com/office/drawing/2014/main" id="{5FAFB90D-C670-B633-4484-FEDED8E4D5DE}"/>
              </a:ext>
            </a:extLst>
          </p:cNvPr>
          <p:cNvSpPr>
            <a:spLocks noGrp="1"/>
          </p:cNvSpPr>
          <p:nvPr>
            <p:ph type="sldNum" sz="quarter" idx="12"/>
          </p:nvPr>
        </p:nvSpPr>
        <p:spPr/>
        <p:txBody>
          <a:bodyPr/>
          <a:lstStyle/>
          <a:p>
            <a:fld id="{5C0BBA6B-D746-4F1B-B1F9-3DE64F485878}" type="slidenum">
              <a:rPr lang="ar-SY" smtClean="0"/>
              <a:pPr/>
              <a:t>44</a:t>
            </a:fld>
            <a:endParaRPr lang="ar-SY" dirty="0"/>
          </a:p>
        </p:txBody>
      </p:sp>
      <p:sp>
        <p:nvSpPr>
          <p:cNvPr id="3" name="مربع نص 2">
            <a:extLst>
              <a:ext uri="{FF2B5EF4-FFF2-40B4-BE49-F238E27FC236}">
                <a16:creationId xmlns:a16="http://schemas.microsoft.com/office/drawing/2014/main" id="{2B3902AF-0631-9A81-B59B-F92D674DB279}"/>
              </a:ext>
            </a:extLst>
          </p:cNvPr>
          <p:cNvSpPr txBox="1"/>
          <p:nvPr/>
        </p:nvSpPr>
        <p:spPr>
          <a:xfrm>
            <a:off x="5927636" y="273124"/>
            <a:ext cx="4812536" cy="769441"/>
          </a:xfrm>
          <a:prstGeom prst="rect">
            <a:avLst/>
          </a:prstGeom>
          <a:noFill/>
        </p:spPr>
        <p:txBody>
          <a:bodyPr wrap="none" rtlCol="1">
            <a:spAutoFit/>
          </a:bodyPr>
          <a:lstStyle/>
          <a:p>
            <a:r>
              <a:rPr lang="ar-SY" sz="4400" b="1" dirty="0">
                <a:solidFill>
                  <a:srgbClr val="EE1250"/>
                </a:solidFill>
              </a:rPr>
              <a:t> أداة مقارنة الضغط:</a:t>
            </a:r>
            <a:endParaRPr lang="en-US" sz="4400" b="1" dirty="0">
              <a:solidFill>
                <a:srgbClr val="EE1250"/>
              </a:solidFill>
            </a:endParaRPr>
          </a:p>
        </p:txBody>
      </p:sp>
      <p:sp>
        <p:nvSpPr>
          <p:cNvPr id="4" name="مربع نص 3">
            <a:extLst>
              <a:ext uri="{FF2B5EF4-FFF2-40B4-BE49-F238E27FC236}">
                <a16:creationId xmlns:a16="http://schemas.microsoft.com/office/drawing/2014/main" id="{99B9F84A-1026-A1A6-43C4-4BEE45306E41}"/>
              </a:ext>
            </a:extLst>
          </p:cNvPr>
          <p:cNvSpPr txBox="1"/>
          <p:nvPr/>
        </p:nvSpPr>
        <p:spPr>
          <a:xfrm>
            <a:off x="2589365" y="859065"/>
            <a:ext cx="8150807" cy="4478149"/>
          </a:xfrm>
          <a:prstGeom prst="rect">
            <a:avLst/>
          </a:prstGeom>
          <a:noFill/>
        </p:spPr>
        <p:txBody>
          <a:bodyPr wrap="square" rtlCol="1">
            <a:spAutoFit/>
          </a:bodyPr>
          <a:lstStyle/>
          <a:p>
            <a:pPr>
              <a:lnSpc>
                <a:spcPct val="150000"/>
              </a:lnSpc>
            </a:pPr>
            <a:r>
              <a:rPr lang="ar-SY" sz="2400" b="1" dirty="0">
                <a:solidFill>
                  <a:srgbClr val="FFC000"/>
                </a:solidFill>
              </a:rPr>
              <a:t> آلية عمل الأداة</a:t>
            </a:r>
          </a:p>
          <a:p>
            <a:pPr>
              <a:lnSpc>
                <a:spcPct val="150000"/>
              </a:lnSpc>
            </a:pPr>
            <a:r>
              <a:rPr lang="ar-SY" sz="2400" b="1" dirty="0">
                <a:solidFill>
                  <a:schemeClr val="tx2"/>
                </a:solidFill>
              </a:rPr>
              <a:t>1. معالجة الملفات</a:t>
            </a:r>
          </a:p>
          <a:p>
            <a:pPr>
              <a:lnSpc>
                <a:spcPct val="150000"/>
              </a:lnSpc>
            </a:pPr>
            <a:r>
              <a:rPr lang="ar-SY" sz="2400" b="1" dirty="0">
                <a:solidFill>
                  <a:schemeClr val="tx2"/>
                </a:solidFill>
              </a:rPr>
              <a:t>الإدخال → الضغط → المقارنة → النتائج</a:t>
            </a:r>
          </a:p>
          <a:p>
            <a:pPr>
              <a:lnSpc>
                <a:spcPct val="150000"/>
              </a:lnSpc>
            </a:pPr>
            <a:r>
              <a:rPr lang="ar-SY" sz="2400" b="1" dirty="0">
                <a:solidFill>
                  <a:schemeClr val="tx2"/>
                </a:solidFill>
              </a:rPr>
              <a:t>2. خطوات العمل</a:t>
            </a:r>
          </a:p>
          <a:p>
            <a:pPr>
              <a:lnSpc>
                <a:spcPct val="150000"/>
              </a:lnSpc>
            </a:pPr>
            <a:r>
              <a:rPr lang="ar-SY" sz="2400" b="1" dirty="0">
                <a:solidFill>
                  <a:schemeClr val="tx2"/>
                </a:solidFill>
              </a:rPr>
              <a:t>1.تحميل الملف الأصلي</a:t>
            </a:r>
          </a:p>
          <a:p>
            <a:pPr>
              <a:lnSpc>
                <a:spcPct val="150000"/>
              </a:lnSpc>
            </a:pPr>
            <a:r>
              <a:rPr lang="ar-SY" sz="2400" b="1" dirty="0">
                <a:solidFill>
                  <a:schemeClr val="tx2"/>
                </a:solidFill>
              </a:rPr>
              <a:t>2.تطبيق خوارزميات الضغط</a:t>
            </a:r>
          </a:p>
          <a:p>
            <a:pPr>
              <a:lnSpc>
                <a:spcPct val="150000"/>
              </a:lnSpc>
            </a:pPr>
            <a:r>
              <a:rPr lang="ar-SY" sz="2400" b="1" dirty="0">
                <a:solidFill>
                  <a:schemeClr val="tx2"/>
                </a:solidFill>
              </a:rPr>
              <a:t>3.تحليل النتائج</a:t>
            </a:r>
          </a:p>
          <a:p>
            <a:pPr>
              <a:lnSpc>
                <a:spcPct val="150000"/>
              </a:lnSpc>
            </a:pPr>
            <a:r>
              <a:rPr lang="ar-SY" sz="2400" b="1" dirty="0">
                <a:solidFill>
                  <a:schemeClr val="tx2"/>
                </a:solidFill>
              </a:rPr>
              <a:t>4.عرض التقارير المقارنة</a:t>
            </a:r>
          </a:p>
        </p:txBody>
      </p:sp>
    </p:spTree>
    <p:extLst>
      <p:ext uri="{BB962C8B-B14F-4D97-AF65-F5344CB8AC3E}">
        <p14:creationId xmlns:p14="http://schemas.microsoft.com/office/powerpoint/2010/main" val="313765099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25CF0E-3126-7023-D4EA-2403DC558764}"/>
            </a:ext>
          </a:extLst>
        </p:cNvPr>
        <p:cNvGrpSpPr/>
        <p:nvPr/>
      </p:nvGrpSpPr>
      <p:grpSpPr>
        <a:xfrm>
          <a:off x="0" y="0"/>
          <a:ext cx="0" cy="0"/>
          <a:chOff x="0" y="0"/>
          <a:chExt cx="0" cy="0"/>
        </a:xfrm>
      </p:grpSpPr>
      <p:sp>
        <p:nvSpPr>
          <p:cNvPr id="2" name="عنصر نائب لرقم الشريحة 1">
            <a:extLst>
              <a:ext uri="{FF2B5EF4-FFF2-40B4-BE49-F238E27FC236}">
                <a16:creationId xmlns:a16="http://schemas.microsoft.com/office/drawing/2014/main" id="{AC0C6CA4-1B9B-4B36-66D8-C76EBFE611C8}"/>
              </a:ext>
            </a:extLst>
          </p:cNvPr>
          <p:cNvSpPr>
            <a:spLocks noGrp="1"/>
          </p:cNvSpPr>
          <p:nvPr>
            <p:ph type="sldNum" sz="quarter" idx="12"/>
          </p:nvPr>
        </p:nvSpPr>
        <p:spPr/>
        <p:txBody>
          <a:bodyPr/>
          <a:lstStyle/>
          <a:p>
            <a:fld id="{5C0BBA6B-D746-4F1B-B1F9-3DE64F485878}" type="slidenum">
              <a:rPr lang="ar-SY" smtClean="0"/>
              <a:pPr/>
              <a:t>45</a:t>
            </a:fld>
            <a:endParaRPr lang="ar-SY" dirty="0"/>
          </a:p>
        </p:txBody>
      </p:sp>
      <p:sp>
        <p:nvSpPr>
          <p:cNvPr id="3" name="مربع نص 2">
            <a:extLst>
              <a:ext uri="{FF2B5EF4-FFF2-40B4-BE49-F238E27FC236}">
                <a16:creationId xmlns:a16="http://schemas.microsoft.com/office/drawing/2014/main" id="{62826689-2976-65BA-B52D-DAE590B508EE}"/>
              </a:ext>
            </a:extLst>
          </p:cNvPr>
          <p:cNvSpPr txBox="1"/>
          <p:nvPr/>
        </p:nvSpPr>
        <p:spPr>
          <a:xfrm>
            <a:off x="5927636" y="273124"/>
            <a:ext cx="4812536" cy="769441"/>
          </a:xfrm>
          <a:prstGeom prst="rect">
            <a:avLst/>
          </a:prstGeom>
          <a:noFill/>
        </p:spPr>
        <p:txBody>
          <a:bodyPr wrap="none" rtlCol="1">
            <a:spAutoFit/>
          </a:bodyPr>
          <a:lstStyle/>
          <a:p>
            <a:r>
              <a:rPr lang="ar-SY" sz="4400" b="1" dirty="0">
                <a:solidFill>
                  <a:srgbClr val="EE1250"/>
                </a:solidFill>
              </a:rPr>
              <a:t> أداة مقارنة الضغط:</a:t>
            </a:r>
            <a:endParaRPr lang="en-US" sz="4400" b="1" dirty="0">
              <a:solidFill>
                <a:srgbClr val="EE1250"/>
              </a:solidFill>
            </a:endParaRPr>
          </a:p>
        </p:txBody>
      </p:sp>
      <p:sp>
        <p:nvSpPr>
          <p:cNvPr id="4" name="مربع نص 3">
            <a:extLst>
              <a:ext uri="{FF2B5EF4-FFF2-40B4-BE49-F238E27FC236}">
                <a16:creationId xmlns:a16="http://schemas.microsoft.com/office/drawing/2014/main" id="{771A66BA-2028-9DD5-F8BD-CAF063D851D7}"/>
              </a:ext>
            </a:extLst>
          </p:cNvPr>
          <p:cNvSpPr txBox="1"/>
          <p:nvPr/>
        </p:nvSpPr>
        <p:spPr>
          <a:xfrm>
            <a:off x="2589365" y="859065"/>
            <a:ext cx="8150807" cy="5586145"/>
          </a:xfrm>
          <a:prstGeom prst="rect">
            <a:avLst/>
          </a:prstGeom>
          <a:noFill/>
        </p:spPr>
        <p:txBody>
          <a:bodyPr wrap="square" rtlCol="1">
            <a:spAutoFit/>
          </a:bodyPr>
          <a:lstStyle/>
          <a:p>
            <a:pPr>
              <a:lnSpc>
                <a:spcPct val="150000"/>
              </a:lnSpc>
            </a:pPr>
            <a:r>
              <a:rPr lang="ar-SY" sz="2400" b="1" dirty="0">
                <a:solidFill>
                  <a:srgbClr val="FFC000"/>
                </a:solidFill>
              </a:rPr>
              <a:t>أنواع المقارنات:</a:t>
            </a:r>
          </a:p>
          <a:p>
            <a:pPr>
              <a:lnSpc>
                <a:spcPct val="150000"/>
              </a:lnSpc>
            </a:pPr>
            <a:r>
              <a:rPr lang="ar-SY" sz="2400" b="1" dirty="0">
                <a:solidFill>
                  <a:schemeClr val="tx2"/>
                </a:solidFill>
              </a:rPr>
              <a:t>1. المقارنة الكمية</a:t>
            </a:r>
          </a:p>
          <a:p>
            <a:pPr>
              <a:lnSpc>
                <a:spcPct val="150000"/>
              </a:lnSpc>
            </a:pPr>
            <a:r>
              <a:rPr lang="ar-SY" sz="2400" b="1" dirty="0">
                <a:solidFill>
                  <a:srgbClr val="0070C0"/>
                </a:solidFill>
              </a:rPr>
              <a:t>المعيار	            الوصف</a:t>
            </a:r>
          </a:p>
          <a:p>
            <a:pPr>
              <a:lnSpc>
                <a:spcPct val="150000"/>
              </a:lnSpc>
            </a:pPr>
            <a:r>
              <a:rPr lang="ar-SY" sz="2400" b="1" dirty="0">
                <a:solidFill>
                  <a:srgbClr val="0070C0"/>
                </a:solidFill>
              </a:rPr>
              <a:t>حجم الملف	بالبايت، كيلوبايت، ميجابايت</a:t>
            </a:r>
          </a:p>
          <a:p>
            <a:pPr>
              <a:lnSpc>
                <a:spcPct val="150000"/>
              </a:lnSpc>
            </a:pPr>
            <a:r>
              <a:rPr lang="ar-SY" sz="2400" b="1" dirty="0">
                <a:solidFill>
                  <a:srgbClr val="0070C0"/>
                </a:solidFill>
              </a:rPr>
              <a:t>نسبة الضغط	النسبة المئوية للتوفير</a:t>
            </a:r>
          </a:p>
          <a:p>
            <a:pPr>
              <a:lnSpc>
                <a:spcPct val="150000"/>
              </a:lnSpc>
            </a:pPr>
            <a:r>
              <a:rPr lang="ar-SY" sz="2400" b="1" dirty="0">
                <a:solidFill>
                  <a:srgbClr val="0070C0"/>
                </a:solidFill>
              </a:rPr>
              <a:t>معدل البت	للفيديو والصوت</a:t>
            </a:r>
          </a:p>
          <a:p>
            <a:pPr>
              <a:lnSpc>
                <a:spcPct val="150000"/>
              </a:lnSpc>
            </a:pPr>
            <a:r>
              <a:rPr lang="ar-SY" sz="2400" b="1" dirty="0">
                <a:solidFill>
                  <a:schemeClr val="tx2"/>
                </a:solidFill>
              </a:rPr>
              <a:t>2. المقارنة النوعية</a:t>
            </a:r>
          </a:p>
          <a:p>
            <a:pPr>
              <a:lnSpc>
                <a:spcPct val="150000"/>
              </a:lnSpc>
            </a:pPr>
            <a:r>
              <a:rPr lang="ar-SY" sz="2400" b="1" dirty="0">
                <a:solidFill>
                  <a:schemeClr val="tx2"/>
                </a:solidFill>
              </a:rPr>
              <a:t>الجودة البصرية: وضوح الصورة</a:t>
            </a:r>
          </a:p>
          <a:p>
            <a:pPr>
              <a:lnSpc>
                <a:spcPct val="150000"/>
              </a:lnSpc>
            </a:pPr>
            <a:r>
              <a:rPr lang="ar-SY" sz="2400" b="1" dirty="0">
                <a:solidFill>
                  <a:schemeClr val="tx2"/>
                </a:solidFill>
              </a:rPr>
              <a:t>التشوهات: ظهور </a:t>
            </a:r>
            <a:r>
              <a:rPr lang="en-US" sz="2400" b="1" dirty="0">
                <a:solidFill>
                  <a:schemeClr val="tx2"/>
                </a:solidFill>
              </a:rPr>
              <a:t>artifacts</a:t>
            </a:r>
          </a:p>
          <a:p>
            <a:pPr>
              <a:lnSpc>
                <a:spcPct val="150000"/>
              </a:lnSpc>
            </a:pPr>
            <a:r>
              <a:rPr lang="ar-SY" sz="2400" b="1" dirty="0">
                <a:solidFill>
                  <a:schemeClr val="tx2"/>
                </a:solidFill>
              </a:rPr>
              <a:t>الألوان: دقة الألوان والتدرجات</a:t>
            </a:r>
          </a:p>
        </p:txBody>
      </p:sp>
    </p:spTree>
    <p:extLst>
      <p:ext uri="{BB962C8B-B14F-4D97-AF65-F5344CB8AC3E}">
        <p14:creationId xmlns:p14="http://schemas.microsoft.com/office/powerpoint/2010/main" val="36510494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17B424-C684-4965-22B8-F2835AE29752}"/>
            </a:ext>
          </a:extLst>
        </p:cNvPr>
        <p:cNvGrpSpPr/>
        <p:nvPr/>
      </p:nvGrpSpPr>
      <p:grpSpPr>
        <a:xfrm>
          <a:off x="0" y="0"/>
          <a:ext cx="0" cy="0"/>
          <a:chOff x="0" y="0"/>
          <a:chExt cx="0" cy="0"/>
        </a:xfrm>
      </p:grpSpPr>
      <p:sp>
        <p:nvSpPr>
          <p:cNvPr id="2" name="عنصر نائب لرقم الشريحة 1">
            <a:extLst>
              <a:ext uri="{FF2B5EF4-FFF2-40B4-BE49-F238E27FC236}">
                <a16:creationId xmlns:a16="http://schemas.microsoft.com/office/drawing/2014/main" id="{F61A10B9-F9C2-708F-966E-D49E507B11C6}"/>
              </a:ext>
            </a:extLst>
          </p:cNvPr>
          <p:cNvSpPr>
            <a:spLocks noGrp="1"/>
          </p:cNvSpPr>
          <p:nvPr>
            <p:ph type="sldNum" sz="quarter" idx="12"/>
          </p:nvPr>
        </p:nvSpPr>
        <p:spPr/>
        <p:txBody>
          <a:bodyPr/>
          <a:lstStyle/>
          <a:p>
            <a:fld id="{5C0BBA6B-D746-4F1B-B1F9-3DE64F485878}" type="slidenum">
              <a:rPr lang="ar-SY" smtClean="0"/>
              <a:pPr/>
              <a:t>46</a:t>
            </a:fld>
            <a:endParaRPr lang="ar-SY" dirty="0"/>
          </a:p>
        </p:txBody>
      </p:sp>
      <p:sp>
        <p:nvSpPr>
          <p:cNvPr id="3" name="مربع نص 2">
            <a:extLst>
              <a:ext uri="{FF2B5EF4-FFF2-40B4-BE49-F238E27FC236}">
                <a16:creationId xmlns:a16="http://schemas.microsoft.com/office/drawing/2014/main" id="{97C2B966-5E5F-8F15-4B63-53A7DA2896C6}"/>
              </a:ext>
            </a:extLst>
          </p:cNvPr>
          <p:cNvSpPr txBox="1"/>
          <p:nvPr/>
        </p:nvSpPr>
        <p:spPr>
          <a:xfrm>
            <a:off x="5927636" y="273124"/>
            <a:ext cx="4812536" cy="769441"/>
          </a:xfrm>
          <a:prstGeom prst="rect">
            <a:avLst/>
          </a:prstGeom>
          <a:noFill/>
        </p:spPr>
        <p:txBody>
          <a:bodyPr wrap="none" rtlCol="1">
            <a:spAutoFit/>
          </a:bodyPr>
          <a:lstStyle/>
          <a:p>
            <a:r>
              <a:rPr lang="ar-SY" sz="4400" b="1" dirty="0">
                <a:solidFill>
                  <a:srgbClr val="EE1250"/>
                </a:solidFill>
              </a:rPr>
              <a:t> أداة مقارنة الضغط:</a:t>
            </a:r>
            <a:endParaRPr lang="en-US" sz="4400" b="1" dirty="0">
              <a:solidFill>
                <a:srgbClr val="EE1250"/>
              </a:solidFill>
            </a:endParaRPr>
          </a:p>
        </p:txBody>
      </p:sp>
      <p:sp>
        <p:nvSpPr>
          <p:cNvPr id="4" name="مربع نص 3">
            <a:extLst>
              <a:ext uri="{FF2B5EF4-FFF2-40B4-BE49-F238E27FC236}">
                <a16:creationId xmlns:a16="http://schemas.microsoft.com/office/drawing/2014/main" id="{40A8274D-5FE9-C894-2A24-8D91CC3B734E}"/>
              </a:ext>
            </a:extLst>
          </p:cNvPr>
          <p:cNvSpPr txBox="1"/>
          <p:nvPr/>
        </p:nvSpPr>
        <p:spPr>
          <a:xfrm>
            <a:off x="2589365" y="859065"/>
            <a:ext cx="8150807" cy="5224507"/>
          </a:xfrm>
          <a:prstGeom prst="rect">
            <a:avLst/>
          </a:prstGeom>
          <a:noFill/>
        </p:spPr>
        <p:txBody>
          <a:bodyPr wrap="square" rtlCol="1">
            <a:spAutoFit/>
          </a:bodyPr>
          <a:lstStyle/>
          <a:p>
            <a:pPr>
              <a:lnSpc>
                <a:spcPct val="150000"/>
              </a:lnSpc>
            </a:pPr>
            <a:r>
              <a:rPr lang="ar-SY" sz="2400" b="1" dirty="0">
                <a:solidFill>
                  <a:srgbClr val="FFC000"/>
                </a:solidFill>
              </a:rPr>
              <a:t> </a:t>
            </a:r>
            <a:r>
              <a:rPr lang="ar-SY" sz="2000" b="1" dirty="0">
                <a:solidFill>
                  <a:srgbClr val="FFC000"/>
                </a:solidFill>
              </a:rPr>
              <a:t>أمثلة عملية للمقارنة</a:t>
            </a:r>
          </a:p>
          <a:p>
            <a:pPr>
              <a:lnSpc>
                <a:spcPct val="150000"/>
              </a:lnSpc>
            </a:pPr>
            <a:r>
              <a:rPr lang="ar-SY" sz="2000" b="1" dirty="0">
                <a:solidFill>
                  <a:schemeClr val="tx2"/>
                </a:solidFill>
              </a:rPr>
              <a:t>مثال 1: ضغط صورة</a:t>
            </a:r>
          </a:p>
          <a:p>
            <a:pPr>
              <a:lnSpc>
                <a:spcPct val="150000"/>
              </a:lnSpc>
            </a:pPr>
            <a:r>
              <a:rPr lang="ar-SY" sz="2000" b="1" dirty="0">
                <a:solidFill>
                  <a:schemeClr val="tx2"/>
                </a:solidFill>
              </a:rPr>
              <a:t>الصورة الأصلية: 2.5 </a:t>
            </a:r>
            <a:r>
              <a:rPr lang="en-US" sz="2000" b="1" dirty="0">
                <a:solidFill>
                  <a:schemeClr val="tx2"/>
                </a:solidFill>
              </a:rPr>
              <a:t>MB</a:t>
            </a:r>
          </a:p>
          <a:p>
            <a:pPr>
              <a:lnSpc>
                <a:spcPct val="150000"/>
              </a:lnSpc>
            </a:pPr>
            <a:r>
              <a:rPr lang="ar-SY" sz="2000" b="1" dirty="0">
                <a:solidFill>
                  <a:schemeClr val="tx2"/>
                </a:solidFill>
              </a:rPr>
              <a:t>بعد الضغط: 450 </a:t>
            </a:r>
            <a:r>
              <a:rPr lang="en-US" sz="2000" b="1" dirty="0">
                <a:solidFill>
                  <a:schemeClr val="tx2"/>
                </a:solidFill>
              </a:rPr>
              <a:t>KB</a:t>
            </a:r>
          </a:p>
          <a:p>
            <a:pPr>
              <a:lnSpc>
                <a:spcPct val="150000"/>
              </a:lnSpc>
            </a:pPr>
            <a:r>
              <a:rPr lang="ar-SY" sz="2000" b="1" dirty="0">
                <a:solidFill>
                  <a:schemeClr val="tx2"/>
                </a:solidFill>
              </a:rPr>
              <a:t>نسبة الضغط: 82%</a:t>
            </a:r>
          </a:p>
          <a:p>
            <a:pPr>
              <a:lnSpc>
                <a:spcPct val="150000"/>
              </a:lnSpc>
            </a:pPr>
            <a:r>
              <a:rPr lang="ar-SY" sz="2000" b="1" dirty="0">
                <a:solidFill>
                  <a:schemeClr val="tx2"/>
                </a:solidFill>
              </a:rPr>
              <a:t>جودة الضغط: 75%</a:t>
            </a:r>
          </a:p>
          <a:p>
            <a:pPr>
              <a:lnSpc>
                <a:spcPct val="150000"/>
              </a:lnSpc>
            </a:pPr>
            <a:r>
              <a:rPr lang="ar-SY" sz="2000" b="1" dirty="0">
                <a:solidFill>
                  <a:schemeClr val="tx2"/>
                </a:solidFill>
              </a:rPr>
              <a:t>مثال 2: ضغط فيديو</a:t>
            </a:r>
          </a:p>
          <a:p>
            <a:pPr>
              <a:lnSpc>
                <a:spcPct val="150000"/>
              </a:lnSpc>
            </a:pPr>
            <a:r>
              <a:rPr lang="ar-SY" sz="2000" b="1" dirty="0">
                <a:solidFill>
                  <a:schemeClr val="tx2"/>
                </a:solidFill>
              </a:rPr>
              <a:t>الفيديو الأصلي: 150 </a:t>
            </a:r>
            <a:r>
              <a:rPr lang="en-US" sz="2000" b="1" dirty="0">
                <a:solidFill>
                  <a:schemeClr val="tx2"/>
                </a:solidFill>
              </a:rPr>
              <a:t>MB</a:t>
            </a:r>
          </a:p>
          <a:p>
            <a:pPr>
              <a:lnSpc>
                <a:spcPct val="150000"/>
              </a:lnSpc>
            </a:pPr>
            <a:r>
              <a:rPr lang="ar-SY" sz="2000" b="1" dirty="0">
                <a:solidFill>
                  <a:schemeClr val="tx2"/>
                </a:solidFill>
              </a:rPr>
              <a:t>بعد الضغط: 45 </a:t>
            </a:r>
            <a:r>
              <a:rPr lang="en-US" sz="2000" b="1" dirty="0">
                <a:solidFill>
                  <a:schemeClr val="tx2"/>
                </a:solidFill>
              </a:rPr>
              <a:t>MB</a:t>
            </a:r>
          </a:p>
          <a:p>
            <a:pPr>
              <a:lnSpc>
                <a:spcPct val="150000"/>
              </a:lnSpc>
            </a:pPr>
            <a:r>
              <a:rPr lang="ar-SY" sz="2000" b="1" dirty="0">
                <a:solidFill>
                  <a:schemeClr val="tx2"/>
                </a:solidFill>
              </a:rPr>
              <a:t>نسبة الضغط: 70%</a:t>
            </a:r>
          </a:p>
          <a:p>
            <a:pPr>
              <a:lnSpc>
                <a:spcPct val="150000"/>
              </a:lnSpc>
            </a:pPr>
            <a:r>
              <a:rPr lang="ar-SY" sz="2000" b="1" dirty="0">
                <a:solidFill>
                  <a:schemeClr val="tx2"/>
                </a:solidFill>
              </a:rPr>
              <a:t>معدل البت: 2 </a:t>
            </a:r>
            <a:r>
              <a:rPr lang="en-US" sz="2000" b="1" dirty="0">
                <a:solidFill>
                  <a:schemeClr val="tx2"/>
                </a:solidFill>
              </a:rPr>
              <a:t>Mbps → 0.6 Mbps</a:t>
            </a:r>
            <a:endParaRPr lang="ar-SY" sz="2000" b="1" dirty="0">
              <a:solidFill>
                <a:schemeClr val="tx2"/>
              </a:solidFill>
            </a:endParaRPr>
          </a:p>
        </p:txBody>
      </p:sp>
    </p:spTree>
    <p:extLst>
      <p:ext uri="{BB962C8B-B14F-4D97-AF65-F5344CB8AC3E}">
        <p14:creationId xmlns:p14="http://schemas.microsoft.com/office/powerpoint/2010/main" val="3695690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07F81D-AB74-8217-935A-E01FBB6766EC}"/>
            </a:ext>
          </a:extLst>
        </p:cNvPr>
        <p:cNvGrpSpPr/>
        <p:nvPr/>
      </p:nvGrpSpPr>
      <p:grpSpPr>
        <a:xfrm>
          <a:off x="0" y="0"/>
          <a:ext cx="0" cy="0"/>
          <a:chOff x="0" y="0"/>
          <a:chExt cx="0" cy="0"/>
        </a:xfrm>
      </p:grpSpPr>
      <p:sp>
        <p:nvSpPr>
          <p:cNvPr id="2" name="عنصر نائب لرقم الشريحة 1">
            <a:extLst>
              <a:ext uri="{FF2B5EF4-FFF2-40B4-BE49-F238E27FC236}">
                <a16:creationId xmlns:a16="http://schemas.microsoft.com/office/drawing/2014/main" id="{7DCDB718-7596-3E31-4E9D-5EF3A7024BC8}"/>
              </a:ext>
            </a:extLst>
          </p:cNvPr>
          <p:cNvSpPr>
            <a:spLocks noGrp="1"/>
          </p:cNvSpPr>
          <p:nvPr>
            <p:ph type="sldNum" sz="quarter" idx="12"/>
          </p:nvPr>
        </p:nvSpPr>
        <p:spPr/>
        <p:txBody>
          <a:bodyPr/>
          <a:lstStyle/>
          <a:p>
            <a:fld id="{5C0BBA6B-D746-4F1B-B1F9-3DE64F485878}" type="slidenum">
              <a:rPr lang="ar-SY" smtClean="0"/>
              <a:pPr/>
              <a:t>47</a:t>
            </a:fld>
            <a:endParaRPr lang="ar-SY" dirty="0"/>
          </a:p>
        </p:txBody>
      </p:sp>
      <p:sp>
        <p:nvSpPr>
          <p:cNvPr id="3" name="مربع نص 2">
            <a:extLst>
              <a:ext uri="{FF2B5EF4-FFF2-40B4-BE49-F238E27FC236}">
                <a16:creationId xmlns:a16="http://schemas.microsoft.com/office/drawing/2014/main" id="{9ADD2622-ECE2-D264-FCB4-6287D22FA200}"/>
              </a:ext>
            </a:extLst>
          </p:cNvPr>
          <p:cNvSpPr txBox="1"/>
          <p:nvPr/>
        </p:nvSpPr>
        <p:spPr>
          <a:xfrm>
            <a:off x="5927636" y="273124"/>
            <a:ext cx="4812536" cy="769441"/>
          </a:xfrm>
          <a:prstGeom prst="rect">
            <a:avLst/>
          </a:prstGeom>
          <a:noFill/>
        </p:spPr>
        <p:txBody>
          <a:bodyPr wrap="none" rtlCol="1">
            <a:spAutoFit/>
          </a:bodyPr>
          <a:lstStyle/>
          <a:p>
            <a:r>
              <a:rPr lang="ar-SY" sz="4400" b="1" dirty="0">
                <a:solidFill>
                  <a:srgbClr val="EE1250"/>
                </a:solidFill>
              </a:rPr>
              <a:t> أداة مقارنة الضغط:</a:t>
            </a:r>
            <a:endParaRPr lang="en-US" sz="4400" b="1" dirty="0">
              <a:solidFill>
                <a:srgbClr val="EE1250"/>
              </a:solidFill>
            </a:endParaRPr>
          </a:p>
        </p:txBody>
      </p:sp>
      <p:sp>
        <p:nvSpPr>
          <p:cNvPr id="4" name="مربع نص 3">
            <a:extLst>
              <a:ext uri="{FF2B5EF4-FFF2-40B4-BE49-F238E27FC236}">
                <a16:creationId xmlns:a16="http://schemas.microsoft.com/office/drawing/2014/main" id="{86E61513-656B-2A53-397F-3F27CD0B162B}"/>
              </a:ext>
            </a:extLst>
          </p:cNvPr>
          <p:cNvSpPr txBox="1"/>
          <p:nvPr/>
        </p:nvSpPr>
        <p:spPr>
          <a:xfrm>
            <a:off x="2589365" y="816746"/>
            <a:ext cx="8150807" cy="5586145"/>
          </a:xfrm>
          <a:prstGeom prst="rect">
            <a:avLst/>
          </a:prstGeom>
          <a:noFill/>
        </p:spPr>
        <p:txBody>
          <a:bodyPr wrap="square" rtlCol="1">
            <a:spAutoFit/>
          </a:bodyPr>
          <a:lstStyle/>
          <a:p>
            <a:pPr>
              <a:lnSpc>
                <a:spcPct val="150000"/>
              </a:lnSpc>
            </a:pPr>
            <a:r>
              <a:rPr lang="ar-SY" sz="2400" b="1" dirty="0">
                <a:solidFill>
                  <a:srgbClr val="FFC000"/>
                </a:solidFill>
              </a:rPr>
              <a:t>مقاييس الجودة الشائعة</a:t>
            </a:r>
          </a:p>
          <a:p>
            <a:pPr>
              <a:lnSpc>
                <a:spcPct val="150000"/>
              </a:lnSpc>
            </a:pPr>
            <a:r>
              <a:rPr lang="ar-SY" sz="2400" b="1" dirty="0">
                <a:solidFill>
                  <a:srgbClr val="002060"/>
                </a:solidFill>
              </a:rPr>
              <a:t>1. </a:t>
            </a:r>
            <a:r>
              <a:rPr lang="en-US" sz="2400" b="1" dirty="0">
                <a:solidFill>
                  <a:srgbClr val="002060"/>
                </a:solidFill>
              </a:rPr>
              <a:t>PSNR (Peak Signal-to-Noise Ratio)</a:t>
            </a:r>
          </a:p>
          <a:p>
            <a:pPr>
              <a:lnSpc>
                <a:spcPct val="150000"/>
              </a:lnSpc>
            </a:pPr>
            <a:r>
              <a:rPr lang="ar-SY" sz="2400" b="1" dirty="0">
                <a:solidFill>
                  <a:srgbClr val="002060"/>
                </a:solidFill>
              </a:rPr>
              <a:t>المدى: 30-50 </a:t>
            </a:r>
            <a:r>
              <a:rPr lang="en-US" sz="2400" b="1" dirty="0">
                <a:solidFill>
                  <a:srgbClr val="002060"/>
                </a:solidFill>
              </a:rPr>
              <a:t>dB</a:t>
            </a:r>
          </a:p>
          <a:p>
            <a:pPr>
              <a:lnSpc>
                <a:spcPct val="150000"/>
              </a:lnSpc>
            </a:pPr>
            <a:r>
              <a:rPr lang="ar-SY" sz="2400" b="1" dirty="0">
                <a:solidFill>
                  <a:srgbClr val="002060"/>
                </a:solidFill>
              </a:rPr>
              <a:t>جيد: فوق 40 </a:t>
            </a:r>
            <a:r>
              <a:rPr lang="en-US" sz="2400" b="1" dirty="0">
                <a:solidFill>
                  <a:srgbClr val="002060"/>
                </a:solidFill>
              </a:rPr>
              <a:t>dB</a:t>
            </a:r>
          </a:p>
          <a:p>
            <a:pPr>
              <a:lnSpc>
                <a:spcPct val="150000"/>
              </a:lnSpc>
            </a:pPr>
            <a:r>
              <a:rPr lang="ar-SY" sz="2400" b="1" dirty="0">
                <a:solidFill>
                  <a:srgbClr val="002060"/>
                </a:solidFill>
              </a:rPr>
              <a:t>ضعيف: تحت 30 </a:t>
            </a:r>
            <a:r>
              <a:rPr lang="en-US" sz="2400" b="1" dirty="0">
                <a:solidFill>
                  <a:srgbClr val="002060"/>
                </a:solidFill>
              </a:rPr>
              <a:t>dB</a:t>
            </a:r>
          </a:p>
          <a:p>
            <a:pPr>
              <a:lnSpc>
                <a:spcPct val="150000"/>
              </a:lnSpc>
            </a:pPr>
            <a:r>
              <a:rPr lang="en-US" sz="2400" b="1" dirty="0">
                <a:solidFill>
                  <a:srgbClr val="002060"/>
                </a:solidFill>
              </a:rPr>
              <a:t>SSIM (Structural Similarity Index) 2</a:t>
            </a:r>
          </a:p>
          <a:p>
            <a:pPr>
              <a:lnSpc>
                <a:spcPct val="150000"/>
              </a:lnSpc>
            </a:pPr>
            <a:r>
              <a:rPr lang="ar-SY" sz="2400" b="1" dirty="0">
                <a:solidFill>
                  <a:srgbClr val="002060"/>
                </a:solidFill>
              </a:rPr>
              <a:t>المدى: 0-1</a:t>
            </a:r>
          </a:p>
          <a:p>
            <a:pPr>
              <a:lnSpc>
                <a:spcPct val="150000"/>
              </a:lnSpc>
            </a:pPr>
            <a:r>
              <a:rPr lang="ar-SY" sz="2400" b="1" dirty="0">
                <a:solidFill>
                  <a:srgbClr val="002060"/>
                </a:solidFill>
              </a:rPr>
              <a:t>ممتاز: 0.95-1.00</a:t>
            </a:r>
          </a:p>
          <a:p>
            <a:pPr>
              <a:lnSpc>
                <a:spcPct val="150000"/>
              </a:lnSpc>
            </a:pPr>
            <a:r>
              <a:rPr lang="ar-SY" sz="2400" b="1" dirty="0">
                <a:solidFill>
                  <a:srgbClr val="002060"/>
                </a:solidFill>
              </a:rPr>
              <a:t>جيد: 0.90-0.95</a:t>
            </a:r>
          </a:p>
          <a:p>
            <a:pPr>
              <a:lnSpc>
                <a:spcPct val="150000"/>
              </a:lnSpc>
            </a:pPr>
            <a:r>
              <a:rPr lang="ar-SY" sz="2400" b="1" dirty="0">
                <a:solidFill>
                  <a:srgbClr val="002060"/>
                </a:solidFill>
              </a:rPr>
              <a:t>مقبول: 0.80-0.90</a:t>
            </a:r>
            <a:endParaRPr lang="ar-SY" sz="2000" b="1" dirty="0">
              <a:solidFill>
                <a:srgbClr val="002060"/>
              </a:solidFill>
            </a:endParaRPr>
          </a:p>
        </p:txBody>
      </p:sp>
    </p:spTree>
    <p:extLst>
      <p:ext uri="{BB962C8B-B14F-4D97-AF65-F5344CB8AC3E}">
        <p14:creationId xmlns:p14="http://schemas.microsoft.com/office/powerpoint/2010/main" val="9234559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602B18-9EFE-7EB5-2D2F-45E96ACC5370}"/>
            </a:ext>
          </a:extLst>
        </p:cNvPr>
        <p:cNvGrpSpPr/>
        <p:nvPr/>
      </p:nvGrpSpPr>
      <p:grpSpPr>
        <a:xfrm>
          <a:off x="0" y="0"/>
          <a:ext cx="0" cy="0"/>
          <a:chOff x="0" y="0"/>
          <a:chExt cx="0" cy="0"/>
        </a:xfrm>
      </p:grpSpPr>
      <p:sp>
        <p:nvSpPr>
          <p:cNvPr id="2" name="عنصر نائب لرقم الشريحة 1">
            <a:extLst>
              <a:ext uri="{FF2B5EF4-FFF2-40B4-BE49-F238E27FC236}">
                <a16:creationId xmlns:a16="http://schemas.microsoft.com/office/drawing/2014/main" id="{CCD0A94B-DB41-F2F8-D85D-D3306B2C9256}"/>
              </a:ext>
            </a:extLst>
          </p:cNvPr>
          <p:cNvSpPr>
            <a:spLocks noGrp="1"/>
          </p:cNvSpPr>
          <p:nvPr>
            <p:ph type="sldNum" sz="quarter" idx="12"/>
          </p:nvPr>
        </p:nvSpPr>
        <p:spPr/>
        <p:txBody>
          <a:bodyPr/>
          <a:lstStyle/>
          <a:p>
            <a:fld id="{5C0BBA6B-D746-4F1B-B1F9-3DE64F485878}" type="slidenum">
              <a:rPr lang="ar-SY" smtClean="0"/>
              <a:pPr/>
              <a:t>48</a:t>
            </a:fld>
            <a:endParaRPr lang="ar-SY" dirty="0"/>
          </a:p>
        </p:txBody>
      </p:sp>
      <p:sp>
        <p:nvSpPr>
          <p:cNvPr id="3" name="مربع نص 2">
            <a:extLst>
              <a:ext uri="{FF2B5EF4-FFF2-40B4-BE49-F238E27FC236}">
                <a16:creationId xmlns:a16="http://schemas.microsoft.com/office/drawing/2014/main" id="{1F18E348-1296-15BE-815F-D15C5512DCDC}"/>
              </a:ext>
            </a:extLst>
          </p:cNvPr>
          <p:cNvSpPr txBox="1"/>
          <p:nvPr/>
        </p:nvSpPr>
        <p:spPr>
          <a:xfrm>
            <a:off x="5927636" y="273124"/>
            <a:ext cx="4812536" cy="769441"/>
          </a:xfrm>
          <a:prstGeom prst="rect">
            <a:avLst/>
          </a:prstGeom>
          <a:noFill/>
        </p:spPr>
        <p:txBody>
          <a:bodyPr wrap="none" rtlCol="1">
            <a:spAutoFit/>
          </a:bodyPr>
          <a:lstStyle/>
          <a:p>
            <a:r>
              <a:rPr lang="ar-SY" sz="4400" b="1" dirty="0">
                <a:solidFill>
                  <a:srgbClr val="EE1250"/>
                </a:solidFill>
              </a:rPr>
              <a:t> أداة مقارنة الضغط:</a:t>
            </a:r>
            <a:endParaRPr lang="en-US" sz="4400" b="1" dirty="0">
              <a:solidFill>
                <a:srgbClr val="EE1250"/>
              </a:solidFill>
            </a:endParaRPr>
          </a:p>
        </p:txBody>
      </p:sp>
      <p:sp>
        <p:nvSpPr>
          <p:cNvPr id="4" name="مربع نص 3">
            <a:extLst>
              <a:ext uri="{FF2B5EF4-FFF2-40B4-BE49-F238E27FC236}">
                <a16:creationId xmlns:a16="http://schemas.microsoft.com/office/drawing/2014/main" id="{30CE1E2D-8CAC-B5DD-04E9-7D74755C5392}"/>
              </a:ext>
            </a:extLst>
          </p:cNvPr>
          <p:cNvSpPr txBox="1"/>
          <p:nvPr/>
        </p:nvSpPr>
        <p:spPr>
          <a:xfrm>
            <a:off x="2589365" y="835408"/>
            <a:ext cx="8150807" cy="6055504"/>
          </a:xfrm>
          <a:prstGeom prst="rect">
            <a:avLst/>
          </a:prstGeom>
          <a:noFill/>
        </p:spPr>
        <p:txBody>
          <a:bodyPr wrap="square" rtlCol="1">
            <a:spAutoFit/>
          </a:bodyPr>
          <a:lstStyle/>
          <a:p>
            <a:pPr>
              <a:lnSpc>
                <a:spcPct val="150000"/>
              </a:lnSpc>
            </a:pPr>
            <a:r>
              <a:rPr lang="ar-SY" sz="2000" b="1" dirty="0">
                <a:solidFill>
                  <a:srgbClr val="FFC000"/>
                </a:solidFill>
              </a:rPr>
              <a:t>استخدامات الأداة</a:t>
            </a:r>
          </a:p>
          <a:p>
            <a:pPr>
              <a:lnSpc>
                <a:spcPct val="150000"/>
              </a:lnSpc>
            </a:pPr>
            <a:r>
              <a:rPr lang="ar-SY" sz="2000" b="1" dirty="0">
                <a:solidFill>
                  <a:srgbClr val="002060"/>
                </a:solidFill>
              </a:rPr>
              <a:t>1. للمطورين</a:t>
            </a:r>
          </a:p>
          <a:p>
            <a:pPr>
              <a:lnSpc>
                <a:spcPct val="150000"/>
              </a:lnSpc>
            </a:pPr>
            <a:r>
              <a:rPr lang="ar-SY" sz="2000" b="1" dirty="0">
                <a:solidFill>
                  <a:srgbClr val="002060"/>
                </a:solidFill>
              </a:rPr>
              <a:t>تحسين الخوارزميات</a:t>
            </a:r>
          </a:p>
          <a:p>
            <a:pPr>
              <a:lnSpc>
                <a:spcPct val="150000"/>
              </a:lnSpc>
            </a:pPr>
            <a:r>
              <a:rPr lang="ar-SY" sz="2000" b="1" dirty="0">
                <a:solidFill>
                  <a:srgbClr val="002060"/>
                </a:solidFill>
              </a:rPr>
              <a:t>اختبار كفاءة الضغط</a:t>
            </a:r>
          </a:p>
          <a:p>
            <a:pPr>
              <a:lnSpc>
                <a:spcPct val="150000"/>
              </a:lnSpc>
            </a:pPr>
            <a:r>
              <a:rPr lang="ar-SY" sz="2000" b="1" dirty="0">
                <a:solidFill>
                  <a:srgbClr val="002060"/>
                </a:solidFill>
              </a:rPr>
              <a:t>تحديد الإعدادات المثلى</a:t>
            </a:r>
          </a:p>
          <a:p>
            <a:pPr>
              <a:lnSpc>
                <a:spcPct val="150000"/>
              </a:lnSpc>
            </a:pPr>
            <a:r>
              <a:rPr lang="ar-SY" sz="2000" b="1" dirty="0">
                <a:solidFill>
                  <a:srgbClr val="002060"/>
                </a:solidFill>
              </a:rPr>
              <a:t>2. للمستخدمين العاديين</a:t>
            </a:r>
          </a:p>
          <a:p>
            <a:pPr>
              <a:lnSpc>
                <a:spcPct val="150000"/>
              </a:lnSpc>
            </a:pPr>
            <a:r>
              <a:rPr lang="ar-SY" sz="2000" b="1" dirty="0">
                <a:solidFill>
                  <a:srgbClr val="002060"/>
                </a:solidFill>
              </a:rPr>
              <a:t>اختيار إعدادات الضغط المناسبة</a:t>
            </a:r>
          </a:p>
          <a:p>
            <a:pPr>
              <a:lnSpc>
                <a:spcPct val="150000"/>
              </a:lnSpc>
            </a:pPr>
            <a:r>
              <a:rPr lang="ar-SY" sz="2000" b="1" dirty="0">
                <a:solidFill>
                  <a:srgbClr val="002060"/>
                </a:solidFill>
              </a:rPr>
              <a:t>موازنة الجودة والحجم</a:t>
            </a:r>
          </a:p>
          <a:p>
            <a:pPr>
              <a:lnSpc>
                <a:spcPct val="150000"/>
              </a:lnSpc>
            </a:pPr>
            <a:r>
              <a:rPr lang="ar-SY" sz="2000" b="1" dirty="0">
                <a:solidFill>
                  <a:srgbClr val="002060"/>
                </a:solidFill>
              </a:rPr>
              <a:t>توفير مساحة التخزين</a:t>
            </a:r>
          </a:p>
          <a:p>
            <a:pPr>
              <a:lnSpc>
                <a:spcPct val="150000"/>
              </a:lnSpc>
            </a:pPr>
            <a:r>
              <a:rPr lang="ar-SY" sz="2000" b="1" dirty="0">
                <a:solidFill>
                  <a:srgbClr val="002060"/>
                </a:solidFill>
              </a:rPr>
              <a:t>3. للمحترفين</a:t>
            </a:r>
          </a:p>
          <a:p>
            <a:pPr>
              <a:lnSpc>
                <a:spcPct val="150000"/>
              </a:lnSpc>
            </a:pPr>
            <a:r>
              <a:rPr lang="ar-SY" sz="2000" b="1" dirty="0">
                <a:solidFill>
                  <a:srgbClr val="002060"/>
                </a:solidFill>
              </a:rPr>
              <a:t>مقارنة معايير الضغط</a:t>
            </a:r>
          </a:p>
          <a:p>
            <a:pPr>
              <a:lnSpc>
                <a:spcPct val="150000"/>
              </a:lnSpc>
            </a:pPr>
            <a:r>
              <a:rPr lang="ar-SY" sz="2000" b="1" dirty="0">
                <a:solidFill>
                  <a:srgbClr val="002060"/>
                </a:solidFill>
              </a:rPr>
              <a:t>تقييم جودة الوسائط</a:t>
            </a:r>
          </a:p>
          <a:p>
            <a:pPr>
              <a:lnSpc>
                <a:spcPct val="150000"/>
              </a:lnSpc>
            </a:pPr>
            <a:r>
              <a:rPr lang="ar-SY" sz="2000" b="1" dirty="0">
                <a:solidFill>
                  <a:srgbClr val="002060"/>
                </a:solidFill>
              </a:rPr>
              <a:t>اتخاذ قرارات الأرشيف</a:t>
            </a:r>
          </a:p>
        </p:txBody>
      </p:sp>
    </p:spTree>
    <p:extLst>
      <p:ext uri="{BB962C8B-B14F-4D97-AF65-F5344CB8AC3E}">
        <p14:creationId xmlns:p14="http://schemas.microsoft.com/office/powerpoint/2010/main" val="395367288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FD0C90-933C-A973-C6D8-1024BAAA09D1}"/>
            </a:ext>
          </a:extLst>
        </p:cNvPr>
        <p:cNvGrpSpPr/>
        <p:nvPr/>
      </p:nvGrpSpPr>
      <p:grpSpPr>
        <a:xfrm>
          <a:off x="0" y="0"/>
          <a:ext cx="0" cy="0"/>
          <a:chOff x="0" y="0"/>
          <a:chExt cx="0" cy="0"/>
        </a:xfrm>
      </p:grpSpPr>
      <p:sp>
        <p:nvSpPr>
          <p:cNvPr id="2" name="عنصر نائب لرقم الشريحة 1">
            <a:extLst>
              <a:ext uri="{FF2B5EF4-FFF2-40B4-BE49-F238E27FC236}">
                <a16:creationId xmlns:a16="http://schemas.microsoft.com/office/drawing/2014/main" id="{00945A6F-4FE4-F62D-F090-90FAEB83BE7C}"/>
              </a:ext>
            </a:extLst>
          </p:cNvPr>
          <p:cNvSpPr>
            <a:spLocks noGrp="1"/>
          </p:cNvSpPr>
          <p:nvPr>
            <p:ph type="sldNum" sz="quarter" idx="12"/>
          </p:nvPr>
        </p:nvSpPr>
        <p:spPr/>
        <p:txBody>
          <a:bodyPr/>
          <a:lstStyle/>
          <a:p>
            <a:fld id="{5C0BBA6B-D746-4F1B-B1F9-3DE64F485878}" type="slidenum">
              <a:rPr lang="ar-SY" smtClean="0"/>
              <a:pPr/>
              <a:t>49</a:t>
            </a:fld>
            <a:endParaRPr lang="ar-SY" dirty="0"/>
          </a:p>
        </p:txBody>
      </p:sp>
      <p:sp>
        <p:nvSpPr>
          <p:cNvPr id="3" name="مربع نص 2">
            <a:extLst>
              <a:ext uri="{FF2B5EF4-FFF2-40B4-BE49-F238E27FC236}">
                <a16:creationId xmlns:a16="http://schemas.microsoft.com/office/drawing/2014/main" id="{04C8DDE6-60AE-A96C-5E0C-96141F44194D}"/>
              </a:ext>
            </a:extLst>
          </p:cNvPr>
          <p:cNvSpPr txBox="1"/>
          <p:nvPr/>
        </p:nvSpPr>
        <p:spPr>
          <a:xfrm>
            <a:off x="5927636" y="273124"/>
            <a:ext cx="4812536" cy="769441"/>
          </a:xfrm>
          <a:prstGeom prst="rect">
            <a:avLst/>
          </a:prstGeom>
          <a:noFill/>
        </p:spPr>
        <p:txBody>
          <a:bodyPr wrap="none" rtlCol="1">
            <a:spAutoFit/>
          </a:bodyPr>
          <a:lstStyle/>
          <a:p>
            <a:r>
              <a:rPr lang="ar-SY" sz="4400" b="1" dirty="0">
                <a:solidFill>
                  <a:srgbClr val="EE1250"/>
                </a:solidFill>
              </a:rPr>
              <a:t> أداة مقارنة الضغط:</a:t>
            </a:r>
            <a:endParaRPr lang="en-US" sz="4400" b="1" dirty="0">
              <a:solidFill>
                <a:srgbClr val="EE1250"/>
              </a:solidFill>
            </a:endParaRPr>
          </a:p>
        </p:txBody>
      </p:sp>
      <p:sp>
        <p:nvSpPr>
          <p:cNvPr id="4" name="مربع نص 3">
            <a:extLst>
              <a:ext uri="{FF2B5EF4-FFF2-40B4-BE49-F238E27FC236}">
                <a16:creationId xmlns:a16="http://schemas.microsoft.com/office/drawing/2014/main" id="{D4A49A03-1667-3DD1-7440-7D8AB599DC7F}"/>
              </a:ext>
            </a:extLst>
          </p:cNvPr>
          <p:cNvSpPr txBox="1"/>
          <p:nvPr/>
        </p:nvSpPr>
        <p:spPr>
          <a:xfrm>
            <a:off x="2589365" y="854070"/>
            <a:ext cx="8150807" cy="6055504"/>
          </a:xfrm>
          <a:prstGeom prst="rect">
            <a:avLst/>
          </a:prstGeom>
          <a:noFill/>
        </p:spPr>
        <p:txBody>
          <a:bodyPr wrap="square" rtlCol="1">
            <a:spAutoFit/>
          </a:bodyPr>
          <a:lstStyle/>
          <a:p>
            <a:pPr>
              <a:lnSpc>
                <a:spcPct val="150000"/>
              </a:lnSpc>
            </a:pPr>
            <a:r>
              <a:rPr lang="ar-SY" sz="2000" b="1" dirty="0">
                <a:solidFill>
                  <a:srgbClr val="FFC000"/>
                </a:solidFill>
              </a:rPr>
              <a:t>الأدوات الشهيرة</a:t>
            </a:r>
          </a:p>
          <a:p>
            <a:pPr>
              <a:lnSpc>
                <a:spcPct val="150000"/>
              </a:lnSpc>
            </a:pPr>
            <a:r>
              <a:rPr lang="ar-SY" sz="2000" b="1" dirty="0">
                <a:solidFill>
                  <a:srgbClr val="002060"/>
                </a:solidFill>
              </a:rPr>
              <a:t>1. للصور</a:t>
            </a:r>
          </a:p>
          <a:p>
            <a:pPr>
              <a:lnSpc>
                <a:spcPct val="150000"/>
              </a:lnSpc>
            </a:pPr>
            <a:r>
              <a:rPr lang="en-US" sz="2000" b="1" dirty="0" err="1">
                <a:solidFill>
                  <a:srgbClr val="0070C0"/>
                </a:solidFill>
              </a:rPr>
              <a:t>ImageMagick</a:t>
            </a:r>
            <a:endParaRPr lang="en-US" sz="2000" b="1" dirty="0">
              <a:solidFill>
                <a:srgbClr val="0070C0"/>
              </a:solidFill>
            </a:endParaRPr>
          </a:p>
          <a:p>
            <a:pPr>
              <a:lnSpc>
                <a:spcPct val="150000"/>
              </a:lnSpc>
            </a:pPr>
            <a:r>
              <a:rPr lang="en-US" sz="2000" b="1" dirty="0">
                <a:solidFill>
                  <a:srgbClr val="0070C0"/>
                </a:solidFill>
              </a:rPr>
              <a:t>Adobe Photoshop</a:t>
            </a:r>
          </a:p>
          <a:p>
            <a:pPr>
              <a:lnSpc>
                <a:spcPct val="150000"/>
              </a:lnSpc>
            </a:pPr>
            <a:r>
              <a:rPr lang="en-US" sz="2000" b="1" dirty="0">
                <a:solidFill>
                  <a:srgbClr val="0070C0"/>
                </a:solidFill>
              </a:rPr>
              <a:t>Online Image Compressors</a:t>
            </a:r>
          </a:p>
          <a:p>
            <a:pPr>
              <a:lnSpc>
                <a:spcPct val="150000"/>
              </a:lnSpc>
            </a:pPr>
            <a:r>
              <a:rPr lang="ar-SY" sz="2000" b="1" dirty="0">
                <a:solidFill>
                  <a:srgbClr val="002060"/>
                </a:solidFill>
              </a:rPr>
              <a:t>2.للفيديو</a:t>
            </a:r>
            <a:endParaRPr lang="ar-SY" sz="2000" b="1" dirty="0">
              <a:solidFill>
                <a:srgbClr val="0070C0"/>
              </a:solidFill>
            </a:endParaRPr>
          </a:p>
          <a:p>
            <a:pPr>
              <a:lnSpc>
                <a:spcPct val="150000"/>
              </a:lnSpc>
            </a:pPr>
            <a:r>
              <a:rPr lang="en-US" sz="2000" b="1" dirty="0" err="1">
                <a:solidFill>
                  <a:srgbClr val="0070C0"/>
                </a:solidFill>
              </a:rPr>
              <a:t>FFmpeg</a:t>
            </a:r>
            <a:endParaRPr lang="en-US" sz="2000" b="1" dirty="0">
              <a:solidFill>
                <a:srgbClr val="0070C0"/>
              </a:solidFill>
            </a:endParaRPr>
          </a:p>
          <a:p>
            <a:pPr>
              <a:lnSpc>
                <a:spcPct val="150000"/>
              </a:lnSpc>
            </a:pPr>
            <a:r>
              <a:rPr lang="en-US" sz="2000" b="1" dirty="0" err="1">
                <a:solidFill>
                  <a:srgbClr val="0070C0"/>
                </a:solidFill>
              </a:rPr>
              <a:t>HandBrake</a:t>
            </a:r>
            <a:endParaRPr lang="en-US" sz="2000" b="1" dirty="0">
              <a:solidFill>
                <a:srgbClr val="0070C0"/>
              </a:solidFill>
            </a:endParaRPr>
          </a:p>
          <a:p>
            <a:pPr>
              <a:lnSpc>
                <a:spcPct val="150000"/>
              </a:lnSpc>
            </a:pPr>
            <a:r>
              <a:rPr lang="en-US" sz="2000" b="1" dirty="0">
                <a:solidFill>
                  <a:srgbClr val="0070C0"/>
                </a:solidFill>
              </a:rPr>
              <a:t>Adobe Media Encoder</a:t>
            </a:r>
          </a:p>
          <a:p>
            <a:pPr>
              <a:lnSpc>
                <a:spcPct val="150000"/>
              </a:lnSpc>
            </a:pPr>
            <a:r>
              <a:rPr lang="ar-SY" sz="2000" b="1" dirty="0">
                <a:solidFill>
                  <a:srgbClr val="002060"/>
                </a:solidFill>
              </a:rPr>
              <a:t>3.للصوت</a:t>
            </a:r>
            <a:endParaRPr lang="ar-SY" sz="2000" b="1" dirty="0">
              <a:solidFill>
                <a:srgbClr val="0070C0"/>
              </a:solidFill>
            </a:endParaRPr>
          </a:p>
          <a:p>
            <a:pPr>
              <a:lnSpc>
                <a:spcPct val="150000"/>
              </a:lnSpc>
            </a:pPr>
            <a:r>
              <a:rPr lang="en-US" sz="2000" b="1" dirty="0">
                <a:solidFill>
                  <a:srgbClr val="0070C0"/>
                </a:solidFill>
              </a:rPr>
              <a:t>Audacity</a:t>
            </a:r>
          </a:p>
          <a:p>
            <a:pPr>
              <a:lnSpc>
                <a:spcPct val="150000"/>
              </a:lnSpc>
            </a:pPr>
            <a:r>
              <a:rPr lang="en-US" sz="2000" b="1" dirty="0" err="1">
                <a:solidFill>
                  <a:srgbClr val="0070C0"/>
                </a:solidFill>
              </a:rPr>
              <a:t>SoX</a:t>
            </a:r>
            <a:endParaRPr lang="en-US" sz="2000" b="1" dirty="0">
              <a:solidFill>
                <a:srgbClr val="0070C0"/>
              </a:solidFill>
            </a:endParaRPr>
          </a:p>
          <a:p>
            <a:pPr>
              <a:lnSpc>
                <a:spcPct val="150000"/>
              </a:lnSpc>
            </a:pPr>
            <a:r>
              <a:rPr lang="en-US" sz="2000" b="1" dirty="0">
                <a:solidFill>
                  <a:srgbClr val="0070C0"/>
                </a:solidFill>
              </a:rPr>
              <a:t>Online Audio Tools</a:t>
            </a:r>
            <a:endParaRPr lang="ar-SY" sz="2000" b="1" dirty="0">
              <a:solidFill>
                <a:srgbClr val="0070C0"/>
              </a:solidFill>
            </a:endParaRPr>
          </a:p>
        </p:txBody>
      </p:sp>
    </p:spTree>
    <p:extLst>
      <p:ext uri="{BB962C8B-B14F-4D97-AF65-F5344CB8AC3E}">
        <p14:creationId xmlns:p14="http://schemas.microsoft.com/office/powerpoint/2010/main" val="27048072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رقم الشريحة 2">
            <a:extLst>
              <a:ext uri="{FF2B5EF4-FFF2-40B4-BE49-F238E27FC236}">
                <a16:creationId xmlns:a16="http://schemas.microsoft.com/office/drawing/2014/main" id="{AF3E6511-42B1-421C-A33C-17E76CE9D32A}"/>
              </a:ext>
            </a:extLst>
          </p:cNvPr>
          <p:cNvSpPr>
            <a:spLocks noGrp="1"/>
          </p:cNvSpPr>
          <p:nvPr>
            <p:ph type="sldNum" sz="quarter" idx="12"/>
          </p:nvPr>
        </p:nvSpPr>
        <p:spPr/>
        <p:txBody>
          <a:bodyPr/>
          <a:lstStyle/>
          <a:p>
            <a:fld id="{5C0BBA6B-D746-4F1B-B1F9-3DE64F485878}" type="slidenum">
              <a:rPr lang="ar-SY" smtClean="0"/>
              <a:pPr/>
              <a:t>5</a:t>
            </a:fld>
            <a:endParaRPr lang="ar-SY" dirty="0"/>
          </a:p>
        </p:txBody>
      </p:sp>
      <p:sp>
        <p:nvSpPr>
          <p:cNvPr id="19" name="مربع نص 18">
            <a:extLst>
              <a:ext uri="{FF2B5EF4-FFF2-40B4-BE49-F238E27FC236}">
                <a16:creationId xmlns:a16="http://schemas.microsoft.com/office/drawing/2014/main" id="{77B9DBBE-0525-41B5-AA71-FE14AA32A6F6}"/>
              </a:ext>
            </a:extLst>
          </p:cNvPr>
          <p:cNvSpPr txBox="1"/>
          <p:nvPr/>
        </p:nvSpPr>
        <p:spPr>
          <a:xfrm>
            <a:off x="4102876" y="324219"/>
            <a:ext cx="6781023" cy="923330"/>
          </a:xfrm>
          <a:prstGeom prst="rect">
            <a:avLst/>
          </a:prstGeom>
          <a:noFill/>
        </p:spPr>
        <p:txBody>
          <a:bodyPr wrap="none" rtlCol="1">
            <a:spAutoFit/>
          </a:bodyPr>
          <a:lstStyle/>
          <a:p>
            <a:r>
              <a:rPr lang="ar-SY" sz="5400" dirty="0">
                <a:solidFill>
                  <a:srgbClr val="EE1250"/>
                </a:solidFill>
              </a:rPr>
              <a:t>خصائص تقنيات الضغط </a:t>
            </a:r>
          </a:p>
        </p:txBody>
      </p:sp>
      <p:sp>
        <p:nvSpPr>
          <p:cNvPr id="20" name="مربع نص 19">
            <a:extLst>
              <a:ext uri="{FF2B5EF4-FFF2-40B4-BE49-F238E27FC236}">
                <a16:creationId xmlns:a16="http://schemas.microsoft.com/office/drawing/2014/main" id="{BC59977D-FA60-4B88-81EE-DBD756FD3334}"/>
              </a:ext>
            </a:extLst>
          </p:cNvPr>
          <p:cNvSpPr txBox="1"/>
          <p:nvPr/>
        </p:nvSpPr>
        <p:spPr>
          <a:xfrm>
            <a:off x="1979271" y="1247549"/>
            <a:ext cx="8468488" cy="5293757"/>
          </a:xfrm>
          <a:prstGeom prst="rect">
            <a:avLst/>
          </a:prstGeom>
          <a:noFill/>
        </p:spPr>
        <p:txBody>
          <a:bodyPr wrap="square" rtlCol="1">
            <a:spAutoFit/>
          </a:bodyPr>
          <a:lstStyle/>
          <a:p>
            <a:r>
              <a:rPr lang="ar-SY" sz="1600" b="1" dirty="0"/>
              <a:t>1.الكفاءة (</a:t>
            </a:r>
            <a:r>
              <a:rPr lang="en-US" sz="1600" b="1" dirty="0"/>
              <a:t>Efficiency)</a:t>
            </a:r>
            <a:endParaRPr lang="en-US" sz="1600" dirty="0"/>
          </a:p>
          <a:p>
            <a:pPr lvl="1"/>
            <a:r>
              <a:rPr lang="ar-SY" sz="1600" dirty="0"/>
              <a:t>. القدرة على تحقيق نسب ضغط عالية</a:t>
            </a:r>
          </a:p>
          <a:p>
            <a:pPr lvl="1"/>
            <a:r>
              <a:rPr lang="ar-SY" sz="1600" dirty="0"/>
              <a:t>. تحقيق التوازن الأمثل بين الحجم والجودة</a:t>
            </a:r>
          </a:p>
          <a:p>
            <a:pPr lvl="1"/>
            <a:r>
              <a:rPr lang="ar-SY" sz="1600" dirty="0"/>
              <a:t>. التكيف مع أنواع البيانات المختلفة</a:t>
            </a:r>
          </a:p>
          <a:p>
            <a:r>
              <a:rPr lang="ar-SY" sz="1600" b="1" dirty="0"/>
              <a:t>2.المرونة (</a:t>
            </a:r>
            <a:r>
              <a:rPr lang="en-US" sz="1600" b="1" dirty="0"/>
              <a:t>Flexibility)</a:t>
            </a:r>
            <a:endParaRPr lang="en-US" sz="1600" dirty="0"/>
          </a:p>
          <a:p>
            <a:pPr lvl="1"/>
            <a:r>
              <a:rPr lang="ar-SY" sz="1600" dirty="0"/>
              <a:t>. دعم أنواع متعددة من الوسائط (نص، صورة، صوت، فيديو)</a:t>
            </a:r>
          </a:p>
          <a:p>
            <a:pPr lvl="1"/>
            <a:r>
              <a:rPr lang="ar-SY" sz="1600" dirty="0"/>
              <a:t>. العمل في بيئات تشغيل متنوعة</a:t>
            </a:r>
          </a:p>
          <a:p>
            <a:pPr lvl="1"/>
            <a:r>
              <a:rPr lang="ar-SY" sz="1600" dirty="0"/>
              <a:t>. التوافق مع منصات وتطبيقات متعددة</a:t>
            </a:r>
          </a:p>
          <a:p>
            <a:r>
              <a:rPr lang="ar-SY" sz="1600" b="1" dirty="0"/>
              <a:t>3.القابلية للتطوير (</a:t>
            </a:r>
            <a:r>
              <a:rPr lang="en-US" sz="1600" b="1" dirty="0"/>
              <a:t>Scalability)</a:t>
            </a:r>
            <a:endParaRPr lang="en-US" sz="1600" dirty="0"/>
          </a:p>
          <a:p>
            <a:pPr lvl="1"/>
            <a:r>
              <a:rPr lang="ar-SY" sz="1600" dirty="0"/>
              <a:t>. التعامل مع أحجام بيانات متزايدة</a:t>
            </a:r>
          </a:p>
          <a:p>
            <a:pPr lvl="1"/>
            <a:r>
              <a:rPr lang="ar-SY" sz="1600" dirty="0"/>
              <a:t>. دعم دقات مختلفة وجودة متعددة المستويات</a:t>
            </a:r>
          </a:p>
          <a:p>
            <a:pPr lvl="1"/>
            <a:r>
              <a:rPr lang="ar-SY" sz="1600" dirty="0"/>
              <a:t>. التكيف مع المتطلبات المستقبلية</a:t>
            </a:r>
          </a:p>
          <a:p>
            <a:r>
              <a:rPr lang="ar-SY" sz="1600" b="1" dirty="0"/>
              <a:t>4.الأمان (</a:t>
            </a:r>
            <a:r>
              <a:rPr lang="en-US" sz="1600" b="1" dirty="0"/>
              <a:t>Security)</a:t>
            </a:r>
            <a:endParaRPr lang="en-US" sz="1600" dirty="0"/>
          </a:p>
          <a:p>
            <a:pPr lvl="1"/>
            <a:r>
              <a:rPr lang="ar-SY" sz="1600" dirty="0"/>
              <a:t>. إمكانية دمج طبقات حماية للبيانات</a:t>
            </a:r>
          </a:p>
          <a:p>
            <a:pPr lvl="1"/>
            <a:r>
              <a:rPr lang="ar-SY" sz="1600" dirty="0"/>
              <a:t>. مقاومة الأخطاء وفقدان البيانات</a:t>
            </a:r>
          </a:p>
          <a:p>
            <a:pPr lvl="1"/>
            <a:r>
              <a:rPr lang="ar-SY" sz="1600" dirty="0"/>
              <a:t>. الحفاظ على سلامة المحتوى الأصلي</a:t>
            </a:r>
          </a:p>
          <a:p>
            <a:r>
              <a:rPr lang="ar-SY" sz="1600" b="1" dirty="0"/>
              <a:t>5.التوافقية (</a:t>
            </a:r>
            <a:r>
              <a:rPr lang="en-US" sz="1600" b="1" dirty="0"/>
              <a:t>Compatibility)</a:t>
            </a:r>
            <a:endParaRPr lang="en-US" sz="1600" dirty="0"/>
          </a:p>
          <a:p>
            <a:pPr lvl="1"/>
            <a:r>
              <a:rPr lang="ar-SY" sz="1600" dirty="0"/>
              <a:t>. العمل مع أنظمة وتقنيات متنوعة</a:t>
            </a:r>
          </a:p>
          <a:p>
            <a:pPr lvl="1"/>
            <a:r>
              <a:rPr lang="ar-SY" sz="1600" dirty="0"/>
              <a:t>. دعم المعايير القياسية العالمية</a:t>
            </a:r>
          </a:p>
          <a:p>
            <a:pPr lvl="1"/>
            <a:r>
              <a:rPr lang="ar-SY" sz="1600" dirty="0"/>
              <a:t>. التكامل السلس مع البنى التحتية الحالية</a:t>
            </a:r>
          </a:p>
          <a:p>
            <a:pPr lvl="1"/>
            <a:endParaRPr lang="ar-SY" dirty="0"/>
          </a:p>
        </p:txBody>
      </p:sp>
    </p:spTree>
    <p:extLst>
      <p:ext uri="{BB962C8B-B14F-4D97-AF65-F5344CB8AC3E}">
        <p14:creationId xmlns:p14="http://schemas.microsoft.com/office/powerpoint/2010/main" val="151782525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A5EAD9-1077-7B7F-EC92-49902ED16D1D}"/>
            </a:ext>
          </a:extLst>
        </p:cNvPr>
        <p:cNvGrpSpPr/>
        <p:nvPr/>
      </p:nvGrpSpPr>
      <p:grpSpPr>
        <a:xfrm>
          <a:off x="0" y="0"/>
          <a:ext cx="0" cy="0"/>
          <a:chOff x="0" y="0"/>
          <a:chExt cx="0" cy="0"/>
        </a:xfrm>
      </p:grpSpPr>
      <p:sp>
        <p:nvSpPr>
          <p:cNvPr id="2" name="عنصر نائب لرقم الشريحة 1">
            <a:extLst>
              <a:ext uri="{FF2B5EF4-FFF2-40B4-BE49-F238E27FC236}">
                <a16:creationId xmlns:a16="http://schemas.microsoft.com/office/drawing/2014/main" id="{568D28F8-63A0-401E-BB56-FDE2BE28A0FE}"/>
              </a:ext>
            </a:extLst>
          </p:cNvPr>
          <p:cNvSpPr>
            <a:spLocks noGrp="1"/>
          </p:cNvSpPr>
          <p:nvPr>
            <p:ph type="sldNum" sz="quarter" idx="12"/>
          </p:nvPr>
        </p:nvSpPr>
        <p:spPr/>
        <p:txBody>
          <a:bodyPr/>
          <a:lstStyle/>
          <a:p>
            <a:fld id="{5C0BBA6B-D746-4F1B-B1F9-3DE64F485878}" type="slidenum">
              <a:rPr lang="ar-SY" smtClean="0"/>
              <a:pPr/>
              <a:t>50</a:t>
            </a:fld>
            <a:endParaRPr lang="ar-SY" dirty="0"/>
          </a:p>
        </p:txBody>
      </p:sp>
      <p:sp>
        <p:nvSpPr>
          <p:cNvPr id="3" name="مربع نص 2">
            <a:extLst>
              <a:ext uri="{FF2B5EF4-FFF2-40B4-BE49-F238E27FC236}">
                <a16:creationId xmlns:a16="http://schemas.microsoft.com/office/drawing/2014/main" id="{929B6F06-CF0B-B889-37F1-DDCF9FD4F7A7}"/>
              </a:ext>
            </a:extLst>
          </p:cNvPr>
          <p:cNvSpPr txBox="1"/>
          <p:nvPr/>
        </p:nvSpPr>
        <p:spPr>
          <a:xfrm>
            <a:off x="5927636" y="273124"/>
            <a:ext cx="4812536" cy="769441"/>
          </a:xfrm>
          <a:prstGeom prst="rect">
            <a:avLst/>
          </a:prstGeom>
          <a:noFill/>
        </p:spPr>
        <p:txBody>
          <a:bodyPr wrap="none" rtlCol="1">
            <a:spAutoFit/>
          </a:bodyPr>
          <a:lstStyle/>
          <a:p>
            <a:r>
              <a:rPr lang="ar-SY" sz="4400" b="1" dirty="0">
                <a:solidFill>
                  <a:srgbClr val="EE1250"/>
                </a:solidFill>
              </a:rPr>
              <a:t> أداة مقارنة الضغط:</a:t>
            </a:r>
            <a:endParaRPr lang="en-US" sz="4400" b="1" dirty="0">
              <a:solidFill>
                <a:srgbClr val="EE1250"/>
              </a:solidFill>
            </a:endParaRPr>
          </a:p>
        </p:txBody>
      </p:sp>
      <p:sp>
        <p:nvSpPr>
          <p:cNvPr id="4" name="مربع نص 3">
            <a:extLst>
              <a:ext uri="{FF2B5EF4-FFF2-40B4-BE49-F238E27FC236}">
                <a16:creationId xmlns:a16="http://schemas.microsoft.com/office/drawing/2014/main" id="{BD2B9316-E8D7-3534-7DBE-4F16CDFA7FFD}"/>
              </a:ext>
            </a:extLst>
          </p:cNvPr>
          <p:cNvSpPr txBox="1"/>
          <p:nvPr/>
        </p:nvSpPr>
        <p:spPr>
          <a:xfrm>
            <a:off x="2589365" y="854070"/>
            <a:ext cx="8150807" cy="5593839"/>
          </a:xfrm>
          <a:prstGeom prst="rect">
            <a:avLst/>
          </a:prstGeom>
          <a:noFill/>
        </p:spPr>
        <p:txBody>
          <a:bodyPr wrap="square" rtlCol="1">
            <a:spAutoFit/>
          </a:bodyPr>
          <a:lstStyle/>
          <a:p>
            <a:pPr>
              <a:lnSpc>
                <a:spcPct val="150000"/>
              </a:lnSpc>
            </a:pPr>
            <a:r>
              <a:rPr lang="ar-SY" sz="2000" b="1" dirty="0">
                <a:solidFill>
                  <a:srgbClr val="FFC000"/>
                </a:solidFill>
              </a:rPr>
              <a:t>التطورات المستقبلية</a:t>
            </a:r>
          </a:p>
          <a:p>
            <a:pPr>
              <a:lnSpc>
                <a:spcPct val="150000"/>
              </a:lnSpc>
            </a:pPr>
            <a:r>
              <a:rPr lang="ar-SY" sz="2000" b="1" dirty="0">
                <a:solidFill>
                  <a:srgbClr val="002060"/>
                </a:solidFill>
              </a:rPr>
              <a:t>1. الذكاء الاصطناعي</a:t>
            </a:r>
          </a:p>
          <a:p>
            <a:pPr>
              <a:lnSpc>
                <a:spcPct val="150000"/>
              </a:lnSpc>
            </a:pPr>
            <a:r>
              <a:rPr lang="ar-SY" sz="2000" b="1" dirty="0">
                <a:solidFill>
                  <a:srgbClr val="002060"/>
                </a:solidFill>
              </a:rPr>
              <a:t>ضغط ذكي حسب المحتوى</a:t>
            </a:r>
          </a:p>
          <a:p>
            <a:pPr>
              <a:lnSpc>
                <a:spcPct val="150000"/>
              </a:lnSpc>
            </a:pPr>
            <a:r>
              <a:rPr lang="ar-SY" sz="2000" b="1" dirty="0">
                <a:solidFill>
                  <a:srgbClr val="002060"/>
                </a:solidFill>
              </a:rPr>
              <a:t>تنبؤ بالجودة المثلى</a:t>
            </a:r>
          </a:p>
          <a:p>
            <a:pPr>
              <a:lnSpc>
                <a:spcPct val="150000"/>
              </a:lnSpc>
            </a:pPr>
            <a:r>
              <a:rPr lang="ar-SY" sz="2000" b="1" dirty="0">
                <a:solidFill>
                  <a:srgbClr val="002060"/>
                </a:solidFill>
              </a:rPr>
              <a:t>تحسين تلقائي للإعدادات</a:t>
            </a:r>
          </a:p>
          <a:p>
            <a:pPr>
              <a:lnSpc>
                <a:spcPct val="150000"/>
              </a:lnSpc>
            </a:pPr>
            <a:r>
              <a:rPr lang="ar-SY" sz="2000" b="1" dirty="0">
                <a:solidFill>
                  <a:srgbClr val="002060"/>
                </a:solidFill>
              </a:rPr>
              <a:t>2. التكامل</a:t>
            </a:r>
          </a:p>
          <a:p>
            <a:pPr>
              <a:lnSpc>
                <a:spcPct val="150000"/>
              </a:lnSpc>
            </a:pPr>
            <a:r>
              <a:rPr lang="ar-SY" sz="2000" b="1" dirty="0">
                <a:solidFill>
                  <a:srgbClr val="002060"/>
                </a:solidFill>
              </a:rPr>
              <a:t>مع أنظمة التخزين </a:t>
            </a:r>
            <a:r>
              <a:rPr lang="ar-SY" sz="2000" b="1" dirty="0" err="1">
                <a:solidFill>
                  <a:srgbClr val="002060"/>
                </a:solidFill>
              </a:rPr>
              <a:t>السحابي</a:t>
            </a:r>
            <a:endParaRPr lang="ar-SY" sz="2000" b="1" dirty="0">
              <a:solidFill>
                <a:srgbClr val="002060"/>
              </a:solidFill>
            </a:endParaRPr>
          </a:p>
          <a:p>
            <a:pPr>
              <a:lnSpc>
                <a:spcPct val="150000"/>
              </a:lnSpc>
            </a:pPr>
            <a:r>
              <a:rPr lang="ar-SY" sz="2000" b="1" dirty="0">
                <a:solidFill>
                  <a:srgbClr val="002060"/>
                </a:solidFill>
              </a:rPr>
              <a:t>في أنظمة إدارة المحتوى</a:t>
            </a:r>
          </a:p>
          <a:p>
            <a:pPr>
              <a:lnSpc>
                <a:spcPct val="150000"/>
              </a:lnSpc>
            </a:pPr>
            <a:r>
              <a:rPr lang="ar-SY" sz="2000" b="1" dirty="0">
                <a:solidFill>
                  <a:srgbClr val="002060"/>
                </a:solidFill>
              </a:rPr>
              <a:t>مع أدوات التحليل</a:t>
            </a:r>
          </a:p>
          <a:p>
            <a:pPr>
              <a:lnSpc>
                <a:spcPct val="150000"/>
              </a:lnSpc>
            </a:pPr>
            <a:r>
              <a:rPr lang="ar-SY" sz="2000" b="1" dirty="0">
                <a:solidFill>
                  <a:srgbClr val="002060"/>
                </a:solidFill>
              </a:rPr>
              <a:t>أداة مقارنة الضغط تُعد أداة أساسية في عالم الوسائط الرقمية، حيث تساعد في اتخاذ قرارات مستنيرة حول توازن الجودة والحجم، وتضمن تحقيق أفضل النتائج لكل غرض واستخدام.</a:t>
            </a:r>
          </a:p>
        </p:txBody>
      </p:sp>
    </p:spTree>
    <p:extLst>
      <p:ext uri="{BB962C8B-B14F-4D97-AF65-F5344CB8AC3E}">
        <p14:creationId xmlns:p14="http://schemas.microsoft.com/office/powerpoint/2010/main" val="13119907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A7D57E-B51F-0DD5-C2F3-8421B82F3F38}"/>
            </a:ext>
          </a:extLst>
        </p:cNvPr>
        <p:cNvGrpSpPr/>
        <p:nvPr/>
      </p:nvGrpSpPr>
      <p:grpSpPr>
        <a:xfrm>
          <a:off x="0" y="0"/>
          <a:ext cx="0" cy="0"/>
          <a:chOff x="0" y="0"/>
          <a:chExt cx="0" cy="0"/>
        </a:xfrm>
      </p:grpSpPr>
      <p:sp>
        <p:nvSpPr>
          <p:cNvPr id="3" name="عنصر نائب لرقم الشريحة 2">
            <a:extLst>
              <a:ext uri="{FF2B5EF4-FFF2-40B4-BE49-F238E27FC236}">
                <a16:creationId xmlns:a16="http://schemas.microsoft.com/office/drawing/2014/main" id="{EFC6F8C7-B528-5099-3D1F-2E42D69FFEBD}"/>
              </a:ext>
            </a:extLst>
          </p:cNvPr>
          <p:cNvSpPr>
            <a:spLocks noGrp="1"/>
          </p:cNvSpPr>
          <p:nvPr>
            <p:ph type="sldNum" sz="quarter" idx="12"/>
          </p:nvPr>
        </p:nvSpPr>
        <p:spPr/>
        <p:txBody>
          <a:bodyPr/>
          <a:lstStyle/>
          <a:p>
            <a:fld id="{5C0BBA6B-D746-4F1B-B1F9-3DE64F485878}" type="slidenum">
              <a:rPr lang="ar-SY" smtClean="0"/>
              <a:pPr/>
              <a:t>51</a:t>
            </a:fld>
            <a:endParaRPr lang="ar-SY" dirty="0"/>
          </a:p>
        </p:txBody>
      </p:sp>
      <p:sp>
        <p:nvSpPr>
          <p:cNvPr id="14" name="مربع نص 13">
            <a:extLst>
              <a:ext uri="{FF2B5EF4-FFF2-40B4-BE49-F238E27FC236}">
                <a16:creationId xmlns:a16="http://schemas.microsoft.com/office/drawing/2014/main" id="{4C8469E5-1DA7-F1FD-750C-3463C270B5C3}"/>
              </a:ext>
            </a:extLst>
          </p:cNvPr>
          <p:cNvSpPr txBox="1"/>
          <p:nvPr/>
        </p:nvSpPr>
        <p:spPr>
          <a:xfrm>
            <a:off x="4948845" y="3262849"/>
            <a:ext cx="2374309" cy="1384995"/>
          </a:xfrm>
          <a:prstGeom prst="rect">
            <a:avLst/>
          </a:prstGeom>
          <a:noFill/>
        </p:spPr>
        <p:txBody>
          <a:bodyPr wrap="square" rtlCol="1">
            <a:spAutoFit/>
          </a:bodyPr>
          <a:lstStyle/>
          <a:p>
            <a:pPr algn="ctr"/>
            <a:r>
              <a:rPr lang="ar-SY" sz="1400" dirty="0">
                <a:solidFill>
                  <a:schemeClr val="bg1"/>
                </a:solidFill>
              </a:rPr>
              <a:t>إذا كنت تحتاج إلى عدد أكبر من الفقرات يـتـيـح لـك مـولـد النـص الـعــربـــي زيـــادة عـــدد الفقرات كما تريــد. ومـن هـنـا وجب على المصمـم أن يـضــع نصوصا مؤقتة على التصميـم</a:t>
            </a:r>
          </a:p>
        </p:txBody>
      </p:sp>
      <p:sp>
        <p:nvSpPr>
          <p:cNvPr id="16" name="مربع نص 15">
            <a:extLst>
              <a:ext uri="{FF2B5EF4-FFF2-40B4-BE49-F238E27FC236}">
                <a16:creationId xmlns:a16="http://schemas.microsoft.com/office/drawing/2014/main" id="{5E30D0E1-9E9F-261A-B7AB-CF2405C99BBD}"/>
              </a:ext>
            </a:extLst>
          </p:cNvPr>
          <p:cNvSpPr txBox="1"/>
          <p:nvPr/>
        </p:nvSpPr>
        <p:spPr>
          <a:xfrm>
            <a:off x="5432470" y="240278"/>
            <a:ext cx="1919116" cy="707886"/>
          </a:xfrm>
          <a:prstGeom prst="rect">
            <a:avLst/>
          </a:prstGeom>
          <a:noFill/>
        </p:spPr>
        <p:txBody>
          <a:bodyPr wrap="none" rtlCol="1">
            <a:spAutoFit/>
          </a:bodyPr>
          <a:lstStyle/>
          <a:p>
            <a:r>
              <a:rPr lang="ar-SY" sz="4000" dirty="0">
                <a:solidFill>
                  <a:srgbClr val="EE1250"/>
                </a:solidFill>
              </a:rPr>
              <a:t>الخاتمة </a:t>
            </a:r>
          </a:p>
        </p:txBody>
      </p:sp>
      <p:sp>
        <p:nvSpPr>
          <p:cNvPr id="17" name="مربع نص 16">
            <a:extLst>
              <a:ext uri="{FF2B5EF4-FFF2-40B4-BE49-F238E27FC236}">
                <a16:creationId xmlns:a16="http://schemas.microsoft.com/office/drawing/2014/main" id="{78F0029A-9DC6-1323-F2EC-9AC0538894C6}"/>
              </a:ext>
            </a:extLst>
          </p:cNvPr>
          <p:cNvSpPr txBox="1"/>
          <p:nvPr/>
        </p:nvSpPr>
        <p:spPr>
          <a:xfrm>
            <a:off x="1634101" y="948164"/>
            <a:ext cx="9290865" cy="3970318"/>
          </a:xfrm>
          <a:prstGeom prst="rect">
            <a:avLst/>
          </a:prstGeom>
          <a:noFill/>
        </p:spPr>
        <p:txBody>
          <a:bodyPr wrap="square" rtlCol="1">
            <a:spAutoFit/>
          </a:bodyPr>
          <a:lstStyle/>
          <a:p>
            <a:r>
              <a:rPr lang="ar-SY" sz="2800" dirty="0"/>
              <a:t>في الختام، تمثل تقنيات ضغط الوسائط المتعددة العمود الفقري للتحول الرقمي، حيث تمكننا من تحقيق توازن حيوي بين الحفاظ على الجودة وتقليل أحجام البيانات. لقد تطورت هذه التقنيات من خوارزميات أساسية إلى أنظمة ذكية تستفيد من النماذج الإدراكية البشرية والذكاء الاصطناعي، مما يفسح المجال لعصر جديد من الوسائط عالية الدقة والواقع الافتراضي. ومع استمرار التطور، ستظل هذه التقنيات حجر الأساس لتمكين الابتكار الرقمي وضمان استدامة البنية التحتية للبيانات في المستقبل.</a:t>
            </a:r>
          </a:p>
        </p:txBody>
      </p:sp>
    </p:spTree>
    <p:extLst>
      <p:ext uri="{BB962C8B-B14F-4D97-AF65-F5344CB8AC3E}">
        <p14:creationId xmlns:p14="http://schemas.microsoft.com/office/powerpoint/2010/main" val="301604364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رقم الشريحة 1">
            <a:extLst>
              <a:ext uri="{FF2B5EF4-FFF2-40B4-BE49-F238E27FC236}">
                <a16:creationId xmlns:a16="http://schemas.microsoft.com/office/drawing/2014/main" id="{084DE83D-8670-4F0C-8E6C-8EDAE56831A9}"/>
              </a:ext>
            </a:extLst>
          </p:cNvPr>
          <p:cNvSpPr>
            <a:spLocks noGrp="1"/>
          </p:cNvSpPr>
          <p:nvPr>
            <p:ph type="sldNum" sz="quarter" idx="12"/>
          </p:nvPr>
        </p:nvSpPr>
        <p:spPr/>
        <p:txBody>
          <a:bodyPr/>
          <a:lstStyle/>
          <a:p>
            <a:fld id="{5C0BBA6B-D746-4F1B-B1F9-3DE64F485878}" type="slidenum">
              <a:rPr lang="ar-SY" smtClean="0"/>
              <a:pPr/>
              <a:t>52</a:t>
            </a:fld>
            <a:endParaRPr lang="ar-SY" dirty="0"/>
          </a:p>
        </p:txBody>
      </p:sp>
      <p:pic>
        <p:nvPicPr>
          <p:cNvPr id="9" name="عنصر نائب للصورة 8">
            <a:extLst>
              <a:ext uri="{FF2B5EF4-FFF2-40B4-BE49-F238E27FC236}">
                <a16:creationId xmlns:a16="http://schemas.microsoft.com/office/drawing/2014/main" id="{EA0EB276-C998-47AA-861C-8261ECEA515F}"/>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1790" r="21790"/>
          <a:stretch>
            <a:fillRect/>
          </a:stretch>
        </p:blipFill>
        <p:spPr/>
      </p:pic>
      <p:pic>
        <p:nvPicPr>
          <p:cNvPr id="11" name="صورة 10">
            <a:hlinkClick r:id="" action="ppaction://hlinkshowjump?jump=firstslide"/>
            <a:extLst>
              <a:ext uri="{FF2B5EF4-FFF2-40B4-BE49-F238E27FC236}">
                <a16:creationId xmlns:a16="http://schemas.microsoft.com/office/drawing/2014/main" id="{508745DA-6E1E-4BC8-837A-242B7F8444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06628" y="6081484"/>
            <a:ext cx="725715" cy="725715"/>
          </a:xfrm>
          <a:prstGeom prst="rect">
            <a:avLst/>
          </a:prstGeom>
        </p:spPr>
      </p:pic>
      <p:sp>
        <p:nvSpPr>
          <p:cNvPr id="3" name="مربع نص 2">
            <a:extLst>
              <a:ext uri="{FF2B5EF4-FFF2-40B4-BE49-F238E27FC236}">
                <a16:creationId xmlns:a16="http://schemas.microsoft.com/office/drawing/2014/main" id="{18A627B8-CA1A-0400-51F3-894D6A93ABE5}"/>
              </a:ext>
            </a:extLst>
          </p:cNvPr>
          <p:cNvSpPr txBox="1"/>
          <p:nvPr/>
        </p:nvSpPr>
        <p:spPr>
          <a:xfrm>
            <a:off x="5653314" y="3105834"/>
            <a:ext cx="5803900" cy="646331"/>
          </a:xfrm>
          <a:prstGeom prst="rect">
            <a:avLst/>
          </a:prstGeom>
          <a:noFill/>
        </p:spPr>
        <p:txBody>
          <a:bodyPr wrap="square" rtlCol="0">
            <a:spAutoFit/>
          </a:bodyPr>
          <a:lstStyle/>
          <a:p>
            <a:r>
              <a:rPr lang="ar-SY" sz="3600" b="1" dirty="0">
                <a:solidFill>
                  <a:schemeClr val="bg1"/>
                </a:solidFill>
              </a:rPr>
              <a:t>شكرا لحسن استماعكم</a:t>
            </a:r>
            <a:endParaRPr lang="en-US" sz="3600" b="1" dirty="0">
              <a:solidFill>
                <a:schemeClr val="bg1"/>
              </a:solidFill>
            </a:endParaRPr>
          </a:p>
        </p:txBody>
      </p:sp>
    </p:spTree>
    <p:extLst>
      <p:ext uri="{BB962C8B-B14F-4D97-AF65-F5344CB8AC3E}">
        <p14:creationId xmlns:p14="http://schemas.microsoft.com/office/powerpoint/2010/main" val="72585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17A54C-6C8E-7189-355C-6893A1528B16}"/>
            </a:ext>
          </a:extLst>
        </p:cNvPr>
        <p:cNvGrpSpPr/>
        <p:nvPr/>
      </p:nvGrpSpPr>
      <p:grpSpPr>
        <a:xfrm>
          <a:off x="0" y="0"/>
          <a:ext cx="0" cy="0"/>
          <a:chOff x="0" y="0"/>
          <a:chExt cx="0" cy="0"/>
        </a:xfrm>
      </p:grpSpPr>
      <p:sp>
        <p:nvSpPr>
          <p:cNvPr id="3" name="عنصر نائب لرقم الشريحة 2">
            <a:extLst>
              <a:ext uri="{FF2B5EF4-FFF2-40B4-BE49-F238E27FC236}">
                <a16:creationId xmlns:a16="http://schemas.microsoft.com/office/drawing/2014/main" id="{7ACB3E8F-C162-E16F-D5CB-750FD7325E74}"/>
              </a:ext>
            </a:extLst>
          </p:cNvPr>
          <p:cNvSpPr>
            <a:spLocks noGrp="1"/>
          </p:cNvSpPr>
          <p:nvPr>
            <p:ph type="sldNum" sz="quarter" idx="12"/>
          </p:nvPr>
        </p:nvSpPr>
        <p:spPr/>
        <p:txBody>
          <a:bodyPr/>
          <a:lstStyle/>
          <a:p>
            <a:fld id="{5C0BBA6B-D746-4F1B-B1F9-3DE64F485878}" type="slidenum">
              <a:rPr lang="ar-SY" smtClean="0"/>
              <a:pPr/>
              <a:t>6</a:t>
            </a:fld>
            <a:endParaRPr lang="ar-SY" dirty="0"/>
          </a:p>
        </p:txBody>
      </p:sp>
      <p:sp>
        <p:nvSpPr>
          <p:cNvPr id="14" name="مربع نص 13">
            <a:extLst>
              <a:ext uri="{FF2B5EF4-FFF2-40B4-BE49-F238E27FC236}">
                <a16:creationId xmlns:a16="http://schemas.microsoft.com/office/drawing/2014/main" id="{9CB4FD67-EA34-2D17-BA23-6436BB2DE59F}"/>
              </a:ext>
            </a:extLst>
          </p:cNvPr>
          <p:cNvSpPr txBox="1"/>
          <p:nvPr/>
        </p:nvSpPr>
        <p:spPr>
          <a:xfrm>
            <a:off x="4948845" y="3262849"/>
            <a:ext cx="2374309" cy="1384995"/>
          </a:xfrm>
          <a:prstGeom prst="rect">
            <a:avLst/>
          </a:prstGeom>
          <a:noFill/>
        </p:spPr>
        <p:txBody>
          <a:bodyPr wrap="square" rtlCol="1">
            <a:spAutoFit/>
          </a:bodyPr>
          <a:lstStyle/>
          <a:p>
            <a:pPr algn="ctr"/>
            <a:r>
              <a:rPr lang="ar-SY" sz="1400" dirty="0">
                <a:solidFill>
                  <a:schemeClr val="bg1"/>
                </a:solidFill>
              </a:rPr>
              <a:t>إذا كنت تحتاج إلى عدد أكبر من الفقرات يـتـيـح لـك مـولـد النـص الـعــربـــي زيـــادة عـــدد الفقرات كما تريــد. ومـن هـنـا وجب على المصمـم أن يـضــع نصوصا مؤقتة على التصميـم</a:t>
            </a:r>
          </a:p>
        </p:txBody>
      </p:sp>
      <p:sp>
        <p:nvSpPr>
          <p:cNvPr id="16" name="مربع نص 15">
            <a:extLst>
              <a:ext uri="{FF2B5EF4-FFF2-40B4-BE49-F238E27FC236}">
                <a16:creationId xmlns:a16="http://schemas.microsoft.com/office/drawing/2014/main" id="{750B281F-86F3-EF88-FBC4-4D6DAD7D9DF0}"/>
              </a:ext>
            </a:extLst>
          </p:cNvPr>
          <p:cNvSpPr txBox="1"/>
          <p:nvPr/>
        </p:nvSpPr>
        <p:spPr>
          <a:xfrm>
            <a:off x="3437916" y="251852"/>
            <a:ext cx="5001690" cy="707886"/>
          </a:xfrm>
          <a:prstGeom prst="rect">
            <a:avLst/>
          </a:prstGeom>
          <a:noFill/>
        </p:spPr>
        <p:txBody>
          <a:bodyPr wrap="none" rtlCol="1">
            <a:spAutoFit/>
          </a:bodyPr>
          <a:lstStyle/>
          <a:p>
            <a:r>
              <a:rPr lang="ar-SY" sz="4000" b="1" dirty="0">
                <a:solidFill>
                  <a:srgbClr val="EE1250"/>
                </a:solidFill>
              </a:rPr>
              <a:t>أهمية تقنيات الضغط :</a:t>
            </a:r>
            <a:endParaRPr lang="ar-SY" sz="4000" dirty="0">
              <a:solidFill>
                <a:srgbClr val="EE1250"/>
              </a:solidFill>
            </a:endParaRPr>
          </a:p>
        </p:txBody>
      </p:sp>
      <p:sp>
        <p:nvSpPr>
          <p:cNvPr id="17" name="مربع نص 16">
            <a:extLst>
              <a:ext uri="{FF2B5EF4-FFF2-40B4-BE49-F238E27FC236}">
                <a16:creationId xmlns:a16="http://schemas.microsoft.com/office/drawing/2014/main" id="{858EC028-6F42-5E3F-03A4-E14603F51F1C}"/>
              </a:ext>
            </a:extLst>
          </p:cNvPr>
          <p:cNvSpPr txBox="1"/>
          <p:nvPr/>
        </p:nvSpPr>
        <p:spPr>
          <a:xfrm>
            <a:off x="1450567" y="1689903"/>
            <a:ext cx="9290865" cy="3539430"/>
          </a:xfrm>
          <a:prstGeom prst="rect">
            <a:avLst/>
          </a:prstGeom>
          <a:noFill/>
        </p:spPr>
        <p:txBody>
          <a:bodyPr wrap="square" rtlCol="1">
            <a:spAutoFit/>
          </a:bodyPr>
          <a:lstStyle/>
          <a:p>
            <a:r>
              <a:rPr lang="ar-SY" sz="2800" b="1" dirty="0">
                <a:solidFill>
                  <a:schemeClr val="tx2"/>
                </a:solidFill>
              </a:rPr>
              <a:t>تكمن أهمية تقنيات الضغط تقنياً في:</a:t>
            </a:r>
          </a:p>
          <a:p>
            <a:endParaRPr lang="ar-SY" sz="2800" b="1" dirty="0">
              <a:solidFill>
                <a:schemeClr val="tx2"/>
              </a:solidFill>
            </a:endParaRPr>
          </a:p>
          <a:p>
            <a:r>
              <a:rPr lang="ar-SY" sz="2000" b="1" dirty="0"/>
              <a:t>. تمكين إدارة البيانات الضخمة</a:t>
            </a:r>
            <a:r>
              <a:rPr lang="ar-SY" sz="2000" dirty="0"/>
              <a:t>: التعامل مع الكميات الهائلة من المحتوى الرقمي</a:t>
            </a:r>
          </a:p>
          <a:p>
            <a:endParaRPr lang="ar-SY" sz="2000" dirty="0"/>
          </a:p>
          <a:p>
            <a:r>
              <a:rPr lang="ar-SY" sz="2000" b="1" dirty="0"/>
              <a:t>. تحسين أداء الشبكات</a:t>
            </a:r>
            <a:r>
              <a:rPr lang="ar-SY" sz="2000" dirty="0"/>
              <a:t>: تقليل ازدحام حركة البيانات على الإنترنت</a:t>
            </a:r>
          </a:p>
          <a:p>
            <a:endParaRPr lang="ar-SY" sz="2000" dirty="0"/>
          </a:p>
          <a:p>
            <a:r>
              <a:rPr lang="ar-SY" sz="2000" b="1" dirty="0"/>
              <a:t>. تسريع نقل المعلومات</a:t>
            </a:r>
            <a:r>
              <a:rPr lang="ar-SY" sz="2000" dirty="0"/>
              <a:t>: إرسال واستقبال الملفات الكبيرة في وقت قياسي</a:t>
            </a:r>
          </a:p>
          <a:p>
            <a:endParaRPr lang="ar-SY" sz="2000" dirty="0"/>
          </a:p>
          <a:p>
            <a:r>
              <a:rPr lang="ar-SY" sz="2000" b="1" dirty="0"/>
              <a:t>. دعم التطبيقات الحديثة</a:t>
            </a:r>
            <a:r>
              <a:rPr lang="ar-SY" sz="2000" dirty="0"/>
              <a:t>: تمكين تقنيات مثل البث المباشر والواقع الافتراضي</a:t>
            </a:r>
          </a:p>
          <a:p>
            <a:endParaRPr lang="en-US" sz="2800" b="1" dirty="0">
              <a:solidFill>
                <a:schemeClr val="tx2"/>
              </a:solidFill>
            </a:endParaRPr>
          </a:p>
        </p:txBody>
      </p:sp>
    </p:spTree>
    <p:extLst>
      <p:ext uri="{BB962C8B-B14F-4D97-AF65-F5344CB8AC3E}">
        <p14:creationId xmlns:p14="http://schemas.microsoft.com/office/powerpoint/2010/main" val="138731679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رقم الشريحة 1">
            <a:extLst>
              <a:ext uri="{FF2B5EF4-FFF2-40B4-BE49-F238E27FC236}">
                <a16:creationId xmlns:a16="http://schemas.microsoft.com/office/drawing/2014/main" id="{4815E5CA-2D12-4166-9740-72B4D4929CE4}"/>
              </a:ext>
            </a:extLst>
          </p:cNvPr>
          <p:cNvSpPr>
            <a:spLocks noGrp="1"/>
          </p:cNvSpPr>
          <p:nvPr>
            <p:ph type="sldNum" sz="quarter" idx="12"/>
          </p:nvPr>
        </p:nvSpPr>
        <p:spPr/>
        <p:txBody>
          <a:bodyPr/>
          <a:lstStyle/>
          <a:p>
            <a:fld id="{5C0BBA6B-D746-4F1B-B1F9-3DE64F485878}" type="slidenum">
              <a:rPr lang="ar-SY" smtClean="0"/>
              <a:pPr/>
              <a:t>7</a:t>
            </a:fld>
            <a:endParaRPr lang="ar-SY" dirty="0"/>
          </a:p>
        </p:txBody>
      </p:sp>
      <p:pic>
        <p:nvPicPr>
          <p:cNvPr id="4" name="صورة 3">
            <a:extLst>
              <a:ext uri="{FF2B5EF4-FFF2-40B4-BE49-F238E27FC236}">
                <a16:creationId xmlns:a16="http://schemas.microsoft.com/office/drawing/2014/main" id="{D047B381-B85A-42E9-AB5A-2C14A78C1E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88450" y="4276951"/>
            <a:ext cx="1333500" cy="1333500"/>
          </a:xfrm>
          <a:prstGeom prst="rect">
            <a:avLst/>
          </a:prstGeom>
        </p:spPr>
      </p:pic>
      <p:pic>
        <p:nvPicPr>
          <p:cNvPr id="6" name="صورة 5">
            <a:extLst>
              <a:ext uri="{FF2B5EF4-FFF2-40B4-BE49-F238E27FC236}">
                <a16:creationId xmlns:a16="http://schemas.microsoft.com/office/drawing/2014/main" id="{A3D88CCE-D7E9-4474-99F6-A2C0A8171A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15813" y="2095500"/>
            <a:ext cx="1333500" cy="1333500"/>
          </a:xfrm>
          <a:prstGeom prst="rect">
            <a:avLst/>
          </a:prstGeom>
        </p:spPr>
      </p:pic>
      <p:sp>
        <p:nvSpPr>
          <p:cNvPr id="8" name="مربع نص 7">
            <a:extLst>
              <a:ext uri="{FF2B5EF4-FFF2-40B4-BE49-F238E27FC236}">
                <a16:creationId xmlns:a16="http://schemas.microsoft.com/office/drawing/2014/main" id="{A184C10E-AD53-4F9C-A4FE-F8F2C01C82D9}"/>
              </a:ext>
            </a:extLst>
          </p:cNvPr>
          <p:cNvSpPr txBox="1"/>
          <p:nvPr/>
        </p:nvSpPr>
        <p:spPr>
          <a:xfrm>
            <a:off x="2785735" y="2239030"/>
            <a:ext cx="6402715" cy="523220"/>
          </a:xfrm>
          <a:prstGeom prst="rect">
            <a:avLst/>
          </a:prstGeom>
          <a:noFill/>
        </p:spPr>
        <p:txBody>
          <a:bodyPr wrap="none" rtlCol="1">
            <a:spAutoFit/>
          </a:bodyPr>
          <a:lstStyle/>
          <a:p>
            <a:r>
              <a:rPr lang="ar-SY" sz="2800" dirty="0">
                <a:solidFill>
                  <a:srgbClr val="EE1250"/>
                </a:solidFill>
              </a:rPr>
              <a:t> الضغط غير المضيع (بدون فقدان البيانات):</a:t>
            </a:r>
          </a:p>
        </p:txBody>
      </p:sp>
      <p:sp>
        <p:nvSpPr>
          <p:cNvPr id="9" name="مربع نص 8">
            <a:extLst>
              <a:ext uri="{FF2B5EF4-FFF2-40B4-BE49-F238E27FC236}">
                <a16:creationId xmlns:a16="http://schemas.microsoft.com/office/drawing/2014/main" id="{D4240536-FB0E-4E91-9BCA-D10D87A39938}"/>
              </a:ext>
            </a:extLst>
          </p:cNvPr>
          <p:cNvSpPr txBox="1"/>
          <p:nvPr/>
        </p:nvSpPr>
        <p:spPr>
          <a:xfrm>
            <a:off x="5857283" y="2762250"/>
            <a:ext cx="3092450" cy="1384995"/>
          </a:xfrm>
          <a:prstGeom prst="rect">
            <a:avLst/>
          </a:prstGeom>
          <a:noFill/>
        </p:spPr>
        <p:txBody>
          <a:bodyPr wrap="square" rtlCol="1">
            <a:spAutoFit/>
          </a:bodyPr>
          <a:lstStyle/>
          <a:p>
            <a:pPr algn="just"/>
            <a:r>
              <a:rPr lang="ar-SY" sz="1400" b="1" dirty="0">
                <a:solidFill>
                  <a:schemeClr val="tx2"/>
                </a:solidFill>
              </a:rPr>
              <a:t>التقنيات:</a:t>
            </a:r>
          </a:p>
          <a:p>
            <a:pPr algn="just"/>
            <a:r>
              <a:rPr lang="ar-SY" sz="1400" b="1" dirty="0">
                <a:solidFill>
                  <a:schemeClr val="tx2"/>
                </a:solidFill>
              </a:rPr>
              <a:t>. نظرية المعلومات</a:t>
            </a:r>
          </a:p>
          <a:p>
            <a:pPr algn="just"/>
            <a:r>
              <a:rPr lang="ar-SY" sz="1400" b="1" dirty="0">
                <a:solidFill>
                  <a:schemeClr val="tx2"/>
                </a:solidFill>
              </a:rPr>
              <a:t>. ترميز </a:t>
            </a:r>
            <a:r>
              <a:rPr lang="ar-SY" sz="1400" b="1" dirty="0" err="1">
                <a:solidFill>
                  <a:schemeClr val="tx2"/>
                </a:solidFill>
              </a:rPr>
              <a:t>هوفمان</a:t>
            </a:r>
            <a:r>
              <a:rPr lang="ar-SY" sz="1400" b="1" dirty="0">
                <a:solidFill>
                  <a:schemeClr val="tx2"/>
                </a:solidFill>
              </a:rPr>
              <a:t> (</a:t>
            </a:r>
            <a:r>
              <a:rPr lang="en-US" sz="1400" b="1" dirty="0">
                <a:solidFill>
                  <a:schemeClr val="tx2"/>
                </a:solidFill>
              </a:rPr>
              <a:t>Huffman Coding</a:t>
            </a:r>
            <a:r>
              <a:rPr lang="ar-SY" sz="1400" b="1" dirty="0">
                <a:solidFill>
                  <a:schemeClr val="tx2"/>
                </a:solidFill>
              </a:rPr>
              <a:t>)</a:t>
            </a:r>
            <a:endParaRPr lang="en-US" sz="1400" b="1" dirty="0">
              <a:solidFill>
                <a:schemeClr val="tx2"/>
              </a:solidFill>
            </a:endParaRPr>
          </a:p>
          <a:p>
            <a:pPr algn="just"/>
            <a:r>
              <a:rPr lang="ar-SY" sz="1400" b="1" dirty="0">
                <a:solidFill>
                  <a:schemeClr val="tx2"/>
                </a:solidFill>
              </a:rPr>
              <a:t>. ترميز طول التشغيل (</a:t>
            </a:r>
            <a:r>
              <a:rPr lang="en-US" sz="1400" b="1" dirty="0">
                <a:solidFill>
                  <a:schemeClr val="tx2"/>
                </a:solidFill>
              </a:rPr>
              <a:t>RLE</a:t>
            </a:r>
            <a:r>
              <a:rPr lang="ar-SY" sz="1400" b="1" dirty="0">
                <a:solidFill>
                  <a:schemeClr val="tx2"/>
                </a:solidFill>
              </a:rPr>
              <a:t>)</a:t>
            </a:r>
            <a:endParaRPr lang="en-US" sz="1400" b="1" dirty="0">
              <a:solidFill>
                <a:schemeClr val="tx2"/>
              </a:solidFill>
            </a:endParaRPr>
          </a:p>
          <a:p>
            <a:pPr algn="just"/>
            <a:r>
              <a:rPr lang="ar-SY" sz="1400" b="1" dirty="0">
                <a:solidFill>
                  <a:schemeClr val="tx2"/>
                </a:solidFill>
              </a:rPr>
              <a:t>. تطبيقات: </a:t>
            </a:r>
            <a:r>
              <a:rPr lang="en-US" sz="1400" b="1" dirty="0">
                <a:solidFill>
                  <a:schemeClr val="tx2"/>
                </a:solidFill>
              </a:rPr>
              <a:t>ZIP, PNG, FLAC</a:t>
            </a:r>
          </a:p>
          <a:p>
            <a:pPr algn="just"/>
            <a:endParaRPr lang="en-US" sz="1400" b="1" dirty="0">
              <a:solidFill>
                <a:schemeClr val="tx2"/>
              </a:solidFill>
            </a:endParaRPr>
          </a:p>
        </p:txBody>
      </p:sp>
      <p:sp>
        <p:nvSpPr>
          <p:cNvPr id="10" name="مربع نص 9">
            <a:extLst>
              <a:ext uri="{FF2B5EF4-FFF2-40B4-BE49-F238E27FC236}">
                <a16:creationId xmlns:a16="http://schemas.microsoft.com/office/drawing/2014/main" id="{E1ADC146-FD01-414B-8B60-CDB18CFB8ACD}"/>
              </a:ext>
            </a:extLst>
          </p:cNvPr>
          <p:cNvSpPr txBox="1"/>
          <p:nvPr/>
        </p:nvSpPr>
        <p:spPr>
          <a:xfrm>
            <a:off x="3656808" y="4424765"/>
            <a:ext cx="5517857" cy="523220"/>
          </a:xfrm>
          <a:prstGeom prst="rect">
            <a:avLst/>
          </a:prstGeom>
          <a:noFill/>
        </p:spPr>
        <p:txBody>
          <a:bodyPr wrap="none" rtlCol="1">
            <a:spAutoFit/>
          </a:bodyPr>
          <a:lstStyle/>
          <a:p>
            <a:r>
              <a:rPr lang="ar-SY" sz="2800" b="1" dirty="0">
                <a:solidFill>
                  <a:srgbClr val="EE1250"/>
                </a:solidFill>
              </a:rPr>
              <a:t>الضغط المضيع (مع فقدان البيانات):</a:t>
            </a:r>
          </a:p>
        </p:txBody>
      </p:sp>
      <p:sp>
        <p:nvSpPr>
          <p:cNvPr id="11" name="مربع نص 10">
            <a:extLst>
              <a:ext uri="{FF2B5EF4-FFF2-40B4-BE49-F238E27FC236}">
                <a16:creationId xmlns:a16="http://schemas.microsoft.com/office/drawing/2014/main" id="{B46D01CA-BCFE-4E97-B6AB-D7EE5615B7A1}"/>
              </a:ext>
            </a:extLst>
          </p:cNvPr>
          <p:cNvSpPr txBox="1"/>
          <p:nvPr/>
        </p:nvSpPr>
        <p:spPr>
          <a:xfrm>
            <a:off x="6123363" y="5087231"/>
            <a:ext cx="3092450" cy="1169551"/>
          </a:xfrm>
          <a:prstGeom prst="rect">
            <a:avLst/>
          </a:prstGeom>
          <a:noFill/>
        </p:spPr>
        <p:txBody>
          <a:bodyPr wrap="square" rtlCol="1">
            <a:spAutoFit/>
          </a:bodyPr>
          <a:lstStyle/>
          <a:p>
            <a:pPr algn="just"/>
            <a:r>
              <a:rPr lang="ar-SY" sz="1400" b="1" dirty="0">
                <a:solidFill>
                  <a:schemeClr val="tx2"/>
                </a:solidFill>
              </a:rPr>
              <a:t>التقنيات:</a:t>
            </a:r>
          </a:p>
          <a:p>
            <a:pPr algn="just"/>
            <a:r>
              <a:rPr lang="ar-SY" sz="1400" b="1" dirty="0">
                <a:solidFill>
                  <a:schemeClr val="tx2"/>
                </a:solidFill>
              </a:rPr>
              <a:t>. النموذج السمعي/البصري</a:t>
            </a:r>
          </a:p>
          <a:p>
            <a:pPr algn="just"/>
            <a:r>
              <a:rPr lang="ar-SY" sz="1400" b="1" dirty="0">
                <a:solidFill>
                  <a:schemeClr val="tx2"/>
                </a:solidFill>
              </a:rPr>
              <a:t>. تحويل </a:t>
            </a:r>
            <a:r>
              <a:rPr lang="en-US" sz="1400" b="1" dirty="0">
                <a:solidFill>
                  <a:schemeClr val="tx2"/>
                </a:solidFill>
              </a:rPr>
              <a:t>DCT </a:t>
            </a:r>
            <a:r>
              <a:rPr lang="ar-SY" sz="1400" b="1" dirty="0">
                <a:solidFill>
                  <a:schemeClr val="tx2"/>
                </a:solidFill>
              </a:rPr>
              <a:t>وجيب التمام</a:t>
            </a:r>
          </a:p>
          <a:p>
            <a:pPr algn="just"/>
            <a:r>
              <a:rPr lang="ar-SY" sz="1400" b="1" dirty="0">
                <a:solidFill>
                  <a:schemeClr val="tx2"/>
                </a:solidFill>
              </a:rPr>
              <a:t>. </a:t>
            </a:r>
            <a:r>
              <a:rPr lang="ar-SY" sz="1400" b="1" dirty="0" err="1">
                <a:solidFill>
                  <a:schemeClr val="tx2"/>
                </a:solidFill>
              </a:rPr>
              <a:t>التكمية</a:t>
            </a:r>
            <a:r>
              <a:rPr lang="ar-SY" sz="1400" b="1" dirty="0">
                <a:solidFill>
                  <a:schemeClr val="tx2"/>
                </a:solidFill>
              </a:rPr>
              <a:t> والتقريب</a:t>
            </a:r>
          </a:p>
          <a:p>
            <a:pPr algn="just"/>
            <a:r>
              <a:rPr lang="ar-SY" sz="1400" b="1" dirty="0">
                <a:solidFill>
                  <a:schemeClr val="tx2"/>
                </a:solidFill>
              </a:rPr>
              <a:t>. تطبيقات: </a:t>
            </a:r>
            <a:r>
              <a:rPr lang="en-US" sz="1400" b="1" dirty="0">
                <a:solidFill>
                  <a:schemeClr val="tx2"/>
                </a:solidFill>
              </a:rPr>
              <a:t>JPEG, MP3, MPEG</a:t>
            </a:r>
            <a:endParaRPr lang="ar-SY" sz="1400" b="1" dirty="0">
              <a:solidFill>
                <a:schemeClr val="tx2"/>
              </a:solidFill>
            </a:endParaRPr>
          </a:p>
        </p:txBody>
      </p:sp>
      <p:sp>
        <p:nvSpPr>
          <p:cNvPr id="16" name="مربع نص 15">
            <a:extLst>
              <a:ext uri="{FF2B5EF4-FFF2-40B4-BE49-F238E27FC236}">
                <a16:creationId xmlns:a16="http://schemas.microsoft.com/office/drawing/2014/main" id="{3D93964B-AC63-43EB-AEA0-9E8AC80DCAD9}"/>
              </a:ext>
            </a:extLst>
          </p:cNvPr>
          <p:cNvSpPr txBox="1"/>
          <p:nvPr/>
        </p:nvSpPr>
        <p:spPr>
          <a:xfrm>
            <a:off x="9692335" y="2552809"/>
            <a:ext cx="325730" cy="523220"/>
          </a:xfrm>
          <a:prstGeom prst="rect">
            <a:avLst/>
          </a:prstGeom>
          <a:noFill/>
        </p:spPr>
        <p:txBody>
          <a:bodyPr wrap="none" rtlCol="1">
            <a:spAutoFit/>
          </a:bodyPr>
          <a:lstStyle/>
          <a:p>
            <a:r>
              <a:rPr lang="ar-SY" sz="2800" b="1" dirty="0">
                <a:solidFill>
                  <a:srgbClr val="EE1250"/>
                </a:solidFill>
              </a:rPr>
              <a:t>1</a:t>
            </a:r>
          </a:p>
        </p:txBody>
      </p:sp>
      <p:sp>
        <p:nvSpPr>
          <p:cNvPr id="17" name="مربع نص 16">
            <a:extLst>
              <a:ext uri="{FF2B5EF4-FFF2-40B4-BE49-F238E27FC236}">
                <a16:creationId xmlns:a16="http://schemas.microsoft.com/office/drawing/2014/main" id="{1930AFC3-E0B4-463B-819C-C8D40A14D272}"/>
              </a:ext>
            </a:extLst>
          </p:cNvPr>
          <p:cNvSpPr txBox="1"/>
          <p:nvPr/>
        </p:nvSpPr>
        <p:spPr>
          <a:xfrm>
            <a:off x="9665885" y="4711347"/>
            <a:ext cx="378630" cy="523220"/>
          </a:xfrm>
          <a:prstGeom prst="rect">
            <a:avLst/>
          </a:prstGeom>
          <a:noFill/>
        </p:spPr>
        <p:txBody>
          <a:bodyPr wrap="square" rtlCol="1">
            <a:spAutoFit/>
          </a:bodyPr>
          <a:lstStyle/>
          <a:p>
            <a:r>
              <a:rPr lang="ar-SY" sz="2800" b="1" dirty="0">
                <a:solidFill>
                  <a:srgbClr val="EE1250"/>
                </a:solidFill>
              </a:rPr>
              <a:t>2</a:t>
            </a:r>
          </a:p>
        </p:txBody>
      </p:sp>
      <p:sp>
        <p:nvSpPr>
          <p:cNvPr id="20" name="مربع نص 19">
            <a:extLst>
              <a:ext uri="{FF2B5EF4-FFF2-40B4-BE49-F238E27FC236}">
                <a16:creationId xmlns:a16="http://schemas.microsoft.com/office/drawing/2014/main" id="{BEB13CE7-B4E2-4DF0-99D9-0A28DE465593}"/>
              </a:ext>
            </a:extLst>
          </p:cNvPr>
          <p:cNvSpPr txBox="1"/>
          <p:nvPr/>
        </p:nvSpPr>
        <p:spPr>
          <a:xfrm>
            <a:off x="6752640" y="324219"/>
            <a:ext cx="4131259" cy="923330"/>
          </a:xfrm>
          <a:prstGeom prst="rect">
            <a:avLst/>
          </a:prstGeom>
          <a:noFill/>
        </p:spPr>
        <p:txBody>
          <a:bodyPr wrap="none" rtlCol="1">
            <a:spAutoFit/>
          </a:bodyPr>
          <a:lstStyle/>
          <a:p>
            <a:r>
              <a:rPr lang="ar-SY" sz="5400" b="1" dirty="0">
                <a:solidFill>
                  <a:srgbClr val="EE1250"/>
                </a:solidFill>
              </a:rPr>
              <a:t>أنواع الضغط :</a:t>
            </a:r>
          </a:p>
        </p:txBody>
      </p:sp>
    </p:spTree>
    <p:extLst>
      <p:ext uri="{BB962C8B-B14F-4D97-AF65-F5344CB8AC3E}">
        <p14:creationId xmlns:p14="http://schemas.microsoft.com/office/powerpoint/2010/main" val="28847866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arn(inVertical)">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barn(inVertical)">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6" grpId="0"/>
      <p:bldP spid="17" grpId="0"/>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160C10-6E79-616F-654E-0AF740F261FA}"/>
            </a:ext>
          </a:extLst>
        </p:cNvPr>
        <p:cNvGrpSpPr/>
        <p:nvPr/>
      </p:nvGrpSpPr>
      <p:grpSpPr>
        <a:xfrm>
          <a:off x="0" y="0"/>
          <a:ext cx="0" cy="0"/>
          <a:chOff x="0" y="0"/>
          <a:chExt cx="0" cy="0"/>
        </a:xfrm>
      </p:grpSpPr>
      <p:sp>
        <p:nvSpPr>
          <p:cNvPr id="3" name="عنصر نائب لرقم الشريحة 2">
            <a:extLst>
              <a:ext uri="{FF2B5EF4-FFF2-40B4-BE49-F238E27FC236}">
                <a16:creationId xmlns:a16="http://schemas.microsoft.com/office/drawing/2014/main" id="{E155008B-59D5-766F-135F-424DADCA9D11}"/>
              </a:ext>
            </a:extLst>
          </p:cNvPr>
          <p:cNvSpPr>
            <a:spLocks noGrp="1"/>
          </p:cNvSpPr>
          <p:nvPr>
            <p:ph type="sldNum" sz="quarter" idx="12"/>
          </p:nvPr>
        </p:nvSpPr>
        <p:spPr/>
        <p:txBody>
          <a:bodyPr/>
          <a:lstStyle/>
          <a:p>
            <a:fld id="{5C0BBA6B-D746-4F1B-B1F9-3DE64F485878}" type="slidenum">
              <a:rPr lang="ar-SY" smtClean="0"/>
              <a:pPr/>
              <a:t>8</a:t>
            </a:fld>
            <a:endParaRPr lang="ar-SY" dirty="0"/>
          </a:p>
        </p:txBody>
      </p:sp>
      <p:sp>
        <p:nvSpPr>
          <p:cNvPr id="19" name="مربع نص 18">
            <a:extLst>
              <a:ext uri="{FF2B5EF4-FFF2-40B4-BE49-F238E27FC236}">
                <a16:creationId xmlns:a16="http://schemas.microsoft.com/office/drawing/2014/main" id="{3C2654B5-140A-7CCF-38B6-93EAB7411F77}"/>
              </a:ext>
            </a:extLst>
          </p:cNvPr>
          <p:cNvSpPr txBox="1"/>
          <p:nvPr/>
        </p:nvSpPr>
        <p:spPr>
          <a:xfrm>
            <a:off x="3193973" y="324219"/>
            <a:ext cx="7689926" cy="923330"/>
          </a:xfrm>
          <a:prstGeom prst="rect">
            <a:avLst/>
          </a:prstGeom>
          <a:noFill/>
        </p:spPr>
        <p:txBody>
          <a:bodyPr wrap="none" rtlCol="1">
            <a:spAutoFit/>
          </a:bodyPr>
          <a:lstStyle/>
          <a:p>
            <a:r>
              <a:rPr lang="ar-SA" sz="5400" b="1" dirty="0">
                <a:solidFill>
                  <a:srgbClr val="EE1250"/>
                </a:solidFill>
              </a:rPr>
              <a:t>تعريف الضغط غير المضيع</a:t>
            </a:r>
            <a:endParaRPr lang="ar-SY" sz="5400" dirty="0">
              <a:solidFill>
                <a:srgbClr val="EE1250"/>
              </a:solidFill>
            </a:endParaRPr>
          </a:p>
        </p:txBody>
      </p:sp>
      <p:sp>
        <p:nvSpPr>
          <p:cNvPr id="20" name="مربع نص 19">
            <a:extLst>
              <a:ext uri="{FF2B5EF4-FFF2-40B4-BE49-F238E27FC236}">
                <a16:creationId xmlns:a16="http://schemas.microsoft.com/office/drawing/2014/main" id="{070C1ACB-63D0-4A8E-AC55-1150CEDE56BD}"/>
              </a:ext>
            </a:extLst>
          </p:cNvPr>
          <p:cNvSpPr txBox="1"/>
          <p:nvPr/>
        </p:nvSpPr>
        <p:spPr>
          <a:xfrm>
            <a:off x="2002420" y="1409595"/>
            <a:ext cx="8468488" cy="4462760"/>
          </a:xfrm>
          <a:prstGeom prst="rect">
            <a:avLst/>
          </a:prstGeom>
          <a:noFill/>
        </p:spPr>
        <p:txBody>
          <a:bodyPr wrap="square" rtlCol="1">
            <a:spAutoFit/>
          </a:bodyPr>
          <a:lstStyle/>
          <a:p>
            <a:pPr>
              <a:lnSpc>
                <a:spcPct val="150000"/>
              </a:lnSpc>
            </a:pPr>
            <a:r>
              <a:rPr lang="ar-SY" sz="3200" dirty="0"/>
              <a:t>الضغط غير المضيع هو تقنية أو عملية معالجة بيانات تهدف إلى </a:t>
            </a:r>
            <a:r>
              <a:rPr lang="ar-SY" sz="3200" b="1" dirty="0"/>
              <a:t>تقليل حجم الملفات الرقمية</a:t>
            </a:r>
            <a:r>
              <a:rPr lang="ar-SY" sz="3200" dirty="0"/>
              <a:t> مع </a:t>
            </a:r>
            <a:r>
              <a:rPr lang="ar-SY" sz="3200" b="1" dirty="0"/>
              <a:t>الحفاظ الكامل على جميع المعلومات الأصلية</a:t>
            </a:r>
            <a:r>
              <a:rPr lang="ar-SY" sz="3200" dirty="0"/>
              <a:t> دون أي فقدان، حيث يمكن إعادة بناء البيانات المضغوطة إلى حالتها الأصلية بشكل مطابق كليةً عند فك الضغط.</a:t>
            </a:r>
            <a:endParaRPr lang="en-US" sz="3200" b="1" dirty="0">
              <a:solidFill>
                <a:schemeClr val="tx2"/>
              </a:solidFill>
            </a:endParaRPr>
          </a:p>
        </p:txBody>
      </p:sp>
    </p:spTree>
    <p:extLst>
      <p:ext uri="{BB962C8B-B14F-4D97-AF65-F5344CB8AC3E}">
        <p14:creationId xmlns:p14="http://schemas.microsoft.com/office/powerpoint/2010/main" val="30836952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70EF61-9B31-B940-2A24-A38C5B011D93}"/>
            </a:ext>
          </a:extLst>
        </p:cNvPr>
        <p:cNvGrpSpPr/>
        <p:nvPr/>
      </p:nvGrpSpPr>
      <p:grpSpPr>
        <a:xfrm>
          <a:off x="0" y="0"/>
          <a:ext cx="0" cy="0"/>
          <a:chOff x="0" y="0"/>
          <a:chExt cx="0" cy="0"/>
        </a:xfrm>
      </p:grpSpPr>
      <p:pic>
        <p:nvPicPr>
          <p:cNvPr id="5" name="عنصر نائب للصورة 4">
            <a:extLst>
              <a:ext uri="{FF2B5EF4-FFF2-40B4-BE49-F238E27FC236}">
                <a16:creationId xmlns:a16="http://schemas.microsoft.com/office/drawing/2014/main" id="{F8E4F340-40FA-36CC-1C64-BD2AC8591979}"/>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31240" r="31240"/>
          <a:stretch/>
        </p:blipFill>
        <p:spPr>
          <a:xfrm>
            <a:off x="8335058" y="-787"/>
            <a:ext cx="3856939" cy="6853238"/>
          </a:xfrm>
        </p:spPr>
      </p:pic>
      <p:sp>
        <p:nvSpPr>
          <p:cNvPr id="2" name="عنصر نائب لرقم الشريحة 1">
            <a:extLst>
              <a:ext uri="{FF2B5EF4-FFF2-40B4-BE49-F238E27FC236}">
                <a16:creationId xmlns:a16="http://schemas.microsoft.com/office/drawing/2014/main" id="{1258B34C-51F0-CDB2-0DEB-2A6A837DA173}"/>
              </a:ext>
            </a:extLst>
          </p:cNvPr>
          <p:cNvSpPr>
            <a:spLocks noGrp="1"/>
          </p:cNvSpPr>
          <p:nvPr>
            <p:ph type="sldNum" sz="quarter" idx="12"/>
          </p:nvPr>
        </p:nvSpPr>
        <p:spPr/>
        <p:txBody>
          <a:bodyPr/>
          <a:lstStyle/>
          <a:p>
            <a:fld id="{5C0BBA6B-D746-4F1B-B1F9-3DE64F485878}" type="slidenum">
              <a:rPr lang="ar-SY" smtClean="0"/>
              <a:pPr/>
              <a:t>9</a:t>
            </a:fld>
            <a:endParaRPr lang="ar-SY" dirty="0"/>
          </a:p>
        </p:txBody>
      </p:sp>
      <p:sp>
        <p:nvSpPr>
          <p:cNvPr id="7" name="مربع نص 6">
            <a:extLst>
              <a:ext uri="{FF2B5EF4-FFF2-40B4-BE49-F238E27FC236}">
                <a16:creationId xmlns:a16="http://schemas.microsoft.com/office/drawing/2014/main" id="{F053DBF0-93C2-97DB-E420-3A0495143FC1}"/>
              </a:ext>
            </a:extLst>
          </p:cNvPr>
          <p:cNvSpPr txBox="1"/>
          <p:nvPr/>
        </p:nvSpPr>
        <p:spPr>
          <a:xfrm>
            <a:off x="-148515" y="392157"/>
            <a:ext cx="7799618" cy="923330"/>
          </a:xfrm>
          <a:prstGeom prst="rect">
            <a:avLst/>
          </a:prstGeom>
          <a:noFill/>
        </p:spPr>
        <p:txBody>
          <a:bodyPr wrap="square" rtlCol="1">
            <a:spAutoFit/>
          </a:bodyPr>
          <a:lstStyle/>
          <a:p>
            <a:r>
              <a:rPr lang="ar-SY" sz="5400" b="1" dirty="0">
                <a:solidFill>
                  <a:srgbClr val="EE1250"/>
                </a:solidFill>
              </a:rPr>
              <a:t>تقنيات الضغط غير المضيع:</a:t>
            </a:r>
            <a:endParaRPr lang="ar-SY" sz="5400" dirty="0">
              <a:solidFill>
                <a:srgbClr val="EE1250"/>
              </a:solidFill>
            </a:endParaRPr>
          </a:p>
        </p:txBody>
      </p:sp>
      <p:sp>
        <p:nvSpPr>
          <p:cNvPr id="8" name="مربع نص 7">
            <a:extLst>
              <a:ext uri="{FF2B5EF4-FFF2-40B4-BE49-F238E27FC236}">
                <a16:creationId xmlns:a16="http://schemas.microsoft.com/office/drawing/2014/main" id="{50D4A3DD-2444-C283-509B-0469B273B94A}"/>
              </a:ext>
            </a:extLst>
          </p:cNvPr>
          <p:cNvSpPr txBox="1"/>
          <p:nvPr/>
        </p:nvSpPr>
        <p:spPr>
          <a:xfrm>
            <a:off x="250796" y="1632644"/>
            <a:ext cx="6676100" cy="3970318"/>
          </a:xfrm>
          <a:prstGeom prst="rect">
            <a:avLst/>
          </a:prstGeom>
          <a:noFill/>
        </p:spPr>
        <p:txBody>
          <a:bodyPr wrap="square" rtlCol="1">
            <a:spAutoFit/>
          </a:bodyPr>
          <a:lstStyle/>
          <a:p>
            <a:r>
              <a:rPr lang="ar-SY" b="1" dirty="0">
                <a:solidFill>
                  <a:srgbClr val="002060"/>
                </a:solidFill>
              </a:rPr>
              <a:t>1. نظرية المعلومات (</a:t>
            </a:r>
            <a:r>
              <a:rPr lang="en-US" b="1" dirty="0">
                <a:solidFill>
                  <a:srgbClr val="002060"/>
                </a:solidFill>
              </a:rPr>
              <a:t>Information Theory</a:t>
            </a:r>
            <a:r>
              <a:rPr lang="ar-SY" b="1" dirty="0">
                <a:solidFill>
                  <a:srgbClr val="002060"/>
                </a:solidFill>
              </a:rPr>
              <a:t>)</a:t>
            </a:r>
            <a:endParaRPr lang="en-US" b="1" dirty="0">
              <a:solidFill>
                <a:srgbClr val="002060"/>
              </a:solidFill>
            </a:endParaRPr>
          </a:p>
          <a:p>
            <a:r>
              <a:rPr lang="ar-SY" b="1" dirty="0">
                <a:solidFill>
                  <a:srgbClr val="002060"/>
                </a:solidFill>
              </a:rPr>
              <a:t>المفهوم الأساسي</a:t>
            </a:r>
            <a:r>
              <a:rPr lang="ar-SY" dirty="0">
                <a:solidFill>
                  <a:srgbClr val="002060"/>
                </a:solidFill>
              </a:rPr>
              <a:t>:</a:t>
            </a:r>
          </a:p>
          <a:p>
            <a:pPr lvl="1"/>
            <a:r>
              <a:rPr lang="ar-SY" dirty="0">
                <a:solidFill>
                  <a:srgbClr val="002060"/>
                </a:solidFill>
              </a:rPr>
              <a:t>هي الأساس النظري الذي تقوم عليه تقنيات الضغط</a:t>
            </a:r>
          </a:p>
          <a:p>
            <a:pPr lvl="1"/>
            <a:r>
              <a:rPr lang="ar-SY" dirty="0">
                <a:solidFill>
                  <a:srgbClr val="002060"/>
                </a:solidFill>
              </a:rPr>
              <a:t>طورها كلود شانون عام 1948</a:t>
            </a:r>
          </a:p>
          <a:p>
            <a:pPr lvl="1"/>
            <a:r>
              <a:rPr lang="ar-SY" dirty="0">
                <a:solidFill>
                  <a:srgbClr val="002060"/>
                </a:solidFill>
              </a:rPr>
              <a:t>تركز على قياس كمية المعلومات ونقلها</a:t>
            </a:r>
          </a:p>
          <a:p>
            <a:r>
              <a:rPr lang="ar-SY" b="1" dirty="0">
                <a:solidFill>
                  <a:srgbClr val="002060"/>
                </a:solidFill>
              </a:rPr>
              <a:t>المصطلحات الرئيسية</a:t>
            </a:r>
            <a:r>
              <a:rPr lang="ar-SY" dirty="0">
                <a:solidFill>
                  <a:srgbClr val="002060"/>
                </a:solidFill>
              </a:rPr>
              <a:t>:</a:t>
            </a:r>
          </a:p>
          <a:p>
            <a:pPr lvl="1"/>
            <a:r>
              <a:rPr lang="ar-SY" b="1" dirty="0" err="1">
                <a:solidFill>
                  <a:srgbClr val="002060"/>
                </a:solidFill>
              </a:rPr>
              <a:t>الإنتروبيا</a:t>
            </a:r>
            <a:r>
              <a:rPr lang="ar-SY" b="1" dirty="0">
                <a:solidFill>
                  <a:srgbClr val="002060"/>
                </a:solidFill>
              </a:rPr>
              <a:t> (</a:t>
            </a:r>
            <a:r>
              <a:rPr lang="en-US" b="1" dirty="0">
                <a:solidFill>
                  <a:srgbClr val="002060"/>
                </a:solidFill>
              </a:rPr>
              <a:t>Entropy</a:t>
            </a:r>
            <a:r>
              <a:rPr lang="ar-SY" b="1" dirty="0">
                <a:solidFill>
                  <a:srgbClr val="002060"/>
                </a:solidFill>
              </a:rPr>
              <a:t>)</a:t>
            </a:r>
            <a:r>
              <a:rPr lang="en-US" b="1" dirty="0">
                <a:solidFill>
                  <a:srgbClr val="002060"/>
                </a:solidFill>
              </a:rPr>
              <a:t> </a:t>
            </a:r>
            <a:r>
              <a:rPr lang="en-US" dirty="0">
                <a:solidFill>
                  <a:srgbClr val="002060"/>
                </a:solidFill>
              </a:rPr>
              <a:t>: </a:t>
            </a:r>
            <a:r>
              <a:rPr lang="ar-SY" dirty="0">
                <a:solidFill>
                  <a:srgbClr val="002060"/>
                </a:solidFill>
              </a:rPr>
              <a:t>مقياس لعدم اليقين أو كمية المعلومات في البيانات</a:t>
            </a:r>
          </a:p>
          <a:p>
            <a:pPr lvl="1"/>
            <a:r>
              <a:rPr lang="ar-SY" b="1" dirty="0">
                <a:solidFill>
                  <a:srgbClr val="002060"/>
                </a:solidFill>
              </a:rPr>
              <a:t>البت (</a:t>
            </a:r>
            <a:r>
              <a:rPr lang="en-US" b="1" dirty="0">
                <a:solidFill>
                  <a:srgbClr val="002060"/>
                </a:solidFill>
              </a:rPr>
              <a:t>Bit</a:t>
            </a:r>
            <a:r>
              <a:rPr lang="ar-SY" b="1" dirty="0">
                <a:solidFill>
                  <a:srgbClr val="002060"/>
                </a:solidFill>
              </a:rPr>
              <a:t>)</a:t>
            </a:r>
            <a:r>
              <a:rPr lang="en-US" dirty="0">
                <a:solidFill>
                  <a:srgbClr val="002060"/>
                </a:solidFill>
              </a:rPr>
              <a:t>: </a:t>
            </a:r>
            <a:r>
              <a:rPr lang="ar-SY" dirty="0">
                <a:solidFill>
                  <a:srgbClr val="002060"/>
                </a:solidFill>
              </a:rPr>
              <a:t>وحدة قياس المعلومات</a:t>
            </a:r>
          </a:p>
          <a:p>
            <a:pPr lvl="1"/>
            <a:r>
              <a:rPr lang="ar-SY" b="1" dirty="0">
                <a:solidFill>
                  <a:srgbClr val="002060"/>
                </a:solidFill>
              </a:rPr>
              <a:t>معدل البت(</a:t>
            </a:r>
            <a:r>
              <a:rPr lang="en-US" b="1" dirty="0">
                <a:solidFill>
                  <a:srgbClr val="002060"/>
                </a:solidFill>
              </a:rPr>
              <a:t>Bit Rate</a:t>
            </a:r>
            <a:r>
              <a:rPr lang="ar-SY" b="1" dirty="0">
                <a:solidFill>
                  <a:srgbClr val="002060"/>
                </a:solidFill>
              </a:rPr>
              <a:t>)</a:t>
            </a:r>
            <a:r>
              <a:rPr lang="en-US" b="1" dirty="0">
                <a:solidFill>
                  <a:srgbClr val="002060"/>
                </a:solidFill>
              </a:rPr>
              <a:t> </a:t>
            </a:r>
            <a:r>
              <a:rPr lang="en-US" dirty="0">
                <a:solidFill>
                  <a:srgbClr val="002060"/>
                </a:solidFill>
              </a:rPr>
              <a:t>: </a:t>
            </a:r>
            <a:r>
              <a:rPr lang="ar-SY" dirty="0">
                <a:solidFill>
                  <a:srgbClr val="002060"/>
                </a:solidFill>
              </a:rPr>
              <a:t>عدد البتات اللازمة لتمثيل المعلومات</a:t>
            </a:r>
          </a:p>
          <a:p>
            <a:r>
              <a:rPr lang="ar-SY" b="1" dirty="0">
                <a:solidFill>
                  <a:srgbClr val="002060"/>
                </a:solidFill>
              </a:rPr>
              <a:t>التطبيق في الضغط</a:t>
            </a:r>
            <a:r>
              <a:rPr lang="ar-SY" dirty="0">
                <a:solidFill>
                  <a:srgbClr val="002060"/>
                </a:solidFill>
              </a:rPr>
              <a:t>:</a:t>
            </a:r>
          </a:p>
          <a:p>
            <a:pPr lvl="1"/>
            <a:r>
              <a:rPr lang="ar-SY" dirty="0">
                <a:solidFill>
                  <a:srgbClr val="002060"/>
                </a:solidFill>
              </a:rPr>
              <a:t>تحدد الحد الأقصى لنسبة الضغط الممكنة</a:t>
            </a:r>
          </a:p>
          <a:p>
            <a:pPr lvl="1"/>
            <a:r>
              <a:rPr lang="ar-SY" dirty="0">
                <a:solidFill>
                  <a:srgbClr val="002060"/>
                </a:solidFill>
              </a:rPr>
              <a:t>تساعد في تصميم خوارزميات الضغط الفعالة</a:t>
            </a:r>
          </a:p>
          <a:p>
            <a:pPr lvl="1"/>
            <a:r>
              <a:rPr lang="ar-SY" dirty="0">
                <a:solidFill>
                  <a:srgbClr val="002060"/>
                </a:solidFill>
              </a:rPr>
              <a:t>تقيس كفاءة خوارزميات الضغط</a:t>
            </a:r>
          </a:p>
        </p:txBody>
      </p:sp>
    </p:spTree>
    <p:extLst>
      <p:ext uri="{BB962C8B-B14F-4D97-AF65-F5344CB8AC3E}">
        <p14:creationId xmlns:p14="http://schemas.microsoft.com/office/powerpoint/2010/main" val="2968823179"/>
      </p:ext>
    </p:extLst>
  </p:cSld>
  <p:clrMapOvr>
    <a:masterClrMapping/>
  </p:clrMapOvr>
  <mc:AlternateContent xmlns:mc="http://schemas.openxmlformats.org/markup-compatibility/2006" xmlns:p14="http://schemas.microsoft.com/office/powerpoint/2010/main">
    <mc:Choice Requires="p14">
      <p:transition spd="slow" p14:dur="3400">
        <p14:reveal thruBlk="1"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theme/theme1.xml><?xml version="1.0" encoding="utf-8"?>
<a:theme xmlns:a="http://schemas.openxmlformats.org/drawingml/2006/main" name="نسق Office">
  <a:themeElements>
    <a:clrScheme name="مخصص 8">
      <a:dk1>
        <a:sysClr val="windowText" lastClr="000000"/>
      </a:dk1>
      <a:lt1>
        <a:sysClr val="window" lastClr="FFFFFF"/>
      </a:lt1>
      <a:dk2>
        <a:srgbClr val="44546A"/>
      </a:dk2>
      <a:lt2>
        <a:srgbClr val="E7E6E6"/>
      </a:lt2>
      <a:accent1>
        <a:srgbClr val="EE1250"/>
      </a:accent1>
      <a:accent2>
        <a:srgbClr val="032F4A"/>
      </a:accent2>
      <a:accent3>
        <a:srgbClr val="FCC99E"/>
      </a:accent3>
      <a:accent4>
        <a:srgbClr val="FFC000"/>
      </a:accent4>
      <a:accent5>
        <a:srgbClr val="5B9BD5"/>
      </a:accent5>
      <a:accent6>
        <a:srgbClr val="70AD47"/>
      </a:accent6>
      <a:hlink>
        <a:srgbClr val="0563C1"/>
      </a:hlink>
      <a:folHlink>
        <a:srgbClr val="954F72"/>
      </a:folHlink>
    </a:clrScheme>
    <a:fontScheme name="مخصص 3">
      <a:majorFont>
        <a:latin typeface="Calibri Light"/>
        <a:ea typeface=""/>
        <a:cs typeface="JF Flat"/>
      </a:majorFont>
      <a:minorFont>
        <a:latin typeface="Calibri"/>
        <a:ea typeface=""/>
        <a:cs typeface="JF Fla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2511</TotalTime>
  <Words>4400</Words>
  <Application>Microsoft Office PowerPoint</Application>
  <PresentationFormat>شاشة عريضة</PresentationFormat>
  <Paragraphs>703</Paragraphs>
  <Slides>52</Slides>
  <Notes>0</Notes>
  <HiddenSlides>0</HiddenSlides>
  <MMClips>0</MMClips>
  <ScaleCrop>false</ScaleCrop>
  <HeadingPairs>
    <vt:vector size="6" baseType="variant">
      <vt:variant>
        <vt:lpstr>الخطوط المستخدمة</vt:lpstr>
      </vt:variant>
      <vt:variant>
        <vt:i4>4</vt:i4>
      </vt:variant>
      <vt:variant>
        <vt:lpstr>نسق</vt:lpstr>
      </vt:variant>
      <vt:variant>
        <vt:i4>1</vt:i4>
      </vt:variant>
      <vt:variant>
        <vt:lpstr>عناوين الشرائح</vt:lpstr>
      </vt:variant>
      <vt:variant>
        <vt:i4>52</vt:i4>
      </vt:variant>
    </vt:vector>
  </HeadingPairs>
  <TitlesOfParts>
    <vt:vector size="57" baseType="lpstr">
      <vt:lpstr>JF Flat</vt:lpstr>
      <vt:lpstr>Wingdings</vt:lpstr>
      <vt:lpstr>Arial</vt:lpstr>
      <vt:lpstr>Calibri</vt:lpstr>
      <vt:lpstr>نسق Office</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عرض تقديمي في PowerPoint</dc:title>
  <dc:creator>PcMax</dc:creator>
  <cp:lastModifiedBy>marwa ak</cp:lastModifiedBy>
  <cp:revision>33</cp:revision>
  <dcterms:created xsi:type="dcterms:W3CDTF">2019-11-30T04:49:15Z</dcterms:created>
  <dcterms:modified xsi:type="dcterms:W3CDTF">2025-10-19T14:31:55Z</dcterms:modified>
</cp:coreProperties>
</file>