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0E9D-DDA1-A06D-C157-E2EF09A363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21C06B-2B11-18EA-2F6E-1B2D83627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4305EB-1BAC-FDE6-91B7-F1B3D0BC60C4}"/>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5" name="Footer Placeholder 4">
            <a:extLst>
              <a:ext uri="{FF2B5EF4-FFF2-40B4-BE49-F238E27FC236}">
                <a16:creationId xmlns:a16="http://schemas.microsoft.com/office/drawing/2014/main" id="{D4B02280-17FE-C0E4-DDDE-F83038DAA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7CCB2-7538-BB2A-D67B-702CD6F36505}"/>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138046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013C-A645-983E-97FE-16CFE72E38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116A1F-1CDB-C939-9021-E6F17ADA41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0E3FE-C7AB-AAE6-00A6-5EB900EF999A}"/>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5" name="Footer Placeholder 4">
            <a:extLst>
              <a:ext uri="{FF2B5EF4-FFF2-40B4-BE49-F238E27FC236}">
                <a16:creationId xmlns:a16="http://schemas.microsoft.com/office/drawing/2014/main" id="{6F896ED0-5769-73A8-ECC3-5138AFFB1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F4E2A-8194-AF88-9C65-EC1B56D1179C}"/>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36048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3335C-7601-E2E9-DBB2-DEE8BA1FDF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771921-B178-EA27-C2A0-345A04AA80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92811-1082-DC53-285F-73E07E85EE4C}"/>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5" name="Footer Placeholder 4">
            <a:extLst>
              <a:ext uri="{FF2B5EF4-FFF2-40B4-BE49-F238E27FC236}">
                <a16:creationId xmlns:a16="http://schemas.microsoft.com/office/drawing/2014/main" id="{5D76CC1E-10E6-9E85-AFD0-1393D17F4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6362E-4A72-1717-8377-99D7E872E0BC}"/>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3101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81FE-79C0-DF76-F5B9-FB2421CAC5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3D8025-DBD5-3236-43A1-7EC16C03F1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A85FA-8EB7-8AC2-F43C-86D6E74586D8}"/>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5" name="Footer Placeholder 4">
            <a:extLst>
              <a:ext uri="{FF2B5EF4-FFF2-40B4-BE49-F238E27FC236}">
                <a16:creationId xmlns:a16="http://schemas.microsoft.com/office/drawing/2014/main" id="{0C37345B-420E-475D-8D45-411BCF870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A437B-7FD0-EE0B-59D1-AC098932123B}"/>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132085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2C0A-3AEA-B45F-8E0A-0C992A314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A6802C-710D-E3E5-2BB3-EA9815BCA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605B8-9999-326A-084B-C242907D3E1D}"/>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5" name="Footer Placeholder 4">
            <a:extLst>
              <a:ext uri="{FF2B5EF4-FFF2-40B4-BE49-F238E27FC236}">
                <a16:creationId xmlns:a16="http://schemas.microsoft.com/office/drawing/2014/main" id="{39D93AC0-F9B7-D979-158B-9C3A5E401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E919A-9D7C-71AD-C15A-65F4DAF6DC1B}"/>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45817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0929-BDCB-D7A6-A9CF-C6E8EDA16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44BDC1-A43C-8B99-CC13-12D78319D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A40D1-83E4-3628-9280-B8AF93AF28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720F0-1449-82C4-5AA8-26D3581C8154}"/>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6" name="Footer Placeholder 5">
            <a:extLst>
              <a:ext uri="{FF2B5EF4-FFF2-40B4-BE49-F238E27FC236}">
                <a16:creationId xmlns:a16="http://schemas.microsoft.com/office/drawing/2014/main" id="{1F5ADC80-F19A-8A93-393C-C333E612A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FEEBB-6D0B-0DF1-9A1C-4F2F4694DB4E}"/>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86550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C776-28F8-3277-A76F-BC1E6551B7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C8697-5685-CBE0-D78A-C776DF27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AD03FC-AF13-5789-38CA-9CD94A804D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85DAC5-1095-0043-7D7B-3B353D275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D9B311-2BF8-09AB-9AE0-07AF90CE2C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10517-1B3C-B200-7487-A1636A535353}"/>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8" name="Footer Placeholder 7">
            <a:extLst>
              <a:ext uri="{FF2B5EF4-FFF2-40B4-BE49-F238E27FC236}">
                <a16:creationId xmlns:a16="http://schemas.microsoft.com/office/drawing/2014/main" id="{AE6B2CEE-9C21-A1CF-BC73-52498FAA87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850E7-0F1F-29DA-5EB8-D643A4091593}"/>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409603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1613-5C17-D6F4-F236-914A81AF2B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BDD5C-0F37-196A-20CE-8FDB36910E75}"/>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4" name="Footer Placeholder 3">
            <a:extLst>
              <a:ext uri="{FF2B5EF4-FFF2-40B4-BE49-F238E27FC236}">
                <a16:creationId xmlns:a16="http://schemas.microsoft.com/office/drawing/2014/main" id="{55CA8950-336C-C4B5-579B-E0D5C63A45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6C4861-5A72-9090-E074-BB4C1A9A087C}"/>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306024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7B9BDE-ADCD-E5F1-D61F-04323BB6B07D}"/>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3" name="Footer Placeholder 2">
            <a:extLst>
              <a:ext uri="{FF2B5EF4-FFF2-40B4-BE49-F238E27FC236}">
                <a16:creationId xmlns:a16="http://schemas.microsoft.com/office/drawing/2014/main" id="{536B1C81-7D37-B862-0565-DE1BF9CD39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FB7590-1B05-163A-A667-7A5ABECAC5BF}"/>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190635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2DF2-0C82-3D84-3538-870EC3FEF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7A222A-EE63-49DF-DFFD-814CA568F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7256E1-AE15-A7DC-3891-1A0E1EC74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3BF9A-A4C8-D731-3566-74F166E8A4B4}"/>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6" name="Footer Placeholder 5">
            <a:extLst>
              <a:ext uri="{FF2B5EF4-FFF2-40B4-BE49-F238E27FC236}">
                <a16:creationId xmlns:a16="http://schemas.microsoft.com/office/drawing/2014/main" id="{5F97A750-FB32-4E48-43DA-BA601D0B6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DC3E7-E10B-B22F-F6BD-10A4E186A5E2}"/>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84563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9112-EC6E-24EC-D41E-1829F2BB9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50D489-2188-40A2-AAFF-25F470A7DB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CEC7CC-E0A7-EF66-80C2-FC941F546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2C178-A29A-75AA-D219-F1B3CD5608D4}"/>
              </a:ext>
            </a:extLst>
          </p:cNvPr>
          <p:cNvSpPr>
            <a:spLocks noGrp="1"/>
          </p:cNvSpPr>
          <p:nvPr>
            <p:ph type="dt" sz="half" idx="10"/>
          </p:nvPr>
        </p:nvSpPr>
        <p:spPr/>
        <p:txBody>
          <a:bodyPr/>
          <a:lstStyle/>
          <a:p>
            <a:fld id="{691B5EF6-82E8-4DFB-9A41-5D1F6A499A82}" type="datetimeFigureOut">
              <a:rPr lang="en-US" smtClean="0"/>
              <a:t>2/5/2023</a:t>
            </a:fld>
            <a:endParaRPr lang="en-US"/>
          </a:p>
        </p:txBody>
      </p:sp>
      <p:sp>
        <p:nvSpPr>
          <p:cNvPr id="6" name="Footer Placeholder 5">
            <a:extLst>
              <a:ext uri="{FF2B5EF4-FFF2-40B4-BE49-F238E27FC236}">
                <a16:creationId xmlns:a16="http://schemas.microsoft.com/office/drawing/2014/main" id="{18A6472C-69ED-A310-F8AF-147F48BA1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54F4B-C4E1-837B-286B-906FBCA19513}"/>
              </a:ext>
            </a:extLst>
          </p:cNvPr>
          <p:cNvSpPr>
            <a:spLocks noGrp="1"/>
          </p:cNvSpPr>
          <p:nvPr>
            <p:ph type="sldNum" sz="quarter" idx="12"/>
          </p:nvPr>
        </p:nvSpPr>
        <p:spPr/>
        <p:txBody>
          <a:bodyPr/>
          <a:lstStyle/>
          <a:p>
            <a:fld id="{2529A581-086C-4F6C-B85E-38481D3B427A}" type="slidenum">
              <a:rPr lang="en-US" smtClean="0"/>
              <a:t>‹#›</a:t>
            </a:fld>
            <a:endParaRPr lang="en-US"/>
          </a:p>
        </p:txBody>
      </p:sp>
    </p:spTree>
    <p:extLst>
      <p:ext uri="{BB962C8B-B14F-4D97-AF65-F5344CB8AC3E}">
        <p14:creationId xmlns:p14="http://schemas.microsoft.com/office/powerpoint/2010/main" val="171400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colorTemperature colorTemp="11500"/>
                    </a14:imgEffect>
                    <a14:imgEffect>
                      <a14:saturation sat="4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23F45-3102-AD05-93FE-4C8FF1397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A304E-E793-8009-1B7F-FB3CD3DC4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61C20-87CB-B2C8-2772-7B5984D55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B5EF6-82E8-4DFB-9A41-5D1F6A499A82}" type="datetimeFigureOut">
              <a:rPr lang="en-US" smtClean="0"/>
              <a:t>2/5/2023</a:t>
            </a:fld>
            <a:endParaRPr lang="en-US"/>
          </a:p>
        </p:txBody>
      </p:sp>
      <p:sp>
        <p:nvSpPr>
          <p:cNvPr id="5" name="Footer Placeholder 4">
            <a:extLst>
              <a:ext uri="{FF2B5EF4-FFF2-40B4-BE49-F238E27FC236}">
                <a16:creationId xmlns:a16="http://schemas.microsoft.com/office/drawing/2014/main" id="{DA7D6182-5CCE-8974-C4AC-63FB12A7C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9EE92B-206D-0E01-D31D-084539FA4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9A581-086C-4F6C-B85E-38481D3B427A}" type="slidenum">
              <a:rPr lang="en-US" smtClean="0"/>
              <a:t>‹#›</a:t>
            </a:fld>
            <a:endParaRPr lang="en-US"/>
          </a:p>
        </p:txBody>
      </p:sp>
    </p:spTree>
    <p:extLst>
      <p:ext uri="{BB962C8B-B14F-4D97-AF65-F5344CB8AC3E}">
        <p14:creationId xmlns:p14="http://schemas.microsoft.com/office/powerpoint/2010/main" val="99352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Minus Sign 6">
            <a:extLst>
              <a:ext uri="{FF2B5EF4-FFF2-40B4-BE49-F238E27FC236}">
                <a16:creationId xmlns:a16="http://schemas.microsoft.com/office/drawing/2014/main" id="{15CA1271-B3AA-3776-F200-3E5236361170}"/>
              </a:ext>
            </a:extLst>
          </p:cNvPr>
          <p:cNvSpPr/>
          <p:nvPr/>
        </p:nvSpPr>
        <p:spPr>
          <a:xfrm rot="12529234">
            <a:off x="7063957" y="2778397"/>
            <a:ext cx="1291635" cy="295427"/>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Sign 5">
            <a:extLst>
              <a:ext uri="{FF2B5EF4-FFF2-40B4-BE49-F238E27FC236}">
                <a16:creationId xmlns:a16="http://schemas.microsoft.com/office/drawing/2014/main" id="{64DCDD3F-7DA7-BBAB-8233-EDC236F34058}"/>
              </a:ext>
            </a:extLst>
          </p:cNvPr>
          <p:cNvSpPr/>
          <p:nvPr/>
        </p:nvSpPr>
        <p:spPr>
          <a:xfrm rot="19709140">
            <a:off x="3845663" y="2801156"/>
            <a:ext cx="1291635" cy="295427"/>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13812A-DEF7-1B41-5FE1-5AFF7DC75133}"/>
              </a:ext>
            </a:extLst>
          </p:cNvPr>
          <p:cNvSpPr txBox="1"/>
          <p:nvPr/>
        </p:nvSpPr>
        <p:spPr>
          <a:xfrm>
            <a:off x="3202832" y="233463"/>
            <a:ext cx="5786336" cy="1440844"/>
          </a:xfrm>
          <a:prstGeom prst="rect">
            <a:avLst/>
          </a:prstGeom>
          <a:solidFill>
            <a:schemeClr val="tx1"/>
          </a:solidFill>
          <a:ln w="28575">
            <a:solidFill>
              <a:schemeClr val="bg1"/>
            </a:solidFill>
          </a:ln>
        </p:spPr>
        <p:txBody>
          <a:bodyPr wrap="square" rtlCol="0">
            <a:spAutoFit/>
          </a:bodyPr>
          <a:lstStyle/>
          <a:p>
            <a:pPr lvl="0" algn="ctr" rtl="0">
              <a:lnSpc>
                <a:spcPct val="106000"/>
              </a:lnSpc>
            </a:pPr>
            <a:r>
              <a:rPr lang="en-US" sz="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What software methodology did I used?</a:t>
            </a:r>
            <a:endParaRPr lang="en-US" sz="2800" b="1" dirty="0">
              <a:solidFill>
                <a:schemeClr val="bg1"/>
              </a:solidFill>
              <a:effectLst/>
              <a:latin typeface="Times New Roman" panose="02020603050405020304" pitchFamily="18" charset="0"/>
              <a:ea typeface="Times New Roman" panose="02020603050405020304" pitchFamily="18" charset="0"/>
            </a:endParaRPr>
          </a:p>
          <a:p>
            <a:pPr algn="ctr">
              <a:lnSpc>
                <a:spcPct val="106000"/>
              </a:lnSpc>
              <a:spcAft>
                <a:spcPts val="800"/>
              </a:spcAft>
            </a:pPr>
            <a:r>
              <a:rPr lang="en-US" sz="28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Why did I choose this methodology?</a:t>
            </a:r>
            <a:endParaRPr lang="en-US" sz="28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BADC10D5-90AB-656D-4E7D-340C6B5DE1E2}"/>
              </a:ext>
            </a:extLst>
          </p:cNvPr>
          <p:cNvSpPr txBox="1"/>
          <p:nvPr/>
        </p:nvSpPr>
        <p:spPr>
          <a:xfrm>
            <a:off x="1187706" y="3148457"/>
            <a:ext cx="2958019" cy="1319528"/>
          </a:xfrm>
          <a:prstGeom prst="rect">
            <a:avLst/>
          </a:prstGeom>
          <a:solidFill>
            <a:schemeClr val="tx1"/>
          </a:solidFill>
          <a:ln w="28575">
            <a:solidFill>
              <a:schemeClr val="bg1"/>
            </a:solidFill>
          </a:ln>
        </p:spPr>
        <p:txBody>
          <a:bodyPr wrap="square" rtlCol="0">
            <a:spAutoFit/>
          </a:bodyPr>
          <a:lstStyle/>
          <a:p>
            <a:pPr>
              <a:lnSpc>
                <a:spcPct val="106000"/>
              </a:lnSpc>
              <a:spcAft>
                <a:spcPts val="800"/>
              </a:spcAft>
            </a:pPr>
            <a:r>
              <a:rPr lang="en-US" b="1" dirty="0">
                <a:solidFill>
                  <a:schemeClr val="bg1"/>
                </a:solidFill>
                <a:latin typeface="Times New Roman" panose="02020603050405020304" pitchFamily="18" charset="0"/>
                <a:cs typeface="Arial" panose="020B0604020202020204" pitchFamily="34" charset="0"/>
              </a:rPr>
              <a:t>Traditional methodologies:</a:t>
            </a:r>
          </a:p>
          <a:p>
            <a:pPr marL="342900" lvl="0" indent="-342900">
              <a:buFont typeface="+mj-lt"/>
              <a:buAutoNum type="arabicPeriod"/>
            </a:pPr>
            <a:r>
              <a:rPr lang="en-US" b="1" dirty="0">
                <a:solidFill>
                  <a:schemeClr val="bg1"/>
                </a:solidFill>
                <a:latin typeface="Times New Roman" panose="02020603050405020304" pitchFamily="18" charset="0"/>
                <a:cs typeface="Arial" panose="020B0604020202020204" pitchFamily="34" charset="0"/>
              </a:rPr>
              <a:t>Waterfall methodology.</a:t>
            </a:r>
          </a:p>
          <a:p>
            <a:pPr marL="342900" lvl="0" indent="-342900">
              <a:buFont typeface="+mj-lt"/>
              <a:buAutoNum type="arabicPeriod"/>
            </a:pPr>
            <a:r>
              <a:rPr lang="en-US" b="1" dirty="0">
                <a:solidFill>
                  <a:schemeClr val="bg1"/>
                </a:solidFill>
                <a:latin typeface="Times New Roman" panose="02020603050405020304" pitchFamily="18" charset="0"/>
                <a:cs typeface="Arial" panose="020B0604020202020204" pitchFamily="34" charset="0"/>
              </a:rPr>
              <a:t>Alterative methodology.</a:t>
            </a:r>
          </a:p>
          <a:p>
            <a:pPr marL="342900" lvl="0" indent="-342900">
              <a:buFont typeface="+mj-lt"/>
              <a:buAutoNum type="arabicPeriod"/>
            </a:pPr>
            <a:r>
              <a:rPr lang="en-US" b="1" dirty="0">
                <a:solidFill>
                  <a:schemeClr val="bg1"/>
                </a:solidFill>
                <a:latin typeface="Times New Roman" panose="02020603050405020304" pitchFamily="18" charset="0"/>
                <a:cs typeface="Arial" panose="020B0604020202020204" pitchFamily="34" charset="0"/>
              </a:rPr>
              <a:t>spiral methodology</a:t>
            </a:r>
          </a:p>
        </p:txBody>
      </p:sp>
      <p:sp>
        <p:nvSpPr>
          <p:cNvPr id="4" name="TextBox 3">
            <a:extLst>
              <a:ext uri="{FF2B5EF4-FFF2-40B4-BE49-F238E27FC236}">
                <a16:creationId xmlns:a16="http://schemas.microsoft.com/office/drawing/2014/main" id="{37A09A81-3155-D895-C50C-8856D553877E}"/>
              </a:ext>
            </a:extLst>
          </p:cNvPr>
          <p:cNvSpPr txBox="1"/>
          <p:nvPr/>
        </p:nvSpPr>
        <p:spPr>
          <a:xfrm>
            <a:off x="8091997" y="3133164"/>
            <a:ext cx="2958019" cy="1350113"/>
          </a:xfrm>
          <a:prstGeom prst="rect">
            <a:avLst/>
          </a:prstGeom>
          <a:solidFill>
            <a:schemeClr val="tx1"/>
          </a:solidFill>
          <a:ln w="28575">
            <a:solidFill>
              <a:schemeClr val="bg1"/>
            </a:solidFill>
          </a:ln>
        </p:spPr>
        <p:txBody>
          <a:bodyPr wrap="square" rtlCol="0">
            <a:spAutoFit/>
          </a:bodyPr>
          <a:lstStyle/>
          <a:p>
            <a:pPr>
              <a:lnSpc>
                <a:spcPct val="106000"/>
              </a:lnSpc>
              <a:spcAft>
                <a:spcPts val="800"/>
              </a:spcAft>
            </a:pPr>
            <a:r>
              <a:rPr lang="en-US" b="1" dirty="0">
                <a:solidFill>
                  <a:schemeClr val="bg1"/>
                </a:solidFill>
                <a:latin typeface="Times New Roman" panose="02020603050405020304" pitchFamily="18" charset="0"/>
                <a:cs typeface="Arial" panose="020B0604020202020204" pitchFamily="34" charset="0"/>
              </a:rPr>
              <a:t>Advanced methodologies:</a:t>
            </a:r>
          </a:p>
          <a:p>
            <a:pPr marL="342900" lvl="0" indent="-342900">
              <a:lnSpc>
                <a:spcPct val="106000"/>
              </a:lnSpc>
              <a:buFont typeface="+mj-lt"/>
              <a:buAutoNum type="arabicPeriod"/>
            </a:pPr>
            <a:r>
              <a:rPr lang="en-US" b="1" dirty="0">
                <a:solidFill>
                  <a:schemeClr val="bg1"/>
                </a:solidFill>
                <a:latin typeface="Times New Roman" panose="02020603050405020304" pitchFamily="18" charset="0"/>
                <a:cs typeface="Arial" panose="020B0604020202020204" pitchFamily="34" charset="0"/>
              </a:rPr>
              <a:t> Agile development.</a:t>
            </a:r>
          </a:p>
          <a:p>
            <a:pPr marL="342900" lvl="0" indent="-342900">
              <a:lnSpc>
                <a:spcPct val="106000"/>
              </a:lnSpc>
              <a:buFont typeface="+mj-lt"/>
              <a:buAutoNum type="arabicPeriod"/>
            </a:pPr>
            <a:r>
              <a:rPr lang="en-US" b="1" dirty="0">
                <a:solidFill>
                  <a:schemeClr val="bg1"/>
                </a:solidFill>
                <a:latin typeface="Times New Roman" panose="02020603050405020304" pitchFamily="18" charset="0"/>
                <a:cs typeface="Arial" panose="020B0604020202020204" pitchFamily="34" charset="0"/>
              </a:rPr>
              <a:t> Hybrid situation.</a:t>
            </a:r>
            <a:endParaRPr lang="ar-JO" b="1" dirty="0">
              <a:solidFill>
                <a:schemeClr val="bg1"/>
              </a:solidFill>
              <a:latin typeface="Times New Roman" panose="02020603050405020304" pitchFamily="18" charset="0"/>
              <a:cs typeface="Arial" panose="020B0604020202020204" pitchFamily="34" charset="0"/>
            </a:endParaRPr>
          </a:p>
          <a:p>
            <a:pPr marL="342900" lvl="0" indent="-342900">
              <a:lnSpc>
                <a:spcPct val="106000"/>
              </a:lnSpc>
              <a:buFont typeface="+mj-lt"/>
              <a:buAutoNum type="arabicPeriod"/>
            </a:pPr>
            <a:endParaRPr lang="en-US" b="1" dirty="0">
              <a:solidFill>
                <a:schemeClr val="bg1"/>
              </a:solidFill>
              <a:latin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93C906C8-D003-E380-7B74-2DFBCB68FA38}"/>
              </a:ext>
            </a:extLst>
          </p:cNvPr>
          <p:cNvSpPr txBox="1"/>
          <p:nvPr/>
        </p:nvSpPr>
        <p:spPr>
          <a:xfrm>
            <a:off x="4838701" y="2344792"/>
            <a:ext cx="2514598" cy="397096"/>
          </a:xfrm>
          <a:prstGeom prst="rect">
            <a:avLst/>
          </a:prstGeom>
          <a:solidFill>
            <a:schemeClr val="tx1"/>
          </a:solidFill>
          <a:ln w="28575">
            <a:solidFill>
              <a:schemeClr val="bg1"/>
            </a:solidFill>
          </a:ln>
        </p:spPr>
        <p:txBody>
          <a:bodyPr wrap="square" rtlCol="0">
            <a:spAutoFit/>
          </a:bodyPr>
          <a:lstStyle/>
          <a:p>
            <a:pPr>
              <a:lnSpc>
                <a:spcPct val="106000"/>
              </a:lnSpc>
              <a:spcAft>
                <a:spcPts val="800"/>
              </a:spcAft>
            </a:pPr>
            <a:r>
              <a:rPr lang="en-US" sz="2000" b="1" dirty="0">
                <a:solidFill>
                  <a:schemeClr val="bg1"/>
                </a:solidFill>
                <a:latin typeface="Times New Roman" panose="02020603050405020304" pitchFamily="18" charset="0"/>
                <a:cs typeface="Arial" panose="020B0604020202020204" pitchFamily="34" charset="0"/>
              </a:rPr>
              <a:t>METHODOLOGIES</a:t>
            </a:r>
          </a:p>
        </p:txBody>
      </p:sp>
      <p:sp>
        <p:nvSpPr>
          <p:cNvPr id="8" name="TextBox 7">
            <a:extLst>
              <a:ext uri="{FF2B5EF4-FFF2-40B4-BE49-F238E27FC236}">
                <a16:creationId xmlns:a16="http://schemas.microsoft.com/office/drawing/2014/main" id="{780B4037-8C2C-0B23-9C29-973813389C2A}"/>
              </a:ext>
            </a:extLst>
          </p:cNvPr>
          <p:cNvSpPr txBox="1"/>
          <p:nvPr/>
        </p:nvSpPr>
        <p:spPr>
          <a:xfrm>
            <a:off x="3947734" y="5483995"/>
            <a:ext cx="4296531" cy="458139"/>
          </a:xfrm>
          <a:prstGeom prst="rect">
            <a:avLst/>
          </a:prstGeom>
          <a:solidFill>
            <a:schemeClr val="tx1"/>
          </a:solidFill>
          <a:ln w="28575">
            <a:solidFill>
              <a:schemeClr val="bg1"/>
            </a:solidFill>
          </a:ln>
        </p:spPr>
        <p:txBody>
          <a:bodyPr wrap="square" rtlCol="0">
            <a:spAutoFit/>
          </a:bodyPr>
          <a:lstStyle/>
          <a:p>
            <a:pP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Why I used agile methodology? </a:t>
            </a:r>
          </a:p>
        </p:txBody>
      </p:sp>
      <p:sp>
        <p:nvSpPr>
          <p:cNvPr id="9" name="Lightning Bolt 8">
            <a:extLst>
              <a:ext uri="{FF2B5EF4-FFF2-40B4-BE49-F238E27FC236}">
                <a16:creationId xmlns:a16="http://schemas.microsoft.com/office/drawing/2014/main" id="{26A97CA0-C575-A43C-498A-76DBF194067E}"/>
              </a:ext>
            </a:extLst>
          </p:cNvPr>
          <p:cNvSpPr/>
          <p:nvPr/>
        </p:nvSpPr>
        <p:spPr>
          <a:xfrm>
            <a:off x="3474720" y="5280660"/>
            <a:ext cx="473014" cy="458139"/>
          </a:xfrm>
          <a:prstGeom prst="lightningBol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5B9ACF51-65E2-DF21-548C-E9B95C9A9354}"/>
              </a:ext>
            </a:extLst>
          </p:cNvPr>
          <p:cNvSpPr/>
          <p:nvPr/>
        </p:nvSpPr>
        <p:spPr>
          <a:xfrm flipH="1">
            <a:off x="8245807" y="5280660"/>
            <a:ext cx="473014" cy="458139"/>
          </a:xfrm>
          <a:prstGeom prst="lightningBol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97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13812A-DEF7-1B41-5FE1-5AFF7DC75133}"/>
              </a:ext>
            </a:extLst>
          </p:cNvPr>
          <p:cNvSpPr txBox="1"/>
          <p:nvPr/>
        </p:nvSpPr>
        <p:spPr>
          <a:xfrm>
            <a:off x="2647246" y="192788"/>
            <a:ext cx="7272257" cy="1241174"/>
          </a:xfrm>
          <a:prstGeom prst="rect">
            <a:avLst/>
          </a:prstGeom>
          <a:solidFill>
            <a:schemeClr val="tx1"/>
          </a:solidFill>
          <a:ln w="28575">
            <a:solidFill>
              <a:schemeClr val="bg1"/>
            </a:solidFill>
          </a:ln>
        </p:spPr>
        <p:txBody>
          <a:bodyPr wrap="square" rtlCol="0">
            <a:spAutoFit/>
          </a:bodyPr>
          <a:lstStyle/>
          <a:p>
            <a:pPr lvl="0" algn="ctr" rtl="0">
              <a:lnSpc>
                <a:spcPct val="106000"/>
              </a:lnSpc>
            </a:pPr>
            <a:r>
              <a:rPr lang="en-US" sz="2400" b="1" dirty="0">
                <a:solidFill>
                  <a:schemeClr val="bg1"/>
                </a:solidFill>
                <a:latin typeface="Times New Roman" panose="02020603050405020304" pitchFamily="18" charset="0"/>
                <a:cs typeface="Arial" panose="020B0604020202020204" pitchFamily="34" charset="0"/>
              </a:rPr>
              <a:t>Listing security principles that were developed in my application.</a:t>
            </a:r>
          </a:p>
          <a:p>
            <a:pPr marL="457200" algn="ctr">
              <a:lnSpc>
                <a:spcPct val="106000"/>
              </a:lnSpc>
            </a:pPr>
            <a:r>
              <a:rPr lang="en-US" sz="2400" b="1" dirty="0">
                <a:solidFill>
                  <a:schemeClr val="bg1"/>
                </a:solidFill>
                <a:latin typeface="Times New Roman" panose="02020603050405020304" pitchFamily="18" charset="0"/>
                <a:cs typeface="Arial" panose="020B0604020202020204" pitchFamily="34" charset="0"/>
              </a:rPr>
              <a:t>Explaining the benefits for each principle.  </a:t>
            </a:r>
          </a:p>
        </p:txBody>
      </p:sp>
      <p:sp>
        <p:nvSpPr>
          <p:cNvPr id="3" name="TextBox 2">
            <a:extLst>
              <a:ext uri="{FF2B5EF4-FFF2-40B4-BE49-F238E27FC236}">
                <a16:creationId xmlns:a16="http://schemas.microsoft.com/office/drawing/2014/main" id="{BADC10D5-90AB-656D-4E7D-340C6B5DE1E2}"/>
              </a:ext>
            </a:extLst>
          </p:cNvPr>
          <p:cNvSpPr txBox="1"/>
          <p:nvPr/>
        </p:nvSpPr>
        <p:spPr>
          <a:xfrm>
            <a:off x="1906094" y="2447946"/>
            <a:ext cx="2193910" cy="458139"/>
          </a:xfrm>
          <a:prstGeom prst="rect">
            <a:avLst/>
          </a:prstGeom>
          <a:solidFill>
            <a:schemeClr val="tx1"/>
          </a:solidFill>
          <a:ln w="28575">
            <a:solidFill>
              <a:schemeClr val="bg1"/>
            </a:solidFill>
          </a:ln>
        </p:spPr>
        <p:txBody>
          <a:bodyPr wrap="square" rtlCol="0">
            <a:spAutoFit/>
          </a:bodyPr>
          <a:lstStyle/>
          <a:p>
            <a:pP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Least Privilege</a:t>
            </a:r>
          </a:p>
        </p:txBody>
      </p:sp>
      <p:sp>
        <p:nvSpPr>
          <p:cNvPr id="4" name="TextBox 3">
            <a:extLst>
              <a:ext uri="{FF2B5EF4-FFF2-40B4-BE49-F238E27FC236}">
                <a16:creationId xmlns:a16="http://schemas.microsoft.com/office/drawing/2014/main" id="{37A09A81-3155-D895-C50C-8856D553877E}"/>
              </a:ext>
            </a:extLst>
          </p:cNvPr>
          <p:cNvSpPr txBox="1"/>
          <p:nvPr/>
        </p:nvSpPr>
        <p:spPr>
          <a:xfrm>
            <a:off x="8091998" y="2447946"/>
            <a:ext cx="2193909" cy="457754"/>
          </a:xfrm>
          <a:prstGeom prst="rect">
            <a:avLst/>
          </a:prstGeom>
          <a:solidFill>
            <a:schemeClr val="tx1"/>
          </a:solidFill>
          <a:ln w="28575">
            <a:solidFill>
              <a:schemeClr val="bg1"/>
            </a:solidFill>
          </a:ln>
        </p:spPr>
        <p:txBody>
          <a:bodyPr wrap="square" rtlCol="0">
            <a:spAutoFit/>
          </a:bodyPr>
          <a:lstStyle/>
          <a:p>
            <a:pP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Keep It Simple</a:t>
            </a:r>
            <a:endParaRPr lang="ar-JO" sz="2400" b="1" dirty="0">
              <a:solidFill>
                <a:schemeClr val="bg1"/>
              </a:solidFill>
              <a:latin typeface="Times New Roman" panose="02020603050405020304" pitchFamily="18" charset="0"/>
              <a:cs typeface="Arial" panose="020B0604020202020204" pitchFamily="34" charset="0"/>
            </a:endParaRPr>
          </a:p>
        </p:txBody>
      </p:sp>
      <p:pic>
        <p:nvPicPr>
          <p:cNvPr id="12" name="Picture 11">
            <a:extLst>
              <a:ext uri="{FF2B5EF4-FFF2-40B4-BE49-F238E27FC236}">
                <a16:creationId xmlns:a16="http://schemas.microsoft.com/office/drawing/2014/main" id="{B59A85D2-03A2-0384-2328-E613498E5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952" y="3069884"/>
            <a:ext cx="4949426" cy="2784052"/>
          </a:xfrm>
          <a:prstGeom prst="rect">
            <a:avLst/>
          </a:prstGeom>
        </p:spPr>
      </p:pic>
      <p:pic>
        <p:nvPicPr>
          <p:cNvPr id="14" name="Picture 13" descr="Text&#10;&#10;Description automatically generated">
            <a:extLst>
              <a:ext uri="{FF2B5EF4-FFF2-40B4-BE49-F238E27FC236}">
                <a16:creationId xmlns:a16="http://schemas.microsoft.com/office/drawing/2014/main" id="{3CC25920-5417-689D-3BF9-4555196F6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724" y="3130294"/>
            <a:ext cx="3353268" cy="2448267"/>
          </a:xfrm>
          <a:prstGeom prst="rect">
            <a:avLst/>
          </a:prstGeom>
        </p:spPr>
      </p:pic>
      <p:pic>
        <p:nvPicPr>
          <p:cNvPr id="16" name="Picture 15" descr="Text&#10;&#10;Description automatically generated">
            <a:extLst>
              <a:ext uri="{FF2B5EF4-FFF2-40B4-BE49-F238E27FC236}">
                <a16:creationId xmlns:a16="http://schemas.microsoft.com/office/drawing/2014/main" id="{A4286268-D740-53BD-68FA-38B30C384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1806" y="3130294"/>
            <a:ext cx="2467319" cy="2448267"/>
          </a:xfrm>
          <a:prstGeom prst="rect">
            <a:avLst/>
          </a:prstGeom>
        </p:spPr>
      </p:pic>
    </p:spTree>
    <p:extLst>
      <p:ext uri="{BB962C8B-B14F-4D97-AF65-F5344CB8AC3E}">
        <p14:creationId xmlns:p14="http://schemas.microsoft.com/office/powerpoint/2010/main" val="275045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75700BEE-9BA3-7AF8-509D-502FE3232DDF}"/>
              </a:ext>
            </a:extLst>
          </p:cNvPr>
          <p:cNvSpPr/>
          <p:nvPr/>
        </p:nvSpPr>
        <p:spPr>
          <a:xfrm rot="2735251" flipH="1">
            <a:off x="5416033" y="2538614"/>
            <a:ext cx="2951769" cy="548875"/>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inus Sign 9">
            <a:extLst>
              <a:ext uri="{FF2B5EF4-FFF2-40B4-BE49-F238E27FC236}">
                <a16:creationId xmlns:a16="http://schemas.microsoft.com/office/drawing/2014/main" id="{6538EEAC-AD4D-6E9F-1EA5-976806C9088A}"/>
              </a:ext>
            </a:extLst>
          </p:cNvPr>
          <p:cNvSpPr/>
          <p:nvPr/>
        </p:nvSpPr>
        <p:spPr>
          <a:xfrm rot="18864749">
            <a:off x="3824200" y="2538613"/>
            <a:ext cx="2951769" cy="548875"/>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13812A-DEF7-1B41-5FE1-5AFF7DC75133}"/>
              </a:ext>
            </a:extLst>
          </p:cNvPr>
          <p:cNvSpPr txBox="1"/>
          <p:nvPr/>
        </p:nvSpPr>
        <p:spPr>
          <a:xfrm>
            <a:off x="1719091" y="653007"/>
            <a:ext cx="8918043" cy="1432508"/>
          </a:xfrm>
          <a:prstGeom prst="rect">
            <a:avLst/>
          </a:prstGeom>
          <a:solidFill>
            <a:schemeClr val="tx1"/>
          </a:solidFill>
          <a:ln w="28575">
            <a:solidFill>
              <a:schemeClr val="bg1"/>
            </a:solidFill>
          </a:ln>
        </p:spPr>
        <p:txBody>
          <a:bodyPr wrap="square" rtlCol="0">
            <a:spAutoFit/>
          </a:bodyPr>
          <a:lstStyle/>
          <a:p>
            <a:pPr lvl="0" algn="ctr" rtl="0">
              <a:lnSpc>
                <a:spcPct val="106000"/>
              </a:lnSpc>
            </a:pPr>
            <a:r>
              <a:rPr lang="en-US" sz="2800" b="1" dirty="0">
                <a:solidFill>
                  <a:schemeClr val="bg1"/>
                </a:solidFill>
                <a:latin typeface="Times New Roman" panose="02020603050405020304" pitchFamily="18" charset="0"/>
                <a:cs typeface="Arial" panose="020B0604020202020204" pitchFamily="34" charset="0"/>
              </a:rPr>
              <a:t>Listing two quality principles that were illustrated in my application.</a:t>
            </a:r>
          </a:p>
          <a:p>
            <a:pPr marL="457200" algn="ctr">
              <a:lnSpc>
                <a:spcPct val="106000"/>
              </a:lnSpc>
            </a:pPr>
            <a:r>
              <a:rPr lang="en-US" sz="2800" b="1" dirty="0">
                <a:solidFill>
                  <a:schemeClr val="bg1"/>
                </a:solidFill>
                <a:latin typeface="Times New Roman" panose="02020603050405020304" pitchFamily="18" charset="0"/>
                <a:cs typeface="Arial" panose="020B0604020202020204" pitchFamily="34" charset="0"/>
              </a:rPr>
              <a:t>Explaining the benefits for each principle. (with code)</a:t>
            </a:r>
          </a:p>
        </p:txBody>
      </p:sp>
      <p:sp>
        <p:nvSpPr>
          <p:cNvPr id="3" name="TextBox 2">
            <a:extLst>
              <a:ext uri="{FF2B5EF4-FFF2-40B4-BE49-F238E27FC236}">
                <a16:creationId xmlns:a16="http://schemas.microsoft.com/office/drawing/2014/main" id="{BADC10D5-90AB-656D-4E7D-340C6B5DE1E2}"/>
              </a:ext>
            </a:extLst>
          </p:cNvPr>
          <p:cNvSpPr txBox="1"/>
          <p:nvPr/>
        </p:nvSpPr>
        <p:spPr>
          <a:xfrm>
            <a:off x="2059339" y="3540586"/>
            <a:ext cx="2535809" cy="975780"/>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800" b="1" dirty="0">
                <a:solidFill>
                  <a:schemeClr val="bg1"/>
                </a:solidFill>
                <a:latin typeface="Times New Roman" panose="02020603050405020304" pitchFamily="18" charset="0"/>
                <a:cs typeface="Arial" panose="020B0604020202020204" pitchFamily="34" charset="0"/>
              </a:rPr>
              <a:t>Readability and Capability</a:t>
            </a:r>
          </a:p>
        </p:txBody>
      </p:sp>
      <p:sp>
        <p:nvSpPr>
          <p:cNvPr id="4" name="TextBox 3">
            <a:extLst>
              <a:ext uri="{FF2B5EF4-FFF2-40B4-BE49-F238E27FC236}">
                <a16:creationId xmlns:a16="http://schemas.microsoft.com/office/drawing/2014/main" id="{37A09A81-3155-D895-C50C-8856D553877E}"/>
              </a:ext>
            </a:extLst>
          </p:cNvPr>
          <p:cNvSpPr txBox="1"/>
          <p:nvPr/>
        </p:nvSpPr>
        <p:spPr>
          <a:xfrm>
            <a:off x="7596854" y="3541034"/>
            <a:ext cx="2644497" cy="975332"/>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800" b="1" dirty="0">
                <a:solidFill>
                  <a:schemeClr val="bg1"/>
                </a:solidFill>
                <a:latin typeface="Times New Roman" panose="02020603050405020304" pitchFamily="18" charset="0"/>
                <a:cs typeface="Arial" panose="020B0604020202020204" pitchFamily="34" charset="0"/>
              </a:rPr>
              <a:t>Flexibility and Reusability</a:t>
            </a:r>
            <a:endParaRPr lang="ar-JO" sz="2800" b="1" dirty="0">
              <a:solidFill>
                <a:schemeClr val="bg1"/>
              </a:solidFill>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1354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13812A-DEF7-1B41-5FE1-5AFF7DC75133}"/>
              </a:ext>
            </a:extLst>
          </p:cNvPr>
          <p:cNvSpPr txBox="1"/>
          <p:nvPr/>
        </p:nvSpPr>
        <p:spPr>
          <a:xfrm>
            <a:off x="3132881" y="363640"/>
            <a:ext cx="5926238" cy="522259"/>
          </a:xfrm>
          <a:prstGeom prst="rect">
            <a:avLst/>
          </a:prstGeom>
          <a:solidFill>
            <a:schemeClr val="tx1"/>
          </a:solidFill>
          <a:ln w="28575">
            <a:solidFill>
              <a:schemeClr val="bg1"/>
            </a:solidFill>
          </a:ln>
        </p:spPr>
        <p:txBody>
          <a:bodyPr wrap="square" rtlCol="0">
            <a:spAutoFit/>
          </a:bodyPr>
          <a:lstStyle/>
          <a:p>
            <a:pPr indent="457200">
              <a:lnSpc>
                <a:spcPct val="107000"/>
              </a:lnSpc>
              <a:spcAft>
                <a:spcPts val="800"/>
              </a:spcAft>
            </a:pPr>
            <a:r>
              <a:rPr lang="en-US" sz="2800" b="1" dirty="0">
                <a:solidFill>
                  <a:schemeClr val="bg1"/>
                </a:solidFill>
                <a:latin typeface="Times New Roman" panose="02020603050405020304" pitchFamily="18" charset="0"/>
                <a:cs typeface="Arial" panose="020B0604020202020204" pitchFamily="34" charset="0"/>
              </a:rPr>
              <a:t>List the assets of the application</a:t>
            </a:r>
          </a:p>
        </p:txBody>
      </p:sp>
      <p:sp>
        <p:nvSpPr>
          <p:cNvPr id="3" name="TextBox 2">
            <a:extLst>
              <a:ext uri="{FF2B5EF4-FFF2-40B4-BE49-F238E27FC236}">
                <a16:creationId xmlns:a16="http://schemas.microsoft.com/office/drawing/2014/main" id="{BADC10D5-90AB-656D-4E7D-340C6B5DE1E2}"/>
              </a:ext>
            </a:extLst>
          </p:cNvPr>
          <p:cNvSpPr txBox="1"/>
          <p:nvPr/>
        </p:nvSpPr>
        <p:spPr>
          <a:xfrm>
            <a:off x="1024382" y="1056539"/>
            <a:ext cx="2535809" cy="458139"/>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Grades</a:t>
            </a:r>
          </a:p>
        </p:txBody>
      </p:sp>
      <p:sp>
        <p:nvSpPr>
          <p:cNvPr id="5" name="TextBox 4">
            <a:extLst>
              <a:ext uri="{FF2B5EF4-FFF2-40B4-BE49-F238E27FC236}">
                <a16:creationId xmlns:a16="http://schemas.microsoft.com/office/drawing/2014/main" id="{D44F7868-2793-F923-2DDA-6DEB36B8655B}"/>
              </a:ext>
            </a:extLst>
          </p:cNvPr>
          <p:cNvSpPr txBox="1"/>
          <p:nvPr/>
        </p:nvSpPr>
        <p:spPr>
          <a:xfrm>
            <a:off x="3560191" y="1056538"/>
            <a:ext cx="2535809" cy="458139"/>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Exams</a:t>
            </a:r>
          </a:p>
        </p:txBody>
      </p:sp>
      <p:sp>
        <p:nvSpPr>
          <p:cNvPr id="6" name="TextBox 5">
            <a:extLst>
              <a:ext uri="{FF2B5EF4-FFF2-40B4-BE49-F238E27FC236}">
                <a16:creationId xmlns:a16="http://schemas.microsoft.com/office/drawing/2014/main" id="{340FF98C-1905-5035-718C-2221C089EAE1}"/>
              </a:ext>
            </a:extLst>
          </p:cNvPr>
          <p:cNvSpPr txBox="1"/>
          <p:nvPr/>
        </p:nvSpPr>
        <p:spPr>
          <a:xfrm>
            <a:off x="6096000" y="1056537"/>
            <a:ext cx="2535809" cy="458139"/>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User Password</a:t>
            </a:r>
          </a:p>
        </p:txBody>
      </p:sp>
      <p:sp>
        <p:nvSpPr>
          <p:cNvPr id="7" name="TextBox 6">
            <a:extLst>
              <a:ext uri="{FF2B5EF4-FFF2-40B4-BE49-F238E27FC236}">
                <a16:creationId xmlns:a16="http://schemas.microsoft.com/office/drawing/2014/main" id="{E3A33E23-6A03-2554-B229-7CBBE03E53A0}"/>
              </a:ext>
            </a:extLst>
          </p:cNvPr>
          <p:cNvSpPr txBox="1"/>
          <p:nvPr/>
        </p:nvSpPr>
        <p:spPr>
          <a:xfrm>
            <a:off x="8631809" y="1056536"/>
            <a:ext cx="2535809" cy="458139"/>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User Information</a:t>
            </a:r>
          </a:p>
        </p:txBody>
      </p:sp>
      <p:sp>
        <p:nvSpPr>
          <p:cNvPr id="8" name="TextBox 7">
            <a:extLst>
              <a:ext uri="{FF2B5EF4-FFF2-40B4-BE49-F238E27FC236}">
                <a16:creationId xmlns:a16="http://schemas.microsoft.com/office/drawing/2014/main" id="{B0C44AF1-DBC0-E80A-0D2B-677C39C3BCBB}"/>
              </a:ext>
            </a:extLst>
          </p:cNvPr>
          <p:cNvSpPr txBox="1"/>
          <p:nvPr/>
        </p:nvSpPr>
        <p:spPr>
          <a:xfrm>
            <a:off x="2865698" y="1885014"/>
            <a:ext cx="6460602" cy="954107"/>
          </a:xfrm>
          <a:prstGeom prst="rect">
            <a:avLst/>
          </a:prstGeom>
          <a:solidFill>
            <a:schemeClr val="tx1"/>
          </a:solidFill>
          <a:ln w="28575">
            <a:solidFill>
              <a:schemeClr val="bg1"/>
            </a:solidFill>
          </a:ln>
        </p:spPr>
        <p:txBody>
          <a:bodyPr wrap="square" rtlCol="0">
            <a:spAutoFit/>
          </a:bodyPr>
          <a:lstStyle/>
          <a:p>
            <a:pPr lvl="0" algn="ctr" rtl="0"/>
            <a:r>
              <a:rPr lang="en-US" sz="2800" b="1" dirty="0">
                <a:solidFill>
                  <a:schemeClr val="bg1"/>
                </a:solidFill>
                <a:latin typeface="Times New Roman" panose="02020603050405020304" pitchFamily="18" charset="0"/>
                <a:cs typeface="Arial" panose="020B0604020202020204" pitchFamily="34" charset="0"/>
              </a:rPr>
              <a:t>The use case diagram and the misuse case diagram for the application</a:t>
            </a:r>
          </a:p>
        </p:txBody>
      </p:sp>
      <p:pic>
        <p:nvPicPr>
          <p:cNvPr id="10" name="Picture 9" descr="Diagram&#10;&#10;Description automatically generated">
            <a:extLst>
              <a:ext uri="{FF2B5EF4-FFF2-40B4-BE49-F238E27FC236}">
                <a16:creationId xmlns:a16="http://schemas.microsoft.com/office/drawing/2014/main" id="{CC960916-A20A-644B-A359-B4BAECC51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308" y="2839124"/>
            <a:ext cx="5389383" cy="4018876"/>
          </a:xfrm>
          <a:prstGeom prst="rect">
            <a:avLst/>
          </a:prstGeom>
        </p:spPr>
      </p:pic>
    </p:spTree>
    <p:extLst>
      <p:ext uri="{BB962C8B-B14F-4D97-AF65-F5344CB8AC3E}">
        <p14:creationId xmlns:p14="http://schemas.microsoft.com/office/powerpoint/2010/main" val="99801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inus Sign 3">
            <a:extLst>
              <a:ext uri="{FF2B5EF4-FFF2-40B4-BE49-F238E27FC236}">
                <a16:creationId xmlns:a16="http://schemas.microsoft.com/office/drawing/2014/main" id="{E6A07263-41C7-E902-D6D4-5C49C3D64D3F}"/>
              </a:ext>
            </a:extLst>
          </p:cNvPr>
          <p:cNvSpPr/>
          <p:nvPr/>
        </p:nvSpPr>
        <p:spPr>
          <a:xfrm rot="2735251" flipH="1">
            <a:off x="5450757" y="2440107"/>
            <a:ext cx="2951769" cy="548875"/>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inus Sign 8">
            <a:extLst>
              <a:ext uri="{FF2B5EF4-FFF2-40B4-BE49-F238E27FC236}">
                <a16:creationId xmlns:a16="http://schemas.microsoft.com/office/drawing/2014/main" id="{6C1FA387-1200-FA09-3176-65A0D200C064}"/>
              </a:ext>
            </a:extLst>
          </p:cNvPr>
          <p:cNvSpPr/>
          <p:nvPr/>
        </p:nvSpPr>
        <p:spPr>
          <a:xfrm rot="18864749">
            <a:off x="3858924" y="2440106"/>
            <a:ext cx="2951769" cy="548875"/>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13812A-DEF7-1B41-5FE1-5AFF7DC75133}"/>
              </a:ext>
            </a:extLst>
          </p:cNvPr>
          <p:cNvSpPr txBox="1"/>
          <p:nvPr/>
        </p:nvSpPr>
        <p:spPr>
          <a:xfrm>
            <a:off x="2660968" y="334463"/>
            <a:ext cx="7279996" cy="1637628"/>
          </a:xfrm>
          <a:prstGeom prst="rect">
            <a:avLst/>
          </a:prstGeom>
          <a:solidFill>
            <a:schemeClr val="tx1"/>
          </a:solidFill>
          <a:ln w="28575">
            <a:solidFill>
              <a:schemeClr val="bg1"/>
            </a:solidFill>
          </a:ln>
        </p:spPr>
        <p:txBody>
          <a:bodyPr wrap="square" rtlCol="0">
            <a:spAutoFit/>
          </a:bodyPr>
          <a:lstStyle/>
          <a:p>
            <a:pPr indent="457200" algn="ctr">
              <a:lnSpc>
                <a:spcPct val="107000"/>
              </a:lnSpc>
            </a:pPr>
            <a:r>
              <a:rPr lang="en-US" sz="3200" b="1" dirty="0">
                <a:solidFill>
                  <a:schemeClr val="bg1"/>
                </a:solidFill>
                <a:latin typeface="Times New Roman" panose="02020603050405020304" pitchFamily="18" charset="0"/>
                <a:cs typeface="Arial" panose="020B0604020202020204" pitchFamily="34" charset="0"/>
              </a:rPr>
              <a:t> Two of the misuse cases and list the countermeasures that I used.</a:t>
            </a:r>
          </a:p>
          <a:p>
            <a:pPr indent="457200" algn="ctr">
              <a:lnSpc>
                <a:spcPct val="107000"/>
              </a:lnSpc>
              <a:spcAft>
                <a:spcPts val="800"/>
              </a:spcAft>
            </a:pPr>
            <a:r>
              <a:rPr lang="en-US" sz="3200" b="1" dirty="0">
                <a:solidFill>
                  <a:schemeClr val="bg1"/>
                </a:solidFill>
                <a:latin typeface="Times New Roman" panose="02020603050405020304" pitchFamily="18" charset="0"/>
                <a:cs typeface="Arial" panose="020B0604020202020204" pitchFamily="34" charset="0"/>
              </a:rPr>
              <a:t>Justify the countermeasures chosen.</a:t>
            </a:r>
          </a:p>
        </p:txBody>
      </p:sp>
      <p:sp>
        <p:nvSpPr>
          <p:cNvPr id="3" name="TextBox 2">
            <a:extLst>
              <a:ext uri="{FF2B5EF4-FFF2-40B4-BE49-F238E27FC236}">
                <a16:creationId xmlns:a16="http://schemas.microsoft.com/office/drawing/2014/main" id="{BADC10D5-90AB-656D-4E7D-340C6B5DE1E2}"/>
              </a:ext>
            </a:extLst>
          </p:cNvPr>
          <p:cNvSpPr txBox="1"/>
          <p:nvPr/>
        </p:nvSpPr>
        <p:spPr>
          <a:xfrm>
            <a:off x="1760394" y="3429000"/>
            <a:ext cx="3732813" cy="519053"/>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800" b="1" dirty="0">
                <a:solidFill>
                  <a:schemeClr val="bg1"/>
                </a:solidFill>
                <a:latin typeface="Times New Roman" panose="02020603050405020304" pitchFamily="18" charset="0"/>
                <a:cs typeface="Arial" panose="020B0604020202020204" pitchFamily="34" charset="0"/>
              </a:rPr>
              <a:t>Identify Fraud/Theft</a:t>
            </a:r>
          </a:p>
        </p:txBody>
      </p:sp>
      <p:sp>
        <p:nvSpPr>
          <p:cNvPr id="6" name="TextBox 5">
            <a:extLst>
              <a:ext uri="{FF2B5EF4-FFF2-40B4-BE49-F238E27FC236}">
                <a16:creationId xmlns:a16="http://schemas.microsoft.com/office/drawing/2014/main" id="{340FF98C-1905-5035-718C-2221C089EAE1}"/>
              </a:ext>
            </a:extLst>
          </p:cNvPr>
          <p:cNvSpPr txBox="1"/>
          <p:nvPr/>
        </p:nvSpPr>
        <p:spPr>
          <a:xfrm>
            <a:off x="7091993" y="3402017"/>
            <a:ext cx="3291068" cy="519053"/>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800" b="1" dirty="0">
                <a:solidFill>
                  <a:schemeClr val="bg1"/>
                </a:solidFill>
                <a:latin typeface="Times New Roman" panose="02020603050405020304" pitchFamily="18" charset="0"/>
                <a:cs typeface="Arial" panose="020B0604020202020204" pitchFamily="34" charset="0"/>
              </a:rPr>
              <a:t>Man in The Middle</a:t>
            </a:r>
          </a:p>
        </p:txBody>
      </p:sp>
    </p:spTree>
    <p:extLst>
      <p:ext uri="{BB962C8B-B14F-4D97-AF65-F5344CB8AC3E}">
        <p14:creationId xmlns:p14="http://schemas.microsoft.com/office/powerpoint/2010/main" val="13484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inus Sign 14">
            <a:extLst>
              <a:ext uri="{FF2B5EF4-FFF2-40B4-BE49-F238E27FC236}">
                <a16:creationId xmlns:a16="http://schemas.microsoft.com/office/drawing/2014/main" id="{27C0ECCF-1144-53F2-2172-9663C82F2E70}"/>
              </a:ext>
            </a:extLst>
          </p:cNvPr>
          <p:cNvSpPr/>
          <p:nvPr/>
        </p:nvSpPr>
        <p:spPr>
          <a:xfrm rot="16200000">
            <a:off x="4515943" y="2626353"/>
            <a:ext cx="2951769" cy="548875"/>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Sign 12">
            <a:extLst>
              <a:ext uri="{FF2B5EF4-FFF2-40B4-BE49-F238E27FC236}">
                <a16:creationId xmlns:a16="http://schemas.microsoft.com/office/drawing/2014/main" id="{A8E3D0B9-25CD-67DE-0CAA-99209098FE37}"/>
              </a:ext>
            </a:extLst>
          </p:cNvPr>
          <p:cNvSpPr/>
          <p:nvPr/>
        </p:nvSpPr>
        <p:spPr>
          <a:xfrm rot="18864749">
            <a:off x="1101477" y="2746511"/>
            <a:ext cx="2951769" cy="548875"/>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inus Sign 11">
            <a:extLst>
              <a:ext uri="{FF2B5EF4-FFF2-40B4-BE49-F238E27FC236}">
                <a16:creationId xmlns:a16="http://schemas.microsoft.com/office/drawing/2014/main" id="{B8345507-3C21-9D78-8D25-49BD944DFDFB}"/>
              </a:ext>
            </a:extLst>
          </p:cNvPr>
          <p:cNvSpPr/>
          <p:nvPr/>
        </p:nvSpPr>
        <p:spPr>
          <a:xfrm rot="2735251" flipH="1">
            <a:off x="8138753" y="2841573"/>
            <a:ext cx="2951769" cy="548875"/>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13812A-DEF7-1B41-5FE1-5AFF7DC75133}"/>
              </a:ext>
            </a:extLst>
          </p:cNvPr>
          <p:cNvSpPr txBox="1"/>
          <p:nvPr/>
        </p:nvSpPr>
        <p:spPr>
          <a:xfrm>
            <a:off x="3028709" y="1370637"/>
            <a:ext cx="5926238" cy="1110689"/>
          </a:xfrm>
          <a:prstGeom prst="rect">
            <a:avLst/>
          </a:prstGeom>
          <a:solidFill>
            <a:schemeClr val="tx1"/>
          </a:solidFill>
          <a:ln w="28575">
            <a:solidFill>
              <a:schemeClr val="bg1"/>
            </a:solidFill>
          </a:ln>
        </p:spPr>
        <p:txBody>
          <a:bodyPr wrap="square" rtlCol="0">
            <a:spAutoFit/>
          </a:bodyPr>
          <a:lstStyle/>
          <a:p>
            <a:pPr indent="457200" algn="ctr">
              <a:lnSpc>
                <a:spcPct val="107000"/>
              </a:lnSpc>
              <a:spcAft>
                <a:spcPts val="800"/>
              </a:spcAft>
            </a:pPr>
            <a:r>
              <a:rPr lang="en-US" sz="3200" b="1" dirty="0">
                <a:solidFill>
                  <a:schemeClr val="bg1"/>
                </a:solidFill>
                <a:latin typeface="Times New Roman" panose="02020603050405020304" pitchFamily="18" charset="0"/>
                <a:cs typeface="Arial" panose="020B0604020202020204" pitchFamily="34" charset="0"/>
              </a:rPr>
              <a:t>Listing three of the best practices of coding a secure code</a:t>
            </a:r>
          </a:p>
        </p:txBody>
      </p:sp>
      <p:sp>
        <p:nvSpPr>
          <p:cNvPr id="3" name="TextBox 2">
            <a:extLst>
              <a:ext uri="{FF2B5EF4-FFF2-40B4-BE49-F238E27FC236}">
                <a16:creationId xmlns:a16="http://schemas.microsoft.com/office/drawing/2014/main" id="{BADC10D5-90AB-656D-4E7D-340C6B5DE1E2}"/>
              </a:ext>
            </a:extLst>
          </p:cNvPr>
          <p:cNvSpPr txBox="1"/>
          <p:nvPr/>
        </p:nvSpPr>
        <p:spPr>
          <a:xfrm>
            <a:off x="1140129" y="3646737"/>
            <a:ext cx="2535809" cy="975780"/>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800" b="1" dirty="0">
                <a:solidFill>
                  <a:schemeClr val="bg1"/>
                </a:solidFill>
                <a:latin typeface="Times New Roman" panose="02020603050405020304" pitchFamily="18" charset="0"/>
                <a:cs typeface="Arial" panose="020B0604020202020204" pitchFamily="34" charset="0"/>
              </a:rPr>
              <a:t>Handle Exception</a:t>
            </a:r>
          </a:p>
        </p:txBody>
      </p:sp>
      <p:sp>
        <p:nvSpPr>
          <p:cNvPr id="6" name="TextBox 5">
            <a:extLst>
              <a:ext uri="{FF2B5EF4-FFF2-40B4-BE49-F238E27FC236}">
                <a16:creationId xmlns:a16="http://schemas.microsoft.com/office/drawing/2014/main" id="{340FF98C-1905-5035-718C-2221C089EAE1}"/>
              </a:ext>
            </a:extLst>
          </p:cNvPr>
          <p:cNvSpPr txBox="1"/>
          <p:nvPr/>
        </p:nvSpPr>
        <p:spPr>
          <a:xfrm>
            <a:off x="4401034" y="3643018"/>
            <a:ext cx="3389931" cy="975780"/>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800" b="1" dirty="0">
                <a:solidFill>
                  <a:schemeClr val="bg1"/>
                </a:solidFill>
                <a:latin typeface="Times New Roman" panose="02020603050405020304" pitchFamily="18" charset="0"/>
                <a:cs typeface="Arial" panose="020B0604020202020204" pitchFamily="34" charset="0"/>
              </a:rPr>
              <a:t>Programming Language</a:t>
            </a:r>
          </a:p>
        </p:txBody>
      </p:sp>
      <p:sp>
        <p:nvSpPr>
          <p:cNvPr id="7" name="TextBox 6">
            <a:extLst>
              <a:ext uri="{FF2B5EF4-FFF2-40B4-BE49-F238E27FC236}">
                <a16:creationId xmlns:a16="http://schemas.microsoft.com/office/drawing/2014/main" id="{E3A33E23-6A03-2554-B229-7CBBE03E53A0}"/>
              </a:ext>
            </a:extLst>
          </p:cNvPr>
          <p:cNvSpPr txBox="1"/>
          <p:nvPr/>
        </p:nvSpPr>
        <p:spPr>
          <a:xfrm>
            <a:off x="8516061" y="3643018"/>
            <a:ext cx="3000748" cy="975780"/>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800" b="1" dirty="0">
                <a:solidFill>
                  <a:schemeClr val="bg1"/>
                </a:solidFill>
                <a:latin typeface="Times New Roman" panose="02020603050405020304" pitchFamily="18" charset="0"/>
                <a:cs typeface="Arial" panose="020B0604020202020204" pitchFamily="34" charset="0"/>
              </a:rPr>
              <a:t>Validate The Request</a:t>
            </a:r>
          </a:p>
        </p:txBody>
      </p:sp>
    </p:spTree>
    <p:extLst>
      <p:ext uri="{BB962C8B-B14F-4D97-AF65-F5344CB8AC3E}">
        <p14:creationId xmlns:p14="http://schemas.microsoft.com/office/powerpoint/2010/main" val="329645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inus Sign 14">
            <a:extLst>
              <a:ext uri="{FF2B5EF4-FFF2-40B4-BE49-F238E27FC236}">
                <a16:creationId xmlns:a16="http://schemas.microsoft.com/office/drawing/2014/main" id="{27C0ECCF-1144-53F2-2172-9663C82F2E70}"/>
              </a:ext>
            </a:extLst>
          </p:cNvPr>
          <p:cNvSpPr/>
          <p:nvPr/>
        </p:nvSpPr>
        <p:spPr>
          <a:xfrm rot="16200000">
            <a:off x="4515943" y="1769827"/>
            <a:ext cx="2951769" cy="548875"/>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Minus Sign 12">
            <a:extLst>
              <a:ext uri="{FF2B5EF4-FFF2-40B4-BE49-F238E27FC236}">
                <a16:creationId xmlns:a16="http://schemas.microsoft.com/office/drawing/2014/main" id="{A8E3D0B9-25CD-67DE-0CAA-99209098FE37}"/>
              </a:ext>
            </a:extLst>
          </p:cNvPr>
          <p:cNvSpPr/>
          <p:nvPr/>
        </p:nvSpPr>
        <p:spPr>
          <a:xfrm rot="18380758">
            <a:off x="1350347" y="1976035"/>
            <a:ext cx="2951769" cy="548875"/>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Minus Sign 11">
            <a:extLst>
              <a:ext uri="{FF2B5EF4-FFF2-40B4-BE49-F238E27FC236}">
                <a16:creationId xmlns:a16="http://schemas.microsoft.com/office/drawing/2014/main" id="{B8345507-3C21-9D78-8D25-49BD944DFDFB}"/>
              </a:ext>
            </a:extLst>
          </p:cNvPr>
          <p:cNvSpPr/>
          <p:nvPr/>
        </p:nvSpPr>
        <p:spPr>
          <a:xfrm rot="3125151" flipH="1">
            <a:off x="7804875" y="1702937"/>
            <a:ext cx="3107469" cy="475846"/>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extBox 1">
            <a:extLst>
              <a:ext uri="{FF2B5EF4-FFF2-40B4-BE49-F238E27FC236}">
                <a16:creationId xmlns:a16="http://schemas.microsoft.com/office/drawing/2014/main" id="{6A13812A-DEF7-1B41-5FE1-5AFF7DC75133}"/>
              </a:ext>
            </a:extLst>
          </p:cNvPr>
          <p:cNvSpPr txBox="1"/>
          <p:nvPr/>
        </p:nvSpPr>
        <p:spPr>
          <a:xfrm>
            <a:off x="2932329" y="550189"/>
            <a:ext cx="6327340" cy="856068"/>
          </a:xfrm>
          <a:prstGeom prst="rect">
            <a:avLst/>
          </a:prstGeom>
          <a:solidFill>
            <a:schemeClr val="tx1"/>
          </a:solidFill>
          <a:ln w="28575">
            <a:solidFill>
              <a:schemeClr val="bg1"/>
            </a:solidFill>
          </a:ln>
        </p:spPr>
        <p:txBody>
          <a:bodyPr wrap="square" rtlCol="0">
            <a:spAutoFit/>
          </a:bodyPr>
          <a:lstStyle/>
          <a:p>
            <a:pPr marL="457200">
              <a:lnSpc>
                <a:spcPct val="107000"/>
              </a:lnSpc>
              <a:spcAft>
                <a:spcPts val="800"/>
              </a:spcAft>
            </a:pPr>
            <a:r>
              <a:rPr lang="en-US" sz="2400" b="1" dirty="0">
                <a:solidFill>
                  <a:schemeClr val="bg1"/>
                </a:solidFill>
                <a:latin typeface="Times New Roman" panose="02020603050405020304" pitchFamily="18" charset="0"/>
                <a:cs typeface="Arial" panose="020B0604020202020204" pitchFamily="34" charset="0"/>
              </a:rPr>
              <a:t>What dynamic testing techniques did you use? Justify the using of these techniques. </a:t>
            </a:r>
          </a:p>
        </p:txBody>
      </p:sp>
      <p:sp>
        <p:nvSpPr>
          <p:cNvPr id="3" name="TextBox 2">
            <a:extLst>
              <a:ext uri="{FF2B5EF4-FFF2-40B4-BE49-F238E27FC236}">
                <a16:creationId xmlns:a16="http://schemas.microsoft.com/office/drawing/2014/main" id="{BADC10D5-90AB-656D-4E7D-340C6B5DE1E2}"/>
              </a:ext>
            </a:extLst>
          </p:cNvPr>
          <p:cNvSpPr txBox="1"/>
          <p:nvPr/>
        </p:nvSpPr>
        <p:spPr>
          <a:xfrm>
            <a:off x="1140129" y="2790211"/>
            <a:ext cx="2535809" cy="458139"/>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Unit Testing</a:t>
            </a:r>
          </a:p>
        </p:txBody>
      </p:sp>
      <p:sp>
        <p:nvSpPr>
          <p:cNvPr id="6" name="TextBox 5">
            <a:extLst>
              <a:ext uri="{FF2B5EF4-FFF2-40B4-BE49-F238E27FC236}">
                <a16:creationId xmlns:a16="http://schemas.microsoft.com/office/drawing/2014/main" id="{340FF98C-1905-5035-718C-2221C089EAE1}"/>
              </a:ext>
            </a:extLst>
          </p:cNvPr>
          <p:cNvSpPr txBox="1"/>
          <p:nvPr/>
        </p:nvSpPr>
        <p:spPr>
          <a:xfrm>
            <a:off x="4401034" y="2786492"/>
            <a:ext cx="3389931" cy="458139"/>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Integration Testing</a:t>
            </a:r>
          </a:p>
        </p:txBody>
      </p:sp>
      <p:sp>
        <p:nvSpPr>
          <p:cNvPr id="7" name="TextBox 6">
            <a:extLst>
              <a:ext uri="{FF2B5EF4-FFF2-40B4-BE49-F238E27FC236}">
                <a16:creationId xmlns:a16="http://schemas.microsoft.com/office/drawing/2014/main" id="{E3A33E23-6A03-2554-B229-7CBBE03E53A0}"/>
              </a:ext>
            </a:extLst>
          </p:cNvPr>
          <p:cNvSpPr txBox="1"/>
          <p:nvPr/>
        </p:nvSpPr>
        <p:spPr>
          <a:xfrm>
            <a:off x="8516061" y="2786492"/>
            <a:ext cx="3000748" cy="458139"/>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400" b="1" dirty="0">
                <a:solidFill>
                  <a:schemeClr val="bg1"/>
                </a:solidFill>
                <a:latin typeface="Times New Roman" panose="02020603050405020304" pitchFamily="18" charset="0"/>
                <a:cs typeface="Arial" panose="020B0604020202020204" pitchFamily="34" charset="0"/>
              </a:rPr>
              <a:t>System Testing</a:t>
            </a:r>
          </a:p>
        </p:txBody>
      </p:sp>
      <p:sp>
        <p:nvSpPr>
          <p:cNvPr id="4" name="TextBox 3">
            <a:extLst>
              <a:ext uri="{FF2B5EF4-FFF2-40B4-BE49-F238E27FC236}">
                <a16:creationId xmlns:a16="http://schemas.microsoft.com/office/drawing/2014/main" id="{F35161FA-0048-9FC3-FE48-9C6A6F054A02}"/>
              </a:ext>
            </a:extLst>
          </p:cNvPr>
          <p:cNvSpPr txBox="1"/>
          <p:nvPr/>
        </p:nvSpPr>
        <p:spPr>
          <a:xfrm>
            <a:off x="748519" y="3717683"/>
            <a:ext cx="3314195" cy="2028312"/>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000" b="1" dirty="0">
                <a:solidFill>
                  <a:schemeClr val="bg1"/>
                </a:solidFill>
                <a:latin typeface="Times New Roman" panose="02020603050405020304" pitchFamily="18" charset="0"/>
                <a:cs typeface="Arial" panose="020B0604020202020204" pitchFamily="34" charset="0"/>
              </a:rPr>
              <a:t>because it enables developers to detect and solve defects early in the development process, before they become more difficult and costly to fix.</a:t>
            </a:r>
          </a:p>
        </p:txBody>
      </p:sp>
      <p:sp>
        <p:nvSpPr>
          <p:cNvPr id="5" name="TextBox 4">
            <a:extLst>
              <a:ext uri="{FF2B5EF4-FFF2-40B4-BE49-F238E27FC236}">
                <a16:creationId xmlns:a16="http://schemas.microsoft.com/office/drawing/2014/main" id="{534107D9-9E9C-B648-8C79-63917B0AC5D6}"/>
              </a:ext>
            </a:extLst>
          </p:cNvPr>
          <p:cNvSpPr txBox="1"/>
          <p:nvPr/>
        </p:nvSpPr>
        <p:spPr>
          <a:xfrm>
            <a:off x="4476770" y="3708539"/>
            <a:ext cx="3314195" cy="1375826"/>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000" b="1" dirty="0">
                <a:solidFill>
                  <a:schemeClr val="bg1"/>
                </a:solidFill>
                <a:latin typeface="Times New Roman" panose="02020603050405020304" pitchFamily="18" charset="0"/>
                <a:cs typeface="Arial" panose="020B0604020202020204" pitchFamily="34" charset="0"/>
              </a:rPr>
              <a:t>ensures that the various components of a software system operate together as planned. </a:t>
            </a:r>
          </a:p>
        </p:txBody>
      </p:sp>
      <p:sp>
        <p:nvSpPr>
          <p:cNvPr id="8" name="TextBox 7">
            <a:extLst>
              <a:ext uri="{FF2B5EF4-FFF2-40B4-BE49-F238E27FC236}">
                <a16:creationId xmlns:a16="http://schemas.microsoft.com/office/drawing/2014/main" id="{AC82BD1F-173C-CD55-E3FF-769A99FE7395}"/>
              </a:ext>
            </a:extLst>
          </p:cNvPr>
          <p:cNvSpPr txBox="1"/>
          <p:nvPr/>
        </p:nvSpPr>
        <p:spPr>
          <a:xfrm>
            <a:off x="8129288" y="3708539"/>
            <a:ext cx="3832663" cy="2680798"/>
          </a:xfrm>
          <a:prstGeom prst="rect">
            <a:avLst/>
          </a:prstGeom>
          <a:solidFill>
            <a:schemeClr val="tx1"/>
          </a:solidFill>
          <a:ln w="28575">
            <a:solidFill>
              <a:schemeClr val="bg1"/>
            </a:solidFill>
          </a:ln>
        </p:spPr>
        <p:txBody>
          <a:bodyPr wrap="square" rtlCol="0">
            <a:spAutoFit/>
          </a:bodyPr>
          <a:lstStyle/>
          <a:p>
            <a:pPr algn="ctr">
              <a:lnSpc>
                <a:spcPct val="106000"/>
              </a:lnSpc>
              <a:spcAft>
                <a:spcPts val="800"/>
              </a:spcAft>
            </a:pPr>
            <a:r>
              <a:rPr lang="en-US" sz="2000" b="1" dirty="0">
                <a:solidFill>
                  <a:schemeClr val="bg1"/>
                </a:solidFill>
                <a:latin typeface="Times New Roman" panose="02020603050405020304" pitchFamily="18" charset="0"/>
                <a:cs typeface="Arial" panose="020B0604020202020204" pitchFamily="34" charset="0"/>
              </a:rPr>
              <a:t>ensures that a full software system satisfies all its criteria. This approach is critical for assessing the overall quality and functioning of the system, as well as finding any faults that may have gone undetected during unit and integration testing. </a:t>
            </a:r>
          </a:p>
        </p:txBody>
      </p:sp>
    </p:spTree>
    <p:extLst>
      <p:ext uri="{BB962C8B-B14F-4D97-AF65-F5344CB8AC3E}">
        <p14:creationId xmlns:p14="http://schemas.microsoft.com/office/powerpoint/2010/main" val="157295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90538-FC29-CD9D-3A2A-59B23B36C3C4}"/>
              </a:ext>
            </a:extLst>
          </p:cNvPr>
          <p:cNvSpPr txBox="1"/>
          <p:nvPr/>
        </p:nvSpPr>
        <p:spPr>
          <a:xfrm>
            <a:off x="3056709" y="2622585"/>
            <a:ext cx="5932720" cy="2543902"/>
          </a:xfrm>
          <a:prstGeom prst="rect">
            <a:avLst/>
          </a:prstGeom>
          <a:solidFill>
            <a:schemeClr val="tx1"/>
          </a:solidFill>
          <a:ln w="28575">
            <a:solidFill>
              <a:schemeClr val="bg1"/>
            </a:solidFill>
          </a:ln>
        </p:spPr>
        <p:txBody>
          <a:bodyPr wrap="square" rtlCol="0">
            <a:spAutoFit/>
          </a:bodyPr>
          <a:lstStyle/>
          <a:p>
            <a:pPr>
              <a:lnSpc>
                <a:spcPct val="106000"/>
              </a:lnSpc>
              <a:spcAft>
                <a:spcPts val="800"/>
              </a:spcAft>
            </a:pPr>
            <a:r>
              <a:rPr lang="en-US" sz="7200" b="1" dirty="0">
                <a:solidFill>
                  <a:schemeClr val="bg1"/>
                </a:solidFill>
                <a:latin typeface="Times New Roman" panose="02020603050405020304" pitchFamily="18" charset="0"/>
                <a:cs typeface="Arial" panose="020B0604020202020204" pitchFamily="34" charset="0"/>
              </a:rPr>
              <a:t>THANK </a:t>
            </a:r>
            <a:r>
              <a:rPr lang="en-US" sz="7200" b="1" dirty="0" smtClean="0">
                <a:solidFill>
                  <a:schemeClr val="bg1"/>
                </a:solidFill>
                <a:latin typeface="Times New Roman" panose="02020603050405020304" pitchFamily="18" charset="0"/>
                <a:cs typeface="Arial" panose="020B0604020202020204" pitchFamily="34" charset="0"/>
              </a:rPr>
              <a:t>YOU</a:t>
            </a:r>
            <a:endParaRPr lang="en-US" sz="7200" b="1" dirty="0">
              <a:solidFill>
                <a:schemeClr val="bg1"/>
              </a:solidFill>
              <a:latin typeface="Times New Roman" panose="02020603050405020304" pitchFamily="18" charset="0"/>
              <a:cs typeface="Arial" panose="020B0604020202020204" pitchFamily="34" charset="0"/>
            </a:endParaRPr>
          </a:p>
          <a:p>
            <a:pPr>
              <a:lnSpc>
                <a:spcPct val="106000"/>
              </a:lnSpc>
              <a:spcAft>
                <a:spcPts val="800"/>
              </a:spcAft>
            </a:pPr>
            <a:r>
              <a:rPr lang="en-US" sz="7200" b="1" dirty="0" smtClean="0">
                <a:solidFill>
                  <a:schemeClr val="bg1"/>
                </a:solidFill>
                <a:latin typeface="Times New Roman" panose="02020603050405020304" pitchFamily="18" charset="0"/>
                <a:cs typeface="Arial" panose="020B0604020202020204" pitchFamily="34" charset="0"/>
              </a:rPr>
              <a:t>Yazan Khoury</a:t>
            </a:r>
          </a:p>
        </p:txBody>
      </p:sp>
    </p:spTree>
    <p:extLst>
      <p:ext uri="{BB962C8B-B14F-4D97-AF65-F5344CB8AC3E}">
        <p14:creationId xmlns:p14="http://schemas.microsoft.com/office/powerpoint/2010/main" val="1662461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267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Marwan Mohammad Theeb Akel</dc:creator>
  <cp:lastModifiedBy>Yazan Khoury</cp:lastModifiedBy>
  <cp:revision>2</cp:revision>
  <dcterms:created xsi:type="dcterms:W3CDTF">2023-02-05T16:24:22Z</dcterms:created>
  <dcterms:modified xsi:type="dcterms:W3CDTF">2023-02-05T17:56:50Z</dcterms:modified>
</cp:coreProperties>
</file>