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6271" y="471511"/>
            <a:ext cx="8796655" cy="135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2597" y="2572760"/>
            <a:ext cx="7564119" cy="534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6296" y="0"/>
            <a:ext cx="10487025" cy="10150475"/>
          </a:xfrm>
          <a:custGeom>
            <a:avLst/>
            <a:gdLst/>
            <a:ahLst/>
            <a:cxnLst/>
            <a:rect l="l" t="t" r="r" b="b"/>
            <a:pathLst>
              <a:path w="10487025" h="10150475">
                <a:moveTo>
                  <a:pt x="0" y="0"/>
                </a:moveTo>
                <a:lnTo>
                  <a:pt x="10487023" y="0"/>
                </a:lnTo>
                <a:lnTo>
                  <a:pt x="10487023" y="10150188"/>
                </a:lnTo>
                <a:lnTo>
                  <a:pt x="0" y="10150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5248" y="3267074"/>
            <a:ext cx="9469120" cy="3616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35"/>
              </a:spcBef>
            </a:pPr>
            <a:r>
              <a:rPr sz="7850" spc="-570" dirty="0">
                <a:solidFill>
                  <a:srgbClr val="FFFFFF"/>
                </a:solidFill>
                <a:latin typeface="Arial Black"/>
                <a:cs typeface="Arial Black"/>
              </a:rPr>
              <a:t>Histogram </a:t>
            </a:r>
            <a:r>
              <a:rPr sz="7850" spc="-525" dirty="0">
                <a:solidFill>
                  <a:srgbClr val="FFFFFF"/>
                </a:solidFill>
                <a:latin typeface="Arial Black"/>
                <a:cs typeface="Arial Black"/>
              </a:rPr>
              <a:t>Equalization</a:t>
            </a:r>
            <a:r>
              <a:rPr sz="7850" spc="-8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850" spc="-67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7850" spc="-560" dirty="0">
                <a:solidFill>
                  <a:srgbClr val="FFFFFF"/>
                </a:solidFill>
                <a:latin typeface="Arial Black"/>
                <a:cs typeface="Arial Black"/>
              </a:rPr>
              <a:t>Histogram</a:t>
            </a:r>
            <a:r>
              <a:rPr sz="7850" spc="-8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850" spc="-470" dirty="0">
                <a:solidFill>
                  <a:srgbClr val="FFFFFF"/>
                </a:solidFill>
                <a:latin typeface="Arial Black"/>
                <a:cs typeface="Arial Black"/>
              </a:rPr>
              <a:t>Diagram</a:t>
            </a:r>
            <a:endParaRPr sz="7850" dirty="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1391" y="199417"/>
            <a:ext cx="5370195" cy="1111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-10" dirty="0">
                <a:latin typeface="Cambria"/>
                <a:cs typeface="Cambria"/>
              </a:rPr>
              <a:t>Introduction</a:t>
            </a:r>
            <a:endParaRPr sz="71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3689" y="1788648"/>
            <a:ext cx="7864475" cy="22066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  <a:spcBef>
                <a:spcPts val="70"/>
              </a:spcBef>
            </a:pPr>
            <a:r>
              <a:rPr sz="3050" b="1" i="1" spc="-85" dirty="0">
                <a:latin typeface="Verdana"/>
                <a:cs typeface="Verdana"/>
              </a:rPr>
              <a:t>Histogram</a:t>
            </a:r>
            <a:r>
              <a:rPr sz="3050" b="1" i="1" spc="-190" dirty="0">
                <a:latin typeface="Verdana"/>
                <a:cs typeface="Verdana"/>
              </a:rPr>
              <a:t> </a:t>
            </a:r>
            <a:r>
              <a:rPr sz="3050" b="1" i="1" spc="-70" dirty="0">
                <a:latin typeface="Verdana"/>
                <a:cs typeface="Verdana"/>
              </a:rPr>
              <a:t>Equalization</a:t>
            </a:r>
            <a:r>
              <a:rPr sz="3050" b="1" i="1" spc="-60" dirty="0">
                <a:latin typeface="Verdana"/>
                <a:cs typeface="Verdana"/>
              </a:rPr>
              <a:t> </a:t>
            </a:r>
            <a:r>
              <a:rPr sz="3050" b="1" i="1" spc="-630" dirty="0">
                <a:latin typeface="Verdana"/>
                <a:cs typeface="Verdana"/>
              </a:rPr>
              <a:t>&amp;&amp;</a:t>
            </a:r>
            <a:r>
              <a:rPr sz="3050" b="1" i="1" spc="370" dirty="0">
                <a:latin typeface="Verdana"/>
                <a:cs typeface="Verdana"/>
              </a:rPr>
              <a:t> </a:t>
            </a:r>
            <a:r>
              <a:rPr sz="3050" b="1" i="1" spc="-75" dirty="0">
                <a:latin typeface="Verdana"/>
                <a:cs typeface="Verdana"/>
              </a:rPr>
              <a:t>Histogram </a:t>
            </a:r>
            <a:r>
              <a:rPr sz="3050" b="1" i="1" dirty="0">
                <a:latin typeface="Verdana"/>
                <a:cs typeface="Verdana"/>
              </a:rPr>
              <a:t>digram</a:t>
            </a:r>
            <a:r>
              <a:rPr sz="3050" b="1" i="1" spc="13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is</a:t>
            </a:r>
            <a:r>
              <a:rPr sz="3050" b="1" i="1" spc="125" dirty="0">
                <a:latin typeface="Verdana"/>
                <a:cs typeface="Verdana"/>
              </a:rPr>
              <a:t> </a:t>
            </a:r>
            <a:r>
              <a:rPr sz="3050" b="1" i="1" spc="60" dirty="0">
                <a:latin typeface="Verdana"/>
                <a:cs typeface="Verdana"/>
              </a:rPr>
              <a:t>a</a:t>
            </a:r>
            <a:r>
              <a:rPr sz="3050" b="1" i="1" spc="130" dirty="0">
                <a:latin typeface="Verdana"/>
                <a:cs typeface="Verdana"/>
              </a:rPr>
              <a:t> </a:t>
            </a:r>
            <a:r>
              <a:rPr sz="3050" b="1" i="1" spc="-65" dirty="0">
                <a:latin typeface="Verdana"/>
                <a:cs typeface="Verdana"/>
              </a:rPr>
              <a:t>process</a:t>
            </a:r>
            <a:r>
              <a:rPr sz="3050" b="1" i="1" spc="13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used</a:t>
            </a:r>
            <a:r>
              <a:rPr sz="3050" b="1" i="1" spc="13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to</a:t>
            </a:r>
            <a:r>
              <a:rPr sz="3050" b="1" i="1" spc="125" dirty="0">
                <a:latin typeface="Verdana"/>
                <a:cs typeface="Verdana"/>
              </a:rPr>
              <a:t> </a:t>
            </a:r>
            <a:r>
              <a:rPr sz="3050" b="1" i="1" spc="-114" dirty="0">
                <a:latin typeface="Verdana"/>
                <a:cs typeface="Verdana"/>
              </a:rPr>
              <a:t>improve </a:t>
            </a:r>
            <a:r>
              <a:rPr sz="3050" b="1" i="1" dirty="0">
                <a:latin typeface="Verdana"/>
                <a:cs typeface="Verdana"/>
              </a:rPr>
              <a:t>the</a:t>
            </a:r>
            <a:r>
              <a:rPr sz="3050" b="1" i="1" spc="185" dirty="0">
                <a:latin typeface="Verdana"/>
                <a:cs typeface="Verdana"/>
              </a:rPr>
              <a:t> </a:t>
            </a:r>
            <a:r>
              <a:rPr sz="3050" b="1" i="1" spc="-10" dirty="0">
                <a:latin typeface="Verdana"/>
                <a:cs typeface="Verdana"/>
              </a:rPr>
              <a:t>contrast</a:t>
            </a:r>
            <a:r>
              <a:rPr sz="3050" b="1" i="1" spc="19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of</a:t>
            </a:r>
            <a:r>
              <a:rPr sz="3050" b="1" i="1" spc="195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images</a:t>
            </a:r>
            <a:r>
              <a:rPr sz="3050" b="1" i="1" spc="19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and</a:t>
            </a:r>
            <a:r>
              <a:rPr sz="3050" b="1" i="1" spc="195" dirty="0">
                <a:latin typeface="Verdana"/>
                <a:cs typeface="Verdana"/>
              </a:rPr>
              <a:t> </a:t>
            </a:r>
            <a:r>
              <a:rPr sz="3050" b="1" i="1" spc="-85" dirty="0">
                <a:latin typeface="Verdana"/>
                <a:cs typeface="Verdana"/>
              </a:rPr>
              <a:t>increase </a:t>
            </a:r>
            <a:r>
              <a:rPr sz="3050" b="1" i="1" dirty="0">
                <a:latin typeface="Verdana"/>
                <a:cs typeface="Verdana"/>
              </a:rPr>
              <a:t>their</a:t>
            </a:r>
            <a:r>
              <a:rPr sz="3050" b="1" i="1" spc="34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optical</a:t>
            </a:r>
            <a:r>
              <a:rPr sz="3050" b="1" i="1" spc="350" dirty="0">
                <a:latin typeface="Verdana"/>
                <a:cs typeface="Verdana"/>
              </a:rPr>
              <a:t> </a:t>
            </a:r>
            <a:r>
              <a:rPr sz="3050" b="1" i="1" spc="-65" dirty="0">
                <a:latin typeface="Verdana"/>
                <a:cs typeface="Verdana"/>
              </a:rPr>
              <a:t>quality.</a:t>
            </a:r>
            <a:r>
              <a:rPr sz="3050" b="1" i="1" spc="350" dirty="0">
                <a:latin typeface="Verdana"/>
                <a:cs typeface="Verdana"/>
              </a:rPr>
              <a:t> </a:t>
            </a:r>
            <a:r>
              <a:rPr sz="3050" b="1" i="1" dirty="0">
                <a:latin typeface="Verdana"/>
                <a:cs typeface="Verdana"/>
              </a:rPr>
              <a:t>This</a:t>
            </a:r>
            <a:r>
              <a:rPr sz="3050" b="1" i="1" spc="350" dirty="0">
                <a:latin typeface="Verdana"/>
                <a:cs typeface="Verdana"/>
              </a:rPr>
              <a:t> </a:t>
            </a:r>
            <a:r>
              <a:rPr sz="3050" b="1" i="1" spc="-60" dirty="0">
                <a:latin typeface="Verdana"/>
                <a:cs typeface="Verdana"/>
              </a:rPr>
              <a:t>process</a:t>
            </a:r>
            <a:r>
              <a:rPr sz="3050" b="1" i="1" spc="355" dirty="0">
                <a:latin typeface="Verdana"/>
                <a:cs typeface="Verdana"/>
              </a:rPr>
              <a:t> </a:t>
            </a:r>
            <a:r>
              <a:rPr sz="3050" b="1" i="1" spc="-35" dirty="0">
                <a:latin typeface="Verdana"/>
                <a:cs typeface="Verdana"/>
              </a:rPr>
              <a:t>is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3689" y="3979398"/>
            <a:ext cx="133540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3050" b="1" i="1" spc="-10" dirty="0">
                <a:latin typeface="Verdana"/>
                <a:cs typeface="Verdana"/>
              </a:rPr>
              <a:t>based </a:t>
            </a:r>
            <a:r>
              <a:rPr sz="3050" b="1" i="1" spc="-140" dirty="0">
                <a:latin typeface="Verdana"/>
                <a:cs typeface="Verdana"/>
              </a:rPr>
              <a:t>values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8831" y="3979398"/>
            <a:ext cx="6289675" cy="165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 algn="r">
              <a:lnSpc>
                <a:spcPct val="116799"/>
              </a:lnSpc>
              <a:spcBef>
                <a:spcPts val="95"/>
              </a:spcBef>
              <a:tabLst>
                <a:tab pos="779145" algn="l"/>
                <a:tab pos="859790" algn="l"/>
                <a:tab pos="1781810" algn="l"/>
                <a:tab pos="1864995" algn="l"/>
                <a:tab pos="3415029" algn="l"/>
                <a:tab pos="4546600" algn="l"/>
                <a:tab pos="5271770" algn="l"/>
                <a:tab pos="5865495" algn="l"/>
              </a:tabLst>
            </a:pPr>
            <a:r>
              <a:rPr sz="3050" b="1" i="1" spc="-25" dirty="0">
                <a:latin typeface="Verdana"/>
                <a:cs typeface="Verdana"/>
              </a:rPr>
              <a:t>on</a:t>
            </a:r>
            <a:r>
              <a:rPr sz="3050" b="1" i="1" dirty="0">
                <a:latin typeface="Verdana"/>
                <a:cs typeface="Verdana"/>
              </a:rPr>
              <a:t>		</a:t>
            </a:r>
            <a:r>
              <a:rPr sz="3050" b="1" i="1" spc="-25" dirty="0">
                <a:latin typeface="Verdana"/>
                <a:cs typeface="Verdana"/>
              </a:rPr>
              <a:t>the</a:t>
            </a:r>
            <a:r>
              <a:rPr sz="3050" b="1" i="1" dirty="0">
                <a:latin typeface="Verdana"/>
                <a:cs typeface="Verdana"/>
              </a:rPr>
              <a:t>		</a:t>
            </a:r>
            <a:r>
              <a:rPr sz="3050" b="1" i="1" spc="-10" dirty="0">
                <a:latin typeface="Verdana"/>
                <a:cs typeface="Verdana"/>
              </a:rPr>
              <a:t>distribution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25" dirty="0">
                <a:latin typeface="Verdana"/>
                <a:cs typeface="Verdana"/>
              </a:rPr>
              <a:t>of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140" dirty="0">
                <a:latin typeface="Verdana"/>
                <a:cs typeface="Verdana"/>
              </a:rPr>
              <a:t>color </a:t>
            </a:r>
            <a:r>
              <a:rPr sz="3050" b="1" i="1" spc="-25" dirty="0">
                <a:latin typeface="Verdana"/>
                <a:cs typeface="Verdana"/>
              </a:rPr>
              <a:t>in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25" dirty="0">
                <a:latin typeface="Verdana"/>
                <a:cs typeface="Verdana"/>
              </a:rPr>
              <a:t>the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20" dirty="0">
                <a:latin typeface="Verdana"/>
                <a:cs typeface="Verdana"/>
              </a:rPr>
              <a:t>image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25" dirty="0">
                <a:latin typeface="Verdana"/>
                <a:cs typeface="Verdana"/>
              </a:rPr>
              <a:t>and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20" dirty="0">
                <a:latin typeface="Verdana"/>
                <a:cs typeface="Verdana"/>
              </a:rPr>
              <a:t>aims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150" dirty="0">
                <a:latin typeface="Verdana"/>
                <a:cs typeface="Verdana"/>
              </a:rPr>
              <a:t>to</a:t>
            </a:r>
            <a:endParaRPr sz="305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15"/>
              </a:spcBef>
            </a:pPr>
            <a:r>
              <a:rPr sz="3050" b="1" i="1" spc="-25" dirty="0">
                <a:latin typeface="Verdana"/>
                <a:cs typeface="Verdana"/>
              </a:rPr>
              <a:t>all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3689" y="5055723"/>
            <a:ext cx="6949440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  <a:tabLst>
                <a:tab pos="2390775" algn="l"/>
                <a:tab pos="3900170" algn="l"/>
                <a:tab pos="5627370" algn="l"/>
              </a:tabLst>
            </a:pPr>
            <a:r>
              <a:rPr sz="3050" b="1" i="1" spc="-10" dirty="0">
                <a:latin typeface="Verdana"/>
                <a:cs typeface="Verdana"/>
              </a:rPr>
              <a:t>distribute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20" dirty="0">
                <a:latin typeface="Verdana"/>
                <a:cs typeface="Verdana"/>
              </a:rPr>
              <a:t>them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10" dirty="0">
                <a:latin typeface="Verdana"/>
                <a:cs typeface="Verdana"/>
              </a:rPr>
              <a:t>evenly</a:t>
            </a:r>
            <a:r>
              <a:rPr sz="3050" b="1" i="1" dirty="0">
                <a:latin typeface="Verdana"/>
                <a:cs typeface="Verdana"/>
              </a:rPr>
              <a:t>	</a:t>
            </a:r>
            <a:r>
              <a:rPr sz="3050" b="1" i="1" spc="-140" dirty="0">
                <a:latin typeface="Verdana"/>
                <a:cs typeface="Verdana"/>
              </a:rPr>
              <a:t>across </a:t>
            </a:r>
            <a:r>
              <a:rPr sz="3050" b="1" i="1" spc="-150" dirty="0">
                <a:latin typeface="Verdana"/>
                <a:cs typeface="Verdana"/>
              </a:rPr>
              <a:t>possible</a:t>
            </a:r>
            <a:r>
              <a:rPr sz="3050" b="1" i="1" spc="-135" dirty="0">
                <a:latin typeface="Verdana"/>
                <a:cs typeface="Verdana"/>
              </a:rPr>
              <a:t> </a:t>
            </a:r>
            <a:r>
              <a:rPr sz="3050" b="1" i="1" spc="-10" dirty="0">
                <a:latin typeface="Verdana"/>
                <a:cs typeface="Verdana"/>
              </a:rPr>
              <a:t>values.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" y="193180"/>
            <a:ext cx="7515224" cy="84546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05517" y="6586721"/>
            <a:ext cx="9369425" cy="338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3150" b="1" spc="180" dirty="0">
                <a:latin typeface="Tahoma"/>
                <a:cs typeface="Tahoma"/>
              </a:rPr>
              <a:t>When</a:t>
            </a:r>
            <a:r>
              <a:rPr sz="3150" b="1" dirty="0">
                <a:latin typeface="Tahoma"/>
                <a:cs typeface="Tahoma"/>
              </a:rPr>
              <a:t> </a:t>
            </a:r>
            <a:r>
              <a:rPr sz="3150" b="1" spc="50" dirty="0">
                <a:latin typeface="Tahoma"/>
                <a:cs typeface="Tahoma"/>
              </a:rPr>
              <a:t>we</a:t>
            </a:r>
            <a:r>
              <a:rPr sz="3150" b="1" spc="15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talk</a:t>
            </a:r>
            <a:r>
              <a:rPr sz="3150" b="1" spc="10" dirty="0">
                <a:latin typeface="Tahoma"/>
                <a:cs typeface="Tahoma"/>
              </a:rPr>
              <a:t> </a:t>
            </a:r>
            <a:r>
              <a:rPr sz="3150" b="1" spc="80" dirty="0">
                <a:latin typeface="Tahoma"/>
                <a:cs typeface="Tahoma"/>
              </a:rPr>
              <a:t>about</a:t>
            </a:r>
            <a:r>
              <a:rPr sz="3150" b="1" spc="15" dirty="0">
                <a:latin typeface="Tahoma"/>
                <a:cs typeface="Tahoma"/>
              </a:rPr>
              <a:t> </a:t>
            </a:r>
            <a:r>
              <a:rPr sz="3150" b="1" spc="45" dirty="0">
                <a:latin typeface="Tahoma"/>
                <a:cs typeface="Tahoma"/>
              </a:rPr>
              <a:t>images,</a:t>
            </a:r>
            <a:r>
              <a:rPr sz="3150" b="1" spc="1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a</a:t>
            </a:r>
            <a:r>
              <a:rPr sz="3150" b="1" spc="15" dirty="0">
                <a:latin typeface="Tahoma"/>
                <a:cs typeface="Tahoma"/>
              </a:rPr>
              <a:t> </a:t>
            </a:r>
            <a:r>
              <a:rPr sz="3150" b="1" spc="60" dirty="0">
                <a:latin typeface="Tahoma"/>
                <a:cs typeface="Tahoma"/>
              </a:rPr>
              <a:t>histogram</a:t>
            </a:r>
            <a:r>
              <a:rPr sz="3150" b="1" spc="1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is</a:t>
            </a:r>
            <a:r>
              <a:rPr sz="3150" b="1" spc="20" dirty="0">
                <a:latin typeface="Tahoma"/>
                <a:cs typeface="Tahoma"/>
              </a:rPr>
              <a:t> </a:t>
            </a:r>
            <a:r>
              <a:rPr sz="3150" b="1" spc="-50" dirty="0">
                <a:latin typeface="Tahoma"/>
                <a:cs typeface="Tahoma"/>
              </a:rPr>
              <a:t>a </a:t>
            </a:r>
            <a:r>
              <a:rPr sz="3150" b="1" spc="85" dirty="0">
                <a:latin typeface="Tahoma"/>
                <a:cs typeface="Tahoma"/>
              </a:rPr>
              <a:t>graph</a:t>
            </a:r>
            <a:r>
              <a:rPr sz="3150" b="1" spc="475" dirty="0">
                <a:latin typeface="Tahoma"/>
                <a:cs typeface="Tahoma"/>
              </a:rPr>
              <a:t> </a:t>
            </a:r>
            <a:r>
              <a:rPr sz="3150" b="1" spc="50" dirty="0">
                <a:latin typeface="Tahoma"/>
                <a:cs typeface="Tahoma"/>
              </a:rPr>
              <a:t>that</a:t>
            </a:r>
            <a:r>
              <a:rPr sz="3150" b="1" spc="475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reflects</a:t>
            </a:r>
            <a:r>
              <a:rPr sz="3150" b="1" spc="475" dirty="0">
                <a:latin typeface="Tahoma"/>
                <a:cs typeface="Tahoma"/>
              </a:rPr>
              <a:t> </a:t>
            </a:r>
            <a:r>
              <a:rPr sz="3150" b="1" spc="85" dirty="0">
                <a:latin typeface="Tahoma"/>
                <a:cs typeface="Tahoma"/>
              </a:rPr>
              <a:t>the</a:t>
            </a:r>
            <a:r>
              <a:rPr sz="3150" b="1" spc="475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distribution</a:t>
            </a:r>
            <a:r>
              <a:rPr sz="3150" b="1" spc="475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of</a:t>
            </a:r>
            <a:r>
              <a:rPr sz="3150" b="1" spc="475" dirty="0">
                <a:latin typeface="Tahoma"/>
                <a:cs typeface="Tahoma"/>
              </a:rPr>
              <a:t> </a:t>
            </a:r>
            <a:r>
              <a:rPr sz="3150" b="1" spc="-10" dirty="0">
                <a:latin typeface="Tahoma"/>
                <a:cs typeface="Tahoma"/>
              </a:rPr>
              <a:t>colors </a:t>
            </a:r>
            <a:r>
              <a:rPr sz="3150" b="1" dirty="0">
                <a:latin typeface="Tahoma"/>
                <a:cs typeface="Tahoma"/>
              </a:rPr>
              <a:t>in</a:t>
            </a:r>
            <a:r>
              <a:rPr sz="3150" b="1" spc="585" dirty="0">
                <a:latin typeface="Tahoma"/>
                <a:cs typeface="Tahoma"/>
              </a:rPr>
              <a:t> </a:t>
            </a:r>
            <a:r>
              <a:rPr sz="3150" b="1" spc="80" dirty="0">
                <a:latin typeface="Tahoma"/>
                <a:cs typeface="Tahoma"/>
              </a:rPr>
              <a:t>an</a:t>
            </a:r>
            <a:r>
              <a:rPr sz="3150" b="1" spc="590" dirty="0">
                <a:latin typeface="Tahoma"/>
                <a:cs typeface="Tahoma"/>
              </a:rPr>
              <a:t> </a:t>
            </a:r>
            <a:r>
              <a:rPr sz="3150" b="1" spc="55" dirty="0">
                <a:latin typeface="Tahoma"/>
                <a:cs typeface="Tahoma"/>
              </a:rPr>
              <a:t>image.</a:t>
            </a:r>
            <a:r>
              <a:rPr sz="3150" b="1" spc="595" dirty="0">
                <a:latin typeface="Tahoma"/>
                <a:cs typeface="Tahoma"/>
              </a:rPr>
              <a:t> </a:t>
            </a:r>
            <a:r>
              <a:rPr sz="3150" b="1" spc="60" dirty="0">
                <a:latin typeface="Tahoma"/>
                <a:cs typeface="Tahoma"/>
              </a:rPr>
              <a:t>The</a:t>
            </a:r>
            <a:r>
              <a:rPr sz="3150" b="1" spc="595" dirty="0">
                <a:latin typeface="Tahoma"/>
                <a:cs typeface="Tahoma"/>
              </a:rPr>
              <a:t> </a:t>
            </a:r>
            <a:r>
              <a:rPr sz="3150" b="1" spc="60" dirty="0">
                <a:latin typeface="Tahoma"/>
                <a:cs typeface="Tahoma"/>
              </a:rPr>
              <a:t>histogram</a:t>
            </a:r>
            <a:r>
              <a:rPr sz="3150" b="1" spc="59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consists</a:t>
            </a:r>
            <a:r>
              <a:rPr sz="3150" b="1" spc="595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of</a:t>
            </a:r>
            <a:r>
              <a:rPr sz="3150" b="1" spc="595" dirty="0">
                <a:latin typeface="Tahoma"/>
                <a:cs typeface="Tahoma"/>
              </a:rPr>
              <a:t> </a:t>
            </a:r>
            <a:r>
              <a:rPr sz="3150" b="1" spc="-25" dirty="0">
                <a:latin typeface="Tahoma"/>
                <a:cs typeface="Tahoma"/>
              </a:rPr>
              <a:t>two </a:t>
            </a:r>
            <a:r>
              <a:rPr sz="3150" b="1" dirty="0">
                <a:latin typeface="Tahoma"/>
                <a:cs typeface="Tahoma"/>
              </a:rPr>
              <a:t>axes:</a:t>
            </a:r>
            <a:r>
              <a:rPr sz="3150" b="1" spc="535" dirty="0">
                <a:latin typeface="Tahoma"/>
                <a:cs typeface="Tahoma"/>
              </a:rPr>
              <a:t>  </a:t>
            </a:r>
            <a:r>
              <a:rPr sz="3150" b="1" spc="85" dirty="0">
                <a:latin typeface="Tahoma"/>
                <a:cs typeface="Tahoma"/>
              </a:rPr>
              <a:t>the</a:t>
            </a:r>
            <a:r>
              <a:rPr sz="3150" b="1" spc="545" dirty="0">
                <a:latin typeface="Tahoma"/>
                <a:cs typeface="Tahoma"/>
              </a:rPr>
              <a:t>  </a:t>
            </a:r>
            <a:r>
              <a:rPr sz="3150" b="1" dirty="0">
                <a:latin typeface="Tahoma"/>
                <a:cs typeface="Tahoma"/>
              </a:rPr>
              <a:t>horizontal</a:t>
            </a:r>
            <a:r>
              <a:rPr sz="3150" b="1" spc="545" dirty="0">
                <a:latin typeface="Tahoma"/>
                <a:cs typeface="Tahoma"/>
              </a:rPr>
              <a:t>  </a:t>
            </a:r>
            <a:r>
              <a:rPr sz="3150" b="1" dirty="0">
                <a:latin typeface="Tahoma"/>
                <a:cs typeface="Tahoma"/>
              </a:rPr>
              <a:t>axis</a:t>
            </a:r>
            <a:r>
              <a:rPr sz="3150" b="1" spc="545" dirty="0">
                <a:latin typeface="Tahoma"/>
                <a:cs typeface="Tahoma"/>
              </a:rPr>
              <a:t>  </a:t>
            </a:r>
            <a:r>
              <a:rPr sz="3150" b="1" dirty="0">
                <a:latin typeface="Tahoma"/>
                <a:cs typeface="Tahoma"/>
              </a:rPr>
              <a:t>represents</a:t>
            </a:r>
            <a:r>
              <a:rPr sz="3150" b="1" spc="545" dirty="0">
                <a:latin typeface="Tahoma"/>
                <a:cs typeface="Tahoma"/>
              </a:rPr>
              <a:t>  </a:t>
            </a:r>
            <a:r>
              <a:rPr sz="3150" b="1" spc="60" dirty="0">
                <a:latin typeface="Tahoma"/>
                <a:cs typeface="Tahoma"/>
              </a:rPr>
              <a:t>the </a:t>
            </a:r>
            <a:r>
              <a:rPr sz="3150" b="1" spc="45" dirty="0">
                <a:latin typeface="Tahoma"/>
                <a:cs typeface="Tahoma"/>
              </a:rPr>
              <a:t>possible</a:t>
            </a:r>
            <a:r>
              <a:rPr sz="3150" b="1" spc="270" dirty="0">
                <a:latin typeface="Tahoma"/>
                <a:cs typeface="Tahoma"/>
              </a:rPr>
              <a:t> </a:t>
            </a:r>
            <a:r>
              <a:rPr sz="3150" b="1" spc="90" dirty="0">
                <a:latin typeface="Tahoma"/>
                <a:cs typeface="Tahoma"/>
              </a:rPr>
              <a:t>luminance</a:t>
            </a:r>
            <a:r>
              <a:rPr sz="3150" b="1" spc="27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values</a:t>
            </a:r>
            <a:r>
              <a:rPr sz="3150" b="1" spc="27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or</a:t>
            </a:r>
            <a:r>
              <a:rPr sz="3150" b="1" spc="27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colors,</a:t>
            </a:r>
            <a:r>
              <a:rPr sz="3150" b="1" spc="270" dirty="0">
                <a:latin typeface="Tahoma"/>
                <a:cs typeface="Tahoma"/>
              </a:rPr>
              <a:t> </a:t>
            </a:r>
            <a:r>
              <a:rPr sz="3150" b="1" spc="114" dirty="0">
                <a:latin typeface="Tahoma"/>
                <a:cs typeface="Tahoma"/>
              </a:rPr>
              <a:t>and</a:t>
            </a:r>
            <a:r>
              <a:rPr sz="3150" b="1" spc="265" dirty="0">
                <a:latin typeface="Tahoma"/>
                <a:cs typeface="Tahoma"/>
              </a:rPr>
              <a:t> </a:t>
            </a:r>
            <a:r>
              <a:rPr sz="3150" b="1" spc="60" dirty="0">
                <a:latin typeface="Tahoma"/>
                <a:cs typeface="Tahoma"/>
              </a:rPr>
              <a:t>the </a:t>
            </a:r>
            <a:r>
              <a:rPr sz="3150" b="1" dirty="0">
                <a:latin typeface="Tahoma"/>
                <a:cs typeface="Tahoma"/>
              </a:rPr>
              <a:t>vertical</a:t>
            </a:r>
            <a:r>
              <a:rPr sz="3150" b="1" spc="355" dirty="0">
                <a:latin typeface="Tahoma"/>
                <a:cs typeface="Tahoma"/>
              </a:rPr>
              <a:t>  </a:t>
            </a:r>
            <a:r>
              <a:rPr sz="3150" b="1" dirty="0">
                <a:latin typeface="Tahoma"/>
                <a:cs typeface="Tahoma"/>
              </a:rPr>
              <a:t>axis</a:t>
            </a:r>
            <a:r>
              <a:rPr sz="3150" b="1" spc="350" dirty="0">
                <a:latin typeface="Tahoma"/>
                <a:cs typeface="Tahoma"/>
              </a:rPr>
              <a:t>  </a:t>
            </a:r>
            <a:r>
              <a:rPr sz="3150" b="1" dirty="0">
                <a:latin typeface="Tahoma"/>
                <a:cs typeface="Tahoma"/>
              </a:rPr>
              <a:t>represents</a:t>
            </a:r>
            <a:r>
              <a:rPr sz="3150" b="1" spc="355" dirty="0">
                <a:latin typeface="Tahoma"/>
                <a:cs typeface="Tahoma"/>
              </a:rPr>
              <a:t>  </a:t>
            </a:r>
            <a:r>
              <a:rPr sz="3150" b="1" spc="85" dirty="0">
                <a:latin typeface="Tahoma"/>
                <a:cs typeface="Tahoma"/>
              </a:rPr>
              <a:t>the</a:t>
            </a:r>
            <a:r>
              <a:rPr sz="3150" b="1" spc="355" dirty="0">
                <a:latin typeface="Tahoma"/>
                <a:cs typeface="Tahoma"/>
              </a:rPr>
              <a:t>  </a:t>
            </a:r>
            <a:r>
              <a:rPr sz="3150" b="1" spc="90" dirty="0">
                <a:latin typeface="Tahoma"/>
                <a:cs typeface="Tahoma"/>
              </a:rPr>
              <a:t>frequency</a:t>
            </a:r>
            <a:r>
              <a:rPr sz="3150" b="1" spc="350" dirty="0">
                <a:latin typeface="Tahoma"/>
                <a:cs typeface="Tahoma"/>
              </a:rPr>
              <a:t>  </a:t>
            </a:r>
            <a:r>
              <a:rPr sz="3150" b="1" spc="-25" dirty="0">
                <a:latin typeface="Tahoma"/>
                <a:cs typeface="Tahoma"/>
              </a:rPr>
              <a:t>or </a:t>
            </a:r>
            <a:r>
              <a:rPr sz="3150" b="1" dirty="0">
                <a:latin typeface="Tahoma"/>
                <a:cs typeface="Tahoma"/>
              </a:rPr>
              <a:t>relative</a:t>
            </a:r>
            <a:r>
              <a:rPr sz="3150" b="1" spc="-30" dirty="0">
                <a:latin typeface="Tahoma"/>
                <a:cs typeface="Tahoma"/>
              </a:rPr>
              <a:t> </a:t>
            </a:r>
            <a:r>
              <a:rPr sz="3150" b="1" spc="120" dirty="0">
                <a:latin typeface="Tahoma"/>
                <a:cs typeface="Tahoma"/>
              </a:rPr>
              <a:t>number</a:t>
            </a:r>
            <a:r>
              <a:rPr sz="3150" b="1" spc="-3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of</a:t>
            </a:r>
            <a:r>
              <a:rPr sz="3150" b="1" spc="-25" dirty="0">
                <a:latin typeface="Tahoma"/>
                <a:cs typeface="Tahoma"/>
              </a:rPr>
              <a:t> </a:t>
            </a:r>
            <a:r>
              <a:rPr sz="3150" b="1" spc="85" dirty="0">
                <a:latin typeface="Tahoma"/>
                <a:cs typeface="Tahoma"/>
              </a:rPr>
              <a:t>each</a:t>
            </a:r>
            <a:r>
              <a:rPr sz="3150" b="1" spc="-3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value</a:t>
            </a:r>
            <a:r>
              <a:rPr sz="3150" b="1" spc="-30" dirty="0">
                <a:latin typeface="Tahoma"/>
                <a:cs typeface="Tahoma"/>
              </a:rPr>
              <a:t> </a:t>
            </a:r>
            <a:r>
              <a:rPr sz="3150" b="1" dirty="0">
                <a:latin typeface="Tahoma"/>
                <a:cs typeface="Tahoma"/>
              </a:rPr>
              <a:t>in</a:t>
            </a:r>
            <a:r>
              <a:rPr sz="3150" b="1" spc="-25" dirty="0">
                <a:latin typeface="Tahoma"/>
                <a:cs typeface="Tahoma"/>
              </a:rPr>
              <a:t> </a:t>
            </a:r>
            <a:r>
              <a:rPr sz="3150" b="1" spc="85" dirty="0">
                <a:latin typeface="Tahoma"/>
                <a:cs typeface="Tahoma"/>
              </a:rPr>
              <a:t>the</a:t>
            </a:r>
            <a:r>
              <a:rPr sz="3150" b="1" spc="-30" dirty="0">
                <a:latin typeface="Tahoma"/>
                <a:cs typeface="Tahoma"/>
              </a:rPr>
              <a:t> </a:t>
            </a:r>
            <a:r>
              <a:rPr sz="3150" b="1" spc="45" dirty="0">
                <a:latin typeface="Tahoma"/>
                <a:cs typeface="Tahoma"/>
              </a:rPr>
              <a:t>image.</a:t>
            </a:r>
            <a:endParaRPr sz="3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72" y="284654"/>
            <a:ext cx="17907000" cy="20383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2415" rIns="0" bIns="0" rtlCol="0">
            <a:spAutoFit/>
          </a:bodyPr>
          <a:lstStyle/>
          <a:p>
            <a:pPr marL="6539230" marR="3982720" indent="-3273425">
              <a:lnSpc>
                <a:spcPct val="100299"/>
              </a:lnSpc>
              <a:spcBef>
                <a:spcPts val="2145"/>
              </a:spcBef>
            </a:pP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r>
              <a:rPr sz="40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40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image</a:t>
            </a:r>
            <a:r>
              <a:rPr sz="405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processing,</a:t>
            </a:r>
            <a:r>
              <a:rPr sz="40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40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spc="-10" dirty="0">
                <a:solidFill>
                  <a:srgbClr val="FFFFFF"/>
                </a:solidFill>
                <a:latin typeface="Cambria"/>
                <a:cs typeface="Cambria"/>
              </a:rPr>
              <a:t>among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sz="405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405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dirty="0">
                <a:solidFill>
                  <a:srgbClr val="FFFFFF"/>
                </a:solidFill>
                <a:latin typeface="Cambria"/>
                <a:cs typeface="Cambria"/>
              </a:rPr>
              <a:t>uses</a:t>
            </a:r>
            <a:r>
              <a:rPr sz="405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50" spc="-20" dirty="0">
                <a:solidFill>
                  <a:srgbClr val="FFFFFF"/>
                </a:solidFill>
                <a:latin typeface="Cambria"/>
                <a:cs typeface="Cambria"/>
              </a:rPr>
              <a:t>are:</a:t>
            </a:r>
            <a:endParaRPr sz="4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3277" y="2457165"/>
            <a:ext cx="13630910" cy="7406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55" algn="just">
              <a:lnSpc>
                <a:spcPct val="116799"/>
              </a:lnSpc>
              <a:spcBef>
                <a:spcPts val="125"/>
              </a:spcBef>
            </a:pPr>
            <a:r>
              <a:rPr sz="2550" b="1" dirty="0">
                <a:solidFill>
                  <a:srgbClr val="090909"/>
                </a:solidFill>
                <a:latin typeface="Tahoma"/>
                <a:cs typeface="Tahoma"/>
              </a:rPr>
              <a:t>Contrast</a:t>
            </a:r>
            <a:r>
              <a:rPr sz="2550" b="1" spc="215" dirty="0">
                <a:solidFill>
                  <a:srgbClr val="090909"/>
                </a:solidFill>
                <a:latin typeface="Tahoma"/>
                <a:cs typeface="Tahoma"/>
              </a:rPr>
              <a:t>  </a:t>
            </a:r>
            <a:r>
              <a:rPr sz="2550" b="1" dirty="0">
                <a:solidFill>
                  <a:srgbClr val="090909"/>
                </a:solidFill>
                <a:latin typeface="Tahoma"/>
                <a:cs typeface="Tahoma"/>
              </a:rPr>
              <a:t>enhancement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: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Histogram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Equalization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helps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improve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contrast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in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550" spc="-25" dirty="0">
                <a:solidFill>
                  <a:srgbClr val="090909"/>
                </a:solidFill>
                <a:latin typeface="Verdana"/>
                <a:cs typeface="Verdana"/>
              </a:rPr>
              <a:t>an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image.</a:t>
            </a:r>
            <a:r>
              <a:rPr sz="2550" spc="42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125" dirty="0">
                <a:solidFill>
                  <a:srgbClr val="090909"/>
                </a:solidFill>
                <a:latin typeface="Verdana"/>
                <a:cs typeface="Verdana"/>
              </a:rPr>
              <a:t>When</a:t>
            </a:r>
            <a:r>
              <a:rPr sz="2550" spc="43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090909"/>
                </a:solidFill>
                <a:latin typeface="Verdana"/>
                <a:cs typeface="Verdana"/>
              </a:rPr>
              <a:t>we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have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an</a:t>
            </a:r>
            <a:r>
              <a:rPr sz="2550" spc="43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090909"/>
                </a:solidFill>
                <a:latin typeface="Verdana"/>
                <a:cs typeface="Verdana"/>
              </a:rPr>
              <a:t>image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090909"/>
                </a:solidFill>
                <a:latin typeface="Verdana"/>
                <a:cs typeface="Verdana"/>
              </a:rPr>
              <a:t>with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090909"/>
                </a:solidFill>
                <a:latin typeface="Verdana"/>
                <a:cs typeface="Verdana"/>
              </a:rPr>
              <a:t>abuildup</a:t>
            </a:r>
            <a:r>
              <a:rPr sz="2550" spc="43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of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values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in</a:t>
            </a:r>
            <a:r>
              <a:rPr sz="2550" spc="43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specific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areas,</a:t>
            </a:r>
            <a:r>
              <a:rPr sz="2550" spc="434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090909"/>
                </a:solidFill>
                <a:latin typeface="Verdana"/>
                <a:cs typeface="Verdana"/>
              </a:rPr>
              <a:t>the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adjustment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process</a:t>
            </a:r>
            <a:r>
              <a:rPr sz="2550" spc="32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090909"/>
                </a:solidFill>
                <a:latin typeface="Verdana"/>
                <a:cs typeface="Verdana"/>
              </a:rPr>
              <a:t>can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090909"/>
                </a:solidFill>
                <a:latin typeface="Verdana"/>
                <a:cs typeface="Verdana"/>
              </a:rPr>
              <a:t>be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used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to</a:t>
            </a:r>
            <a:r>
              <a:rPr sz="2550" spc="32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increase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contrast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090909"/>
                </a:solidFill>
                <a:latin typeface="Verdana"/>
                <a:cs typeface="Verdana"/>
              </a:rPr>
              <a:t>and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distribute</a:t>
            </a:r>
            <a:r>
              <a:rPr sz="2550" spc="32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090909"/>
                </a:solidFill>
                <a:latin typeface="Verdana"/>
                <a:cs typeface="Verdana"/>
              </a:rPr>
              <a:t>colors</a:t>
            </a:r>
            <a:r>
              <a:rPr sz="2550" spc="31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550" spc="-20" dirty="0">
                <a:solidFill>
                  <a:srgbClr val="090909"/>
                </a:solidFill>
                <a:latin typeface="Verdana"/>
                <a:cs typeface="Verdana"/>
              </a:rPr>
              <a:t>more </a:t>
            </a:r>
            <a:r>
              <a:rPr sz="2550" spc="-10" dirty="0">
                <a:solidFill>
                  <a:srgbClr val="090909"/>
                </a:solidFill>
                <a:latin typeface="Verdana"/>
                <a:cs typeface="Verdana"/>
              </a:rPr>
              <a:t>evenly.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450">
              <a:latin typeface="Verdana"/>
              <a:cs typeface="Verdana"/>
            </a:endParaRPr>
          </a:p>
          <a:p>
            <a:pPr marL="15875" marR="5080" algn="just">
              <a:lnSpc>
                <a:spcPct val="116199"/>
              </a:lnSpc>
            </a:pPr>
            <a:r>
              <a:rPr sz="2850" b="1" dirty="0">
                <a:solidFill>
                  <a:srgbClr val="090909"/>
                </a:solidFill>
                <a:latin typeface="Tahoma"/>
                <a:cs typeface="Tahoma"/>
              </a:rPr>
              <a:t>Improve</a:t>
            </a:r>
            <a:r>
              <a:rPr sz="2850" b="1" spc="580" dirty="0">
                <a:solidFill>
                  <a:srgbClr val="090909"/>
                </a:solidFill>
                <a:latin typeface="Tahoma"/>
                <a:cs typeface="Tahoma"/>
              </a:rPr>
              <a:t> </a:t>
            </a:r>
            <a:r>
              <a:rPr sz="2850" b="1" spc="55" dirty="0">
                <a:solidFill>
                  <a:srgbClr val="090909"/>
                </a:solidFill>
                <a:latin typeface="Tahoma"/>
                <a:cs typeface="Tahoma"/>
              </a:rPr>
              <a:t>brightness</a:t>
            </a:r>
            <a:r>
              <a:rPr sz="2850" b="1" spc="590" dirty="0">
                <a:solidFill>
                  <a:srgbClr val="090909"/>
                </a:solidFill>
                <a:latin typeface="Tahoma"/>
                <a:cs typeface="Tahoma"/>
              </a:rPr>
              <a:t> </a:t>
            </a:r>
            <a:r>
              <a:rPr sz="2850" b="1" spc="105" dirty="0">
                <a:solidFill>
                  <a:srgbClr val="090909"/>
                </a:solidFill>
                <a:latin typeface="Tahoma"/>
                <a:cs typeface="Tahoma"/>
              </a:rPr>
              <a:t>and</a:t>
            </a:r>
            <a:r>
              <a:rPr sz="2850" b="1" spc="590" dirty="0">
                <a:solidFill>
                  <a:srgbClr val="090909"/>
                </a:solidFill>
                <a:latin typeface="Tahoma"/>
                <a:cs typeface="Tahoma"/>
              </a:rPr>
              <a:t> </a:t>
            </a:r>
            <a:r>
              <a:rPr sz="2850" b="1" dirty="0">
                <a:solidFill>
                  <a:srgbClr val="090909"/>
                </a:solidFill>
                <a:latin typeface="Tahoma"/>
                <a:cs typeface="Tahoma"/>
              </a:rPr>
              <a:t>color</a:t>
            </a:r>
            <a:r>
              <a:rPr sz="2850" b="1" spc="590" dirty="0">
                <a:solidFill>
                  <a:srgbClr val="090909"/>
                </a:solidFill>
                <a:latin typeface="Tahoma"/>
                <a:cs typeface="Tahoma"/>
              </a:rPr>
              <a:t> </a:t>
            </a:r>
            <a:r>
              <a:rPr sz="2850" b="1" dirty="0">
                <a:solidFill>
                  <a:srgbClr val="090909"/>
                </a:solidFill>
                <a:latin typeface="Tahoma"/>
                <a:cs typeface="Tahoma"/>
              </a:rPr>
              <a:t>balance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:</a:t>
            </a:r>
            <a:r>
              <a:rPr sz="2850" spc="3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Can</a:t>
            </a:r>
            <a:r>
              <a:rPr sz="2850" spc="3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75" dirty="0">
                <a:solidFill>
                  <a:srgbClr val="090909"/>
                </a:solidFill>
                <a:latin typeface="Verdana"/>
                <a:cs typeface="Verdana"/>
              </a:rPr>
              <a:t>be</a:t>
            </a:r>
            <a:r>
              <a:rPr sz="2850" spc="3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used</a:t>
            </a:r>
            <a:r>
              <a:rPr sz="2850" spc="3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to</a:t>
            </a:r>
            <a:r>
              <a:rPr sz="2850" spc="3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improve</a:t>
            </a:r>
            <a:r>
              <a:rPr sz="2850" spc="3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090909"/>
                </a:solidFill>
                <a:latin typeface="Verdana"/>
                <a:cs typeface="Verdana"/>
              </a:rPr>
              <a:t>image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brightness</a:t>
            </a:r>
            <a:r>
              <a:rPr sz="2850" spc="-14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090909"/>
                </a:solidFill>
                <a:latin typeface="Verdana"/>
                <a:cs typeface="Verdana"/>
              </a:rPr>
              <a:t>and</a:t>
            </a:r>
            <a:r>
              <a:rPr sz="2850" spc="-14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color</a:t>
            </a:r>
            <a:r>
              <a:rPr sz="2850" spc="-14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090909"/>
                </a:solidFill>
                <a:latin typeface="Verdana"/>
                <a:cs typeface="Verdana"/>
              </a:rPr>
              <a:t>balance.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Verdana"/>
              <a:cs typeface="Verdana"/>
            </a:endParaRPr>
          </a:p>
          <a:p>
            <a:pPr marL="15875" marR="5080" algn="just">
              <a:lnSpc>
                <a:spcPct val="116199"/>
              </a:lnSpc>
            </a:pPr>
            <a:r>
              <a:rPr sz="2850" b="1" dirty="0">
                <a:solidFill>
                  <a:srgbClr val="090909"/>
                </a:solidFill>
                <a:latin typeface="Tahoma"/>
                <a:cs typeface="Tahoma"/>
              </a:rPr>
              <a:t>Improve</a:t>
            </a:r>
            <a:r>
              <a:rPr sz="2850" b="1" spc="385" dirty="0">
                <a:solidFill>
                  <a:srgbClr val="090909"/>
                </a:solidFill>
                <a:latin typeface="Tahoma"/>
                <a:cs typeface="Tahoma"/>
              </a:rPr>
              <a:t> </a:t>
            </a:r>
            <a:r>
              <a:rPr sz="2850" b="1" dirty="0">
                <a:solidFill>
                  <a:srgbClr val="090909"/>
                </a:solidFill>
                <a:latin typeface="Tahoma"/>
                <a:cs typeface="Tahoma"/>
              </a:rPr>
              <a:t>information</a:t>
            </a:r>
            <a:r>
              <a:rPr sz="2850" b="1" spc="400" dirty="0">
                <a:solidFill>
                  <a:srgbClr val="090909"/>
                </a:solidFill>
                <a:latin typeface="Tahoma"/>
                <a:cs typeface="Tahoma"/>
              </a:rPr>
              <a:t> </a:t>
            </a:r>
            <a:r>
              <a:rPr sz="2850" b="1" dirty="0">
                <a:solidFill>
                  <a:srgbClr val="090909"/>
                </a:solidFill>
                <a:latin typeface="Tahoma"/>
                <a:cs typeface="Tahoma"/>
              </a:rPr>
              <a:t>detection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:</a:t>
            </a:r>
            <a:r>
              <a:rPr sz="2850" spc="1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140" dirty="0">
                <a:solidFill>
                  <a:srgbClr val="090909"/>
                </a:solidFill>
                <a:latin typeface="Verdana"/>
                <a:cs typeface="Verdana"/>
              </a:rPr>
              <a:t>When</a:t>
            </a:r>
            <a:r>
              <a:rPr sz="2850" spc="1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there</a:t>
            </a:r>
            <a:r>
              <a:rPr sz="2850" spc="19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are</a:t>
            </a:r>
            <a:r>
              <a:rPr sz="2850" spc="1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small</a:t>
            </a:r>
            <a:r>
              <a:rPr sz="2850" spc="1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or</a:t>
            </a:r>
            <a:r>
              <a:rPr sz="2850" spc="1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weak</a:t>
            </a:r>
            <a:r>
              <a:rPr sz="2850" spc="1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details</a:t>
            </a:r>
            <a:r>
              <a:rPr sz="2850" spc="19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090909"/>
                </a:solidFill>
                <a:latin typeface="Verdana"/>
                <a:cs typeface="Verdana"/>
              </a:rPr>
              <a:t>in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an</a:t>
            </a:r>
            <a:r>
              <a:rPr sz="2850" spc="-110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image,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it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spc="60" dirty="0">
                <a:solidFill>
                  <a:srgbClr val="090909"/>
                </a:solidFill>
                <a:latin typeface="Verdana"/>
                <a:cs typeface="Verdana"/>
              </a:rPr>
              <a:t>can</a:t>
            </a:r>
            <a:r>
              <a:rPr sz="2850" spc="-110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spc="75" dirty="0">
                <a:solidFill>
                  <a:srgbClr val="090909"/>
                </a:solidFill>
                <a:latin typeface="Verdana"/>
                <a:cs typeface="Verdana"/>
              </a:rPr>
              <a:t>be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used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to</a:t>
            </a:r>
            <a:r>
              <a:rPr sz="2850" spc="-110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spc="55" dirty="0">
                <a:solidFill>
                  <a:srgbClr val="090909"/>
                </a:solidFill>
                <a:latin typeface="Verdana"/>
                <a:cs typeface="Verdana"/>
              </a:rPr>
              <a:t>enhance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those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details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spc="70" dirty="0">
                <a:solidFill>
                  <a:srgbClr val="090909"/>
                </a:solidFill>
                <a:latin typeface="Verdana"/>
                <a:cs typeface="Verdana"/>
              </a:rPr>
              <a:t>and</a:t>
            </a:r>
            <a:r>
              <a:rPr sz="2850" spc="-110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improve</a:t>
            </a:r>
            <a:r>
              <a:rPr sz="2850" spc="-105" dirty="0">
                <a:solidFill>
                  <a:srgbClr val="090909"/>
                </a:solidFill>
                <a:latin typeface="Verdana"/>
                <a:cs typeface="Verdana"/>
              </a:rPr>
              <a:t>  </a:t>
            </a:r>
            <a:r>
              <a:rPr sz="2850" spc="25" dirty="0">
                <a:solidFill>
                  <a:srgbClr val="090909"/>
                </a:solidFill>
                <a:latin typeface="Verdana"/>
                <a:cs typeface="Verdana"/>
              </a:rPr>
              <a:t>the </a:t>
            </a:r>
            <a:r>
              <a:rPr sz="2850" spc="50" dirty="0">
                <a:solidFill>
                  <a:srgbClr val="090909"/>
                </a:solidFill>
                <a:latin typeface="Verdana"/>
                <a:cs typeface="Verdana"/>
              </a:rPr>
              <a:t>detection</a:t>
            </a:r>
            <a:r>
              <a:rPr sz="2850" spc="-24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090909"/>
                </a:solidFill>
                <a:latin typeface="Verdana"/>
                <a:cs typeface="Verdana"/>
              </a:rPr>
              <a:t>of</a:t>
            </a:r>
            <a:r>
              <a:rPr sz="2850" spc="-24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090909"/>
                </a:solidFill>
                <a:latin typeface="Verdana"/>
                <a:cs typeface="Verdana"/>
              </a:rPr>
              <a:t>important</a:t>
            </a:r>
            <a:r>
              <a:rPr sz="2850" spc="-24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090909"/>
                </a:solidFill>
                <a:latin typeface="Verdana"/>
                <a:cs typeface="Verdana"/>
              </a:rPr>
              <a:t>information.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Verdana"/>
              <a:cs typeface="Verdana"/>
            </a:endParaRPr>
          </a:p>
          <a:p>
            <a:pPr marL="19685" marR="10160" algn="just">
              <a:lnSpc>
                <a:spcPct val="117200"/>
              </a:lnSpc>
            </a:pPr>
            <a:r>
              <a:rPr sz="3200" b="1" spc="95" dirty="0">
                <a:solidFill>
                  <a:srgbClr val="090909"/>
                </a:solidFill>
                <a:latin typeface="Tahoma"/>
                <a:cs typeface="Tahoma"/>
              </a:rPr>
              <a:t>Night</a:t>
            </a:r>
            <a:r>
              <a:rPr sz="3200" b="1" spc="-15" dirty="0">
                <a:solidFill>
                  <a:srgbClr val="090909"/>
                </a:solidFill>
                <a:latin typeface="Tahoma"/>
                <a:cs typeface="Tahoma"/>
              </a:rPr>
              <a:t>  </a:t>
            </a:r>
            <a:r>
              <a:rPr sz="3200" b="1" spc="100" dirty="0">
                <a:solidFill>
                  <a:srgbClr val="090909"/>
                </a:solidFill>
                <a:latin typeface="Tahoma"/>
                <a:cs typeface="Tahoma"/>
              </a:rPr>
              <a:t>scene</a:t>
            </a:r>
            <a:r>
              <a:rPr sz="3200" b="1" spc="-15" dirty="0">
                <a:solidFill>
                  <a:srgbClr val="090909"/>
                </a:solidFill>
                <a:latin typeface="Tahoma"/>
                <a:cs typeface="Tahoma"/>
              </a:rPr>
              <a:t>  </a:t>
            </a:r>
            <a:r>
              <a:rPr sz="3200" b="1" spc="130" dirty="0">
                <a:solidFill>
                  <a:srgbClr val="090909"/>
                </a:solidFill>
                <a:latin typeface="Tahoma"/>
                <a:cs typeface="Tahoma"/>
              </a:rPr>
              <a:t>image</a:t>
            </a:r>
            <a:r>
              <a:rPr sz="3200" b="1" spc="-15" dirty="0">
                <a:solidFill>
                  <a:srgbClr val="090909"/>
                </a:solidFill>
                <a:latin typeface="Tahoma"/>
                <a:cs typeface="Tahoma"/>
              </a:rPr>
              <a:t>  </a:t>
            </a:r>
            <a:r>
              <a:rPr sz="3200" b="1" spc="55" dirty="0">
                <a:solidFill>
                  <a:srgbClr val="090909"/>
                </a:solidFill>
                <a:latin typeface="Tahoma"/>
                <a:cs typeface="Tahoma"/>
              </a:rPr>
              <a:t>enhancement</a:t>
            </a:r>
            <a:r>
              <a:rPr sz="3200" spc="55" dirty="0">
                <a:solidFill>
                  <a:srgbClr val="090909"/>
                </a:solidFill>
                <a:latin typeface="Verdana"/>
                <a:cs typeface="Verdana"/>
              </a:rPr>
              <a:t>:</a:t>
            </a:r>
            <a:r>
              <a:rPr sz="3200" spc="6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90909"/>
                </a:solidFill>
                <a:latin typeface="Verdana"/>
                <a:cs typeface="Verdana"/>
              </a:rPr>
              <a:t>It</a:t>
            </a:r>
            <a:r>
              <a:rPr sz="3200" spc="6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90909"/>
                </a:solidFill>
                <a:latin typeface="Verdana"/>
                <a:cs typeface="Verdana"/>
              </a:rPr>
              <a:t>is</a:t>
            </a:r>
            <a:r>
              <a:rPr sz="3200" spc="68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90909"/>
                </a:solidFill>
                <a:latin typeface="Verdana"/>
                <a:cs typeface="Verdana"/>
              </a:rPr>
              <a:t>effective</a:t>
            </a:r>
            <a:r>
              <a:rPr sz="3200" spc="680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090909"/>
                </a:solidFill>
                <a:latin typeface="Verdana"/>
                <a:cs typeface="Verdana"/>
              </a:rPr>
              <a:t>in</a:t>
            </a:r>
            <a:r>
              <a:rPr sz="3200" spc="68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090909"/>
                </a:solidFill>
                <a:latin typeface="Verdana"/>
                <a:cs typeface="Verdana"/>
              </a:rPr>
              <a:t>improving </a:t>
            </a:r>
            <a:r>
              <a:rPr sz="3200" spc="100" dirty="0">
                <a:solidFill>
                  <a:srgbClr val="090909"/>
                </a:solidFill>
                <a:latin typeface="Verdana"/>
                <a:cs typeface="Verdana"/>
              </a:rPr>
              <a:t>night</a:t>
            </a:r>
            <a:r>
              <a:rPr sz="3200" spc="-26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090909"/>
                </a:solidFill>
                <a:latin typeface="Verdana"/>
                <a:cs typeface="Verdana"/>
              </a:rPr>
              <a:t>or</a:t>
            </a:r>
            <a:r>
              <a:rPr sz="3200" spc="-26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090909"/>
                </a:solidFill>
                <a:latin typeface="Verdana"/>
                <a:cs typeface="Verdana"/>
              </a:rPr>
              <a:t>low-</a:t>
            </a:r>
            <a:r>
              <a:rPr sz="3200" spc="65" dirty="0">
                <a:solidFill>
                  <a:srgbClr val="090909"/>
                </a:solidFill>
                <a:latin typeface="Verdana"/>
                <a:cs typeface="Verdana"/>
              </a:rPr>
              <a:t>light</a:t>
            </a:r>
            <a:r>
              <a:rPr sz="3200" spc="-265" dirty="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090909"/>
                </a:solidFill>
                <a:latin typeface="Verdana"/>
                <a:cs typeface="Verdana"/>
              </a:rPr>
              <a:t>images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87959" y="1260402"/>
            <a:ext cx="7981315" cy="53549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21285" algn="just">
              <a:lnSpc>
                <a:spcPct val="117600"/>
              </a:lnSpc>
              <a:spcBef>
                <a:spcPts val="115"/>
              </a:spcBef>
            </a:pPr>
            <a:r>
              <a:rPr sz="2750" b="1" spc="75" dirty="0">
                <a:latin typeface="Tahoma"/>
                <a:cs typeface="Tahoma"/>
              </a:rPr>
              <a:t>Medical</a:t>
            </a:r>
            <a:r>
              <a:rPr sz="2750" b="1" spc="140" dirty="0">
                <a:latin typeface="Tahoma"/>
                <a:cs typeface="Tahoma"/>
              </a:rPr>
              <a:t>  </a:t>
            </a:r>
            <a:r>
              <a:rPr sz="2750" b="1" dirty="0">
                <a:latin typeface="Tahoma"/>
                <a:cs typeface="Tahoma"/>
              </a:rPr>
              <a:t>Image</a:t>
            </a:r>
            <a:r>
              <a:rPr sz="2750" b="1" spc="140" dirty="0">
                <a:latin typeface="Tahoma"/>
                <a:cs typeface="Tahoma"/>
              </a:rPr>
              <a:t>  </a:t>
            </a:r>
            <a:r>
              <a:rPr sz="2750" b="1" dirty="0">
                <a:latin typeface="Tahoma"/>
                <a:cs typeface="Tahoma"/>
              </a:rPr>
              <a:t>Processing</a:t>
            </a:r>
            <a:r>
              <a:rPr sz="2750" dirty="0">
                <a:latin typeface="Verdana"/>
                <a:cs typeface="Verdana"/>
              </a:rPr>
              <a:t>: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It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is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spc="55" dirty="0">
                <a:latin typeface="Verdana"/>
                <a:cs typeface="Verdana"/>
              </a:rPr>
              <a:t>used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spc="-25" dirty="0">
                <a:latin typeface="Verdana"/>
                <a:cs typeface="Verdana"/>
              </a:rPr>
              <a:t>to </a:t>
            </a:r>
            <a:r>
              <a:rPr sz="2750" dirty="0">
                <a:latin typeface="Verdana"/>
                <a:cs typeface="Verdana"/>
              </a:rPr>
              <a:t>improve</a:t>
            </a:r>
            <a:r>
              <a:rPr sz="2750" spc="-80" dirty="0">
                <a:latin typeface="Verdana"/>
                <a:cs typeface="Verdana"/>
              </a:rPr>
              <a:t>  </a:t>
            </a:r>
            <a:r>
              <a:rPr sz="2750" spc="-170" dirty="0">
                <a:latin typeface="Verdana"/>
                <a:cs typeface="Verdana"/>
              </a:rPr>
              <a:t>X-</a:t>
            </a:r>
            <a:r>
              <a:rPr sz="2750" dirty="0">
                <a:latin typeface="Verdana"/>
                <a:cs typeface="Verdana"/>
              </a:rPr>
              <a:t>ray</a:t>
            </a:r>
            <a:r>
              <a:rPr sz="2750" spc="-80" dirty="0">
                <a:latin typeface="Verdana"/>
                <a:cs typeface="Verdana"/>
              </a:rPr>
              <a:t>  </a:t>
            </a:r>
            <a:r>
              <a:rPr sz="2750" spc="60" dirty="0">
                <a:latin typeface="Verdana"/>
                <a:cs typeface="Verdana"/>
              </a:rPr>
              <a:t>images</a:t>
            </a:r>
            <a:r>
              <a:rPr sz="2750" spc="-75" dirty="0">
                <a:latin typeface="Verdana"/>
                <a:cs typeface="Verdana"/>
              </a:rPr>
              <a:t>  </a:t>
            </a:r>
            <a:r>
              <a:rPr sz="2750" spc="85" dirty="0">
                <a:latin typeface="Verdana"/>
                <a:cs typeface="Verdana"/>
              </a:rPr>
              <a:t>and</a:t>
            </a:r>
            <a:r>
              <a:rPr sz="2750" spc="-8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other</a:t>
            </a:r>
            <a:r>
              <a:rPr sz="2750" spc="-75" dirty="0">
                <a:latin typeface="Verdana"/>
                <a:cs typeface="Verdana"/>
              </a:rPr>
              <a:t>  </a:t>
            </a:r>
            <a:r>
              <a:rPr sz="2750" spc="65" dirty="0">
                <a:latin typeface="Verdana"/>
                <a:cs typeface="Verdana"/>
              </a:rPr>
              <a:t>medical </a:t>
            </a:r>
            <a:r>
              <a:rPr sz="2750" dirty="0">
                <a:latin typeface="Verdana"/>
                <a:cs typeface="Verdana"/>
              </a:rPr>
              <a:t>images.</a:t>
            </a:r>
            <a:r>
              <a:rPr sz="2750" spc="55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The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spc="45" dirty="0">
                <a:latin typeface="Verdana"/>
                <a:cs typeface="Verdana"/>
              </a:rPr>
              <a:t>adjustment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process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spc="75" dirty="0">
                <a:latin typeface="Verdana"/>
                <a:cs typeface="Verdana"/>
              </a:rPr>
              <a:t>can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help </a:t>
            </a:r>
            <a:r>
              <a:rPr sz="2750" dirty="0">
                <a:latin typeface="Verdana"/>
                <a:cs typeface="Verdana"/>
              </a:rPr>
              <a:t>clarify</a:t>
            </a:r>
            <a:r>
              <a:rPr sz="2750" spc="665" dirty="0">
                <a:latin typeface="Verdana"/>
                <a:cs typeface="Verdana"/>
              </a:rPr>
              <a:t>  </a:t>
            </a:r>
            <a:r>
              <a:rPr sz="2750" spc="65" dirty="0">
                <a:latin typeface="Verdana"/>
                <a:cs typeface="Verdana"/>
              </a:rPr>
              <a:t>important</a:t>
            </a:r>
            <a:r>
              <a:rPr sz="2750" spc="67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details</a:t>
            </a:r>
            <a:r>
              <a:rPr sz="2750" spc="675" dirty="0">
                <a:latin typeface="Verdana"/>
                <a:cs typeface="Verdana"/>
              </a:rPr>
              <a:t>  </a:t>
            </a:r>
            <a:r>
              <a:rPr sz="2750" spc="85" dirty="0">
                <a:latin typeface="Verdana"/>
                <a:cs typeface="Verdana"/>
              </a:rPr>
              <a:t>and</a:t>
            </a:r>
            <a:r>
              <a:rPr sz="2750" spc="675" dirty="0">
                <a:latin typeface="Verdana"/>
                <a:cs typeface="Verdana"/>
              </a:rPr>
              <a:t>  </a:t>
            </a:r>
            <a:r>
              <a:rPr sz="2750" spc="-10" dirty="0">
                <a:latin typeface="Verdana"/>
                <a:cs typeface="Verdana"/>
              </a:rPr>
              <a:t>improve </a:t>
            </a:r>
            <a:r>
              <a:rPr sz="2750" spc="75" dirty="0">
                <a:latin typeface="Verdana"/>
                <a:cs typeface="Verdana"/>
              </a:rPr>
              <a:t>medical</a:t>
            </a:r>
            <a:r>
              <a:rPr sz="2750" spc="-225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diagnosis.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/>
              <a:cs typeface="Verdana"/>
            </a:endParaRPr>
          </a:p>
          <a:p>
            <a:pPr marL="128905" marR="5080" algn="just">
              <a:lnSpc>
                <a:spcPct val="117600"/>
              </a:lnSpc>
            </a:pPr>
            <a:r>
              <a:rPr sz="2750" b="1" spc="75" dirty="0">
                <a:latin typeface="Tahoma"/>
                <a:cs typeface="Tahoma"/>
              </a:rPr>
              <a:t>Medical</a:t>
            </a:r>
            <a:r>
              <a:rPr sz="2750" b="1" spc="140" dirty="0">
                <a:latin typeface="Tahoma"/>
                <a:cs typeface="Tahoma"/>
              </a:rPr>
              <a:t>  </a:t>
            </a:r>
            <a:r>
              <a:rPr sz="2750" b="1" dirty="0">
                <a:latin typeface="Tahoma"/>
                <a:cs typeface="Tahoma"/>
              </a:rPr>
              <a:t>Image</a:t>
            </a:r>
            <a:r>
              <a:rPr sz="2750" b="1" spc="140" dirty="0">
                <a:latin typeface="Tahoma"/>
                <a:cs typeface="Tahoma"/>
              </a:rPr>
              <a:t>  </a:t>
            </a:r>
            <a:r>
              <a:rPr sz="2750" b="1" dirty="0">
                <a:latin typeface="Tahoma"/>
                <a:cs typeface="Tahoma"/>
              </a:rPr>
              <a:t>Processing</a:t>
            </a:r>
            <a:r>
              <a:rPr sz="2750" dirty="0">
                <a:latin typeface="Verdana"/>
                <a:cs typeface="Verdana"/>
              </a:rPr>
              <a:t>: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It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is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spc="55" dirty="0">
                <a:latin typeface="Verdana"/>
                <a:cs typeface="Verdana"/>
              </a:rPr>
              <a:t>used</a:t>
            </a:r>
            <a:r>
              <a:rPr sz="2750" spc="-40" dirty="0">
                <a:latin typeface="Verdana"/>
                <a:cs typeface="Verdana"/>
              </a:rPr>
              <a:t>  </a:t>
            </a:r>
            <a:r>
              <a:rPr sz="2750" spc="-25" dirty="0">
                <a:latin typeface="Verdana"/>
                <a:cs typeface="Verdana"/>
              </a:rPr>
              <a:t>to </a:t>
            </a:r>
            <a:r>
              <a:rPr sz="2750" dirty="0">
                <a:latin typeface="Verdana"/>
                <a:cs typeface="Verdana"/>
              </a:rPr>
              <a:t>improve</a:t>
            </a:r>
            <a:r>
              <a:rPr sz="2750" spc="-80" dirty="0">
                <a:latin typeface="Verdana"/>
                <a:cs typeface="Verdana"/>
              </a:rPr>
              <a:t>  </a:t>
            </a:r>
            <a:r>
              <a:rPr sz="2750" spc="-170" dirty="0">
                <a:latin typeface="Verdana"/>
                <a:cs typeface="Verdana"/>
              </a:rPr>
              <a:t>X-</a:t>
            </a:r>
            <a:r>
              <a:rPr sz="2750" dirty="0">
                <a:latin typeface="Verdana"/>
                <a:cs typeface="Verdana"/>
              </a:rPr>
              <a:t>ray</a:t>
            </a:r>
            <a:r>
              <a:rPr sz="2750" spc="-80" dirty="0">
                <a:latin typeface="Verdana"/>
                <a:cs typeface="Verdana"/>
              </a:rPr>
              <a:t>  </a:t>
            </a:r>
            <a:r>
              <a:rPr sz="2750" spc="60" dirty="0">
                <a:latin typeface="Verdana"/>
                <a:cs typeface="Verdana"/>
              </a:rPr>
              <a:t>images</a:t>
            </a:r>
            <a:r>
              <a:rPr sz="2750" spc="-75" dirty="0">
                <a:latin typeface="Verdana"/>
                <a:cs typeface="Verdana"/>
              </a:rPr>
              <a:t>  </a:t>
            </a:r>
            <a:r>
              <a:rPr sz="2750" spc="85" dirty="0">
                <a:latin typeface="Verdana"/>
                <a:cs typeface="Verdana"/>
              </a:rPr>
              <a:t>and</a:t>
            </a:r>
            <a:r>
              <a:rPr sz="2750" spc="-8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other</a:t>
            </a:r>
            <a:r>
              <a:rPr sz="2750" spc="-75" dirty="0">
                <a:latin typeface="Verdana"/>
                <a:cs typeface="Verdana"/>
              </a:rPr>
              <a:t>  </a:t>
            </a:r>
            <a:r>
              <a:rPr sz="2750" spc="65" dirty="0">
                <a:latin typeface="Verdana"/>
                <a:cs typeface="Verdana"/>
              </a:rPr>
              <a:t>medical </a:t>
            </a:r>
            <a:r>
              <a:rPr sz="2750" dirty="0">
                <a:latin typeface="Verdana"/>
                <a:cs typeface="Verdana"/>
              </a:rPr>
              <a:t>images.</a:t>
            </a:r>
            <a:r>
              <a:rPr sz="2750" spc="55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The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spc="45" dirty="0">
                <a:latin typeface="Verdana"/>
                <a:cs typeface="Verdana"/>
              </a:rPr>
              <a:t>adjustment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process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spc="75" dirty="0">
                <a:latin typeface="Verdana"/>
                <a:cs typeface="Verdana"/>
              </a:rPr>
              <a:t>can</a:t>
            </a:r>
            <a:r>
              <a:rPr sz="2750" spc="560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help </a:t>
            </a:r>
            <a:r>
              <a:rPr sz="2750" dirty="0">
                <a:latin typeface="Verdana"/>
                <a:cs typeface="Verdana"/>
              </a:rPr>
              <a:t>clarify</a:t>
            </a:r>
            <a:r>
              <a:rPr sz="2750" spc="665" dirty="0">
                <a:latin typeface="Verdana"/>
                <a:cs typeface="Verdana"/>
              </a:rPr>
              <a:t>  </a:t>
            </a:r>
            <a:r>
              <a:rPr sz="2750" spc="65" dirty="0">
                <a:latin typeface="Verdana"/>
                <a:cs typeface="Verdana"/>
              </a:rPr>
              <a:t>important</a:t>
            </a:r>
            <a:r>
              <a:rPr sz="2750" spc="670" dirty="0">
                <a:latin typeface="Verdana"/>
                <a:cs typeface="Verdana"/>
              </a:rPr>
              <a:t>  </a:t>
            </a:r>
            <a:r>
              <a:rPr sz="2750" dirty="0">
                <a:latin typeface="Verdana"/>
                <a:cs typeface="Verdana"/>
              </a:rPr>
              <a:t>details</a:t>
            </a:r>
            <a:r>
              <a:rPr sz="2750" spc="675" dirty="0">
                <a:latin typeface="Verdana"/>
                <a:cs typeface="Verdana"/>
              </a:rPr>
              <a:t>  </a:t>
            </a:r>
            <a:r>
              <a:rPr sz="2750" spc="85" dirty="0">
                <a:latin typeface="Verdana"/>
                <a:cs typeface="Verdana"/>
              </a:rPr>
              <a:t>and</a:t>
            </a:r>
            <a:r>
              <a:rPr sz="2750" spc="675" dirty="0">
                <a:latin typeface="Verdana"/>
                <a:cs typeface="Verdana"/>
              </a:rPr>
              <a:t>  </a:t>
            </a:r>
            <a:r>
              <a:rPr sz="2750" spc="-10" dirty="0">
                <a:latin typeface="Verdana"/>
                <a:cs typeface="Verdana"/>
              </a:rPr>
              <a:t>improve </a:t>
            </a:r>
            <a:r>
              <a:rPr sz="2750" spc="75" dirty="0">
                <a:latin typeface="Verdana"/>
                <a:cs typeface="Verdana"/>
              </a:rPr>
              <a:t>medical</a:t>
            </a:r>
            <a:r>
              <a:rPr sz="2750" spc="-225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diagnosis.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14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65" dirty="0"/>
              <a:t>process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modifying</a:t>
            </a:r>
            <a:r>
              <a:rPr spc="-7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60" dirty="0"/>
              <a:t>spectral</a:t>
            </a:r>
            <a:r>
              <a:rPr spc="-40" dirty="0"/>
              <a:t> </a:t>
            </a:r>
            <a:r>
              <a:rPr spc="-10" dirty="0"/>
              <a:t>distribution </a:t>
            </a:r>
            <a:r>
              <a:rPr dirty="0"/>
              <a:t>(Histogram</a:t>
            </a:r>
            <a:r>
              <a:rPr spc="60" dirty="0"/>
              <a:t> </a:t>
            </a:r>
            <a:r>
              <a:rPr dirty="0"/>
              <a:t>Equalization)</a:t>
            </a:r>
            <a:r>
              <a:rPr spc="65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spc="85" dirty="0"/>
              <a:t>carried</a:t>
            </a:r>
            <a:r>
              <a:rPr spc="60" dirty="0"/>
              <a:t> </a:t>
            </a:r>
            <a:r>
              <a:rPr dirty="0"/>
              <a:t>out through</a:t>
            </a:r>
            <a:r>
              <a:rPr spc="25" dirty="0"/>
              <a:t> </a:t>
            </a:r>
            <a:r>
              <a:rPr spc="-25" dirty="0"/>
              <a:t>the </a:t>
            </a:r>
            <a:r>
              <a:rPr spc="-45" dirty="0"/>
              <a:t>following</a:t>
            </a:r>
            <a:r>
              <a:rPr spc="-110" dirty="0"/>
              <a:t> </a:t>
            </a:r>
            <a:r>
              <a:rPr spc="-10" dirty="0"/>
              <a:t>steps: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5"/>
              </a:spcBef>
            </a:pPr>
            <a:r>
              <a:rPr dirty="0"/>
              <a:t>Histogram</a:t>
            </a:r>
            <a:r>
              <a:rPr spc="-110" dirty="0"/>
              <a:t> </a:t>
            </a:r>
            <a:r>
              <a:rPr spc="-35" dirty="0"/>
              <a:t>calculation:</a:t>
            </a:r>
            <a:r>
              <a:rPr spc="-110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spc="-10" dirty="0"/>
              <a:t>histogram </a:t>
            </a:r>
            <a:r>
              <a:rPr dirty="0"/>
              <a:t>of</a:t>
            </a:r>
            <a:r>
              <a:rPr spc="-265" dirty="0"/>
              <a:t> </a:t>
            </a:r>
            <a:r>
              <a:rPr spc="60" dirty="0"/>
              <a:t>the</a:t>
            </a:r>
            <a:r>
              <a:rPr spc="-265" dirty="0"/>
              <a:t> </a:t>
            </a:r>
            <a:r>
              <a:rPr spc="85" dirty="0"/>
              <a:t>image</a:t>
            </a:r>
            <a:r>
              <a:rPr spc="-265" dirty="0"/>
              <a:t> </a:t>
            </a:r>
            <a:r>
              <a:rPr spc="-75" dirty="0"/>
              <a:t>is</a:t>
            </a:r>
            <a:r>
              <a:rPr spc="-265" dirty="0"/>
              <a:t> </a:t>
            </a:r>
            <a:r>
              <a:rPr spc="-10" dirty="0"/>
              <a:t>calculated,</a:t>
            </a:r>
            <a:r>
              <a:rPr spc="-265" dirty="0"/>
              <a:t> </a:t>
            </a:r>
            <a:r>
              <a:rPr spc="35" dirty="0"/>
              <a:t>the </a:t>
            </a:r>
            <a:r>
              <a:rPr dirty="0"/>
              <a:t>presence</a:t>
            </a:r>
            <a:r>
              <a:rPr spc="-210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dirty="0"/>
              <a:t>each</a:t>
            </a:r>
            <a:r>
              <a:rPr spc="-204" dirty="0"/>
              <a:t> </a:t>
            </a:r>
            <a:r>
              <a:rPr spc="-35" dirty="0"/>
              <a:t>value</a:t>
            </a:r>
            <a:r>
              <a:rPr spc="-210" dirty="0"/>
              <a:t> </a:t>
            </a:r>
            <a:r>
              <a:rPr spc="50" dirty="0"/>
              <a:t>in</a:t>
            </a:r>
            <a:r>
              <a:rPr spc="-204" dirty="0"/>
              <a:t> </a:t>
            </a:r>
            <a:r>
              <a:rPr spc="-20" dirty="0"/>
              <a:t>each </a:t>
            </a:r>
            <a:r>
              <a:rPr dirty="0"/>
              <a:t>brightness</a:t>
            </a:r>
            <a:r>
              <a:rPr spc="-140" dirty="0"/>
              <a:t> </a:t>
            </a:r>
            <a:r>
              <a:rPr spc="-25" dirty="0"/>
              <a:t>or</a:t>
            </a:r>
            <a:r>
              <a:rPr spc="-135" dirty="0"/>
              <a:t> </a:t>
            </a:r>
            <a:r>
              <a:rPr spc="-10" dirty="0"/>
              <a:t>color.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/>
          </a:p>
          <a:p>
            <a:pPr marL="12700" marR="323215">
              <a:lnSpc>
                <a:spcPct val="101200"/>
              </a:lnSpc>
            </a:pPr>
            <a:r>
              <a:rPr spc="-10" dirty="0"/>
              <a:t>Select</a:t>
            </a:r>
            <a:r>
              <a:rPr spc="-254" dirty="0"/>
              <a:t> </a:t>
            </a:r>
            <a:r>
              <a:rPr spc="-45" dirty="0"/>
              <a:t>a</a:t>
            </a:r>
            <a:r>
              <a:rPr spc="-254" dirty="0"/>
              <a:t> </a:t>
            </a:r>
            <a:r>
              <a:rPr dirty="0"/>
              <a:t>transform</a:t>
            </a:r>
            <a:r>
              <a:rPr spc="-250" dirty="0"/>
              <a:t> </a:t>
            </a:r>
            <a:r>
              <a:rPr spc="-35" dirty="0"/>
              <a:t>function:</a:t>
            </a:r>
            <a:r>
              <a:rPr spc="-254" dirty="0"/>
              <a:t> </a:t>
            </a:r>
            <a:r>
              <a:rPr spc="-10" dirty="0"/>
              <a:t>Select</a:t>
            </a:r>
            <a:r>
              <a:rPr spc="-250" dirty="0"/>
              <a:t> </a:t>
            </a:r>
            <a:r>
              <a:rPr spc="-50" dirty="0"/>
              <a:t>a </a:t>
            </a:r>
            <a:r>
              <a:rPr dirty="0"/>
              <a:t>transform</a:t>
            </a:r>
            <a:r>
              <a:rPr spc="-195" dirty="0"/>
              <a:t> </a:t>
            </a:r>
            <a:r>
              <a:rPr spc="65" dirty="0"/>
              <a:t>function</a:t>
            </a:r>
            <a:r>
              <a:rPr spc="-195" dirty="0"/>
              <a:t> </a:t>
            </a:r>
            <a:r>
              <a:rPr dirty="0"/>
              <a:t>to</a:t>
            </a:r>
            <a:r>
              <a:rPr spc="-190" dirty="0"/>
              <a:t> </a:t>
            </a:r>
            <a:r>
              <a:rPr dirty="0"/>
              <a:t>modify</a:t>
            </a:r>
            <a:r>
              <a:rPr spc="-195" dirty="0"/>
              <a:t> </a:t>
            </a:r>
            <a:r>
              <a:rPr spc="35" dirty="0"/>
              <a:t>the </a:t>
            </a:r>
            <a:r>
              <a:rPr dirty="0"/>
              <a:t>color</a:t>
            </a:r>
            <a:r>
              <a:rPr spc="-185" dirty="0"/>
              <a:t> </a:t>
            </a:r>
            <a:r>
              <a:rPr dirty="0"/>
              <a:t>distribution</a:t>
            </a:r>
            <a:r>
              <a:rPr spc="-180" dirty="0"/>
              <a:t> </a:t>
            </a:r>
            <a:r>
              <a:rPr spc="50" dirty="0"/>
              <a:t>in</a:t>
            </a:r>
            <a:r>
              <a:rPr spc="-180" dirty="0"/>
              <a:t> </a:t>
            </a:r>
            <a:r>
              <a:rPr spc="60" dirty="0"/>
              <a:t>the</a:t>
            </a:r>
            <a:r>
              <a:rPr spc="-180" dirty="0"/>
              <a:t> </a:t>
            </a:r>
            <a:r>
              <a:rPr spc="-10" dirty="0"/>
              <a:t>image.</a:t>
            </a:r>
            <a:r>
              <a:rPr spc="-180" dirty="0"/>
              <a:t> </a:t>
            </a:r>
            <a:r>
              <a:rPr spc="-25" dirty="0"/>
              <a:t>The </a:t>
            </a:r>
            <a:r>
              <a:rPr dirty="0"/>
              <a:t>transform</a:t>
            </a:r>
            <a:r>
              <a:rPr spc="-254" dirty="0"/>
              <a:t> </a:t>
            </a:r>
            <a:r>
              <a:rPr spc="65" dirty="0"/>
              <a:t>function</a:t>
            </a:r>
            <a:r>
              <a:rPr spc="-254" dirty="0"/>
              <a:t> </a:t>
            </a:r>
            <a:r>
              <a:rPr spc="-75" dirty="0"/>
              <a:t>is</a:t>
            </a:r>
            <a:r>
              <a:rPr spc="-254" dirty="0"/>
              <a:t> </a:t>
            </a:r>
            <a:r>
              <a:rPr dirty="0"/>
              <a:t>to</a:t>
            </a:r>
            <a:r>
              <a:rPr spc="-250" dirty="0"/>
              <a:t> </a:t>
            </a:r>
            <a:r>
              <a:rPr dirty="0"/>
              <a:t>apply</a:t>
            </a:r>
            <a:r>
              <a:rPr spc="-254" dirty="0"/>
              <a:t> </a:t>
            </a:r>
            <a:r>
              <a:rPr spc="-45" dirty="0"/>
              <a:t>a</a:t>
            </a:r>
            <a:r>
              <a:rPr spc="-254" dirty="0"/>
              <a:t> </a:t>
            </a:r>
            <a:r>
              <a:rPr spc="70" dirty="0"/>
              <a:t>new </a:t>
            </a:r>
            <a:r>
              <a:rPr dirty="0"/>
              <a:t>parsing</a:t>
            </a:r>
            <a:r>
              <a:rPr spc="-210" dirty="0"/>
              <a:t> </a:t>
            </a:r>
            <a:r>
              <a:rPr dirty="0"/>
              <a:t>pattern</a:t>
            </a:r>
            <a:r>
              <a:rPr spc="-204" dirty="0"/>
              <a:t> </a:t>
            </a:r>
            <a:r>
              <a:rPr dirty="0"/>
              <a:t>to</a:t>
            </a:r>
            <a:r>
              <a:rPr spc="-204" dirty="0"/>
              <a:t> </a:t>
            </a:r>
            <a:r>
              <a:rPr spc="60" dirty="0"/>
              <a:t>the</a:t>
            </a:r>
            <a:r>
              <a:rPr spc="-204" dirty="0"/>
              <a:t> </a:t>
            </a:r>
            <a:r>
              <a:rPr spc="-10" dirty="0"/>
              <a:t>original histogram.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8613" y="2018671"/>
            <a:ext cx="8232775" cy="71310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61925">
              <a:lnSpc>
                <a:spcPct val="117500"/>
              </a:lnSpc>
              <a:spcBef>
                <a:spcPts val="70"/>
              </a:spcBef>
            </a:pPr>
            <a:r>
              <a:rPr sz="3050" dirty="0">
                <a:latin typeface="Verdana"/>
                <a:cs typeface="Verdana"/>
              </a:rPr>
              <a:t>T</a:t>
            </a:r>
            <a:r>
              <a:rPr sz="3050" b="1" dirty="0">
                <a:latin typeface="Tahoma"/>
                <a:cs typeface="Tahoma"/>
              </a:rPr>
              <a:t>ransform</a:t>
            </a:r>
            <a:r>
              <a:rPr sz="3050" b="1" spc="190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application:</a:t>
            </a:r>
            <a:r>
              <a:rPr sz="3050" b="1" spc="190" dirty="0">
                <a:latin typeface="Tahoma"/>
                <a:cs typeface="Tahoma"/>
              </a:rPr>
              <a:t>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5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transform </a:t>
            </a:r>
            <a:r>
              <a:rPr sz="3050" spc="75" dirty="0">
                <a:latin typeface="Verdana"/>
                <a:cs typeface="Verdana"/>
              </a:rPr>
              <a:t>function</a:t>
            </a:r>
            <a:r>
              <a:rPr sz="3050" spc="-254" dirty="0">
                <a:latin typeface="Verdana"/>
                <a:cs typeface="Verdana"/>
              </a:rPr>
              <a:t> </a:t>
            </a:r>
            <a:r>
              <a:rPr sz="3050" spc="-65" dirty="0">
                <a:latin typeface="Verdana"/>
                <a:cs typeface="Verdana"/>
              </a:rPr>
              <a:t>is</a:t>
            </a:r>
            <a:r>
              <a:rPr sz="3050" spc="-25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applied</a:t>
            </a:r>
            <a:r>
              <a:rPr sz="3050" spc="-25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to</a:t>
            </a:r>
            <a:r>
              <a:rPr sz="3050" spc="-254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25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original </a:t>
            </a:r>
            <a:r>
              <a:rPr sz="3050" spc="45" dirty="0">
                <a:latin typeface="Verdana"/>
                <a:cs typeface="Verdana"/>
              </a:rPr>
              <a:t>histogram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of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image.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process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65" dirty="0">
                <a:latin typeface="Verdana"/>
                <a:cs typeface="Verdana"/>
              </a:rPr>
              <a:t>is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as </a:t>
            </a:r>
            <a:r>
              <a:rPr sz="3050" spc="55" dirty="0">
                <a:latin typeface="Verdana"/>
                <a:cs typeface="Verdana"/>
              </a:rPr>
              <a:t>simple</a:t>
            </a:r>
            <a:r>
              <a:rPr sz="3050" spc="-120" dirty="0">
                <a:latin typeface="Verdana"/>
                <a:cs typeface="Verdana"/>
              </a:rPr>
              <a:t> </a:t>
            </a:r>
            <a:r>
              <a:rPr sz="3050" spc="-65" dirty="0">
                <a:latin typeface="Verdana"/>
                <a:cs typeface="Verdana"/>
              </a:rPr>
              <a:t>as</a:t>
            </a:r>
            <a:r>
              <a:rPr sz="3050" spc="-12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redistributing</a:t>
            </a:r>
            <a:r>
              <a:rPr sz="3050" spc="-12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12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values.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17800"/>
              </a:lnSpc>
              <a:spcBef>
                <a:spcPts val="5"/>
              </a:spcBef>
            </a:pPr>
            <a:r>
              <a:rPr sz="3050" b="1" spc="105" dirty="0">
                <a:latin typeface="Tahoma"/>
                <a:cs typeface="Tahoma"/>
              </a:rPr>
              <a:t>Applying</a:t>
            </a:r>
            <a:r>
              <a:rPr sz="3050" b="1" spc="-20" dirty="0">
                <a:latin typeface="Tahoma"/>
                <a:cs typeface="Tahoma"/>
              </a:rPr>
              <a:t> </a:t>
            </a:r>
            <a:r>
              <a:rPr sz="3050" b="1" spc="85" dirty="0">
                <a:latin typeface="Tahoma"/>
                <a:cs typeface="Tahoma"/>
              </a:rPr>
              <a:t>the</a:t>
            </a:r>
            <a:r>
              <a:rPr sz="3050" b="1" spc="-15" dirty="0">
                <a:latin typeface="Tahoma"/>
                <a:cs typeface="Tahoma"/>
              </a:rPr>
              <a:t> </a:t>
            </a:r>
            <a:r>
              <a:rPr sz="3050" b="1" spc="75" dirty="0">
                <a:latin typeface="Tahoma"/>
                <a:cs typeface="Tahoma"/>
              </a:rPr>
              <a:t>adjustment</a:t>
            </a:r>
            <a:r>
              <a:rPr sz="3050" b="1" spc="-20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to</a:t>
            </a:r>
            <a:r>
              <a:rPr sz="3050" b="1" spc="-15" dirty="0">
                <a:latin typeface="Tahoma"/>
                <a:cs typeface="Tahoma"/>
              </a:rPr>
              <a:t> </a:t>
            </a:r>
            <a:r>
              <a:rPr sz="3050" b="1" spc="85" dirty="0">
                <a:latin typeface="Tahoma"/>
                <a:cs typeface="Tahoma"/>
              </a:rPr>
              <a:t>the</a:t>
            </a:r>
            <a:r>
              <a:rPr sz="3050" b="1" spc="-20" dirty="0">
                <a:latin typeface="Tahoma"/>
                <a:cs typeface="Tahoma"/>
              </a:rPr>
              <a:t> </a:t>
            </a:r>
            <a:r>
              <a:rPr sz="3050" b="1" spc="-10" dirty="0">
                <a:latin typeface="Tahoma"/>
                <a:cs typeface="Tahoma"/>
              </a:rPr>
              <a:t>image: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180" dirty="0">
                <a:latin typeface="Verdana"/>
                <a:cs typeface="Verdana"/>
              </a:rPr>
              <a:t> </a:t>
            </a:r>
            <a:r>
              <a:rPr sz="3050" spc="50" dirty="0">
                <a:latin typeface="Verdana"/>
                <a:cs typeface="Verdana"/>
              </a:rPr>
              <a:t>adjustment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resulting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105" dirty="0">
                <a:latin typeface="Verdana"/>
                <a:cs typeface="Verdana"/>
              </a:rPr>
              <a:t>from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45" dirty="0">
                <a:latin typeface="Verdana"/>
                <a:cs typeface="Verdana"/>
              </a:rPr>
              <a:t>the </a:t>
            </a:r>
            <a:r>
              <a:rPr sz="3050" dirty="0">
                <a:latin typeface="Verdana"/>
                <a:cs typeface="Verdana"/>
              </a:rPr>
              <a:t>previous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step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65" dirty="0">
                <a:latin typeface="Verdana"/>
                <a:cs typeface="Verdana"/>
              </a:rPr>
              <a:t>is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applied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to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original </a:t>
            </a:r>
            <a:r>
              <a:rPr sz="3050" spc="95" dirty="0">
                <a:latin typeface="Verdana"/>
                <a:cs typeface="Verdana"/>
              </a:rPr>
              <a:t>image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to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adjust</a:t>
            </a:r>
            <a:r>
              <a:rPr sz="3050" spc="-16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color</a:t>
            </a:r>
            <a:r>
              <a:rPr sz="3050" spc="-16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distribution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55" dirty="0">
                <a:latin typeface="Verdana"/>
                <a:cs typeface="Verdana"/>
              </a:rPr>
              <a:t>in</a:t>
            </a:r>
            <a:r>
              <a:rPr sz="3050" spc="-160" dirty="0">
                <a:latin typeface="Verdana"/>
                <a:cs typeface="Verdana"/>
              </a:rPr>
              <a:t> </a:t>
            </a:r>
            <a:r>
              <a:rPr sz="3050" spc="-40" dirty="0">
                <a:latin typeface="Verdana"/>
                <a:cs typeface="Verdana"/>
              </a:rPr>
              <a:t>it. </a:t>
            </a:r>
            <a:r>
              <a:rPr sz="3050" spc="85" dirty="0">
                <a:latin typeface="Verdana"/>
                <a:cs typeface="Verdana"/>
              </a:rPr>
              <a:t>Using</a:t>
            </a:r>
            <a:r>
              <a:rPr sz="3050" spc="-26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254" dirty="0">
                <a:latin typeface="Verdana"/>
                <a:cs typeface="Verdana"/>
              </a:rPr>
              <a:t> </a:t>
            </a:r>
            <a:r>
              <a:rPr sz="3050" spc="50" dirty="0">
                <a:latin typeface="Verdana"/>
                <a:cs typeface="Verdana"/>
              </a:rPr>
              <a:t>adjustment</a:t>
            </a:r>
            <a:r>
              <a:rPr sz="3050" spc="-260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process,</a:t>
            </a:r>
            <a:r>
              <a:rPr sz="3050" spc="-254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the</a:t>
            </a:r>
            <a:r>
              <a:rPr sz="3050" spc="-260" dirty="0">
                <a:latin typeface="Verdana"/>
                <a:cs typeface="Verdana"/>
              </a:rPr>
              <a:t> </a:t>
            </a:r>
            <a:r>
              <a:rPr sz="3050" spc="85" dirty="0">
                <a:latin typeface="Verdana"/>
                <a:cs typeface="Verdana"/>
              </a:rPr>
              <a:t>image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50">
              <a:latin typeface="Verdana"/>
              <a:cs typeface="Verdana"/>
            </a:endParaRPr>
          </a:p>
          <a:p>
            <a:pPr marL="12700" marR="523240">
              <a:lnSpc>
                <a:spcPct val="118900"/>
              </a:lnSpc>
              <a:spcBef>
                <a:spcPts val="5"/>
              </a:spcBef>
            </a:pPr>
            <a:r>
              <a:rPr sz="3050" b="1" spc="50" dirty="0">
                <a:latin typeface="Tahoma"/>
                <a:cs typeface="Tahoma"/>
              </a:rPr>
              <a:t>contrast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is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80" dirty="0">
                <a:latin typeface="Tahoma"/>
                <a:cs typeface="Tahoma"/>
              </a:rPr>
              <a:t>improved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125" dirty="0">
                <a:latin typeface="Tahoma"/>
                <a:cs typeface="Tahoma"/>
              </a:rPr>
              <a:t>and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85" dirty="0">
                <a:latin typeface="Tahoma"/>
                <a:cs typeface="Tahoma"/>
              </a:rPr>
              <a:t>the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40" dirty="0">
                <a:latin typeface="Tahoma"/>
                <a:cs typeface="Tahoma"/>
              </a:rPr>
              <a:t>color </a:t>
            </a:r>
            <a:r>
              <a:rPr sz="3050" b="1" spc="50" dirty="0">
                <a:latin typeface="Tahoma"/>
                <a:cs typeface="Tahoma"/>
              </a:rPr>
              <a:t>distribution</a:t>
            </a:r>
            <a:r>
              <a:rPr sz="3050" b="1" spc="-50" dirty="0">
                <a:latin typeface="Tahoma"/>
                <a:cs typeface="Tahoma"/>
              </a:rPr>
              <a:t> </a:t>
            </a:r>
            <a:r>
              <a:rPr sz="3050" b="1" dirty="0">
                <a:latin typeface="Tahoma"/>
                <a:cs typeface="Tahoma"/>
              </a:rPr>
              <a:t>is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110" dirty="0">
                <a:latin typeface="Tahoma"/>
                <a:cs typeface="Tahoma"/>
              </a:rPr>
              <a:t>more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55" dirty="0">
                <a:latin typeface="Tahoma"/>
                <a:cs typeface="Tahoma"/>
              </a:rPr>
              <a:t>even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125" dirty="0">
                <a:latin typeface="Tahoma"/>
                <a:cs typeface="Tahoma"/>
              </a:rPr>
              <a:t>and</a:t>
            </a:r>
            <a:r>
              <a:rPr sz="3050" b="1" spc="-45" dirty="0">
                <a:latin typeface="Tahoma"/>
                <a:cs typeface="Tahoma"/>
              </a:rPr>
              <a:t> </a:t>
            </a:r>
            <a:r>
              <a:rPr sz="3050" b="1" spc="-10" dirty="0">
                <a:latin typeface="Tahoma"/>
                <a:cs typeface="Tahoma"/>
              </a:rPr>
              <a:t>realistic.</a:t>
            </a:r>
            <a:endParaRPr sz="3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1897" y="1437118"/>
            <a:ext cx="11086465" cy="34658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50" spc="260" dirty="0">
                <a:solidFill>
                  <a:srgbClr val="FFFFFF"/>
                </a:solidFill>
                <a:latin typeface="Cambria"/>
                <a:cs typeface="Cambria"/>
              </a:rPr>
              <a:t>Thanks!</a:t>
            </a:r>
            <a:endParaRPr sz="22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5030" y="5199409"/>
            <a:ext cx="8363769" cy="20242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1765" algn="ctr">
              <a:lnSpc>
                <a:spcPct val="100000"/>
              </a:lnSpc>
              <a:spcBef>
                <a:spcPts val="125"/>
              </a:spcBef>
            </a:pPr>
            <a:r>
              <a:rPr sz="4100" spc="175" dirty="0">
                <a:solidFill>
                  <a:srgbClr val="FFFFFF"/>
                </a:solidFill>
                <a:latin typeface="Verdana"/>
                <a:cs typeface="Verdana"/>
              </a:rPr>
              <a:t>Member</a:t>
            </a:r>
            <a:r>
              <a:rPr sz="41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65" dirty="0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sz="41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06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lang="ar-SA" sz="4100" spc="-1060" dirty="0">
              <a:latin typeface="Verdana"/>
              <a:cs typeface="Verdana"/>
            </a:endParaRPr>
          </a:p>
          <a:p>
            <a:pPr marL="151765" algn="ctr">
              <a:lnSpc>
                <a:spcPct val="100000"/>
              </a:lnSpc>
              <a:spcBef>
                <a:spcPts val="125"/>
              </a:spcBef>
            </a:pPr>
            <a:r>
              <a:rPr lang="en-US" sz="4350" b="1" dirty="0">
                <a:solidFill>
                  <a:srgbClr val="FFFFFF"/>
                </a:solidFill>
                <a:latin typeface="Tahoma"/>
                <a:cs typeface="Tahoma"/>
              </a:rPr>
              <a:t>1-</a:t>
            </a:r>
            <a:r>
              <a:rPr sz="4350" b="1" dirty="0">
                <a:solidFill>
                  <a:srgbClr val="FFFFFF"/>
                </a:solidFill>
                <a:latin typeface="Tahoma"/>
                <a:cs typeface="Tahoma"/>
              </a:rPr>
              <a:t>yazan</a:t>
            </a:r>
            <a:r>
              <a:rPr sz="435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350" b="1" spc="114" dirty="0">
                <a:solidFill>
                  <a:srgbClr val="FFFFFF"/>
                </a:solidFill>
                <a:latin typeface="Tahoma"/>
                <a:cs typeface="Tahoma"/>
              </a:rPr>
              <a:t>moqanasa</a:t>
            </a:r>
            <a:endParaRPr sz="4350" dirty="0">
              <a:latin typeface="Tahoma"/>
              <a:cs typeface="Tahoma"/>
            </a:endParaRPr>
          </a:p>
          <a:p>
            <a:pPr marL="152400" algn="ctr">
              <a:lnSpc>
                <a:spcPct val="100000"/>
              </a:lnSpc>
              <a:spcBef>
                <a:spcPts val="30"/>
              </a:spcBef>
              <a:buSzPct val="67816"/>
              <a:tabLst>
                <a:tab pos="683260" algn="l"/>
              </a:tabLst>
            </a:pPr>
            <a:r>
              <a:rPr lang="en-US" sz="4350" b="1" spc="114" dirty="0">
                <a:solidFill>
                  <a:srgbClr val="FFFFFF"/>
                </a:solidFill>
                <a:latin typeface="Tahoma"/>
                <a:cs typeface="Tahoma"/>
              </a:rPr>
              <a:t>2-</a:t>
            </a:r>
            <a:r>
              <a:rPr sz="4350" b="1" spc="114" dirty="0">
                <a:solidFill>
                  <a:srgbClr val="FFFFFF"/>
                </a:solidFill>
                <a:latin typeface="Tahoma"/>
                <a:cs typeface="Tahoma"/>
              </a:rPr>
              <a:t>ameer</a:t>
            </a:r>
            <a:r>
              <a:rPr sz="43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350" b="1" spc="50" dirty="0">
                <a:solidFill>
                  <a:srgbClr val="FFFFFF"/>
                </a:solidFill>
                <a:latin typeface="Tahoma"/>
                <a:cs typeface="Tahoma"/>
              </a:rPr>
              <a:t>sousa</a:t>
            </a:r>
            <a:endParaRPr sz="4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452</Words>
  <Application>Microsoft Office PowerPoint</Application>
  <PresentationFormat>مخصص</PresentationFormat>
  <Paragraphs>32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Arial Black</vt:lpstr>
      <vt:lpstr>Cambria</vt:lpstr>
      <vt:lpstr>Palatino Linotype</vt:lpstr>
      <vt:lpstr>Tahoma</vt:lpstr>
      <vt:lpstr>Verdana</vt:lpstr>
      <vt:lpstr>Office Theme</vt:lpstr>
      <vt:lpstr>عرض تقديمي في PowerPoint</vt:lpstr>
      <vt:lpstr>Introduction</vt:lpstr>
      <vt:lpstr>applications in image processing, and among its main uses are:</vt:lpstr>
      <vt:lpstr>عرض تقديمي في PowerPoint</vt:lpstr>
      <vt:lpstr>The process of modifying the spectral distribution (Histogram Equalization) is carried out through the following steps:</vt:lpstr>
      <vt:lpstr>عرض تقديمي في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Yazan</dc:creator>
  <cp:lastModifiedBy>yazan moqanasa</cp:lastModifiedBy>
  <cp:revision>1</cp:revision>
  <dcterms:created xsi:type="dcterms:W3CDTF">2023-05-20T10:30:32Z</dcterms:created>
  <dcterms:modified xsi:type="dcterms:W3CDTF">2023-08-22T23:39:45Z</dcterms:modified>
</cp:coreProperties>
</file>