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65" d="100"/>
          <a:sy n="65" d="100"/>
        </p:scale>
        <p:origin x="-47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GB"/>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70DFDDC0-2A93-4D69-98BF-D705D2FCC142}" type="datetimeFigureOut">
              <a:rPr lang="en-GB" smtClean="0"/>
              <a:t>28/08/2022</a:t>
            </a:fld>
            <a:endParaRPr lang="en-GB"/>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GB"/>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GB"/>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9B81273A-12E3-4E01-80AE-E8745A09053E}" type="slidenum">
              <a:rPr lang="en-GB" smtClean="0"/>
              <a:t>‹#›</a:t>
            </a:fld>
            <a:endParaRPr lang="en-GB"/>
          </a:p>
        </p:txBody>
      </p:sp>
    </p:spTree>
    <p:extLst>
      <p:ext uri="{BB962C8B-B14F-4D97-AF65-F5344CB8AC3E}">
        <p14:creationId xmlns:p14="http://schemas.microsoft.com/office/powerpoint/2010/main" val="23757731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9B5B6CF2-D163-4F25-91B4-1741DA113B27}" type="datetimeFigureOut">
              <a:rPr lang="en-GB" smtClean="0"/>
              <a:t>28/08/2022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332077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9B5B6CF2-D163-4F25-91B4-1741DA113B27}" type="datetimeFigureOut">
              <a:rPr lang="en-GB" smtClean="0"/>
              <a:t>28/08/2022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96754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9B5B6CF2-D163-4F25-91B4-1741DA113B27}" type="datetimeFigureOut">
              <a:rPr lang="en-GB" smtClean="0"/>
              <a:t>28/08/2022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349704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ar-SA"/>
              <a:t>انقر لتحرير نمط عنوان الشكل الرئيسي</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ar-SA"/>
              <a:t>انقر لتحرير أنماط نص الشكل الرئيسي</a:t>
            </a:r>
          </a:p>
        </p:txBody>
      </p:sp>
      <p:sp>
        <p:nvSpPr>
          <p:cNvPr id="2" name="Date Placeholder 1"/>
          <p:cNvSpPr>
            <a:spLocks noGrp="1"/>
          </p:cNvSpPr>
          <p:nvPr>
            <p:ph type="dt" sz="half" idx="10"/>
          </p:nvPr>
        </p:nvSpPr>
        <p:spPr/>
        <p:txBody>
          <a:bodyPr/>
          <a:lstStyle/>
          <a:p>
            <a:fld id="{9B5B6CF2-D163-4F25-91B4-1741DA113B27}" type="datetimeFigureOut">
              <a:rPr lang="en-GB" smtClean="0"/>
              <a:t>28/08/2022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777420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9B5B6CF2-D163-4F25-91B4-1741DA113B27}" type="datetimeFigureOut">
              <a:rPr lang="en-GB" smtClean="0"/>
              <a:t>28/08/2022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4204321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9B5B6CF2-D163-4F25-91B4-1741DA113B27}" type="datetimeFigureOut">
              <a:rPr lang="en-GB" smtClean="0"/>
              <a:t>28/08/2022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334356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9B5B6CF2-D163-4F25-91B4-1741DA113B27}" type="datetimeFigureOut">
              <a:rPr lang="en-GB" smtClean="0"/>
              <a:t>28/08/2022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3910553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9B5B6CF2-D163-4F25-91B4-1741DA113B27}" type="datetimeFigureOut">
              <a:rPr lang="en-GB" smtClean="0"/>
              <a:t>28/08/2022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82836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9B5B6CF2-D163-4F25-91B4-1741DA113B27}" type="datetimeFigureOut">
              <a:rPr lang="en-GB" smtClean="0"/>
              <a:t>28/08/2022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201497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9B5B6CF2-D163-4F25-91B4-1741DA113B27}" type="datetimeFigureOut">
              <a:rPr lang="en-GB" smtClean="0"/>
              <a:t>28/08/2022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7524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9B5B6CF2-D163-4F25-91B4-1741DA113B27}" type="datetimeFigureOut">
              <a:rPr lang="en-GB" smtClean="0"/>
              <a:t>28/08/2022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170398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B6CF2-D163-4F25-91B4-1741DA113B27}" type="datetimeFigureOut">
              <a:rPr lang="en-GB" smtClean="0"/>
              <a:t>28/08/2022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68163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9B5B6CF2-D163-4F25-91B4-1741DA113B27}" type="datetimeFigureOut">
              <a:rPr lang="en-GB" smtClean="0"/>
              <a:t>28/08/2022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19775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ar-SA"/>
              <a:t>انقر لتحرير نمط عنوان الشكل الرئيسي</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3885810" y="6041362"/>
            <a:ext cx="976879" cy="365125"/>
          </a:xfrm>
        </p:spPr>
        <p:txBody>
          <a:bodyPr/>
          <a:lstStyle/>
          <a:p>
            <a:fld id="{9B5B6CF2-D163-4F25-91B4-1741DA113B27}" type="datetimeFigureOut">
              <a:rPr lang="en-GB" smtClean="0"/>
              <a:t>28/08/2022</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0ECE71B3-114D-42A5-A9EC-E34A6D4A3816}" type="slidenum">
              <a:rPr lang="en-GB" smtClean="0"/>
              <a:t>‹#›</a:t>
            </a:fld>
            <a:endParaRPr lang="en-GB"/>
          </a:p>
        </p:txBody>
      </p:sp>
    </p:spTree>
    <p:extLst>
      <p:ext uri="{BB962C8B-B14F-4D97-AF65-F5344CB8AC3E}">
        <p14:creationId xmlns:p14="http://schemas.microsoft.com/office/powerpoint/2010/main" val="12316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5B6CF2-D163-4F25-91B4-1741DA113B27}" type="datetimeFigureOut">
              <a:rPr lang="en-GB" smtClean="0"/>
              <a:t>28/08/2022</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ECE71B3-114D-42A5-A9EC-E34A6D4A3816}" type="slidenum">
              <a:rPr lang="en-GB" smtClean="0"/>
              <a:t>‹#›</a:t>
            </a:fld>
            <a:endParaRPr lang="en-GB"/>
          </a:p>
        </p:txBody>
      </p:sp>
    </p:spTree>
    <p:extLst>
      <p:ext uri="{BB962C8B-B14F-4D97-AF65-F5344CB8AC3E}">
        <p14:creationId xmlns:p14="http://schemas.microsoft.com/office/powerpoint/2010/main" val="1964895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35" y="597456"/>
            <a:ext cx="11537576" cy="2523768"/>
          </a:xfrm>
          <a:prstGeom prst="rect">
            <a:avLst/>
          </a:prstGeom>
          <a:noFill/>
        </p:spPr>
        <p:txBody>
          <a:bodyPr wrap="square" rtlCol="0">
            <a:spAutoFit/>
          </a:bodyPr>
          <a:lstStyle/>
          <a:p>
            <a:pPr algn="ctr"/>
            <a:r>
              <a:rPr lang="en-US" sz="3100" b="1" i="1" dirty="0">
                <a:latin typeface="Calibri" panose="020F0502020204030204" pitchFamily="34" charset="0"/>
              </a:rPr>
              <a:t>Name : </a:t>
            </a:r>
            <a:r>
              <a:rPr lang="en-US" sz="3100" b="1" i="1" dirty="0" err="1">
                <a:latin typeface="Calibri" panose="020F0502020204030204" pitchFamily="34" charset="0"/>
              </a:rPr>
              <a:t>yazed</a:t>
            </a:r>
            <a:r>
              <a:rPr lang="en-US" sz="3100" b="1" i="1" dirty="0">
                <a:latin typeface="Calibri" panose="020F0502020204030204" pitchFamily="34" charset="0"/>
              </a:rPr>
              <a:t> </a:t>
            </a:r>
            <a:r>
              <a:rPr lang="en-US" sz="3100" b="1" i="1" dirty="0" err="1">
                <a:latin typeface="Calibri" panose="020F0502020204030204" pitchFamily="34" charset="0"/>
              </a:rPr>
              <a:t>hassan</a:t>
            </a:r>
            <a:r>
              <a:rPr lang="en-US" sz="3100" b="1" i="1" dirty="0">
                <a:latin typeface="Calibri" panose="020F0502020204030204" pitchFamily="34" charset="0"/>
              </a:rPr>
              <a:t> </a:t>
            </a:r>
          </a:p>
          <a:p>
            <a:pPr algn="ctr"/>
            <a:r>
              <a:rPr lang="en-US" sz="3100" b="1" i="1" dirty="0">
                <a:latin typeface="Calibri" panose="020F0502020204030204" pitchFamily="34" charset="0"/>
              </a:rPr>
              <a:t>Dr.name : </a:t>
            </a:r>
            <a:r>
              <a:rPr lang="de-DE" sz="2800" smtClean="0">
                <a:effectLst/>
                <a:latin typeface="Segoe UI Historic" panose="020B0502040204020203" pitchFamily="34" charset="0"/>
                <a:ea typeface="Andale Sans UI"/>
                <a:cs typeface="Tahoma" panose="020B0604030504040204" pitchFamily="34" charset="0"/>
              </a:rPr>
              <a:t>Saleh Salous</a:t>
            </a:r>
            <a:r>
              <a:rPr lang="en-US" sz="1800" smtClean="0">
                <a:solidFill>
                  <a:srgbClr val="000000"/>
                </a:solidFill>
                <a:effectLst/>
                <a:latin typeface="Segoe UI Historic" panose="020B0502040204020203" pitchFamily="34" charset="0"/>
                <a:ea typeface="Andale Sans UI"/>
                <a:cs typeface="Tahoma" panose="020B0604030504040204" pitchFamily="34" charset="0"/>
              </a:rPr>
              <a:t>.</a:t>
            </a:r>
            <a:endParaRPr lang="en-US" sz="1800" dirty="0">
              <a:solidFill>
                <a:srgbClr val="000000"/>
              </a:solidFill>
              <a:effectLst/>
              <a:latin typeface="Segoe UI Historic" panose="020B0502040204020203" pitchFamily="34" charset="0"/>
              <a:ea typeface="Andale Sans UI"/>
              <a:cs typeface="Tahoma" panose="020B0604030504040204" pitchFamily="34" charset="0"/>
            </a:endParaRPr>
          </a:p>
          <a:p>
            <a:pPr algn="ctr"/>
            <a:endParaRPr lang="en-US" sz="2400" i="1" dirty="0">
              <a:latin typeface="Calibri" panose="020F0502020204030204" pitchFamily="34" charset="0"/>
            </a:endParaRPr>
          </a:p>
          <a:p>
            <a:pPr algn="ctr"/>
            <a:endParaRPr lang="en-GB" sz="1200" i="1" dirty="0">
              <a:latin typeface="Calibri" panose="020F0502020204030204" pitchFamily="34" charset="0"/>
            </a:endParaRPr>
          </a:p>
          <a:p>
            <a:pPr algn="ctr"/>
            <a:r>
              <a:rPr lang="en-GB" sz="6000" b="1" i="1" dirty="0" err="1" smtClean="0">
                <a:latin typeface="Calibri" panose="020F0502020204030204" pitchFamily="34" charset="0"/>
              </a:rPr>
              <a:t>descret</a:t>
            </a:r>
            <a:endParaRPr lang="en-GB" sz="6000" b="1" i="1" dirty="0">
              <a:latin typeface="Calibri" panose="020F0502020204030204" pitchFamily="34" charset="0"/>
            </a:endParaRPr>
          </a:p>
        </p:txBody>
      </p:sp>
      <p:sp>
        <p:nvSpPr>
          <p:cNvPr id="7" name="TextBox 6"/>
          <p:cNvSpPr txBox="1"/>
          <p:nvPr/>
        </p:nvSpPr>
        <p:spPr>
          <a:xfrm>
            <a:off x="5096435" y="4020673"/>
            <a:ext cx="6427694" cy="830997"/>
          </a:xfrm>
          <a:prstGeom prst="rect">
            <a:avLst/>
          </a:prstGeom>
          <a:noFill/>
        </p:spPr>
        <p:txBody>
          <a:bodyPr wrap="square" rtlCol="0">
            <a:spAutoFit/>
          </a:bodyPr>
          <a:lstStyle/>
          <a:p>
            <a:pPr algn="ctr"/>
            <a:r>
              <a:rPr lang="en-US" sz="4800" b="1" dirty="0">
                <a:solidFill>
                  <a:srgbClr val="004D86"/>
                </a:solidFill>
                <a:latin typeface="Calibri" panose="020F0502020204030204" pitchFamily="34" charset="0"/>
              </a:rPr>
              <a:t> </a:t>
            </a:r>
            <a:endParaRPr lang="en-GB" sz="4800" b="1" dirty="0">
              <a:solidFill>
                <a:srgbClr val="004D86"/>
              </a:solidFill>
              <a:latin typeface="Calibri" panose="020F0502020204030204" pitchFamily="34" charset="0"/>
            </a:endParaRPr>
          </a:p>
        </p:txBody>
      </p:sp>
      <p:sp>
        <p:nvSpPr>
          <p:cNvPr id="5" name="مربع نص 4">
            <a:extLst>
              <a:ext uri="{FF2B5EF4-FFF2-40B4-BE49-F238E27FC236}">
                <a16:creationId xmlns:a16="http://schemas.microsoft.com/office/drawing/2014/main" xmlns="" id="{29B84AA3-45B1-07EA-074F-B5C0E7DD1FB3}"/>
              </a:ext>
            </a:extLst>
          </p:cNvPr>
          <p:cNvSpPr txBox="1"/>
          <p:nvPr/>
        </p:nvSpPr>
        <p:spPr>
          <a:xfrm>
            <a:off x="806570" y="5628009"/>
            <a:ext cx="6098874" cy="523220"/>
          </a:xfrm>
          <a:prstGeom prst="rect">
            <a:avLst/>
          </a:prstGeom>
          <a:noFill/>
        </p:spPr>
        <p:txBody>
          <a:bodyPr wrap="square">
            <a:spAutoFit/>
          </a:bodyPr>
          <a:lstStyle/>
          <a:p>
            <a:r>
              <a:rPr lang="en-GB" sz="2800" kern="150" dirty="0" err="1">
                <a:effectLst/>
                <a:latin typeface="sofia-pro, sans-serif"/>
                <a:ea typeface="Andale Sans UI"/>
                <a:cs typeface="Tahoma" panose="020B0604030504040204" pitchFamily="34" charset="0"/>
              </a:rPr>
              <a:t>Bresenham’s</a:t>
            </a:r>
            <a:r>
              <a:rPr lang="en-GB" sz="2800" kern="150" dirty="0">
                <a:effectLst/>
                <a:latin typeface="sofia-pro, sans-serif"/>
                <a:ea typeface="Andale Sans UI"/>
                <a:cs typeface="Tahoma" panose="020B0604030504040204" pitchFamily="34" charset="0"/>
              </a:rPr>
              <a:t> circle drawing algorithm</a:t>
            </a:r>
            <a:endParaRPr lang="en-GB" sz="2800" kern="150" dirty="0">
              <a:effectLst/>
              <a:latin typeface="Times New Roman" panose="02020603050405020304" pitchFamily="18" charset="0"/>
              <a:ea typeface="Andale Sans UI"/>
              <a:cs typeface="Tahoma" panose="020B0604030504040204" pitchFamily="34" charset="0"/>
            </a:endParaRPr>
          </a:p>
        </p:txBody>
      </p:sp>
    </p:spTree>
    <p:extLst>
      <p:ext uri="{BB962C8B-B14F-4D97-AF65-F5344CB8AC3E}">
        <p14:creationId xmlns:p14="http://schemas.microsoft.com/office/powerpoint/2010/main" val="267453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41B1FCFD-C07C-7A9C-2BC6-B8391FC58DC1}"/>
              </a:ext>
            </a:extLst>
          </p:cNvPr>
          <p:cNvSpPr>
            <a:spLocks noGrp="1"/>
          </p:cNvSpPr>
          <p:nvPr>
            <p:ph type="title"/>
          </p:nvPr>
        </p:nvSpPr>
        <p:spPr>
          <a:xfrm>
            <a:off x="4458075" y="837713"/>
            <a:ext cx="10571998" cy="970450"/>
          </a:xfrm>
        </p:spPr>
        <p:txBody>
          <a:bodyPr/>
          <a:lstStyle/>
          <a:p>
            <a:r>
              <a:rPr lang="en-GB" b="1" i="0" dirty="0">
                <a:solidFill>
                  <a:srgbClr val="090A0B"/>
                </a:solidFill>
                <a:effectLst/>
                <a:latin typeface="-apple-system"/>
              </a:rPr>
              <a:t>Complexity</a:t>
            </a:r>
            <a:br>
              <a:rPr lang="en-GB" b="1" i="0" dirty="0">
                <a:solidFill>
                  <a:srgbClr val="090A0B"/>
                </a:solidFill>
                <a:effectLst/>
                <a:latin typeface="-apple-system"/>
              </a:rPr>
            </a:br>
            <a:endParaRPr lang="en-GB" dirty="0"/>
          </a:p>
        </p:txBody>
      </p:sp>
      <p:sp>
        <p:nvSpPr>
          <p:cNvPr id="3" name="عنصر نائب للمحتوى 2">
            <a:extLst>
              <a:ext uri="{FF2B5EF4-FFF2-40B4-BE49-F238E27FC236}">
                <a16:creationId xmlns:a16="http://schemas.microsoft.com/office/drawing/2014/main" xmlns="" id="{48FA6BFF-02AD-4F8C-5E84-FB1E4B4D1311}"/>
              </a:ext>
            </a:extLst>
          </p:cNvPr>
          <p:cNvSpPr>
            <a:spLocks noGrp="1"/>
          </p:cNvSpPr>
          <p:nvPr>
            <p:ph idx="1"/>
          </p:nvPr>
        </p:nvSpPr>
        <p:spPr>
          <a:xfrm>
            <a:off x="123388" y="1955587"/>
            <a:ext cx="10554574" cy="3636511"/>
          </a:xfrm>
        </p:spPr>
        <p:txBody>
          <a:bodyPr/>
          <a:lstStyle/>
          <a:p>
            <a:r>
              <a:rPr lang="en-US" dirty="0"/>
              <a:t>The time complexity of </a:t>
            </a:r>
            <a:r>
              <a:rPr lang="en-US" dirty="0" err="1"/>
              <a:t>Bresenham’s</a:t>
            </a:r>
            <a:r>
              <a:rPr lang="en-US" dirty="0"/>
              <a:t> Circle Drawing Algorithm are: </a:t>
            </a:r>
          </a:p>
          <a:p>
            <a:endParaRPr lang="en-US" dirty="0"/>
          </a:p>
          <a:p>
            <a:r>
              <a:rPr lang="en-US" dirty="0"/>
              <a:t>Worst case time complexity: Θ(n) </a:t>
            </a:r>
          </a:p>
          <a:p>
            <a:r>
              <a:rPr lang="en-US" dirty="0"/>
              <a:t>Average case time complexity: Θ(n) </a:t>
            </a:r>
          </a:p>
          <a:p>
            <a:r>
              <a:rPr lang="en-US" dirty="0"/>
              <a:t>Best case time complexity: Θ(n) </a:t>
            </a:r>
          </a:p>
          <a:p>
            <a:r>
              <a:rPr lang="en-US" dirty="0"/>
              <a:t>where N is radius of circle.</a:t>
            </a:r>
            <a:endParaRPr lang="en-GB" dirty="0"/>
          </a:p>
        </p:txBody>
      </p:sp>
    </p:spTree>
    <p:extLst>
      <p:ext uri="{BB962C8B-B14F-4D97-AF65-F5344CB8AC3E}">
        <p14:creationId xmlns:p14="http://schemas.microsoft.com/office/powerpoint/2010/main" val="428957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xmlns="" id="{9BF75E15-D0E3-1F68-C52B-3D9DBCDAA255}"/>
              </a:ext>
            </a:extLst>
          </p:cNvPr>
          <p:cNvSpPr txBox="1">
            <a:spLocks noGrp="1"/>
          </p:cNvSpPr>
          <p:nvPr>
            <p:ph idx="1"/>
          </p:nvPr>
        </p:nvSpPr>
        <p:spPr>
          <a:xfrm>
            <a:off x="819150" y="2337790"/>
            <a:ext cx="10553700" cy="3406382"/>
          </a:xfrm>
          <a:prstGeom prst="rect">
            <a:avLst/>
          </a:prstGeom>
          <a:solidFill>
            <a:schemeClr val="accent1">
              <a:lumMod val="20000"/>
              <a:lumOff val="8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marL="514350" indent="-514350">
              <a:lnSpc>
                <a:spcPct val="150000"/>
              </a:lnSpc>
              <a:buFont typeface="Wingdings" panose="05000000000000000000" pitchFamily="2" charset="2"/>
              <a:buChar char="ü"/>
            </a:pPr>
            <a:r>
              <a:rPr lang="en-US" sz="2400" dirty="0">
                <a:latin typeface="Century Gothic" panose="020B0502020202020204" pitchFamily="34" charset="0"/>
              </a:rPr>
              <a:t>What is a </a:t>
            </a:r>
            <a:r>
              <a:rPr lang="de-DE" sz="2400" dirty="0">
                <a:solidFill>
                  <a:srgbClr val="000000"/>
                </a:solidFill>
                <a:effectLst/>
                <a:latin typeface="sofia-pro, sans-serif"/>
                <a:ea typeface="Andale Sans UI"/>
                <a:cs typeface="Tahoma" panose="020B0604030504040204" pitchFamily="34" charset="0"/>
              </a:rPr>
              <a:t>Bresenham’s circle drawing algorithm</a:t>
            </a:r>
          </a:p>
          <a:p>
            <a:pPr marL="514350" indent="-514350">
              <a:lnSpc>
                <a:spcPct val="150000"/>
              </a:lnSpc>
              <a:buFont typeface="Wingdings" panose="05000000000000000000" pitchFamily="2" charset="2"/>
              <a:buChar char="ü"/>
            </a:pPr>
            <a:r>
              <a:rPr lang="de-DE" sz="2400" dirty="0">
                <a:solidFill>
                  <a:srgbClr val="000000"/>
                </a:solidFill>
                <a:latin typeface="sofia-pro, sans-serif"/>
                <a:cs typeface="Tahoma" panose="020B0604030504040204" pitchFamily="34" charset="0"/>
              </a:rPr>
              <a:t>How its work ?</a:t>
            </a:r>
          </a:p>
          <a:p>
            <a:pPr marL="514350" indent="-514350">
              <a:lnSpc>
                <a:spcPct val="150000"/>
              </a:lnSpc>
              <a:buFont typeface="Wingdings" panose="05000000000000000000" pitchFamily="2" charset="2"/>
              <a:buChar char="ü"/>
            </a:pPr>
            <a:r>
              <a:rPr lang="de-DE" sz="2400" dirty="0">
                <a:solidFill>
                  <a:srgbClr val="000000"/>
                </a:solidFill>
                <a:latin typeface="sofia-pro, sans-serif"/>
                <a:cs typeface="Tahoma" panose="020B0604030504040204" pitchFamily="34" charset="0"/>
              </a:rPr>
              <a:t>pseudo code</a:t>
            </a:r>
          </a:p>
          <a:p>
            <a:pPr marL="514350" indent="-514350">
              <a:lnSpc>
                <a:spcPct val="150000"/>
              </a:lnSpc>
              <a:buFont typeface="Wingdings" panose="05000000000000000000" pitchFamily="2" charset="2"/>
              <a:buChar char="ü"/>
            </a:pPr>
            <a:r>
              <a:rPr lang="de-DE" sz="2400" dirty="0">
                <a:solidFill>
                  <a:srgbClr val="000000"/>
                </a:solidFill>
                <a:latin typeface="sofia-pro, sans-serif"/>
                <a:cs typeface="Tahoma" panose="020B0604030504040204" pitchFamily="34" charset="0"/>
              </a:rPr>
              <a:t>Time Complexity </a:t>
            </a:r>
          </a:p>
          <a:p>
            <a:pPr marL="514350" indent="-514350">
              <a:lnSpc>
                <a:spcPct val="150000"/>
              </a:lnSpc>
              <a:buFont typeface="Wingdings" panose="05000000000000000000" pitchFamily="2" charset="2"/>
              <a:buChar char="ü"/>
            </a:pPr>
            <a:r>
              <a:rPr lang="en-US" sz="2400" b="1" dirty="0">
                <a:solidFill>
                  <a:srgbClr val="000000"/>
                </a:solidFill>
                <a:effectLst/>
                <a:latin typeface="urw-din, sans-serif"/>
                <a:ea typeface="Andale Sans UI"/>
                <a:cs typeface="Tahoma" panose="020B0604030504040204" pitchFamily="34" charset="0"/>
              </a:rPr>
              <a:t>a</a:t>
            </a:r>
            <a:r>
              <a:rPr lang="en-US" sz="2400" b="0" dirty="0">
                <a:effectLst/>
                <a:latin typeface="urw-din, sans-serif"/>
                <a:ea typeface="Andale Sans UI"/>
                <a:cs typeface="Tahoma" panose="020B0604030504040204" pitchFamily="34" charset="0"/>
              </a:rPr>
              <a:t>dvantages</a:t>
            </a:r>
            <a:r>
              <a:rPr lang="en-US" sz="2400" b="1" dirty="0">
                <a:solidFill>
                  <a:srgbClr val="000000"/>
                </a:solidFill>
                <a:effectLst/>
                <a:latin typeface="Times New Roman" panose="02020603050405020304" pitchFamily="18" charset="0"/>
                <a:ea typeface="Andale Sans UI"/>
                <a:cs typeface="Tahoma" panose="020B0604030504040204" pitchFamily="34" charset="0"/>
              </a:rPr>
              <a:t> and </a:t>
            </a:r>
            <a:r>
              <a:rPr lang="en-US" sz="2400" b="0" dirty="0">
                <a:effectLst/>
                <a:latin typeface="urw-din, sans-serif"/>
                <a:ea typeface="Andale Sans UI"/>
                <a:cs typeface="Tahoma" panose="020B0604030504040204" pitchFamily="34" charset="0"/>
              </a:rPr>
              <a:t>disadvantages</a:t>
            </a:r>
            <a:r>
              <a:rPr lang="en-US" sz="2400" b="1" dirty="0">
                <a:solidFill>
                  <a:srgbClr val="000000"/>
                </a:solidFill>
                <a:effectLst/>
                <a:latin typeface="Times New Roman" panose="02020603050405020304" pitchFamily="18" charset="0"/>
                <a:ea typeface="Andale Sans UI"/>
                <a:cs typeface="Tahoma" panose="020B0604030504040204" pitchFamily="34" charset="0"/>
              </a:rPr>
              <a:t> of this algorithm</a:t>
            </a:r>
            <a:r>
              <a:rPr lang="en-US" sz="1800" b="1" dirty="0">
                <a:solidFill>
                  <a:srgbClr val="000000"/>
                </a:solidFill>
                <a:effectLst/>
                <a:latin typeface="Times New Roman" panose="02020603050405020304" pitchFamily="18" charset="0"/>
                <a:ea typeface="Andale Sans UI"/>
                <a:cs typeface="Tahoma" panose="020B0604030504040204" pitchFamily="34" charset="0"/>
              </a:rPr>
              <a:t>.</a:t>
            </a:r>
            <a:endParaRPr lang="en-US" sz="2400" dirty="0">
              <a:latin typeface="Century Gothic" panose="020B0502020202020204" pitchFamily="34" charset="0"/>
            </a:endParaRPr>
          </a:p>
        </p:txBody>
      </p:sp>
      <p:sp>
        <p:nvSpPr>
          <p:cNvPr id="9" name="عنوان 8">
            <a:extLst>
              <a:ext uri="{FF2B5EF4-FFF2-40B4-BE49-F238E27FC236}">
                <a16:creationId xmlns:a16="http://schemas.microsoft.com/office/drawing/2014/main" xmlns="" id="{5A098A75-BB24-5C88-0E5D-EF9933940B97}"/>
              </a:ext>
            </a:extLst>
          </p:cNvPr>
          <p:cNvSpPr>
            <a:spLocks noGrp="1"/>
          </p:cNvSpPr>
          <p:nvPr>
            <p:ph type="title"/>
          </p:nvPr>
        </p:nvSpPr>
        <p:spPr/>
        <p:txBody>
          <a:bodyPr/>
          <a:lstStyle/>
          <a:p>
            <a:r>
              <a:rPr lang="en-US" sz="4000" b="1" i="1" dirty="0">
                <a:latin typeface="Calibri" panose="020F0502020204030204" pitchFamily="34" charset="0"/>
                <a:cs typeface="Adobe Arabic" panose="02040503050201020203" pitchFamily="18" charset="-78"/>
              </a:rPr>
              <a:t>Section Index</a:t>
            </a:r>
            <a:endParaRPr lang="en-GB" dirty="0"/>
          </a:p>
        </p:txBody>
      </p:sp>
    </p:spTree>
    <p:extLst>
      <p:ext uri="{BB962C8B-B14F-4D97-AF65-F5344CB8AC3E}">
        <p14:creationId xmlns:p14="http://schemas.microsoft.com/office/powerpoint/2010/main" val="156731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CD82EE70-D700-DE8F-63CA-66777978C2AD}"/>
              </a:ext>
            </a:extLst>
          </p:cNvPr>
          <p:cNvSpPr>
            <a:spLocks noGrp="1"/>
          </p:cNvSpPr>
          <p:nvPr>
            <p:ph type="title"/>
          </p:nvPr>
        </p:nvSpPr>
        <p:spPr>
          <a:xfrm>
            <a:off x="801288" y="999202"/>
            <a:ext cx="10571998" cy="970450"/>
          </a:xfrm>
        </p:spPr>
        <p:txBody>
          <a:bodyPr/>
          <a:lstStyle/>
          <a:p>
            <a:r>
              <a:rPr lang="en-US" sz="4000" dirty="0">
                <a:solidFill>
                  <a:schemeClr val="tx1"/>
                </a:solidFill>
                <a:latin typeface="Century Gothic" panose="020B0502020202020204" pitchFamily="34" charset="0"/>
              </a:rPr>
              <a:t>What is a </a:t>
            </a:r>
            <a:r>
              <a:rPr lang="de-DE" sz="4000" dirty="0">
                <a:solidFill>
                  <a:schemeClr val="tx1"/>
                </a:solidFill>
                <a:effectLst/>
                <a:latin typeface="sofia-pro, sans-serif"/>
                <a:ea typeface="Andale Sans UI"/>
                <a:cs typeface="Tahoma" panose="020B0604030504040204" pitchFamily="34" charset="0"/>
              </a:rPr>
              <a:t>Bresenham’s circle drawing algorithm</a:t>
            </a:r>
            <a:br>
              <a:rPr lang="de-DE" sz="4000" dirty="0">
                <a:solidFill>
                  <a:schemeClr val="tx1"/>
                </a:solidFill>
                <a:effectLst/>
                <a:latin typeface="sofia-pro, sans-serif"/>
                <a:ea typeface="Andale Sans UI"/>
                <a:cs typeface="Tahoma" panose="020B0604030504040204" pitchFamily="34" charset="0"/>
              </a:rPr>
            </a:br>
            <a:endParaRPr lang="en-GB" dirty="0">
              <a:solidFill>
                <a:schemeClr val="tx1"/>
              </a:solidFill>
            </a:endParaRPr>
          </a:p>
        </p:txBody>
      </p:sp>
      <p:sp>
        <p:nvSpPr>
          <p:cNvPr id="3" name="عنصر نائب للمحتوى 2">
            <a:extLst>
              <a:ext uri="{FF2B5EF4-FFF2-40B4-BE49-F238E27FC236}">
                <a16:creationId xmlns:a16="http://schemas.microsoft.com/office/drawing/2014/main" xmlns="" id="{1B675B92-07E2-FF8F-62C2-ABD17B60782A}"/>
              </a:ext>
            </a:extLst>
          </p:cNvPr>
          <p:cNvSpPr>
            <a:spLocks noGrp="1"/>
          </p:cNvSpPr>
          <p:nvPr>
            <p:ph idx="1"/>
          </p:nvPr>
        </p:nvSpPr>
        <p:spPr/>
        <p:txBody>
          <a:bodyPr>
            <a:normAutofit/>
          </a:bodyPr>
          <a:lstStyle/>
          <a:p>
            <a:r>
              <a:rPr lang="de-DE" sz="3200" dirty="0">
                <a:effectLst/>
                <a:latin typeface="urw-din, sans-serif"/>
                <a:ea typeface="Andale Sans UI"/>
                <a:cs typeface="Tahoma" panose="020B0604030504040204" pitchFamily="34" charset="0"/>
              </a:rPr>
              <a:t>The idea of this algorithm is to draw a </a:t>
            </a:r>
            <a:r>
              <a:rPr lang="en-US" sz="3200" dirty="0">
                <a:effectLst/>
                <a:latin typeface="urw-din, sans-serif"/>
                <a:ea typeface="Andale Sans UI"/>
                <a:cs typeface="Tahoma" panose="020B0604030504040204" pitchFamily="34" charset="0"/>
              </a:rPr>
              <a:t>smooth circle</a:t>
            </a:r>
            <a:r>
              <a:rPr lang="en-US" sz="3200" dirty="0">
                <a:effectLst/>
                <a:latin typeface="Times New Roman" panose="02020603050405020304" pitchFamily="18" charset="0"/>
                <a:ea typeface="Andale Sans UI"/>
                <a:cs typeface="Tahoma" panose="020B0604030504040204" pitchFamily="34" charset="0"/>
              </a:rPr>
              <a:t>, </a:t>
            </a:r>
            <a:r>
              <a:rPr lang="en-US" sz="3200" dirty="0">
                <a:effectLst/>
                <a:latin typeface="urw-din, sans-serif"/>
                <a:ea typeface="Andale Sans UI"/>
                <a:cs typeface="Tahoma" panose="020B0604030504040204" pitchFamily="34" charset="0"/>
              </a:rPr>
              <a:t>It is not easy to display a continuous smooth arc on the computer screen as our computer screen is made of pixels organized in matrix form. so, to draw a circle on a computer screen we should always choose the nearest pixels from a printed pixel so as they could form an arc</a:t>
            </a:r>
            <a:endParaRPr lang="en-GB" sz="3200" dirty="0"/>
          </a:p>
        </p:txBody>
      </p:sp>
    </p:spTree>
    <p:extLst>
      <p:ext uri="{BB962C8B-B14F-4D97-AF65-F5344CB8AC3E}">
        <p14:creationId xmlns:p14="http://schemas.microsoft.com/office/powerpoint/2010/main" val="340576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1357DBB7-2AD6-E0EB-2FAF-EC8C3FA73574}"/>
              </a:ext>
            </a:extLst>
          </p:cNvPr>
          <p:cNvSpPr>
            <a:spLocks noGrp="1"/>
          </p:cNvSpPr>
          <p:nvPr>
            <p:ph type="title"/>
          </p:nvPr>
        </p:nvSpPr>
        <p:spPr/>
        <p:txBody>
          <a:bodyPr/>
          <a:lstStyle/>
          <a:p>
            <a:endParaRPr lang="en-GB" dirty="0"/>
          </a:p>
        </p:txBody>
      </p:sp>
      <p:sp>
        <p:nvSpPr>
          <p:cNvPr id="3" name="عنصر نائب للمحتوى 2">
            <a:extLst>
              <a:ext uri="{FF2B5EF4-FFF2-40B4-BE49-F238E27FC236}">
                <a16:creationId xmlns:a16="http://schemas.microsoft.com/office/drawing/2014/main" xmlns="" id="{EAAD670A-3317-C8B0-3C0B-3F8A311A171C}"/>
              </a:ext>
            </a:extLst>
          </p:cNvPr>
          <p:cNvSpPr>
            <a:spLocks noGrp="1"/>
          </p:cNvSpPr>
          <p:nvPr>
            <p:ph idx="1"/>
          </p:nvPr>
        </p:nvSpPr>
        <p:spPr>
          <a:xfrm>
            <a:off x="818712" y="1417639"/>
            <a:ext cx="10554574" cy="4441160"/>
          </a:xfrm>
        </p:spPr>
        <p:txBody>
          <a:bodyPr>
            <a:noAutofit/>
          </a:bodyPr>
          <a:lstStyle/>
          <a:p>
            <a:r>
              <a:rPr lang="en-US" sz="3200" dirty="0">
                <a:effectLst/>
                <a:latin typeface="urw-din, sans-serif"/>
                <a:ea typeface="Andale Sans UI"/>
                <a:cs typeface="Tahoma" panose="020B0604030504040204" pitchFamily="34" charset="0"/>
              </a:rPr>
              <a:t>And this algorithms use the key feature of circle that it is highly symmetric. So, for whole 360 degree of circle we will divide it in 8-parts each octant of 45 degree. In order to do that we will use </a:t>
            </a:r>
            <a:r>
              <a:rPr lang="en-US" sz="3200" dirty="0" err="1">
                <a:effectLst/>
                <a:latin typeface="urw-din, sans-serif"/>
                <a:ea typeface="Andale Sans UI"/>
                <a:cs typeface="Tahoma" panose="020B0604030504040204" pitchFamily="34" charset="0"/>
              </a:rPr>
              <a:t>Bresenham’s</a:t>
            </a:r>
            <a:r>
              <a:rPr lang="en-US" sz="3200" dirty="0">
                <a:effectLst/>
                <a:latin typeface="urw-din, sans-serif"/>
                <a:ea typeface="Andale Sans UI"/>
                <a:cs typeface="Tahoma" panose="020B0604030504040204" pitchFamily="34" charset="0"/>
              </a:rPr>
              <a:t> Circle Algorithm for calculation of the locations of the pixels in the first octant of 45 degrees. It assumes that the circle is centered on the origin. So for every pixel (x, y) it calculates, we draw a pixel in each of the 8 octants of the circle </a:t>
            </a:r>
            <a:endParaRPr lang="en-GB" sz="3200" dirty="0"/>
          </a:p>
        </p:txBody>
      </p:sp>
    </p:spTree>
    <p:extLst>
      <p:ext uri="{BB962C8B-B14F-4D97-AF65-F5344CB8AC3E}">
        <p14:creationId xmlns:p14="http://schemas.microsoft.com/office/powerpoint/2010/main" val="137318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1357DBB7-2AD6-E0EB-2FAF-EC8C3FA73574}"/>
              </a:ext>
            </a:extLst>
          </p:cNvPr>
          <p:cNvSpPr>
            <a:spLocks noGrp="1"/>
          </p:cNvSpPr>
          <p:nvPr>
            <p:ph type="title"/>
          </p:nvPr>
        </p:nvSpPr>
        <p:spPr/>
        <p:txBody>
          <a:bodyPr/>
          <a:lstStyle/>
          <a:p>
            <a:endParaRPr lang="en-GB" dirty="0"/>
          </a:p>
        </p:txBody>
      </p:sp>
      <p:pic>
        <p:nvPicPr>
          <p:cNvPr id="4" name="graphics1">
            <a:extLst>
              <a:ext uri="{FF2B5EF4-FFF2-40B4-BE49-F238E27FC236}">
                <a16:creationId xmlns:a16="http://schemas.microsoft.com/office/drawing/2014/main" xmlns="" id="{A32172C7-F1F5-C2FD-3273-E66B606AD665}"/>
              </a:ext>
            </a:extLst>
          </p:cNvPr>
          <p:cNvPicPr>
            <a:picLocks noGrp="1"/>
          </p:cNvPicPr>
          <p:nvPr>
            <p:ph idx="1"/>
          </p:nvPr>
        </p:nvPicPr>
        <p:blipFill rotWithShape="1">
          <a:blip r:embed="rId2">
            <a:lum/>
            <a:alphaModFix/>
          </a:blip>
          <a:srcRect b="-555"/>
          <a:stretch/>
        </p:blipFill>
        <p:spPr>
          <a:xfrm>
            <a:off x="0" y="-1"/>
            <a:ext cx="12191999" cy="6943725"/>
          </a:xfrm>
          <a:prstGeom prst="rect">
            <a:avLst/>
          </a:prstGeom>
        </p:spPr>
      </p:pic>
    </p:spTree>
    <p:extLst>
      <p:ext uri="{BB962C8B-B14F-4D97-AF65-F5344CB8AC3E}">
        <p14:creationId xmlns:p14="http://schemas.microsoft.com/office/powerpoint/2010/main" val="345049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1357DBB7-2AD6-E0EB-2FAF-EC8C3FA73574}"/>
              </a:ext>
            </a:extLst>
          </p:cNvPr>
          <p:cNvSpPr>
            <a:spLocks noGrp="1"/>
          </p:cNvSpPr>
          <p:nvPr>
            <p:ph type="title"/>
          </p:nvPr>
        </p:nvSpPr>
        <p:spPr/>
        <p:txBody>
          <a:bodyPr/>
          <a:lstStyle/>
          <a:p>
            <a:endParaRPr lang="en-GB" dirty="0"/>
          </a:p>
        </p:txBody>
      </p:sp>
      <p:sp>
        <p:nvSpPr>
          <p:cNvPr id="3" name="عنصر نائب للمحتوى 2">
            <a:extLst>
              <a:ext uri="{FF2B5EF4-FFF2-40B4-BE49-F238E27FC236}">
                <a16:creationId xmlns:a16="http://schemas.microsoft.com/office/drawing/2014/main" xmlns="" id="{EAAD670A-3317-C8B0-3C0B-3F8A311A171C}"/>
              </a:ext>
            </a:extLst>
          </p:cNvPr>
          <p:cNvSpPr>
            <a:spLocks noGrp="1"/>
          </p:cNvSpPr>
          <p:nvPr>
            <p:ph idx="1"/>
          </p:nvPr>
        </p:nvSpPr>
        <p:spPr>
          <a:xfrm>
            <a:off x="810000" y="-77786"/>
            <a:ext cx="10554574" cy="4441160"/>
          </a:xfrm>
        </p:spPr>
        <p:txBody>
          <a:bodyPr>
            <a:noAutofit/>
          </a:bodyPr>
          <a:lstStyle/>
          <a:p>
            <a:pPr marL="0" indent="0">
              <a:buNone/>
            </a:pPr>
            <a:r>
              <a:rPr lang="en-US" kern="150" dirty="0">
                <a:effectLst/>
                <a:latin typeface="urw-din, sans-serif"/>
                <a:ea typeface="Andale Sans UI"/>
                <a:cs typeface="Tahoma" panose="020B0604030504040204" pitchFamily="34" charset="0"/>
              </a:rPr>
              <a:t>Now we will see how to calculate the next pixel location from a previously known pixel location (x, y). In </a:t>
            </a:r>
            <a:r>
              <a:rPr lang="en-US" kern="150" dirty="0" err="1">
                <a:effectLst/>
                <a:latin typeface="urw-din, sans-serif"/>
                <a:ea typeface="Andale Sans UI"/>
                <a:cs typeface="Tahoma" panose="020B0604030504040204" pitchFamily="34" charset="0"/>
              </a:rPr>
              <a:t>bresenham’s</a:t>
            </a:r>
            <a:r>
              <a:rPr lang="en-US" kern="150" dirty="0">
                <a:effectLst/>
                <a:latin typeface="urw-din, sans-serif"/>
                <a:ea typeface="Andale Sans UI"/>
                <a:cs typeface="Tahoma" panose="020B0604030504040204" pitchFamily="34" charset="0"/>
              </a:rPr>
              <a:t> algorithm at any point (x, y) we have two option either to choose the next pixel in the east i.e. (x+1, y) or in the south east i.e. (x+1, y-1).</a:t>
            </a:r>
            <a:endParaRPr lang="en-GB" kern="150" dirty="0">
              <a:effectLst/>
              <a:latin typeface="Times New Roman" panose="02020603050405020304" pitchFamily="18" charset="0"/>
              <a:ea typeface="Andale Sans UI"/>
              <a:cs typeface="Tahoma" panose="020B0604030504040204" pitchFamily="34" charset="0"/>
            </a:endParaRPr>
          </a:p>
          <a:p>
            <a:pPr marL="0" indent="0">
              <a:buNone/>
            </a:pPr>
            <a:endParaRPr lang="en-GB" sz="3200" dirty="0"/>
          </a:p>
        </p:txBody>
      </p:sp>
      <p:pic>
        <p:nvPicPr>
          <p:cNvPr id="4" name="graphics2">
            <a:extLst>
              <a:ext uri="{FF2B5EF4-FFF2-40B4-BE49-F238E27FC236}">
                <a16:creationId xmlns:a16="http://schemas.microsoft.com/office/drawing/2014/main" xmlns="" id="{D38C07A6-C8D1-B4C8-E208-9CAA978B624A}"/>
              </a:ext>
            </a:extLst>
          </p:cNvPr>
          <p:cNvPicPr/>
          <p:nvPr/>
        </p:nvPicPr>
        <p:blipFill>
          <a:blip r:embed="rId2">
            <a:lum/>
            <a:alphaModFix/>
          </a:blip>
          <a:srcRect/>
          <a:stretch>
            <a:fillRect/>
          </a:stretch>
        </p:blipFill>
        <p:spPr>
          <a:xfrm>
            <a:off x="2800350" y="2269461"/>
            <a:ext cx="5276850" cy="44411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83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1357DBB7-2AD6-E0EB-2FAF-EC8C3FA73574}"/>
              </a:ext>
            </a:extLst>
          </p:cNvPr>
          <p:cNvSpPr>
            <a:spLocks noGrp="1"/>
          </p:cNvSpPr>
          <p:nvPr>
            <p:ph type="title"/>
          </p:nvPr>
        </p:nvSpPr>
        <p:spPr/>
        <p:txBody>
          <a:bodyPr/>
          <a:lstStyle/>
          <a:p>
            <a:endParaRPr lang="en-GB" dirty="0"/>
          </a:p>
        </p:txBody>
      </p:sp>
      <p:sp>
        <p:nvSpPr>
          <p:cNvPr id="3" name="عنصر نائب للمحتوى 2">
            <a:extLst>
              <a:ext uri="{FF2B5EF4-FFF2-40B4-BE49-F238E27FC236}">
                <a16:creationId xmlns:a16="http://schemas.microsoft.com/office/drawing/2014/main" xmlns="" id="{EAAD670A-3317-C8B0-3C0B-3F8A311A171C}"/>
              </a:ext>
            </a:extLst>
          </p:cNvPr>
          <p:cNvSpPr>
            <a:spLocks noGrp="1"/>
          </p:cNvSpPr>
          <p:nvPr>
            <p:ph idx="1"/>
          </p:nvPr>
        </p:nvSpPr>
        <p:spPr>
          <a:xfrm>
            <a:off x="361512" y="1084264"/>
            <a:ext cx="10554574" cy="4441160"/>
          </a:xfrm>
        </p:spPr>
        <p:txBody>
          <a:bodyPr>
            <a:noAutofit/>
          </a:bodyPr>
          <a:lstStyle/>
          <a:p>
            <a:pPr>
              <a:spcAft>
                <a:spcPts val="600"/>
              </a:spcAft>
            </a:pPr>
            <a:r>
              <a:rPr lang="en-US" sz="1800" kern="150" dirty="0">
                <a:effectLst/>
                <a:latin typeface="urw-din, sans-serif"/>
                <a:ea typeface="Andale Sans UI"/>
                <a:cs typeface="Tahoma" panose="020B0604030504040204" pitchFamily="34" charset="0"/>
              </a:rPr>
              <a:t>Now for each pixel, we will do the following operations: ------</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mj-lt"/>
              <a:buAutoNum type="arabicPeriod"/>
            </a:pPr>
            <a:r>
              <a:rPr lang="en-GB" sz="1800" kern="150" dirty="0">
                <a:effectLst/>
                <a:latin typeface="urw-din, sans-serif"/>
                <a:ea typeface="Andale Sans UI"/>
                <a:cs typeface="Tahoma" panose="020B0604030504040204" pitchFamily="34" charset="0"/>
              </a:rPr>
              <a:t>Set initial values of (xc, </a:t>
            </a:r>
            <a:r>
              <a:rPr lang="en-GB" sz="1800" kern="150" dirty="0" err="1">
                <a:effectLst/>
                <a:latin typeface="urw-din, sans-serif"/>
                <a:ea typeface="Andale Sans UI"/>
                <a:cs typeface="Tahoma" panose="020B0604030504040204" pitchFamily="34" charset="0"/>
              </a:rPr>
              <a:t>yc</a:t>
            </a:r>
            <a:r>
              <a:rPr lang="en-GB" sz="1800" kern="150" dirty="0">
                <a:effectLst/>
                <a:latin typeface="urw-din, sans-serif"/>
                <a:ea typeface="Andale Sans UI"/>
                <a:cs typeface="Tahoma" panose="020B0604030504040204" pitchFamily="34" charset="0"/>
              </a:rPr>
              <a:t>) and (x, y)</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mj-lt"/>
              <a:buAutoNum type="arabicPeriod"/>
            </a:pPr>
            <a:r>
              <a:rPr lang="en-GB" sz="1800" kern="150" dirty="0">
                <a:effectLst/>
                <a:latin typeface="urw-din, sans-serif"/>
                <a:ea typeface="Andale Sans UI"/>
                <a:cs typeface="Tahoma" panose="020B0604030504040204" pitchFamily="34" charset="0"/>
              </a:rPr>
              <a:t>Set decision parameter d to d = 3 – (2 * r)</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mj-lt"/>
              <a:buAutoNum type="arabicPeriod"/>
            </a:pPr>
            <a:r>
              <a:rPr lang="en-GB" sz="1800" kern="150" dirty="0">
                <a:effectLst/>
                <a:latin typeface="urw-din, sans-serif"/>
                <a:ea typeface="Andale Sans UI"/>
                <a:cs typeface="Tahoma" panose="020B0604030504040204" pitchFamily="34" charset="0"/>
              </a:rPr>
              <a:t>call </a:t>
            </a:r>
            <a:r>
              <a:rPr lang="en-GB" sz="1800" kern="150" dirty="0" err="1">
                <a:effectLst/>
                <a:latin typeface="urw-din, sans-serif"/>
                <a:ea typeface="Andale Sans UI"/>
                <a:cs typeface="Tahoma" panose="020B0604030504040204" pitchFamily="34" charset="0"/>
              </a:rPr>
              <a:t>drawCircle</a:t>
            </a:r>
            <a:r>
              <a:rPr lang="en-GB" sz="1800" kern="150" dirty="0">
                <a:effectLst/>
                <a:latin typeface="urw-din, sans-serif"/>
                <a:ea typeface="Andale Sans UI"/>
                <a:cs typeface="Tahoma" panose="020B0604030504040204" pitchFamily="34" charset="0"/>
              </a:rPr>
              <a:t>(int xc, int </a:t>
            </a:r>
            <a:r>
              <a:rPr lang="en-GB" sz="1800" kern="150" dirty="0" err="1">
                <a:effectLst/>
                <a:latin typeface="urw-din, sans-serif"/>
                <a:ea typeface="Andale Sans UI"/>
                <a:cs typeface="Tahoma" panose="020B0604030504040204" pitchFamily="34" charset="0"/>
              </a:rPr>
              <a:t>yc</a:t>
            </a:r>
            <a:r>
              <a:rPr lang="en-GB" sz="1800" kern="150" dirty="0">
                <a:effectLst/>
                <a:latin typeface="urw-din, sans-serif"/>
                <a:ea typeface="Andale Sans UI"/>
                <a:cs typeface="Tahoma" panose="020B0604030504040204" pitchFamily="34" charset="0"/>
              </a:rPr>
              <a:t>, int x, int y) function</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mj-lt"/>
              <a:buAutoNum type="arabicPeriod"/>
            </a:pPr>
            <a:r>
              <a:rPr lang="en-GB" sz="1800" kern="150" dirty="0">
                <a:effectLst/>
                <a:latin typeface="urw-din, sans-serif"/>
                <a:ea typeface="Andale Sans UI"/>
                <a:cs typeface="Tahoma" panose="020B0604030504040204" pitchFamily="34" charset="0"/>
              </a:rPr>
              <a:t>Repeat steps 5 to 8 until x &gt; = y</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mj-lt"/>
              <a:buAutoNum type="arabicPeriod"/>
            </a:pPr>
            <a:r>
              <a:rPr lang="en-GB" sz="1800" kern="150" dirty="0">
                <a:effectLst/>
                <a:latin typeface="urw-din, sans-serif"/>
                <a:ea typeface="Andale Sans UI"/>
                <a:cs typeface="Tahoma" panose="020B0604030504040204" pitchFamily="34" charset="0"/>
              </a:rPr>
              <a:t>Increment value of x</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mj-lt"/>
              <a:buAutoNum type="arabicPeriod"/>
            </a:pPr>
            <a:r>
              <a:rPr lang="en-GB" sz="1800" kern="150" dirty="0">
                <a:effectLst/>
                <a:latin typeface="urw-din, sans-serif"/>
                <a:ea typeface="Andale Sans UI"/>
                <a:cs typeface="Tahoma" panose="020B0604030504040204" pitchFamily="34" charset="0"/>
              </a:rPr>
              <a:t>If d &lt; 0, set d = d + (4*x) + 6</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mj-lt"/>
              <a:buAutoNum type="arabicPeriod"/>
            </a:pPr>
            <a:r>
              <a:rPr lang="en-GB" sz="1800" kern="150" dirty="0">
                <a:effectLst/>
                <a:latin typeface="urw-din, sans-serif"/>
                <a:ea typeface="Andale Sans UI"/>
                <a:cs typeface="Tahoma" panose="020B0604030504040204" pitchFamily="34" charset="0"/>
              </a:rPr>
              <a:t>Else, set d = d + 4 * (x – y) + 10 and decrement y by 1</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mj-lt"/>
              <a:buAutoNum type="arabicPeriod"/>
            </a:pPr>
            <a:r>
              <a:rPr lang="en-GB" sz="1800" kern="150" dirty="0">
                <a:effectLst/>
                <a:latin typeface="urw-din, sans-serif"/>
                <a:ea typeface="Andale Sans UI"/>
                <a:cs typeface="Tahoma" panose="020B0604030504040204" pitchFamily="34" charset="0"/>
              </a:rPr>
              <a:t>call </a:t>
            </a:r>
            <a:r>
              <a:rPr lang="en-GB" sz="1800" kern="150" dirty="0" err="1">
                <a:effectLst/>
                <a:latin typeface="urw-din, sans-serif"/>
                <a:ea typeface="Andale Sans UI"/>
                <a:cs typeface="Tahoma" panose="020B0604030504040204" pitchFamily="34" charset="0"/>
              </a:rPr>
              <a:t>drawCircle</a:t>
            </a:r>
            <a:r>
              <a:rPr lang="en-GB" sz="1800" kern="150" dirty="0">
                <a:effectLst/>
                <a:latin typeface="urw-din, sans-serif"/>
                <a:ea typeface="Andale Sans UI"/>
                <a:cs typeface="Tahoma" panose="020B0604030504040204" pitchFamily="34" charset="0"/>
              </a:rPr>
              <a:t>(int xc, int </a:t>
            </a:r>
            <a:r>
              <a:rPr lang="en-GB" sz="1800" kern="150" dirty="0" err="1">
                <a:effectLst/>
                <a:latin typeface="urw-din, sans-serif"/>
                <a:ea typeface="Andale Sans UI"/>
                <a:cs typeface="Tahoma" panose="020B0604030504040204" pitchFamily="34" charset="0"/>
              </a:rPr>
              <a:t>yc</a:t>
            </a:r>
            <a:r>
              <a:rPr lang="en-GB" sz="1800" kern="150" dirty="0">
                <a:effectLst/>
                <a:latin typeface="urw-din, sans-serif"/>
                <a:ea typeface="Andale Sans UI"/>
                <a:cs typeface="Tahoma" panose="020B0604030504040204" pitchFamily="34" charset="0"/>
              </a:rPr>
              <a:t>, int x, int y) function</a:t>
            </a:r>
            <a:endParaRPr lang="en-GB" sz="1800" kern="150" dirty="0">
              <a:effectLst/>
              <a:latin typeface="Times New Roman" panose="02020603050405020304" pitchFamily="18" charset="0"/>
              <a:ea typeface="Andale Sans UI"/>
              <a:cs typeface="Tahoma" panose="020B0604030504040204" pitchFamily="34" charset="0"/>
            </a:endParaRPr>
          </a:p>
          <a:p>
            <a:pPr marL="0" indent="0">
              <a:buNone/>
            </a:pPr>
            <a:endParaRPr lang="en-GB" sz="3200" dirty="0"/>
          </a:p>
        </p:txBody>
      </p:sp>
    </p:spTree>
    <p:extLst>
      <p:ext uri="{BB962C8B-B14F-4D97-AF65-F5344CB8AC3E}">
        <p14:creationId xmlns:p14="http://schemas.microsoft.com/office/powerpoint/2010/main" val="354377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1357DBB7-2AD6-E0EB-2FAF-EC8C3FA73574}"/>
              </a:ext>
            </a:extLst>
          </p:cNvPr>
          <p:cNvSpPr>
            <a:spLocks noGrp="1"/>
          </p:cNvSpPr>
          <p:nvPr>
            <p:ph type="title"/>
          </p:nvPr>
        </p:nvSpPr>
        <p:spPr>
          <a:xfrm>
            <a:off x="810001" y="2782400"/>
            <a:ext cx="10571998" cy="970450"/>
          </a:xfrm>
        </p:spPr>
        <p:txBody>
          <a:bodyPr/>
          <a:lstStyle/>
          <a:p>
            <a:r>
              <a:rPr lang="en-US" dirty="0"/>
              <a:t>Example </a:t>
            </a:r>
            <a:r>
              <a:rPr lang="en-US" dirty="0">
                <a:sym typeface="Wingdings" panose="05000000000000000000" pitchFamily="2" charset="2"/>
              </a:rPr>
              <a:t>: trace the </a:t>
            </a:r>
            <a:r>
              <a:rPr lang="en-US" dirty="0" err="1">
                <a:sym typeface="Wingdings" panose="05000000000000000000" pitchFamily="2" charset="2"/>
              </a:rPr>
              <a:t>bresenham</a:t>
            </a:r>
            <a:r>
              <a:rPr lang="en-US" dirty="0">
                <a:sym typeface="Wingdings" panose="05000000000000000000" pitchFamily="2" charset="2"/>
              </a:rPr>
              <a:t> algorithm for drawing circle </a:t>
            </a:r>
            <a:r>
              <a:rPr lang="en-US" dirty="0" err="1">
                <a:sym typeface="Wingdings" panose="05000000000000000000" pitchFamily="2" charset="2"/>
              </a:rPr>
              <a:t>cantired</a:t>
            </a:r>
            <a:r>
              <a:rPr lang="en-US" dirty="0">
                <a:sym typeface="Wingdings" panose="05000000000000000000" pitchFamily="2" charset="2"/>
              </a:rPr>
              <a:t> at (2,1) and </a:t>
            </a:r>
            <a:br>
              <a:rPr lang="en-US" dirty="0">
                <a:sym typeface="Wingdings" panose="05000000000000000000" pitchFamily="2" charset="2"/>
              </a:rPr>
            </a:br>
            <a:r>
              <a:rPr lang="en-US" dirty="0" err="1">
                <a:sym typeface="Wingdings" panose="05000000000000000000" pitchFamily="2" charset="2"/>
              </a:rPr>
              <a:t>raduise</a:t>
            </a:r>
            <a:r>
              <a:rPr lang="en-US" dirty="0">
                <a:sym typeface="Wingdings" panose="05000000000000000000" pitchFamily="2" charset="2"/>
              </a:rPr>
              <a:t> is 4 . </a:t>
            </a:r>
            <a:br>
              <a:rPr lang="en-US" dirty="0">
                <a:sym typeface="Wingdings" panose="05000000000000000000" pitchFamily="2" charset="2"/>
              </a:rPr>
            </a:br>
            <a:endParaRPr lang="en-GB" dirty="0"/>
          </a:p>
        </p:txBody>
      </p:sp>
    </p:spTree>
    <p:extLst>
      <p:ext uri="{BB962C8B-B14F-4D97-AF65-F5344CB8AC3E}">
        <p14:creationId xmlns:p14="http://schemas.microsoft.com/office/powerpoint/2010/main" val="21292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F4386E40-6B50-D1AE-6EDA-806BA54B5FA5}"/>
              </a:ext>
            </a:extLst>
          </p:cNvPr>
          <p:cNvSpPr>
            <a:spLocks noGrp="1"/>
          </p:cNvSpPr>
          <p:nvPr>
            <p:ph type="title"/>
          </p:nvPr>
        </p:nvSpPr>
        <p:spPr/>
        <p:txBody>
          <a:bodyPr/>
          <a:lstStyle/>
          <a:p>
            <a:r>
              <a:rPr lang="en-US" sz="2800" b="1" kern="150" dirty="0">
                <a:solidFill>
                  <a:schemeClr val="tx1"/>
                </a:solidFill>
                <a:effectLst/>
                <a:latin typeface="Times New Roman" panose="02020603050405020304" pitchFamily="18" charset="0"/>
                <a:ea typeface="Andale Sans UI"/>
                <a:cs typeface="Tahoma" panose="020B0604030504040204" pitchFamily="34" charset="0"/>
              </a:rPr>
              <a:t>Now I'll show the </a:t>
            </a:r>
            <a:r>
              <a:rPr lang="en-US" sz="2800" b="1" kern="150" dirty="0">
                <a:solidFill>
                  <a:schemeClr val="tx1"/>
                </a:solidFill>
                <a:effectLst/>
                <a:latin typeface="urw-din, sans-serif"/>
                <a:ea typeface="Andale Sans UI"/>
                <a:cs typeface="Tahoma" panose="020B0604030504040204" pitchFamily="34" charset="0"/>
              </a:rPr>
              <a:t>a</a:t>
            </a:r>
            <a:r>
              <a:rPr lang="en-US" sz="2800" b="0" kern="150" dirty="0">
                <a:solidFill>
                  <a:schemeClr val="tx1"/>
                </a:solidFill>
                <a:effectLst/>
                <a:latin typeface="urw-din, sans-serif"/>
                <a:ea typeface="Andale Sans UI"/>
                <a:cs typeface="Tahoma" panose="020B0604030504040204" pitchFamily="34" charset="0"/>
              </a:rPr>
              <a:t>dvantages</a:t>
            </a:r>
            <a:r>
              <a:rPr lang="en-US" sz="2800" b="1" kern="150" dirty="0">
                <a:solidFill>
                  <a:schemeClr val="tx1"/>
                </a:solidFill>
                <a:effectLst/>
                <a:latin typeface="Times New Roman" panose="02020603050405020304" pitchFamily="18" charset="0"/>
                <a:ea typeface="Andale Sans UI"/>
                <a:cs typeface="Tahoma" panose="020B0604030504040204" pitchFamily="34" charset="0"/>
              </a:rPr>
              <a:t> and </a:t>
            </a:r>
            <a:r>
              <a:rPr lang="en-US" sz="2800" b="0" kern="150" dirty="0">
                <a:solidFill>
                  <a:schemeClr val="tx1"/>
                </a:solidFill>
                <a:effectLst/>
                <a:latin typeface="urw-din, sans-serif"/>
                <a:ea typeface="Andale Sans UI"/>
                <a:cs typeface="Tahoma" panose="020B0604030504040204" pitchFamily="34" charset="0"/>
              </a:rPr>
              <a:t>disadvantages</a:t>
            </a:r>
            <a:r>
              <a:rPr lang="en-US" sz="2800" b="1" kern="150" dirty="0">
                <a:solidFill>
                  <a:schemeClr val="tx1"/>
                </a:solidFill>
                <a:effectLst/>
                <a:latin typeface="Times New Roman" panose="02020603050405020304" pitchFamily="18" charset="0"/>
                <a:ea typeface="Andale Sans UI"/>
                <a:cs typeface="Tahoma" panose="020B0604030504040204" pitchFamily="34" charset="0"/>
              </a:rPr>
              <a:t> of this algorithm.</a:t>
            </a:r>
            <a:r>
              <a:rPr lang="en-GB" sz="2800" kern="150" dirty="0">
                <a:solidFill>
                  <a:schemeClr val="tx1"/>
                </a:solidFill>
                <a:effectLst/>
                <a:latin typeface="Times New Roman" panose="02020603050405020304" pitchFamily="18" charset="0"/>
                <a:ea typeface="Andale Sans UI"/>
                <a:cs typeface="Tahoma" panose="020B0604030504040204" pitchFamily="34" charset="0"/>
              </a:rPr>
              <a:t/>
            </a:r>
            <a:br>
              <a:rPr lang="en-GB" sz="2800" kern="150" dirty="0">
                <a:solidFill>
                  <a:schemeClr val="tx1"/>
                </a:solidFill>
                <a:effectLst/>
                <a:latin typeface="Times New Roman" panose="02020603050405020304" pitchFamily="18" charset="0"/>
                <a:ea typeface="Andale Sans UI"/>
                <a:cs typeface="Tahoma" panose="020B0604030504040204" pitchFamily="34" charset="0"/>
              </a:rPr>
            </a:br>
            <a:endParaRPr lang="en-GB" sz="2800" dirty="0">
              <a:solidFill>
                <a:schemeClr val="tx1"/>
              </a:solidFill>
            </a:endParaRPr>
          </a:p>
        </p:txBody>
      </p:sp>
      <p:sp>
        <p:nvSpPr>
          <p:cNvPr id="3" name="عنصر نائب للمحتوى 2">
            <a:extLst>
              <a:ext uri="{FF2B5EF4-FFF2-40B4-BE49-F238E27FC236}">
                <a16:creationId xmlns:a16="http://schemas.microsoft.com/office/drawing/2014/main" xmlns="" id="{8B026603-60D9-545B-9BB3-A2EE920EFA12}"/>
              </a:ext>
            </a:extLst>
          </p:cNvPr>
          <p:cNvSpPr>
            <a:spLocks noGrp="1"/>
          </p:cNvSpPr>
          <p:nvPr>
            <p:ph idx="1"/>
          </p:nvPr>
        </p:nvSpPr>
        <p:spPr>
          <a:xfrm>
            <a:off x="818712" y="1714501"/>
            <a:ext cx="10554574" cy="4144298"/>
          </a:xfrm>
        </p:spPr>
        <p:txBody>
          <a:bodyPr>
            <a:normAutofit/>
          </a:bodyPr>
          <a:lstStyle/>
          <a:p>
            <a:pPr>
              <a:spcAft>
                <a:spcPts val="600"/>
              </a:spcAft>
            </a:pPr>
            <a:r>
              <a:rPr lang="en-US" sz="1800" b="0" kern="150" dirty="0">
                <a:effectLst/>
                <a:latin typeface="urw-din, sans-serif"/>
                <a:ea typeface="Andale Sans UI"/>
                <a:cs typeface="Tahoma" panose="020B0604030504040204" pitchFamily="34" charset="0"/>
              </a:rPr>
              <a:t>Advantages</a:t>
            </a:r>
            <a:r>
              <a:rPr lang="en-US" sz="1800" b="1" kern="150" dirty="0">
                <a:effectLst/>
                <a:latin typeface="urw-din, sans-serif"/>
                <a:ea typeface="Andale Sans UI"/>
                <a:cs typeface="Tahoma" panose="020B0604030504040204" pitchFamily="34" charset="0"/>
              </a:rPr>
              <a:t> </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Arial" panose="020B0604020202020204" pitchFamily="34" charset="0"/>
              <a:buChar char="•"/>
            </a:pPr>
            <a:r>
              <a:rPr lang="en-GB" sz="1800" b="1" kern="150" dirty="0">
                <a:effectLst/>
                <a:latin typeface="urw-din, sans-serif"/>
                <a:ea typeface="OpenSymbol" panose="05010000000000000000" pitchFamily="2" charset="0"/>
                <a:cs typeface="OpenSymbol" panose="05010000000000000000" pitchFamily="2" charset="0"/>
              </a:rPr>
              <a:t>It is a simple algorithm</a:t>
            </a:r>
            <a:endParaRPr lang="en-GB" sz="1800" kern="150" dirty="0">
              <a:effectLst/>
              <a:latin typeface="OpenSymbol" panose="05010000000000000000" pitchFamily="2" charset="0"/>
              <a:ea typeface="OpenSymbol" panose="05010000000000000000" pitchFamily="2" charset="0"/>
              <a:cs typeface="OpenSymbol" panose="05010000000000000000" pitchFamily="2" charset="0"/>
            </a:endParaRPr>
          </a:p>
          <a:p>
            <a:pPr marL="342900" lvl="0" indent="-342900">
              <a:lnSpc>
                <a:spcPct val="157000"/>
              </a:lnSpc>
              <a:spcAft>
                <a:spcPts val="600"/>
              </a:spcAft>
              <a:buFont typeface="Arial" panose="020B0604020202020204" pitchFamily="34" charset="0"/>
              <a:buChar char="•"/>
            </a:pPr>
            <a:r>
              <a:rPr lang="en-GB" sz="1800" b="1" kern="150" dirty="0">
                <a:effectLst/>
                <a:latin typeface="urw-din, sans-serif"/>
                <a:ea typeface="OpenSymbol" panose="05010000000000000000" pitchFamily="2" charset="0"/>
                <a:cs typeface="OpenSymbol" panose="05010000000000000000" pitchFamily="2" charset="0"/>
              </a:rPr>
              <a:t>It can be implemented easily</a:t>
            </a:r>
            <a:endParaRPr lang="en-GB" sz="1800" kern="150" dirty="0">
              <a:effectLst/>
              <a:latin typeface="OpenSymbol" panose="05010000000000000000" pitchFamily="2" charset="0"/>
              <a:ea typeface="OpenSymbol" panose="05010000000000000000" pitchFamily="2" charset="0"/>
              <a:cs typeface="OpenSymbol" panose="05010000000000000000" pitchFamily="2" charset="0"/>
            </a:endParaRPr>
          </a:p>
          <a:p>
            <a:pPr marL="342900" lvl="0" indent="-342900">
              <a:lnSpc>
                <a:spcPct val="157000"/>
              </a:lnSpc>
              <a:spcAft>
                <a:spcPts val="600"/>
              </a:spcAft>
              <a:buFont typeface="Arial" panose="020B0604020202020204" pitchFamily="34" charset="0"/>
              <a:buChar char="•"/>
            </a:pPr>
            <a:r>
              <a:rPr lang="en-GB" sz="1800" b="1" kern="150" dirty="0">
                <a:effectLst/>
                <a:latin typeface="urw-din, sans-serif"/>
                <a:ea typeface="OpenSymbol" panose="05010000000000000000" pitchFamily="2" charset="0"/>
                <a:cs typeface="OpenSymbol" panose="05010000000000000000" pitchFamily="2" charset="0"/>
              </a:rPr>
              <a:t>It is totally based on the equation of circle i.e. X2 + y2 =r2</a:t>
            </a:r>
            <a:endParaRPr lang="en-GB" sz="1800" kern="150" dirty="0">
              <a:effectLst/>
              <a:latin typeface="OpenSymbol" panose="05010000000000000000" pitchFamily="2" charset="0"/>
              <a:ea typeface="OpenSymbol" panose="05010000000000000000" pitchFamily="2" charset="0"/>
              <a:cs typeface="OpenSymbol" panose="05010000000000000000" pitchFamily="2" charset="0"/>
            </a:endParaRPr>
          </a:p>
          <a:p>
            <a:pPr>
              <a:spcAft>
                <a:spcPts val="600"/>
              </a:spcAft>
            </a:pPr>
            <a:r>
              <a:rPr lang="en-GB" sz="1800" b="0" kern="150" dirty="0">
                <a:effectLst/>
                <a:latin typeface="urw-din, sans-serif"/>
                <a:ea typeface="Andale Sans UI"/>
                <a:cs typeface="Tahoma" panose="020B0604030504040204" pitchFamily="34" charset="0"/>
              </a:rPr>
              <a:t>Disadvantages</a:t>
            </a:r>
            <a:r>
              <a:rPr lang="en-GB" sz="1800" b="1" kern="150" dirty="0">
                <a:effectLst/>
                <a:latin typeface="urw-din, sans-serif"/>
                <a:ea typeface="Andale Sans UI"/>
                <a:cs typeface="Tahoma" panose="020B0604030504040204" pitchFamily="34" charset="0"/>
              </a:rPr>
              <a:t> </a:t>
            </a:r>
            <a:endParaRPr lang="en-GB" sz="1800" kern="150" dirty="0">
              <a:effectLst/>
              <a:latin typeface="Times New Roman" panose="02020603050405020304" pitchFamily="18" charset="0"/>
              <a:ea typeface="Andale Sans UI"/>
              <a:cs typeface="Tahoma" panose="020B0604030504040204" pitchFamily="34" charset="0"/>
            </a:endParaRPr>
          </a:p>
          <a:p>
            <a:pPr marL="342900" lvl="0" indent="-342900">
              <a:lnSpc>
                <a:spcPct val="157000"/>
              </a:lnSpc>
              <a:spcAft>
                <a:spcPts val="600"/>
              </a:spcAft>
              <a:buFont typeface="Arial" panose="020B0604020202020204" pitchFamily="34" charset="0"/>
              <a:buChar char="•"/>
            </a:pPr>
            <a:r>
              <a:rPr lang="en-GB" sz="1800" b="1" kern="150" dirty="0">
                <a:effectLst/>
                <a:latin typeface="urw-din, sans-serif"/>
                <a:ea typeface="OpenSymbol" panose="05010000000000000000" pitchFamily="2" charset="0"/>
                <a:cs typeface="OpenSymbol" panose="05010000000000000000" pitchFamily="2" charset="0"/>
              </a:rPr>
              <a:t>There is a problem of accuracy while generating points</a:t>
            </a:r>
            <a:endParaRPr lang="en-GB" sz="1800" kern="150" dirty="0">
              <a:effectLst/>
              <a:latin typeface="OpenSymbol" panose="05010000000000000000" pitchFamily="2" charset="0"/>
              <a:ea typeface="OpenSymbol" panose="05010000000000000000" pitchFamily="2" charset="0"/>
              <a:cs typeface="OpenSymbol" panose="05010000000000000000" pitchFamily="2" charset="0"/>
            </a:endParaRPr>
          </a:p>
          <a:p>
            <a:pPr marL="342900" lvl="0" indent="-342900">
              <a:lnSpc>
                <a:spcPct val="157000"/>
              </a:lnSpc>
              <a:spcAft>
                <a:spcPts val="600"/>
              </a:spcAft>
              <a:buFont typeface="Arial" panose="020B0604020202020204" pitchFamily="34" charset="0"/>
              <a:buChar char="•"/>
            </a:pPr>
            <a:r>
              <a:rPr lang="en-GB" sz="1800" b="1" kern="150" dirty="0">
                <a:effectLst/>
                <a:latin typeface="urw-din, sans-serif"/>
                <a:ea typeface="OpenSymbol" panose="05010000000000000000" pitchFamily="2" charset="0"/>
                <a:cs typeface="OpenSymbol" panose="05010000000000000000" pitchFamily="2" charset="0"/>
              </a:rPr>
              <a:t>This algorithm is not suitable for complex and high graphic images</a:t>
            </a:r>
            <a:endParaRPr lang="en-GB" sz="1800" kern="150" dirty="0">
              <a:effectLst/>
              <a:latin typeface="OpenSymbol" panose="05010000000000000000" pitchFamily="2" charset="0"/>
              <a:ea typeface="OpenSymbol" panose="05010000000000000000" pitchFamily="2" charset="0"/>
              <a:cs typeface="OpenSymbol" panose="05010000000000000000" pitchFamily="2" charset="0"/>
            </a:endParaRPr>
          </a:p>
          <a:p>
            <a:pPr marL="0" indent="0">
              <a:buNone/>
            </a:pPr>
            <a:endParaRPr lang="en-GB" dirty="0"/>
          </a:p>
        </p:txBody>
      </p:sp>
    </p:spTree>
    <p:extLst>
      <p:ext uri="{BB962C8B-B14F-4D97-AF65-F5344CB8AC3E}">
        <p14:creationId xmlns:p14="http://schemas.microsoft.com/office/powerpoint/2010/main" val="3265875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قابل للاقتباس">
  <a:themeElements>
    <a:clrScheme name="قابل للاقتباس">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قابل للاقتباس">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قابل للاقتباس">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TM10001106[[fn=الشارة]]</Template>
  <TotalTime>183</TotalTime>
  <Words>354</Words>
  <Application>Microsoft Office PowerPoint</Application>
  <PresentationFormat>مخصص</PresentationFormat>
  <Paragraphs>42</Paragraphs>
  <Slides>10</Slides>
  <Notes>0</Notes>
  <HiddenSlides>0</HiddenSlides>
  <MMClips>0</MMClips>
  <ScaleCrop>false</ScaleCrop>
  <HeadingPairs>
    <vt:vector size="4" baseType="variant">
      <vt:variant>
        <vt:lpstr>نسق</vt:lpstr>
      </vt:variant>
      <vt:variant>
        <vt:i4>1</vt:i4>
      </vt:variant>
      <vt:variant>
        <vt:lpstr>عناوين الشرائح</vt:lpstr>
      </vt:variant>
      <vt:variant>
        <vt:i4>10</vt:i4>
      </vt:variant>
    </vt:vector>
  </HeadingPairs>
  <TitlesOfParts>
    <vt:vector size="11" baseType="lpstr">
      <vt:lpstr>قابل للاقتباس</vt:lpstr>
      <vt:lpstr>عرض تقديمي في PowerPoint</vt:lpstr>
      <vt:lpstr>Section Index</vt:lpstr>
      <vt:lpstr>What is a Bresenham’s circle drawing algorithm </vt:lpstr>
      <vt:lpstr>عرض تقديمي في PowerPoint</vt:lpstr>
      <vt:lpstr>عرض تقديمي في PowerPoint</vt:lpstr>
      <vt:lpstr>عرض تقديمي في PowerPoint</vt:lpstr>
      <vt:lpstr>عرض تقديمي في PowerPoint</vt:lpstr>
      <vt:lpstr>Example : trace the bresenham algorithm for drawing circle cantired at (2,1) and  raduise is 4 .  </vt:lpstr>
      <vt:lpstr>Now I'll show the advantages and disadvantages of this algorithm. </vt:lpstr>
      <vt:lpstr>Complexity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yazeed zreak</dc:creator>
  <cp:lastModifiedBy>15</cp:lastModifiedBy>
  <cp:revision>6</cp:revision>
  <dcterms:created xsi:type="dcterms:W3CDTF">2022-06-06T15:35:06Z</dcterms:created>
  <dcterms:modified xsi:type="dcterms:W3CDTF">2022-08-28T06:53:04Z</dcterms:modified>
</cp:coreProperties>
</file>