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Times Neue Roman" panose="020B0604020202020204" charset="0"/>
      <p:regular r:id="rId18"/>
    </p:embeddedFont>
    <p:embeddedFont>
      <p:font typeface="Times Neue Roman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33" d="100"/>
          <a:sy n="33" d="100"/>
        </p:scale>
        <p:origin x="1300" y="3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91761">
            <a:off x="-5046395" y="1967871"/>
            <a:ext cx="9267406" cy="1249282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775188" y="-4317446"/>
            <a:ext cx="8968224" cy="863489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4117005" y="4041705"/>
            <a:ext cx="10720708" cy="2214717"/>
            <a:chOff x="0" y="0"/>
            <a:chExt cx="14294278" cy="2952956"/>
          </a:xfrm>
        </p:grpSpPr>
        <p:sp>
          <p:nvSpPr>
            <p:cNvPr id="5" name="TextBox 5"/>
            <p:cNvSpPr txBox="1"/>
            <p:nvPr/>
          </p:nvSpPr>
          <p:spPr>
            <a:xfrm>
              <a:off x="0" y="85725"/>
              <a:ext cx="14294278" cy="17085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713"/>
                </a:lnSpc>
              </a:pPr>
              <a:r>
                <a:rPr lang="en-US" sz="8830" dirty="0">
                  <a:solidFill>
                    <a:srgbClr val="191919"/>
                  </a:solidFill>
                  <a:latin typeface="Times Neue Roman Bold"/>
                </a:rPr>
                <a:t>Food Delivery Time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313912"/>
              <a:ext cx="14294278" cy="6390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14"/>
                </a:lnSpc>
              </a:pPr>
              <a:r>
                <a:rPr lang="en-US" sz="3285" dirty="0">
                  <a:solidFill>
                    <a:srgbClr val="191919"/>
                  </a:solidFill>
                  <a:latin typeface="Times Neue Roman"/>
                </a:rPr>
                <a:t>Yazeed Khalid Alharthi</a:t>
              </a:r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6446245" y="2871666"/>
            <a:ext cx="2281713" cy="219690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799731" y="8016263"/>
            <a:ext cx="4634548" cy="3960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5542821"/>
            <a:chOff x="0" y="0"/>
            <a:chExt cx="21640800" cy="7390429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21640800" cy="16674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847"/>
                </a:lnSpc>
              </a:pPr>
              <a:r>
                <a:rPr lang="en-US" sz="8206" dirty="0">
                  <a:solidFill>
                    <a:srgbClr val="191919"/>
                  </a:solidFill>
                  <a:latin typeface="Times Neue Roman Bold"/>
                </a:rPr>
                <a:t>Algorithms..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908062"/>
              <a:ext cx="19850404" cy="10239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037287" lvl="1" indent="-518643">
                <a:lnSpc>
                  <a:spcPts val="6245"/>
                </a:lnSpc>
                <a:buFont typeface="Arial"/>
                <a:buChar char="•"/>
              </a:pPr>
              <a:r>
                <a:rPr lang="en-US" sz="4804" dirty="0">
                  <a:solidFill>
                    <a:srgbClr val="191919"/>
                  </a:solidFill>
                  <a:latin typeface="Times Neue Roman"/>
                </a:rPr>
                <a:t>What is the average delivery order?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6019765"/>
              <a:ext cx="19850404" cy="8378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247"/>
                </a:lnSpc>
              </a:pPr>
              <a:endParaRPr/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 l="672" r="672"/>
          <a:stretch>
            <a:fillRect/>
          </a:stretch>
        </p:blipFill>
        <p:spPr>
          <a:xfrm>
            <a:off x="3923668" y="5270036"/>
            <a:ext cx="10440662" cy="25722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688382"/>
            <a:ext cx="16230600" cy="9109444"/>
            <a:chOff x="0" y="0"/>
            <a:chExt cx="21640800" cy="12145925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21640800" cy="16674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847"/>
                </a:lnSpc>
              </a:pPr>
              <a:r>
                <a:rPr lang="en-US" sz="8206" dirty="0">
                  <a:solidFill>
                    <a:srgbClr val="191919"/>
                  </a:solidFill>
                  <a:latin typeface="Times Neue Roman Bold"/>
                </a:rPr>
                <a:t>Tools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908063"/>
              <a:ext cx="19850404" cy="61437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245"/>
                </a:lnSpc>
              </a:pPr>
              <a:r>
                <a:rPr lang="en-US" sz="4804" dirty="0">
                  <a:solidFill>
                    <a:srgbClr val="19191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There are tools that will be used to achieve the goal of the study, such as:</a:t>
              </a:r>
            </a:p>
            <a:p>
              <a:pPr>
                <a:lnSpc>
                  <a:spcPts val="6245"/>
                </a:lnSpc>
              </a:pPr>
              <a:r>
                <a:rPr lang="en-US" sz="4800" dirty="0">
                  <a:solidFill>
                    <a:srgbClr val="19191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NumPy , pandas , matplotlib ,seaborn, It will be worked on by Jupyter, PowerPoint.</a:t>
              </a:r>
            </a:p>
            <a:p>
              <a:pPr>
                <a:lnSpc>
                  <a:spcPts val="6245"/>
                </a:lnSpc>
              </a:pPr>
              <a:endParaRPr lang="en-US" sz="1200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6245"/>
                </a:lnSpc>
              </a:pPr>
              <a:endParaRPr lang="en-US" sz="1200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1308124"/>
              <a:ext cx="19850404" cy="8378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247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3920269">
            <a:off x="13066203" y="-4196498"/>
            <a:ext cx="6226076" cy="839299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1443331" y="5960372"/>
            <a:ext cx="6781906" cy="652983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3176813" y="7703286"/>
            <a:ext cx="2991384" cy="1473936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5983905" y="3510222"/>
            <a:ext cx="6320190" cy="1633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861"/>
              </a:lnSpc>
            </a:pPr>
            <a:r>
              <a:rPr lang="en-US" sz="10717" dirty="0">
                <a:solidFill>
                  <a:srgbClr val="191919"/>
                </a:solidFill>
                <a:latin typeface="Times Neue Roman" panose="020B0604020202020204" charset="0"/>
              </a:rPr>
              <a:t>Thank you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10093386"/>
            <a:chOff x="0" y="0"/>
            <a:chExt cx="21640800" cy="13457848"/>
          </a:xfrm>
        </p:grpSpPr>
        <p:sp>
          <p:nvSpPr>
            <p:cNvPr id="3" name="TextBox 3"/>
            <p:cNvSpPr txBox="1"/>
            <p:nvPr/>
          </p:nvSpPr>
          <p:spPr>
            <a:xfrm>
              <a:off x="0" y="-152400"/>
              <a:ext cx="21640800" cy="17792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208"/>
                </a:lnSpc>
              </a:pPr>
              <a:r>
                <a:rPr lang="en-US" sz="8006" spc="416" dirty="0">
                  <a:solidFill>
                    <a:srgbClr val="191919"/>
                  </a:solidFill>
                  <a:latin typeface="Times Neue Roman Bold"/>
                </a:rPr>
                <a:t> objective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638896"/>
              <a:ext cx="19850404" cy="73605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080466" lvl="1" indent="-540233">
                <a:lnSpc>
                  <a:spcPts val="8958"/>
                </a:lnSpc>
                <a:buFont typeface="Arial"/>
                <a:buChar char="•"/>
              </a:pPr>
              <a:r>
                <a:rPr lang="en-US" sz="5004" dirty="0">
                  <a:solidFill>
                    <a:srgbClr val="191919"/>
                  </a:solidFill>
                  <a:latin typeface="Times Neue Roman"/>
                </a:rPr>
                <a:t>Introduction</a:t>
              </a:r>
            </a:p>
            <a:p>
              <a:pPr marL="1080466" lvl="1" indent="-540233">
                <a:lnSpc>
                  <a:spcPts val="8958"/>
                </a:lnSpc>
                <a:buFont typeface="Arial"/>
                <a:buChar char="•"/>
              </a:pPr>
              <a:r>
                <a:rPr lang="en-US" sz="5004" dirty="0">
                  <a:solidFill>
                    <a:srgbClr val="191919"/>
                  </a:solidFill>
                  <a:latin typeface="Times Neue Roman"/>
                </a:rPr>
                <a:t>Design</a:t>
              </a:r>
            </a:p>
            <a:p>
              <a:pPr marL="1080466" lvl="1" indent="-540233">
                <a:lnSpc>
                  <a:spcPts val="8958"/>
                </a:lnSpc>
                <a:buFont typeface="Arial"/>
                <a:buChar char="•"/>
              </a:pPr>
              <a:r>
                <a:rPr lang="en-US" sz="5004" dirty="0">
                  <a:solidFill>
                    <a:srgbClr val="191919"/>
                  </a:solidFill>
                  <a:latin typeface="Times Neue Roman"/>
                </a:rPr>
                <a:t>Data</a:t>
              </a:r>
            </a:p>
            <a:p>
              <a:pPr marL="1080466" lvl="1" indent="-540233">
                <a:lnSpc>
                  <a:spcPts val="8958"/>
                </a:lnSpc>
                <a:buFont typeface="Arial"/>
                <a:buChar char="•"/>
              </a:pPr>
              <a:r>
                <a:rPr lang="en-US" sz="5004" dirty="0">
                  <a:solidFill>
                    <a:srgbClr val="191919"/>
                  </a:solidFill>
                  <a:latin typeface="Times Neue Roman"/>
                </a:rPr>
                <a:t>Algorithms</a:t>
              </a:r>
            </a:p>
            <a:p>
              <a:pPr marL="1080466" lvl="1" indent="-540233">
                <a:lnSpc>
                  <a:spcPts val="8958"/>
                </a:lnSpc>
                <a:buFont typeface="Arial"/>
                <a:buChar char="•"/>
              </a:pPr>
              <a:r>
                <a:rPr lang="en-US" sz="5004" dirty="0">
                  <a:solidFill>
                    <a:srgbClr val="191919"/>
                  </a:solidFill>
                  <a:latin typeface="Times Neue Roman"/>
                </a:rPr>
                <a:t>Tools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2087185"/>
              <a:ext cx="19850404" cy="8378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247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14400"/>
            <a:ext cx="16230600" cy="6395113"/>
            <a:chOff x="0" y="-152400"/>
            <a:chExt cx="21640800" cy="8526817"/>
          </a:xfrm>
        </p:grpSpPr>
        <p:sp>
          <p:nvSpPr>
            <p:cNvPr id="3" name="TextBox 3"/>
            <p:cNvSpPr txBox="1"/>
            <p:nvPr/>
          </p:nvSpPr>
          <p:spPr>
            <a:xfrm>
              <a:off x="0" y="-152400"/>
              <a:ext cx="21640800" cy="17792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208"/>
                </a:lnSpc>
              </a:pPr>
              <a:r>
                <a:rPr lang="en-US" sz="8006" spc="416">
                  <a:solidFill>
                    <a:srgbClr val="191919"/>
                  </a:solidFill>
                  <a:latin typeface="Times Neue Roman Bold"/>
                </a:rPr>
                <a:t>Introduction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638896"/>
              <a:ext cx="19850404" cy="28829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080466" lvl="1" indent="-540233">
                <a:lnSpc>
                  <a:spcPts val="8958"/>
                </a:lnSpc>
                <a:buFont typeface="Arial"/>
                <a:buChar char="•"/>
              </a:pPr>
              <a:r>
                <a:rPr lang="en-US" sz="4800" dirty="0">
                  <a:solidFill>
                    <a:srgbClr val="191919"/>
                  </a:solidFill>
                  <a:latin typeface="Times Neue Roman"/>
                </a:rPr>
                <a:t>This contains data on different cuisines including Italian, Indian and Chinese as well as fast food.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7536616"/>
              <a:ext cx="19850404" cy="8378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247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2538" y="563145"/>
            <a:ext cx="15182462" cy="9084303"/>
            <a:chOff x="0" y="-152400"/>
            <a:chExt cx="22139780" cy="14927232"/>
          </a:xfrm>
        </p:grpSpPr>
        <p:sp>
          <p:nvSpPr>
            <p:cNvPr id="3" name="TextBox 3"/>
            <p:cNvSpPr txBox="1"/>
            <p:nvPr/>
          </p:nvSpPr>
          <p:spPr>
            <a:xfrm>
              <a:off x="0" y="-152400"/>
              <a:ext cx="22139780" cy="18167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467"/>
                </a:lnSpc>
              </a:pPr>
              <a:r>
                <a:rPr lang="en-US" sz="8191" spc="425" dirty="0">
                  <a:solidFill>
                    <a:srgbClr val="191919"/>
                  </a:solidFill>
                  <a:latin typeface="Times Neue Roman Bold"/>
                </a:rPr>
                <a:t>Design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706111"/>
              <a:ext cx="20308103" cy="60754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105378" lvl="1" indent="-552689">
                <a:lnSpc>
                  <a:spcPts val="9164"/>
                </a:lnSpc>
                <a:buFont typeface="Arial"/>
                <a:buChar char="•"/>
              </a:pPr>
              <a:r>
                <a:rPr lang="en-US" sz="4400" dirty="0">
                  <a:solidFill>
                    <a:srgbClr val="19191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highest rated restaurants in terms of delivery speed ?</a:t>
              </a:r>
            </a:p>
            <a:p>
              <a:pPr marL="1105378" lvl="1" indent="-552689">
                <a:lnSpc>
                  <a:spcPts val="9164"/>
                </a:lnSpc>
                <a:buFont typeface="Arial"/>
                <a:buChar char="•"/>
              </a:pPr>
              <a:r>
                <a:rPr lang="en-US" sz="4400" dirty="0">
                  <a:solidFill>
                    <a:srgbClr val="19191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least expensive restaurants for dinner ?</a:t>
              </a:r>
            </a:p>
            <a:p>
              <a:pPr marL="1105378" lvl="1" indent="-552689">
                <a:lnSpc>
                  <a:spcPts val="9164"/>
                </a:lnSpc>
                <a:buFont typeface="Arial"/>
                <a:buChar char="•"/>
              </a:pPr>
              <a:r>
                <a:rPr lang="en-US" sz="4400" dirty="0">
                  <a:solidFill>
                    <a:srgbClr val="19191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What is the most requested cuisine ?</a:t>
              </a:r>
            </a:p>
            <a:p>
              <a:pPr marL="1105378" lvl="1" indent="-552689">
                <a:lnSpc>
                  <a:spcPts val="9164"/>
                </a:lnSpc>
                <a:buFont typeface="Arial"/>
                <a:buChar char="•"/>
              </a:pPr>
              <a:r>
                <a:rPr lang="en-US" sz="4400" dirty="0">
                  <a:solidFill>
                    <a:srgbClr val="19191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What is the average delivery order ?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3928996"/>
              <a:ext cx="20308103" cy="8458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368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829" y="987993"/>
            <a:ext cx="16344550" cy="9109444"/>
            <a:chOff x="-151933" y="0"/>
            <a:chExt cx="21792733" cy="12145925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21640800" cy="16674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847"/>
                </a:lnSpc>
              </a:pPr>
              <a:r>
                <a:rPr lang="en-US" sz="8206" dirty="0">
                  <a:solidFill>
                    <a:srgbClr val="191919"/>
                  </a:solidFill>
                  <a:latin typeface="Times Neue Roman Bold"/>
                </a:rPr>
                <a:t>Data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151933" y="2052039"/>
              <a:ext cx="15173728" cy="93173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644" lvl="1">
                <a:lnSpc>
                  <a:spcPct val="150000"/>
                </a:lnSpc>
              </a:pPr>
              <a:r>
                <a:rPr lang="en-US" sz="4400" dirty="0">
                  <a:solidFill>
                    <a:srgbClr val="191919"/>
                  </a:solidFill>
                  <a:latin typeface="Times Neue Roman"/>
                </a:rPr>
                <a:t>The data was taken from the Kaggle website</a:t>
              </a:r>
            </a:p>
            <a:p>
              <a:pPr marL="518644" lvl="1">
                <a:lnSpc>
                  <a:spcPct val="150000"/>
                </a:lnSpc>
              </a:pPr>
              <a:r>
                <a:rPr lang="en-US" sz="4400" dirty="0">
                  <a:solidFill>
                    <a:srgbClr val="191919"/>
                  </a:solidFill>
                  <a:latin typeface="Times Neue Roman"/>
                </a:rPr>
                <a:t>The data contains 9 columns, 11094 rows:</a:t>
              </a:r>
            </a:p>
            <a:p>
              <a:pPr marL="1037287" lvl="1" indent="-518643">
                <a:lnSpc>
                  <a:spcPct val="150000"/>
                </a:lnSpc>
                <a:buFont typeface="Arial"/>
                <a:buChar char="•"/>
              </a:pPr>
              <a:r>
                <a:rPr lang="en-US" sz="4400" dirty="0">
                  <a:solidFill>
                    <a:srgbClr val="191919"/>
                  </a:solidFill>
                  <a:latin typeface="Times Neue Roman"/>
                </a:rPr>
                <a:t>Restaurant</a:t>
              </a:r>
            </a:p>
            <a:p>
              <a:pPr marL="1037287" lvl="1" indent="-518643">
                <a:lnSpc>
                  <a:spcPct val="150000"/>
                </a:lnSpc>
                <a:buFont typeface="Arial"/>
                <a:buChar char="•"/>
              </a:pPr>
              <a:r>
                <a:rPr lang="en-US" sz="4400" dirty="0">
                  <a:solidFill>
                    <a:srgbClr val="191919"/>
                  </a:solidFill>
                  <a:latin typeface="Times Neue Roman"/>
                </a:rPr>
                <a:t>Location</a:t>
              </a:r>
            </a:p>
            <a:p>
              <a:pPr marL="1037287" lvl="1" indent="-518643">
                <a:lnSpc>
                  <a:spcPct val="150000"/>
                </a:lnSpc>
                <a:buFont typeface="Arial"/>
                <a:buChar char="•"/>
              </a:pPr>
              <a:r>
                <a:rPr lang="en-US" sz="4400" dirty="0">
                  <a:solidFill>
                    <a:srgbClr val="191919"/>
                  </a:solidFill>
                  <a:latin typeface="Times Neue Roman"/>
                </a:rPr>
                <a:t>Cuisines</a:t>
              </a:r>
            </a:p>
            <a:p>
              <a:pPr marL="1037287" lvl="1" indent="-518643">
                <a:lnSpc>
                  <a:spcPct val="150000"/>
                </a:lnSpc>
                <a:buFont typeface="Arial"/>
                <a:buChar char="•"/>
              </a:pPr>
              <a:r>
                <a:rPr lang="en-US" sz="4400" dirty="0">
                  <a:solidFill>
                    <a:srgbClr val="191919"/>
                  </a:solidFill>
                  <a:latin typeface="Times Neue Roman"/>
                </a:rPr>
                <a:t>Average _Cost</a:t>
              </a:r>
            </a:p>
            <a:p>
              <a:pPr marL="1037287" lvl="1" indent="-518643">
                <a:lnSpc>
                  <a:spcPct val="150000"/>
                </a:lnSpc>
                <a:buFont typeface="Arial"/>
                <a:buChar char="•"/>
              </a:pPr>
              <a:r>
                <a:rPr lang="en-US" sz="4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Minimum Order 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1308124"/>
              <a:ext cx="19850404" cy="8378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247"/>
                </a:lnSpc>
              </a:pPr>
              <a:endParaRPr/>
            </a:p>
          </p:txBody>
        </p:sp>
      </p:grpSp>
      <p:sp>
        <p:nvSpPr>
          <p:cNvPr id="7" name="TextBox 4">
            <a:extLst>
              <a:ext uri="{FF2B5EF4-FFF2-40B4-BE49-F238E27FC236}">
                <a16:creationId xmlns:a16="http://schemas.microsoft.com/office/drawing/2014/main" id="{74F0E5F8-6E71-4292-9B1C-0F0506DE0790}"/>
              </a:ext>
            </a:extLst>
          </p:cNvPr>
          <p:cNvSpPr txBox="1"/>
          <p:nvPr/>
        </p:nvSpPr>
        <p:spPr>
          <a:xfrm>
            <a:off x="6136073" y="4585347"/>
            <a:ext cx="4510931" cy="4020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Rating </a:t>
            </a:r>
          </a:p>
          <a:p>
            <a:pPr>
              <a:lnSpc>
                <a:spcPct val="150000"/>
              </a:lnSpc>
            </a:pPr>
            <a:r>
              <a:rPr lang="en-US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Votes </a:t>
            </a:r>
          </a:p>
          <a:p>
            <a:pPr>
              <a:lnSpc>
                <a:spcPct val="150000"/>
              </a:lnSpc>
            </a:pPr>
            <a:r>
              <a:rPr lang="en-US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Reviews </a:t>
            </a:r>
          </a:p>
          <a:p>
            <a:pPr>
              <a:lnSpc>
                <a:spcPct val="150000"/>
              </a:lnSpc>
            </a:pPr>
            <a:r>
              <a:rPr lang="en-US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Delivery _Time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5064502"/>
            <a:chOff x="0" y="0"/>
            <a:chExt cx="21640800" cy="6752669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21640800" cy="16674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847"/>
                </a:lnSpc>
              </a:pPr>
              <a:r>
                <a:rPr lang="en-US" sz="8206" dirty="0">
                  <a:solidFill>
                    <a:srgbClr val="191919"/>
                  </a:solidFill>
                  <a:latin typeface="Times Neue Roman Bold"/>
                </a:rPr>
                <a:t>challenges 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736612"/>
              <a:ext cx="19850404" cy="40160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037287" lvl="1" indent="-518643">
                <a:lnSpc>
                  <a:spcPts val="8071"/>
                </a:lnSpc>
                <a:buFont typeface="Arial"/>
                <a:buChar char="•"/>
              </a:pPr>
              <a:r>
                <a:rPr lang="en-US" sz="4400" dirty="0">
                  <a:solidFill>
                    <a:srgbClr val="191919"/>
                  </a:solidFill>
                  <a:latin typeface="Times Neue Roman" panose="020B0604020202020204" charset="0"/>
                </a:rPr>
                <a:t>I faced some challenges null value , and out layer.</a:t>
              </a:r>
            </a:p>
            <a:p>
              <a:pPr marL="1037287" lvl="1" indent="-518643">
                <a:lnSpc>
                  <a:spcPts val="8071"/>
                </a:lnSpc>
                <a:buFont typeface="Arial"/>
                <a:buChar char="•"/>
              </a:pPr>
              <a:r>
                <a:rPr lang="en-US" sz="4400" dirty="0">
                  <a:solidFill>
                    <a:srgbClr val="191919"/>
                  </a:solidFill>
                  <a:latin typeface="Times Neue Roman"/>
                </a:rPr>
                <a:t>Of course, there are problems and there must be a solution for every problem.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48917" y="4396950"/>
            <a:ext cx="7295083" cy="519498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1028700"/>
            <a:ext cx="16230600" cy="5542821"/>
            <a:chOff x="0" y="0"/>
            <a:chExt cx="21640800" cy="7390429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21640800" cy="16674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847"/>
                </a:lnSpc>
              </a:pPr>
              <a:r>
                <a:rPr lang="en-US" sz="8206" dirty="0">
                  <a:solidFill>
                    <a:srgbClr val="191919"/>
                  </a:solidFill>
                  <a:latin typeface="Times Neue Roman Bold"/>
                </a:rPr>
                <a:t>Algorithms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908062"/>
              <a:ext cx="19850404" cy="10239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037287" lvl="1" indent="-518643">
                <a:lnSpc>
                  <a:spcPts val="6245"/>
                </a:lnSpc>
                <a:buFont typeface="Arial"/>
                <a:buChar char="•"/>
              </a:pPr>
              <a:r>
                <a:rPr lang="en-US" sz="4804" dirty="0">
                  <a:solidFill>
                    <a:srgbClr val="191919"/>
                  </a:solidFill>
                  <a:latin typeface="Times Neue Roman"/>
                </a:rPr>
                <a:t>The highest rated restaurants in terms of delivery speed? 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6019765"/>
              <a:ext cx="19850404" cy="8378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247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144000" y="4396950"/>
            <a:ext cx="7259549" cy="51494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5542821"/>
            <a:chOff x="0" y="0"/>
            <a:chExt cx="21640800" cy="7390429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21640800" cy="16674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847"/>
                </a:lnSpc>
              </a:pPr>
              <a:r>
                <a:rPr lang="en-US" sz="8206" dirty="0">
                  <a:solidFill>
                    <a:srgbClr val="191919"/>
                  </a:solidFill>
                  <a:latin typeface="Times Neue Roman Bold"/>
                </a:rPr>
                <a:t>Algorithms..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908062"/>
              <a:ext cx="19850404" cy="10239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037287" lvl="1" indent="-518643">
                <a:lnSpc>
                  <a:spcPts val="6245"/>
                </a:lnSpc>
                <a:buFont typeface="Arial"/>
                <a:buChar char="•"/>
              </a:pPr>
              <a:r>
                <a:rPr lang="en-US" sz="4804" dirty="0">
                  <a:solidFill>
                    <a:srgbClr val="191919"/>
                  </a:solidFill>
                  <a:latin typeface="Times Neue Roman"/>
                </a:rPr>
                <a:t>The least expensive restaurants for dinner?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6019765"/>
              <a:ext cx="19850404" cy="8378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247"/>
                </a:lnSpc>
              </a:pPr>
              <a:endParaRPr/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 t="405" b="405"/>
          <a:stretch>
            <a:fillRect/>
          </a:stretch>
        </p:blipFill>
        <p:spPr>
          <a:xfrm>
            <a:off x="4472314" y="4550488"/>
            <a:ext cx="7572628" cy="51494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5542821"/>
            <a:chOff x="0" y="0"/>
            <a:chExt cx="21640800" cy="7390429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21640800" cy="16674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847"/>
                </a:lnSpc>
              </a:pPr>
              <a:r>
                <a:rPr lang="en-US" sz="8206">
                  <a:solidFill>
                    <a:srgbClr val="191919"/>
                  </a:solidFill>
                  <a:latin typeface="Times Neue Roman Bold"/>
                </a:rPr>
                <a:t>Algorithms..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908062"/>
              <a:ext cx="19850404" cy="10239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037287" lvl="1" indent="-518643">
                <a:lnSpc>
                  <a:spcPts val="6245"/>
                </a:lnSpc>
                <a:buFont typeface="Arial"/>
                <a:buChar char="•"/>
              </a:pPr>
              <a:r>
                <a:rPr lang="en-US" sz="4804" dirty="0">
                  <a:solidFill>
                    <a:srgbClr val="191919"/>
                  </a:solidFill>
                  <a:latin typeface="Times Neue Roman"/>
                </a:rPr>
                <a:t>What is the most requested cuisine?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6019765"/>
              <a:ext cx="19850404" cy="8378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247"/>
                </a:lnSpc>
              </a:pPr>
              <a:endParaRPr/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 t="146" b="146"/>
          <a:stretch>
            <a:fillRect/>
          </a:stretch>
        </p:blipFill>
        <p:spPr>
          <a:xfrm>
            <a:off x="2688772" y="4743477"/>
            <a:ext cx="11549627" cy="39052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205</Words>
  <Application>Microsoft Office PowerPoint</Application>
  <PresentationFormat>Custom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Times Neue Roman Bold</vt:lpstr>
      <vt:lpstr>Calibri</vt:lpstr>
      <vt:lpstr>Times New Roman</vt:lpstr>
      <vt:lpstr>Times Neue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Delivery Time</dc:title>
  <cp:lastModifiedBy>Yazeed Alharthi</cp:lastModifiedBy>
  <cp:revision>2</cp:revision>
  <dcterms:created xsi:type="dcterms:W3CDTF">2006-08-16T00:00:00Z</dcterms:created>
  <dcterms:modified xsi:type="dcterms:W3CDTF">2021-11-24T16:44:15Z</dcterms:modified>
  <dc:identifier>DAEwDiau6hc</dc:identifier>
</cp:coreProperties>
</file>