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65" r:id="rId4"/>
    <p:sldId id="312" r:id="rId5"/>
    <p:sldId id="268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0" r:id="rId14"/>
  </p:sldIdLst>
  <p:sldSz cx="9144000" cy="5143500" type="screen16x9"/>
  <p:notesSz cx="6858000" cy="9144000"/>
  <p:embeddedFontLst>
    <p:embeddedFont>
      <p:font typeface="Oswald" panose="020B0604020202020204" charset="0"/>
      <p:regular r:id="rId16"/>
      <p:bold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575F46-BDE2-48DC-8817-30BCAF043741}">
  <a:tblStyle styleId="{78575F46-BDE2-48DC-8817-30BCAF043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554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915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63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3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68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c1997cbf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c1997cbf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35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17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022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86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4564625" y="9500"/>
            <a:ext cx="4579500" cy="5143500"/>
          </a:xfrm>
          <a:prstGeom prst="rect">
            <a:avLst/>
          </a:prstGeom>
          <a:gradFill>
            <a:gsLst>
              <a:gs pos="0">
                <a:srgbClr val="20124D"/>
              </a:gs>
              <a:gs pos="58999">
                <a:srgbClr val="855673"/>
              </a:gs>
              <a:gs pos="100000">
                <a:srgbClr val="EA9999"/>
              </a:gs>
            </a:gsLst>
            <a:lin ang="2700006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4"/>
          <p:cNvSpPr/>
          <p:nvPr/>
        </p:nvSpPr>
        <p:spPr>
          <a:xfrm>
            <a:off x="-14875" y="9500"/>
            <a:ext cx="4579500" cy="5143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5011588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5011592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2295767" y="25872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3"/>
          </p:nvPr>
        </p:nvSpPr>
        <p:spPr>
          <a:xfrm>
            <a:off x="2295763" y="20526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datasets/heemalichaudhari/adidas-sales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ctrTitle"/>
          </p:nvPr>
        </p:nvSpPr>
        <p:spPr>
          <a:xfrm>
            <a:off x="1887750" y="1642124"/>
            <a:ext cx="5368500" cy="11509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Segmenting e-Commerce Customer through Data Mining Techniques​</a:t>
            </a:r>
          </a:p>
        </p:txBody>
      </p:sp>
      <p:grpSp>
        <p:nvGrpSpPr>
          <p:cNvPr id="174" name="Google Shape;174;p35"/>
          <p:cNvGrpSpPr/>
          <p:nvPr/>
        </p:nvGrpSpPr>
        <p:grpSpPr>
          <a:xfrm rot="-5400000">
            <a:off x="4531668" y="1145388"/>
            <a:ext cx="80672" cy="3791466"/>
            <a:chOff x="240800" y="2204795"/>
            <a:chExt cx="14075" cy="652105"/>
          </a:xfrm>
        </p:grpSpPr>
        <p:sp>
          <p:nvSpPr>
            <p:cNvPr id="175" name="Google Shape;175;p35"/>
            <p:cNvSpPr/>
            <p:nvPr/>
          </p:nvSpPr>
          <p:spPr>
            <a:xfrm>
              <a:off x="240801" y="2204795"/>
              <a:ext cx="11401" cy="545681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5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5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172;p35">
            <a:extLst>
              <a:ext uri="{FF2B5EF4-FFF2-40B4-BE49-F238E27FC236}">
                <a16:creationId xmlns:a16="http://schemas.microsoft.com/office/drawing/2014/main" id="{EFC01CD5-A3F7-4F28-929F-03E92C4BA9B1}"/>
              </a:ext>
            </a:extLst>
          </p:cNvPr>
          <p:cNvSpPr txBox="1">
            <a:spLocks/>
          </p:cNvSpPr>
          <p:nvPr/>
        </p:nvSpPr>
        <p:spPr>
          <a:xfrm>
            <a:off x="1887750" y="3151207"/>
            <a:ext cx="5368500" cy="9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swald"/>
              <a:buNone/>
              <a:defRPr sz="52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/>
              <a:t>Yazeed Mwafi - 202020186</a:t>
            </a:r>
          </a:p>
          <a:p>
            <a:r>
              <a:rPr lang="en-US" sz="2500" dirty="0"/>
              <a:t>Laith Jaber - 202010517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41148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(Cont.)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CB6E2-1882-5AB5-D718-3ADD65F58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73" r="57674" b="5984"/>
          <a:stretch/>
        </p:blipFill>
        <p:spPr>
          <a:xfrm>
            <a:off x="66895" y="1318260"/>
            <a:ext cx="2911193" cy="3261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62E6D-91FD-983F-58DF-5CFA801AA6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5631" r="57664" b="5940"/>
          <a:stretch/>
        </p:blipFill>
        <p:spPr>
          <a:xfrm>
            <a:off x="3116035" y="1318260"/>
            <a:ext cx="2911930" cy="326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6931C8-DB31-68E0-27DF-D743613F4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27" r="57813" b="6027"/>
          <a:stretch/>
        </p:blipFill>
        <p:spPr>
          <a:xfrm>
            <a:off x="6165175" y="1318260"/>
            <a:ext cx="291193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41148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CD9E4-DC5E-A3E0-B93D-A06353670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12" y="1794892"/>
            <a:ext cx="5785776" cy="3116580"/>
          </a:xfrm>
          <a:prstGeom prst="rect">
            <a:avLst/>
          </a:prstGeom>
        </p:spPr>
      </p:pic>
      <p:sp>
        <p:nvSpPr>
          <p:cNvPr id="8" name="Google Shape;671;p44">
            <a:extLst>
              <a:ext uri="{FF2B5EF4-FFF2-40B4-BE49-F238E27FC236}">
                <a16:creationId xmlns:a16="http://schemas.microsoft.com/office/drawing/2014/main" id="{EF8AEB2A-6542-904D-4A52-382D95AC26B0}"/>
              </a:ext>
            </a:extLst>
          </p:cNvPr>
          <p:cNvSpPr txBox="1"/>
          <p:nvPr/>
        </p:nvSpPr>
        <p:spPr>
          <a:xfrm>
            <a:off x="895379" y="1218819"/>
            <a:ext cx="752862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we noticed, when total sales increase, profit also increases.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Google Shape;674;p44">
            <a:extLst>
              <a:ext uri="{FF2B5EF4-FFF2-40B4-BE49-F238E27FC236}">
                <a16:creationId xmlns:a16="http://schemas.microsoft.com/office/drawing/2014/main" id="{BF4CEA2D-4623-BFBF-F069-58D56F3C48BF}"/>
              </a:ext>
            </a:extLst>
          </p:cNvPr>
          <p:cNvSpPr/>
          <p:nvPr/>
        </p:nvSpPr>
        <p:spPr>
          <a:xfrm>
            <a:off x="720000" y="1322832"/>
            <a:ext cx="203484" cy="181737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11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41148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Visualization(Cont.)</a:t>
            </a:r>
            <a:endParaRPr dirty="0"/>
          </a:p>
        </p:txBody>
      </p:sp>
      <p:sp>
        <p:nvSpPr>
          <p:cNvPr id="8" name="Google Shape;671;p44">
            <a:extLst>
              <a:ext uri="{FF2B5EF4-FFF2-40B4-BE49-F238E27FC236}">
                <a16:creationId xmlns:a16="http://schemas.microsoft.com/office/drawing/2014/main" id="{EF8AEB2A-6542-904D-4A52-382D95AC26B0}"/>
              </a:ext>
            </a:extLst>
          </p:cNvPr>
          <p:cNvSpPr txBox="1"/>
          <p:nvPr/>
        </p:nvSpPr>
        <p:spPr>
          <a:xfrm>
            <a:off x="895379" y="1279779"/>
            <a:ext cx="7528621" cy="47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New York, Florida, Texas, and Alabama are states where the highest profit was observed.</a:t>
            </a:r>
          </a:p>
        </p:txBody>
      </p:sp>
      <p:sp>
        <p:nvSpPr>
          <p:cNvPr id="9" name="Google Shape;674;p44">
            <a:extLst>
              <a:ext uri="{FF2B5EF4-FFF2-40B4-BE49-F238E27FC236}">
                <a16:creationId xmlns:a16="http://schemas.microsoft.com/office/drawing/2014/main" id="{BF4CEA2D-4623-BFBF-F069-58D56F3C48BF}"/>
              </a:ext>
            </a:extLst>
          </p:cNvPr>
          <p:cNvSpPr/>
          <p:nvPr/>
        </p:nvSpPr>
        <p:spPr>
          <a:xfrm>
            <a:off x="720000" y="1384172"/>
            <a:ext cx="203484" cy="181737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88BE2-B7CF-80C5-21C0-962B4406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42" y="1989582"/>
            <a:ext cx="5548916" cy="29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411480"/>
            <a:ext cx="77040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Visualization(Cont.)</a:t>
            </a:r>
            <a:endParaRPr dirty="0"/>
          </a:p>
        </p:txBody>
      </p:sp>
      <p:sp>
        <p:nvSpPr>
          <p:cNvPr id="8" name="Google Shape;671;p44">
            <a:extLst>
              <a:ext uri="{FF2B5EF4-FFF2-40B4-BE49-F238E27FC236}">
                <a16:creationId xmlns:a16="http://schemas.microsoft.com/office/drawing/2014/main" id="{EF8AEB2A-6542-904D-4A52-382D95AC26B0}"/>
              </a:ext>
            </a:extLst>
          </p:cNvPr>
          <p:cNvSpPr txBox="1"/>
          <p:nvPr/>
        </p:nvSpPr>
        <p:spPr>
          <a:xfrm>
            <a:off x="895379" y="1279779"/>
            <a:ext cx="7528621" cy="47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As we can see, people prefer to buy items from online stores and instore.</a:t>
            </a:r>
          </a:p>
        </p:txBody>
      </p:sp>
      <p:sp>
        <p:nvSpPr>
          <p:cNvPr id="9" name="Google Shape;674;p44">
            <a:extLst>
              <a:ext uri="{FF2B5EF4-FFF2-40B4-BE49-F238E27FC236}">
                <a16:creationId xmlns:a16="http://schemas.microsoft.com/office/drawing/2014/main" id="{BF4CEA2D-4623-BFBF-F069-58D56F3C48BF}"/>
              </a:ext>
            </a:extLst>
          </p:cNvPr>
          <p:cNvSpPr/>
          <p:nvPr/>
        </p:nvSpPr>
        <p:spPr>
          <a:xfrm>
            <a:off x="720000" y="1384172"/>
            <a:ext cx="203484" cy="181737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C6CCD-A3AB-66E1-CE5F-8A6326D4D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02" y="1930289"/>
            <a:ext cx="5464795" cy="29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5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498982" y="2026414"/>
            <a:ext cx="3361178" cy="1387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First,</a:t>
            </a:r>
            <a:r>
              <a:rPr lang="ar-JO" sz="1100" dirty="0"/>
              <a:t> </a:t>
            </a:r>
            <a:r>
              <a:rPr lang="en-US" sz="1100" dirty="0"/>
              <a:t>for this analysis we took this database that displays products sold through the adidas stores in USA.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Then, we load it to Weka.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00" dirty="0"/>
              <a:t>Dataset link : </a:t>
            </a:r>
            <a:r>
              <a:rPr lang="en-US" sz="1100" dirty="0">
                <a:hlinkClick r:id="rId4"/>
              </a:rPr>
              <a:t>Kaggle-Adidas sales database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536230" y="2026414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D8B744-4BBB-A637-7D9D-52CCBA6037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4" t="21653" r="29666" b="4649"/>
          <a:stretch/>
        </p:blipFill>
        <p:spPr>
          <a:xfrm>
            <a:off x="3968920" y="1332278"/>
            <a:ext cx="4771731" cy="277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sp>
        <p:nvSpPr>
          <p:cNvPr id="670" name="Google Shape;670;p44"/>
          <p:cNvSpPr txBox="1"/>
          <p:nvPr/>
        </p:nvSpPr>
        <p:spPr>
          <a:xfrm>
            <a:off x="6036852" y="3066741"/>
            <a:ext cx="2820636" cy="105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To handle missing values , we applied “ReplaceMissingValues” filter that replace missing values with mean/mode.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1" name="Google Shape;671;p44"/>
          <p:cNvSpPr txBox="1"/>
          <p:nvPr/>
        </p:nvSpPr>
        <p:spPr>
          <a:xfrm>
            <a:off x="6036852" y="1831728"/>
            <a:ext cx="2820636" cy="78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have a lot of nulls so we'll start by handling the missing values.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5721265" y="3325599"/>
            <a:ext cx="274200" cy="273900"/>
          </a:xfrm>
          <a:prstGeom prst="ellipse">
            <a:avLst/>
          </a:prstGeom>
          <a:solidFill>
            <a:srgbClr val="FFFFFF">
              <a:alpha val="60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4"/>
          <p:cNvSpPr/>
          <p:nvPr/>
        </p:nvSpPr>
        <p:spPr>
          <a:xfrm>
            <a:off x="5721265" y="2088156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2F05C-7D59-8D39-9B2C-8B44B35292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4"/>
          <a:stretch/>
        </p:blipFill>
        <p:spPr>
          <a:xfrm>
            <a:off x="720000" y="1366203"/>
            <a:ext cx="4687152" cy="3237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(Cont.)</a:t>
            </a:r>
            <a:endParaRPr dirty="0"/>
          </a:p>
        </p:txBody>
      </p:sp>
      <p:sp>
        <p:nvSpPr>
          <p:cNvPr id="671" name="Google Shape;671;p44"/>
          <p:cNvSpPr txBox="1"/>
          <p:nvPr/>
        </p:nvSpPr>
        <p:spPr>
          <a:xfrm>
            <a:off x="869470" y="2603500"/>
            <a:ext cx="2939255" cy="64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We applied “InterquartileRange” (IQR) filter to detect the outliers.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4" name="Google Shape;674;p44"/>
          <p:cNvSpPr/>
          <p:nvPr/>
        </p:nvSpPr>
        <p:spPr>
          <a:xfrm>
            <a:off x="529500" y="2750200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3FC23-7258-1D76-FC0D-7B1EA106A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67" y="1565402"/>
            <a:ext cx="5063053" cy="272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 txBox="1">
            <a:spLocks noGrp="1"/>
          </p:cNvSpPr>
          <p:nvPr>
            <p:ph type="body" idx="1"/>
          </p:nvPr>
        </p:nvSpPr>
        <p:spPr>
          <a:xfrm>
            <a:off x="5079336" y="1065898"/>
            <a:ext cx="3541104" cy="1302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When we applied the “Normalize” filter, we observed no changes in the outliers.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we decided to drop the outliers by applying “RemoveWithValues” filter. </a:t>
            </a:r>
            <a:endParaRPr dirty="0"/>
          </a:p>
        </p:txBody>
      </p:sp>
      <p:sp>
        <p:nvSpPr>
          <p:cNvPr id="905" name="Google Shape;905;p47"/>
          <p:cNvSpPr txBox="1">
            <a:spLocks noGrp="1"/>
          </p:cNvSpPr>
          <p:nvPr>
            <p:ph type="body" idx="2"/>
          </p:nvPr>
        </p:nvSpPr>
        <p:spPr>
          <a:xfrm>
            <a:off x="523562" y="1065898"/>
            <a:ext cx="3541104" cy="654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 applied the “Normalize” filter to handle the outliers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26B56-DFE0-60CD-D67E-239A51D4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" y="2000153"/>
            <a:ext cx="4262781" cy="228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12DD8-F2F8-E769-53BF-6117FF268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22" y="2635153"/>
            <a:ext cx="4267531" cy="22860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(Cont.)</a:t>
            </a:r>
            <a:endParaRPr dirty="0"/>
          </a:p>
        </p:txBody>
      </p:sp>
      <p:sp>
        <p:nvSpPr>
          <p:cNvPr id="671" name="Google Shape;671;p44"/>
          <p:cNvSpPr txBox="1"/>
          <p:nvPr/>
        </p:nvSpPr>
        <p:spPr>
          <a:xfrm>
            <a:off x="869470" y="2603500"/>
            <a:ext cx="2939255" cy="7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Then, we applied “Standardize” filter to standardize numeric attributes,</a:t>
            </a:r>
          </a:p>
        </p:txBody>
      </p:sp>
      <p:sp>
        <p:nvSpPr>
          <p:cNvPr id="674" name="Google Shape;674;p44"/>
          <p:cNvSpPr/>
          <p:nvPr/>
        </p:nvSpPr>
        <p:spPr>
          <a:xfrm>
            <a:off x="529500" y="2750200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C159C-A940-AF0E-E928-F3148EE26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14469"/>
          <a:stretch/>
        </p:blipFill>
        <p:spPr>
          <a:xfrm>
            <a:off x="3717285" y="1569720"/>
            <a:ext cx="5256871" cy="33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 txBox="1"/>
          <p:nvPr/>
        </p:nvSpPr>
        <p:spPr>
          <a:xfrm>
            <a:off x="1550940" y="664972"/>
            <a:ext cx="6042119" cy="51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Visualizing all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3FD05-B2AD-B0BA-8637-9CE1A325B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376" y="1256639"/>
            <a:ext cx="6353245" cy="33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8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Selection</a:t>
            </a:r>
            <a:endParaRPr dirty="0"/>
          </a:p>
        </p:txBody>
      </p:sp>
      <p:sp>
        <p:nvSpPr>
          <p:cNvPr id="670" name="Google Shape;670;p44"/>
          <p:cNvSpPr txBox="1"/>
          <p:nvPr/>
        </p:nvSpPr>
        <p:spPr>
          <a:xfrm>
            <a:off x="6036852" y="3066740"/>
            <a:ext cx="2820636" cy="123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According to the algorithm we chose above, we picked up the “BestFirst” selecting method to nominate the most useful attributes.</a:t>
            </a:r>
          </a:p>
        </p:txBody>
      </p:sp>
      <p:sp>
        <p:nvSpPr>
          <p:cNvPr id="671" name="Google Shape;671;p44"/>
          <p:cNvSpPr txBox="1"/>
          <p:nvPr/>
        </p:nvSpPr>
        <p:spPr>
          <a:xfrm>
            <a:off x="6036852" y="1831728"/>
            <a:ext cx="2820636" cy="10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After all the steps shown above, we selected some attributes using “CfsSubsetEval” attributed evaluator.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5721265" y="3325599"/>
            <a:ext cx="274200" cy="273900"/>
          </a:xfrm>
          <a:prstGeom prst="ellipse">
            <a:avLst/>
          </a:prstGeom>
          <a:solidFill>
            <a:srgbClr val="FFFFFF">
              <a:alpha val="60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4"/>
          <p:cNvSpPr/>
          <p:nvPr/>
        </p:nvSpPr>
        <p:spPr>
          <a:xfrm>
            <a:off x="5721265" y="2082199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62598-8D0E-E046-6F2F-8DAE50451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68"/>
          <a:stretch/>
        </p:blipFill>
        <p:spPr>
          <a:xfrm>
            <a:off x="286512" y="1442608"/>
            <a:ext cx="5309083" cy="30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720000" y="501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</a:t>
            </a:r>
            <a:endParaRPr dirty="0"/>
          </a:p>
        </p:txBody>
      </p:sp>
      <p:sp>
        <p:nvSpPr>
          <p:cNvPr id="670" name="Google Shape;670;p44"/>
          <p:cNvSpPr txBox="1"/>
          <p:nvPr/>
        </p:nvSpPr>
        <p:spPr>
          <a:xfrm>
            <a:off x="1268363" y="2579874"/>
            <a:ext cx="6607273" cy="10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Following a thorough evaluation of their respective performances, we concluded that the K-means algorithm outperformed the others, making it our algorithm of choice for clustering in this particular context.</a:t>
            </a:r>
          </a:p>
        </p:txBody>
      </p:sp>
      <p:sp>
        <p:nvSpPr>
          <p:cNvPr id="671" name="Google Shape;671;p44"/>
          <p:cNvSpPr txBox="1"/>
          <p:nvPr/>
        </p:nvSpPr>
        <p:spPr>
          <a:xfrm>
            <a:off x="1268363" y="1475123"/>
            <a:ext cx="6607273" cy="100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 our clustering analysis, we employed three distinct algorithms: K-means, EM (Expectation-Maximization), and hierarchical clustering. 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2" name="Google Shape;672;p44"/>
          <p:cNvSpPr/>
          <p:nvPr/>
        </p:nvSpPr>
        <p:spPr>
          <a:xfrm>
            <a:off x="933240" y="2837918"/>
            <a:ext cx="274200" cy="273900"/>
          </a:xfrm>
          <a:prstGeom prst="ellipse">
            <a:avLst/>
          </a:prstGeom>
          <a:solidFill>
            <a:srgbClr val="FFFFFF">
              <a:alpha val="60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4"/>
          <p:cNvSpPr/>
          <p:nvPr/>
        </p:nvSpPr>
        <p:spPr>
          <a:xfrm>
            <a:off x="936720" y="1572387"/>
            <a:ext cx="274200" cy="273900"/>
          </a:xfrm>
          <a:prstGeom prst="ellipse">
            <a:avLst/>
          </a:prstGeom>
          <a:solidFill>
            <a:srgbClr val="FFFFFF">
              <a:alpha val="85270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1980796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330</Words>
  <Application>Microsoft Office PowerPoint</Application>
  <PresentationFormat>On-screen Show (16:9)</PresentationFormat>
  <Paragraphs>34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Raleway</vt:lpstr>
      <vt:lpstr>Oswald</vt:lpstr>
      <vt:lpstr>E-Commerce Business Plan By Slidesgo</vt:lpstr>
      <vt:lpstr>Segmenting e-Commerce Customer through Data Mining Techniques​</vt:lpstr>
      <vt:lpstr>Data collection</vt:lpstr>
      <vt:lpstr>Data preprocessing</vt:lpstr>
      <vt:lpstr>Data preprocessing (Cont.)</vt:lpstr>
      <vt:lpstr>PowerPoint Presentation</vt:lpstr>
      <vt:lpstr>Data preprocessing (Cont.)</vt:lpstr>
      <vt:lpstr>PowerPoint Presentation</vt:lpstr>
      <vt:lpstr>Features Selection</vt:lpstr>
      <vt:lpstr>Clustering </vt:lpstr>
      <vt:lpstr>Clustering (Cont.) </vt:lpstr>
      <vt:lpstr>Visualization</vt:lpstr>
      <vt:lpstr>Visualization(Cont.)</vt:lpstr>
      <vt:lpstr>Visualization(Cont.)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PROJECT</dc:title>
  <dc:creator>Yazeed</dc:creator>
  <cp:lastModifiedBy>Laith Jaber</cp:lastModifiedBy>
  <cp:revision>6</cp:revision>
  <dcterms:modified xsi:type="dcterms:W3CDTF">2024-01-10T07:06:30Z</dcterms:modified>
</cp:coreProperties>
</file>