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2" r:id="rId5"/>
    <p:sldId id="261" r:id="rId6"/>
    <p:sldId id="263" r:id="rId7"/>
    <p:sldId id="264" r:id="rId8"/>
    <p:sldId id="260"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70E9E-23A7-4790-932F-9C411E34D93D}" v="11" dt="2024-11-21T17:49:47.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78" d="100"/>
          <a:sy n="78" d="100"/>
        </p:scale>
        <p:origin x="78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3A45-ED25-0DC1-9D6B-21ADC99AF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846266-4F86-20E0-0FEA-67B2BA782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5C717-9F78-D8C3-C4C4-BBF01DAA4AC9}"/>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5" name="Footer Placeholder 4">
            <a:extLst>
              <a:ext uri="{FF2B5EF4-FFF2-40B4-BE49-F238E27FC236}">
                <a16:creationId xmlns:a16="http://schemas.microsoft.com/office/drawing/2014/main" id="{5193735B-932E-63FF-C33B-1855ACD1C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F32F2-7937-8643-E37C-C8FB77D98FB6}"/>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6383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BF2F-BD24-1423-66C0-F0F6DCB32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036E3-9D16-D3F2-1DF7-FD13323BC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4AA53-1B5D-E544-0059-966D376F1220}"/>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5" name="Footer Placeholder 4">
            <a:extLst>
              <a:ext uri="{FF2B5EF4-FFF2-40B4-BE49-F238E27FC236}">
                <a16:creationId xmlns:a16="http://schemas.microsoft.com/office/drawing/2014/main" id="{8722F186-6D0F-F070-4B6D-A3EE738AC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C0123-228C-8642-BAC3-7851B1297D58}"/>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38931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AFBE4-5DC5-5637-4F7B-C137F0575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7B0E-D301-15AE-CEB4-3D95377E8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19C7A-2887-05E8-2E56-402BCDC874B4}"/>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5" name="Footer Placeholder 4">
            <a:extLst>
              <a:ext uri="{FF2B5EF4-FFF2-40B4-BE49-F238E27FC236}">
                <a16:creationId xmlns:a16="http://schemas.microsoft.com/office/drawing/2014/main" id="{DA231E2C-BAE3-6F0D-BC6C-1121F0BC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01C11-9B90-CC66-9E04-6232E548B3A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360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8FE4-F3C4-7E35-E5C6-827F5AD9D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0217C-AEE8-4220-E422-D7DB1178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F01D8-FA08-37BD-DEC8-D5D5E3EADD62}"/>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5" name="Footer Placeholder 4">
            <a:extLst>
              <a:ext uri="{FF2B5EF4-FFF2-40B4-BE49-F238E27FC236}">
                <a16:creationId xmlns:a16="http://schemas.microsoft.com/office/drawing/2014/main" id="{58C334F1-1DE9-698C-A2A0-C58655CE0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AF4A3-4790-5941-BCEF-7B75170D128C}"/>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6394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4E9F-234E-5B34-5B3C-912F2E5B7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3040F-98A3-31C1-9E8E-81BFDBE03B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768A0-3284-FD02-146D-B56ECB0BA74B}"/>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5" name="Footer Placeholder 4">
            <a:extLst>
              <a:ext uri="{FF2B5EF4-FFF2-40B4-BE49-F238E27FC236}">
                <a16:creationId xmlns:a16="http://schemas.microsoft.com/office/drawing/2014/main" id="{1D446381-22F5-2849-E597-296D97F9B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0A0AA-5BBA-532F-39A3-6F2EFF47AF8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210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FFA-9EDD-20A0-F2AC-A875B17B3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218CE-F7A9-0D60-B66B-C0FAEBB7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BCE77D-329C-4E0F-B9E5-6D0D49C55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1605D-0696-0677-BCB6-02C8F5B8AE12}"/>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6" name="Footer Placeholder 5">
            <a:extLst>
              <a:ext uri="{FF2B5EF4-FFF2-40B4-BE49-F238E27FC236}">
                <a16:creationId xmlns:a16="http://schemas.microsoft.com/office/drawing/2014/main" id="{C215A634-85E1-B129-C801-5BB809689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C270F-6D1B-F756-3E98-03706056D5C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77988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3FA8-540B-875A-C05D-27D8F9A7A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4C96F-871A-4E57-C68F-5F841743F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4D2DB-9494-DD79-2CEA-07EA42C52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F0FE67-607A-F344-A5E1-EC5507931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6414C-7044-5BF2-D3CA-9794C770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C80C6-FBAA-6EE8-DC02-C3DC8474432C}"/>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8" name="Footer Placeholder 7">
            <a:extLst>
              <a:ext uri="{FF2B5EF4-FFF2-40B4-BE49-F238E27FC236}">
                <a16:creationId xmlns:a16="http://schemas.microsoft.com/office/drawing/2014/main" id="{4B56B91C-B5EA-FB7B-9ED8-4A4F8ABC49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BCD12E-0B5A-E448-A5DC-1A50101976C3}"/>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596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E56-B4D3-02BA-3F6C-F2945380F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9093D-DE34-AB53-BAC4-6A7267EB98A3}"/>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4" name="Footer Placeholder 3">
            <a:extLst>
              <a:ext uri="{FF2B5EF4-FFF2-40B4-BE49-F238E27FC236}">
                <a16:creationId xmlns:a16="http://schemas.microsoft.com/office/drawing/2014/main" id="{E648FE4C-BEF4-AE5D-A543-A0D799304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778117-600F-F8E6-D2D5-07D6A7E3908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8565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041940-81EF-43B0-2C37-619B9A1C6BEE}"/>
              </a:ext>
            </a:extLst>
          </p:cNvPr>
          <p:cNvPicPr>
            <a:picLocks noChangeAspect="1"/>
          </p:cNvPicPr>
          <p:nvPr userDrawn="1"/>
        </p:nvPicPr>
        <p:blipFill>
          <a:blip r:embed="rId2"/>
          <a:srcRect l="1956" t="11459" r="1707" b="25292"/>
          <a:stretch/>
        </p:blipFill>
        <p:spPr>
          <a:xfrm>
            <a:off x="66843" y="55417"/>
            <a:ext cx="1227696" cy="453230"/>
          </a:xfrm>
          <a:prstGeom prst="rect">
            <a:avLst/>
          </a:prstGeom>
        </p:spPr>
      </p:pic>
      <p:pic>
        <p:nvPicPr>
          <p:cNvPr id="6" name="Picture 5">
            <a:extLst>
              <a:ext uri="{FF2B5EF4-FFF2-40B4-BE49-F238E27FC236}">
                <a16:creationId xmlns:a16="http://schemas.microsoft.com/office/drawing/2014/main" id="{D4B7FDC9-BB3E-6FF1-368C-A499D898D7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43" y="6213453"/>
            <a:ext cx="609600" cy="650918"/>
          </a:xfrm>
          <a:prstGeom prst="rect">
            <a:avLst/>
          </a:prstGeom>
        </p:spPr>
      </p:pic>
      <p:pic>
        <p:nvPicPr>
          <p:cNvPr id="8" name="Picture 7" descr="A logo with green and white letters&#10;&#10;Description automatically generated">
            <a:extLst>
              <a:ext uri="{FF2B5EF4-FFF2-40B4-BE49-F238E27FC236}">
                <a16:creationId xmlns:a16="http://schemas.microsoft.com/office/drawing/2014/main" id="{7878AB90-1ACE-5E03-01BF-E185A34CFC8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53799" y="70497"/>
            <a:ext cx="771357" cy="537612"/>
          </a:xfrm>
          <a:prstGeom prst="rect">
            <a:avLst/>
          </a:prstGeom>
        </p:spPr>
      </p:pic>
      <p:sp>
        <p:nvSpPr>
          <p:cNvPr id="9" name="TextBox 8">
            <a:extLst>
              <a:ext uri="{FF2B5EF4-FFF2-40B4-BE49-F238E27FC236}">
                <a16:creationId xmlns:a16="http://schemas.microsoft.com/office/drawing/2014/main" id="{F5FED7DC-485C-278F-500C-40222B409893}"/>
              </a:ext>
            </a:extLst>
          </p:cNvPr>
          <p:cNvSpPr txBox="1"/>
          <p:nvPr userDrawn="1"/>
        </p:nvSpPr>
        <p:spPr>
          <a:xfrm>
            <a:off x="10084213" y="6525817"/>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spTree>
    <p:extLst>
      <p:ext uri="{BB962C8B-B14F-4D97-AF65-F5344CB8AC3E}">
        <p14:creationId xmlns:p14="http://schemas.microsoft.com/office/powerpoint/2010/main" val="32089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0367-F970-AC3D-795A-A2C44F5A6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7485D-C349-C356-BA0E-CA0011BB2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C88BD-7F67-1B6A-DFF8-18279470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73662-C108-A0C6-C05C-E530F4FD9E6D}"/>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6" name="Footer Placeholder 5">
            <a:extLst>
              <a:ext uri="{FF2B5EF4-FFF2-40B4-BE49-F238E27FC236}">
                <a16:creationId xmlns:a16="http://schemas.microsoft.com/office/drawing/2014/main" id="{105A1322-6F0E-96B7-4BD3-9B5232493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A0782-C6DC-B02A-75E5-61C898658451}"/>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4043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D235-A44C-0900-EEFB-5287F6DA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46087-76E4-50A7-DD7A-07DDCBEF8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7667F-46E5-8014-D65F-ACEF3C080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99D51-1603-0C69-81DC-4291681062A3}"/>
              </a:ext>
            </a:extLst>
          </p:cNvPr>
          <p:cNvSpPr>
            <a:spLocks noGrp="1"/>
          </p:cNvSpPr>
          <p:nvPr>
            <p:ph type="dt" sz="half" idx="10"/>
          </p:nvPr>
        </p:nvSpPr>
        <p:spPr/>
        <p:txBody>
          <a:bodyPr/>
          <a:lstStyle/>
          <a:p>
            <a:fld id="{1212FF37-2284-44EF-98CB-98262E5BCAF4}" type="datetimeFigureOut">
              <a:rPr lang="en-IN" smtClean="0"/>
              <a:t>21-11-2024</a:t>
            </a:fld>
            <a:endParaRPr lang="en-IN"/>
          </a:p>
        </p:txBody>
      </p:sp>
      <p:sp>
        <p:nvSpPr>
          <p:cNvPr id="6" name="Footer Placeholder 5">
            <a:extLst>
              <a:ext uri="{FF2B5EF4-FFF2-40B4-BE49-F238E27FC236}">
                <a16:creationId xmlns:a16="http://schemas.microsoft.com/office/drawing/2014/main" id="{EFCCCF2D-B31E-6D72-101E-515B2F65E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58D79-ABAF-7791-E42B-81C7C7FB781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875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C622E-EC30-C996-278F-7A11AE428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E3655-BF5C-ECE7-EDE9-58D447238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CD0B5-9DF4-58DC-E40B-6441D6918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2FF37-2284-44EF-98CB-98262E5BCAF4}" type="datetimeFigureOut">
              <a:rPr lang="en-IN" smtClean="0"/>
              <a:t>21-11-2024</a:t>
            </a:fld>
            <a:endParaRPr lang="en-IN"/>
          </a:p>
        </p:txBody>
      </p:sp>
      <p:sp>
        <p:nvSpPr>
          <p:cNvPr id="5" name="Footer Placeholder 4">
            <a:extLst>
              <a:ext uri="{FF2B5EF4-FFF2-40B4-BE49-F238E27FC236}">
                <a16:creationId xmlns:a16="http://schemas.microsoft.com/office/drawing/2014/main" id="{19550559-57EB-733F-1E2A-1BF37128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33F483-3A3E-DC66-DAC9-7B3DA8F90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302C3-1B21-4F98-BE77-E3EC89A39D7C}" type="slidenum">
              <a:rPr lang="en-IN" smtClean="0"/>
              <a:t>‹#›</a:t>
            </a:fld>
            <a:endParaRPr lang="en-IN"/>
          </a:p>
        </p:txBody>
      </p:sp>
    </p:spTree>
    <p:extLst>
      <p:ext uri="{BB962C8B-B14F-4D97-AF65-F5344CB8AC3E}">
        <p14:creationId xmlns:p14="http://schemas.microsoft.com/office/powerpoint/2010/main" val="194375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7F685A-0EE3-519C-2457-4E264DBE2CF9}"/>
              </a:ext>
            </a:extLst>
          </p:cNvPr>
          <p:cNvSpPr txBox="1"/>
          <p:nvPr/>
        </p:nvSpPr>
        <p:spPr>
          <a:xfrm>
            <a:off x="10151057" y="6504180"/>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pic>
        <p:nvPicPr>
          <p:cNvPr id="11" name="Picture 10">
            <a:extLst>
              <a:ext uri="{FF2B5EF4-FFF2-40B4-BE49-F238E27FC236}">
                <a16:creationId xmlns:a16="http://schemas.microsoft.com/office/drawing/2014/main" id="{C8BD8582-A0D2-83B8-3806-90CEE9180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4" y="6150360"/>
            <a:ext cx="662722" cy="707640"/>
          </a:xfrm>
          <a:prstGeom prst="rect">
            <a:avLst/>
          </a:prstGeom>
        </p:spPr>
      </p:pic>
      <p:pic>
        <p:nvPicPr>
          <p:cNvPr id="12" name="Picture 11">
            <a:extLst>
              <a:ext uri="{FF2B5EF4-FFF2-40B4-BE49-F238E27FC236}">
                <a16:creationId xmlns:a16="http://schemas.microsoft.com/office/drawing/2014/main" id="{2B88A8FA-D92D-9087-B14F-8E8E2FC8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604" y="83105"/>
            <a:ext cx="1256372" cy="879620"/>
          </a:xfrm>
          <a:prstGeom prst="rect">
            <a:avLst/>
          </a:prstGeom>
        </p:spPr>
      </p:pic>
      <p:grpSp>
        <p:nvGrpSpPr>
          <p:cNvPr id="4" name="Group 3">
            <a:extLst>
              <a:ext uri="{FF2B5EF4-FFF2-40B4-BE49-F238E27FC236}">
                <a16:creationId xmlns:a16="http://schemas.microsoft.com/office/drawing/2014/main" id="{64AC2E23-D1C2-A828-290C-7706DF243123}"/>
              </a:ext>
            </a:extLst>
          </p:cNvPr>
          <p:cNvGrpSpPr/>
          <p:nvPr/>
        </p:nvGrpSpPr>
        <p:grpSpPr>
          <a:xfrm>
            <a:off x="613198" y="2274838"/>
            <a:ext cx="9720161" cy="2000548"/>
            <a:chOff x="1020827" y="2506192"/>
            <a:chExt cx="9720161" cy="3117925"/>
          </a:xfrm>
        </p:grpSpPr>
        <p:sp>
          <p:nvSpPr>
            <p:cNvPr id="5" name="TextBox 4">
              <a:extLst>
                <a:ext uri="{FF2B5EF4-FFF2-40B4-BE49-F238E27FC236}">
                  <a16:creationId xmlns:a16="http://schemas.microsoft.com/office/drawing/2014/main" id="{64EEBFDB-56E0-C147-9F71-765322CCF80C}"/>
                </a:ext>
              </a:extLst>
            </p:cNvPr>
            <p:cNvSpPr txBox="1"/>
            <p:nvPr/>
          </p:nvSpPr>
          <p:spPr>
            <a:xfrm>
              <a:off x="1020827" y="2506192"/>
              <a:ext cx="9720161" cy="3117925"/>
            </a:xfrm>
            <a:prstGeom prst="rect">
              <a:avLst/>
            </a:prstGeom>
            <a:noFill/>
          </p:spPr>
          <p:txBody>
            <a:bodyPr wrap="none" rtlCol="0">
              <a:spAutoFit/>
            </a:bodyPr>
            <a:lstStyle/>
            <a:p>
              <a:r>
                <a:rPr lang="en-US" sz="2400" i="1" dirty="0">
                  <a:solidFill>
                    <a:schemeClr val="accent2"/>
                  </a:solidFill>
                  <a:effectLst>
                    <a:outerShdw blurRad="38100" dist="38100" dir="2700000" algn="tl">
                      <a:srgbClr val="000000">
                        <a:alpha val="43137"/>
                      </a:srgbClr>
                    </a:outerShdw>
                  </a:effectLst>
                </a:rPr>
                <a:t> </a:t>
              </a:r>
            </a:p>
            <a:p>
              <a:r>
                <a:rPr lang="en-US" sz="2400" i="1" dirty="0">
                  <a:solidFill>
                    <a:schemeClr val="accent2"/>
                  </a:solidFill>
                  <a:effectLst>
                    <a:outerShdw blurRad="38100" dist="38100" dir="2700000" algn="tl">
                      <a:srgbClr val="000000">
                        <a:alpha val="43137"/>
                      </a:srgbClr>
                    </a:outerShdw>
                  </a:effectLst>
                </a:rPr>
                <a:t>          Developing Supersonic UAVs as a pathway to quiet supersonic flight</a:t>
              </a:r>
              <a:endParaRPr lang="en-US" sz="1600" i="1" dirty="0">
                <a:solidFill>
                  <a:schemeClr val="tx2">
                    <a:lumMod val="25000"/>
                    <a:lumOff val="75000"/>
                  </a:schemeClr>
                </a:solidFill>
                <a:effectLst>
                  <a:outerShdw blurRad="38100" dist="38100" dir="2700000" algn="tl">
                    <a:srgbClr val="000000">
                      <a:alpha val="43137"/>
                    </a:srgbClr>
                  </a:outerShdw>
                </a:effectLst>
              </a:endParaRPr>
            </a:p>
            <a:p>
              <a:r>
                <a:rPr lang="en-US" sz="2000" dirty="0">
                  <a:solidFill>
                    <a:srgbClr val="002060"/>
                  </a:solidFill>
                </a:rPr>
                <a:t>                                                 AI-Driven security: Maintaining high-speed performance</a:t>
              </a:r>
              <a:endParaRPr lang="en-US" sz="2000" i="1" dirty="0">
                <a:solidFill>
                  <a:schemeClr val="accent2"/>
                </a:solidFill>
                <a:effectLst>
                  <a:outerShdw blurRad="38100" dist="38100" dir="2700000" algn="tl">
                    <a:srgbClr val="000000">
                      <a:alpha val="43137"/>
                    </a:srgbClr>
                  </a:outerShdw>
                </a:effectLst>
              </a:endParaRPr>
            </a:p>
            <a:p>
              <a:endParaRPr lang="en-US" sz="3200" i="1" dirty="0">
                <a:solidFill>
                  <a:schemeClr val="accent2"/>
                </a:solidFill>
                <a:effectLst>
                  <a:outerShdw blurRad="38100" dist="38100" dir="2700000" algn="tl">
                    <a:srgbClr val="000000">
                      <a:alpha val="43137"/>
                    </a:srgbClr>
                  </a:outerShdw>
                </a:effectLst>
              </a:endParaRPr>
            </a:p>
            <a:p>
              <a:endParaRPr lang="en-US" sz="2400" i="1" dirty="0">
                <a:solidFill>
                  <a:schemeClr val="accent2"/>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C9A7C002-6C83-B4FD-EA96-B4C1CCB37348}"/>
                </a:ext>
              </a:extLst>
            </p:cNvPr>
            <p:cNvCxnSpPr>
              <a:cxnSpLocks/>
            </p:cNvCxnSpPr>
            <p:nvPr/>
          </p:nvCxnSpPr>
          <p:spPr>
            <a:xfrm>
              <a:off x="1779223" y="3692038"/>
              <a:ext cx="803972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3BB73B81-4F46-988D-3565-799E3CF166CF}"/>
              </a:ext>
            </a:extLst>
          </p:cNvPr>
          <p:cNvPicPr>
            <a:picLocks noChangeAspect="1"/>
          </p:cNvPicPr>
          <p:nvPr/>
        </p:nvPicPr>
        <p:blipFill>
          <a:blip r:embed="rId4"/>
          <a:srcRect l="1956" t="11459" r="1707" b="25292"/>
          <a:stretch/>
        </p:blipFill>
        <p:spPr>
          <a:xfrm>
            <a:off x="143898" y="141399"/>
            <a:ext cx="1227696" cy="453230"/>
          </a:xfrm>
          <a:prstGeom prst="rect">
            <a:avLst/>
          </a:prstGeom>
        </p:spPr>
      </p:pic>
      <p:sp>
        <p:nvSpPr>
          <p:cNvPr id="19" name="TextBox 18">
            <a:extLst>
              <a:ext uri="{FF2B5EF4-FFF2-40B4-BE49-F238E27FC236}">
                <a16:creationId xmlns:a16="http://schemas.microsoft.com/office/drawing/2014/main" id="{84D0F668-A36C-E863-8C2C-3CF963AF8A0F}"/>
              </a:ext>
            </a:extLst>
          </p:cNvPr>
          <p:cNvSpPr txBox="1"/>
          <p:nvPr/>
        </p:nvSpPr>
        <p:spPr>
          <a:xfrm>
            <a:off x="1087108" y="6504180"/>
            <a:ext cx="2443298" cy="338554"/>
          </a:xfrm>
          <a:prstGeom prst="rect">
            <a:avLst/>
          </a:prstGeom>
          <a:noFill/>
        </p:spPr>
        <p:txBody>
          <a:bodyPr wrap="none" rtlCol="0">
            <a:spAutoFit/>
          </a:bodyPr>
          <a:lstStyle/>
          <a:p>
            <a:r>
              <a:rPr lang="en-IN" sz="1600" dirty="0">
                <a:solidFill>
                  <a:schemeClr val="bg1">
                    <a:lumMod val="50000"/>
                  </a:schemeClr>
                </a:solidFill>
              </a:rPr>
              <a:t>GenAI-2024-2025-B2-00X</a:t>
            </a:r>
          </a:p>
        </p:txBody>
      </p:sp>
    </p:spTree>
    <p:extLst>
      <p:ext uri="{BB962C8B-B14F-4D97-AF65-F5344CB8AC3E}">
        <p14:creationId xmlns:p14="http://schemas.microsoft.com/office/powerpoint/2010/main" val="307979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D5F0F-9062-6FF7-0AFD-CC24E7641385}"/>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77A711DE-64B4-B1B6-8606-DBC36E5F9FF5}"/>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F626EE9B-79CC-4812-3110-173888B39F0F}"/>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501C0D8C-4992-76DE-16E4-4FE7BCB9250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E3414905-B40A-B1CD-6968-C69EA90FF1B0}"/>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Thanks</a:t>
                  </a:r>
                </a:p>
              </p:txBody>
            </p:sp>
            <p:grpSp>
              <p:nvGrpSpPr>
                <p:cNvPr id="8" name="Group 7">
                  <a:extLst>
                    <a:ext uri="{FF2B5EF4-FFF2-40B4-BE49-F238E27FC236}">
                      <a16:creationId xmlns:a16="http://schemas.microsoft.com/office/drawing/2014/main" id="{99709343-EB26-6445-22B7-05DD14C0EFA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B81235EC-4094-7D16-30A8-0D39CE5E9C5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9AECF8CF-5884-EF62-5733-6173B828DD76}"/>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5A1BD66F-55F3-FACA-6164-78F69C407B4B}"/>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11" name="TextBox 10">
            <a:extLst>
              <a:ext uri="{FF2B5EF4-FFF2-40B4-BE49-F238E27FC236}">
                <a16:creationId xmlns:a16="http://schemas.microsoft.com/office/drawing/2014/main" id="{AF121DE1-81A9-C152-84AC-6B24C8C74A39}"/>
              </a:ext>
            </a:extLst>
          </p:cNvPr>
          <p:cNvSpPr txBox="1"/>
          <p:nvPr/>
        </p:nvSpPr>
        <p:spPr>
          <a:xfrm>
            <a:off x="4490224" y="2735908"/>
            <a:ext cx="3211551" cy="1107996"/>
          </a:xfrm>
          <a:prstGeom prst="rect">
            <a:avLst/>
          </a:prstGeom>
          <a:noFill/>
        </p:spPr>
        <p:txBody>
          <a:bodyPr wrap="square">
            <a:spAutoFit/>
          </a:bodyPr>
          <a:lstStyle/>
          <a:p>
            <a:pPr algn="ctr"/>
            <a:r>
              <a:rPr lang="en-IN" sz="6600" b="1" dirty="0">
                <a:solidFill>
                  <a:schemeClr val="accent2">
                    <a:lumMod val="75000"/>
                  </a:schemeClr>
                </a:solidFill>
                <a:latin typeface="Bahnschrift" panose="020B0502040204020203" pitchFamily="34" charset="0"/>
              </a:rPr>
              <a:t>Thanks</a:t>
            </a:r>
          </a:p>
        </p:txBody>
      </p:sp>
    </p:spTree>
    <p:extLst>
      <p:ext uri="{BB962C8B-B14F-4D97-AF65-F5344CB8AC3E}">
        <p14:creationId xmlns:p14="http://schemas.microsoft.com/office/powerpoint/2010/main" val="36926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D038B7-170C-D765-7954-ADA61CFBCB58}"/>
              </a:ext>
            </a:extLst>
          </p:cNvPr>
          <p:cNvGrpSpPr/>
          <p:nvPr/>
        </p:nvGrpSpPr>
        <p:grpSpPr>
          <a:xfrm>
            <a:off x="1367166" y="762866"/>
            <a:ext cx="1728440" cy="2696348"/>
            <a:chOff x="913453" y="744428"/>
            <a:chExt cx="1728440" cy="2696348"/>
          </a:xfrm>
        </p:grpSpPr>
        <p:sp>
          <p:nvSpPr>
            <p:cNvPr id="13" name="TextBox 12">
              <a:extLst>
                <a:ext uri="{FF2B5EF4-FFF2-40B4-BE49-F238E27FC236}">
                  <a16:creationId xmlns:a16="http://schemas.microsoft.com/office/drawing/2014/main" id="{B62AA822-61EE-F52F-0E29-184570F48FF0}"/>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29" name="Group 28">
              <a:extLst>
                <a:ext uri="{FF2B5EF4-FFF2-40B4-BE49-F238E27FC236}">
                  <a16:creationId xmlns:a16="http://schemas.microsoft.com/office/drawing/2014/main" id="{8726AFA4-FA37-B1DA-9606-AEF438BFA4AC}"/>
                </a:ext>
              </a:extLst>
            </p:cNvPr>
            <p:cNvGrpSpPr/>
            <p:nvPr/>
          </p:nvGrpSpPr>
          <p:grpSpPr>
            <a:xfrm>
              <a:off x="913453" y="1061189"/>
              <a:ext cx="1728440" cy="2379587"/>
              <a:chOff x="913453" y="1153287"/>
              <a:chExt cx="1728440" cy="2379587"/>
            </a:xfrm>
          </p:grpSpPr>
          <p:sp>
            <p:nvSpPr>
              <p:cNvPr id="2" name="Rectangle 1">
                <a:extLst>
                  <a:ext uri="{FF2B5EF4-FFF2-40B4-BE49-F238E27FC236}">
                    <a16:creationId xmlns:a16="http://schemas.microsoft.com/office/drawing/2014/main" id="{11D5076B-11AF-9C85-ABE7-721C00591D83}"/>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F0C2101-3F9C-CF7A-39DA-3C1D412B4B54}"/>
                  </a:ext>
                </a:extLst>
              </p:cNvPr>
              <p:cNvSpPr txBox="1"/>
              <p:nvPr/>
            </p:nvSpPr>
            <p:spPr>
              <a:xfrm>
                <a:off x="913453" y="2886543"/>
                <a:ext cx="1728440" cy="646331"/>
              </a:xfrm>
              <a:prstGeom prst="rect">
                <a:avLst/>
              </a:prstGeom>
              <a:noFill/>
            </p:spPr>
            <p:txBody>
              <a:bodyPr wrap="square">
                <a:spAutoFit/>
              </a:bodyPr>
              <a:lstStyle/>
              <a:p>
                <a:pPr algn="ctr"/>
                <a:r>
                  <a:rPr lang="en-IN" sz="1200" dirty="0">
                    <a:solidFill>
                      <a:schemeClr val="bg1">
                        <a:lumMod val="50000"/>
                      </a:schemeClr>
                    </a:solidFill>
                    <a:latin typeface="Ginto"/>
                  </a:rPr>
                  <a:t>Acad. Yr, Department</a:t>
                </a:r>
              </a:p>
              <a:p>
                <a:pPr algn="ctr"/>
                <a:r>
                  <a:rPr lang="en-IN" sz="1200" dirty="0">
                    <a:solidFill>
                      <a:schemeClr val="bg1">
                        <a:lumMod val="50000"/>
                      </a:schemeClr>
                    </a:solidFill>
                    <a:latin typeface="Ginto"/>
                  </a:rPr>
                  <a:t>Institution </a:t>
                </a:r>
              </a:p>
              <a:p>
                <a:pPr algn="ctr"/>
                <a:r>
                  <a:rPr lang="en-IN" sz="1200" dirty="0">
                    <a:solidFill>
                      <a:schemeClr val="bg1">
                        <a:lumMod val="50000"/>
                      </a:schemeClr>
                    </a:solidFill>
                    <a:latin typeface="Ginto"/>
                  </a:rPr>
                  <a:t>Role(s) Played</a:t>
                </a:r>
              </a:p>
            </p:txBody>
          </p:sp>
        </p:grpSp>
      </p:grpSp>
      <p:grpSp>
        <p:nvGrpSpPr>
          <p:cNvPr id="16" name="Group 15">
            <a:extLst>
              <a:ext uri="{FF2B5EF4-FFF2-40B4-BE49-F238E27FC236}">
                <a16:creationId xmlns:a16="http://schemas.microsoft.com/office/drawing/2014/main" id="{65DF353C-E5BD-FBB9-78E3-8C1727D7D684}"/>
              </a:ext>
            </a:extLst>
          </p:cNvPr>
          <p:cNvGrpSpPr/>
          <p:nvPr/>
        </p:nvGrpSpPr>
        <p:grpSpPr>
          <a:xfrm>
            <a:off x="3943577" y="762866"/>
            <a:ext cx="1728441" cy="2696348"/>
            <a:chOff x="3792337" y="744428"/>
            <a:chExt cx="1728441" cy="2696348"/>
          </a:xfrm>
        </p:grpSpPr>
        <p:sp>
          <p:nvSpPr>
            <p:cNvPr id="17" name="TextBox 16">
              <a:extLst>
                <a:ext uri="{FF2B5EF4-FFF2-40B4-BE49-F238E27FC236}">
                  <a16:creationId xmlns:a16="http://schemas.microsoft.com/office/drawing/2014/main" id="{775A8CF1-3E4E-38EB-6DFA-DCBAD85A66E6}"/>
                </a:ext>
              </a:extLst>
            </p:cNvPr>
            <p:cNvSpPr txBox="1"/>
            <p:nvPr/>
          </p:nvSpPr>
          <p:spPr>
            <a:xfrm>
              <a:off x="3792338"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30" name="Group 29">
              <a:extLst>
                <a:ext uri="{FF2B5EF4-FFF2-40B4-BE49-F238E27FC236}">
                  <a16:creationId xmlns:a16="http://schemas.microsoft.com/office/drawing/2014/main" id="{1A0F1CDC-DDE5-A8F6-9DA9-C4EBFF00DEA6}"/>
                </a:ext>
              </a:extLst>
            </p:cNvPr>
            <p:cNvGrpSpPr/>
            <p:nvPr/>
          </p:nvGrpSpPr>
          <p:grpSpPr>
            <a:xfrm>
              <a:off x="3792337" y="1061189"/>
              <a:ext cx="1728441" cy="2379587"/>
              <a:chOff x="3792337" y="1153287"/>
              <a:chExt cx="1728441" cy="2379587"/>
            </a:xfrm>
          </p:grpSpPr>
          <p:sp>
            <p:nvSpPr>
              <p:cNvPr id="3" name="Rectangle 2">
                <a:extLst>
                  <a:ext uri="{FF2B5EF4-FFF2-40B4-BE49-F238E27FC236}">
                    <a16:creationId xmlns:a16="http://schemas.microsoft.com/office/drawing/2014/main" id="{9B3FBBE9-EBF4-BA04-5C03-BC253DCB9B60}"/>
                  </a:ext>
                </a:extLst>
              </p:cNvPr>
              <p:cNvSpPr/>
              <p:nvPr/>
            </p:nvSpPr>
            <p:spPr>
              <a:xfrm>
                <a:off x="3792338"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965EEF15-12D9-053D-509A-ABF278C5B276}"/>
                  </a:ext>
                </a:extLst>
              </p:cNvPr>
              <p:cNvSpPr txBox="1"/>
              <p:nvPr/>
            </p:nvSpPr>
            <p:spPr>
              <a:xfrm>
                <a:off x="3792337" y="2886543"/>
                <a:ext cx="1728440" cy="646331"/>
              </a:xfrm>
              <a:prstGeom prst="rect">
                <a:avLst/>
              </a:prstGeom>
              <a:noFill/>
            </p:spPr>
            <p:txBody>
              <a:bodyPr wrap="square">
                <a:spAutoFit/>
              </a:bodyPr>
              <a:lstStyle/>
              <a:p>
                <a:pPr algn="ctr"/>
                <a:r>
                  <a:rPr lang="en-IN" sz="1200" dirty="0">
                    <a:solidFill>
                      <a:schemeClr val="bg1">
                        <a:lumMod val="50000"/>
                      </a:schemeClr>
                    </a:solidFill>
                    <a:latin typeface="Ginto"/>
                  </a:rPr>
                  <a:t>Acad. Yr, Department</a:t>
                </a:r>
              </a:p>
              <a:p>
                <a:pPr algn="ctr"/>
                <a:r>
                  <a:rPr lang="en-IN" sz="1200" dirty="0">
                    <a:solidFill>
                      <a:schemeClr val="bg1">
                        <a:lumMod val="50000"/>
                      </a:schemeClr>
                    </a:solidFill>
                    <a:latin typeface="Ginto"/>
                  </a:rPr>
                  <a:t>Institution </a:t>
                </a:r>
              </a:p>
              <a:p>
                <a:pPr algn="ctr"/>
                <a:r>
                  <a:rPr lang="en-IN" sz="1200" dirty="0">
                    <a:solidFill>
                      <a:schemeClr val="bg1">
                        <a:lumMod val="50000"/>
                      </a:schemeClr>
                    </a:solidFill>
                    <a:latin typeface="Ginto"/>
                  </a:rPr>
                  <a:t>Role(s) Played</a:t>
                </a:r>
              </a:p>
            </p:txBody>
          </p:sp>
        </p:grpSp>
      </p:grpSp>
      <p:grpSp>
        <p:nvGrpSpPr>
          <p:cNvPr id="20" name="Group 19">
            <a:extLst>
              <a:ext uri="{FF2B5EF4-FFF2-40B4-BE49-F238E27FC236}">
                <a16:creationId xmlns:a16="http://schemas.microsoft.com/office/drawing/2014/main" id="{998D432F-CC04-3208-CA67-4C6F7F51CCE7}"/>
              </a:ext>
            </a:extLst>
          </p:cNvPr>
          <p:cNvGrpSpPr/>
          <p:nvPr/>
        </p:nvGrpSpPr>
        <p:grpSpPr>
          <a:xfrm>
            <a:off x="6519989" y="762866"/>
            <a:ext cx="1728440" cy="2696348"/>
            <a:chOff x="6671223" y="744428"/>
            <a:chExt cx="1728440" cy="2696348"/>
          </a:xfrm>
        </p:grpSpPr>
        <p:sp>
          <p:nvSpPr>
            <p:cNvPr id="18" name="TextBox 17">
              <a:extLst>
                <a:ext uri="{FF2B5EF4-FFF2-40B4-BE49-F238E27FC236}">
                  <a16:creationId xmlns:a16="http://schemas.microsoft.com/office/drawing/2014/main" id="{FEE7AFBD-42C6-0B82-0AE6-E001C4411336}"/>
                </a:ext>
              </a:extLst>
            </p:cNvPr>
            <p:cNvSpPr txBox="1"/>
            <p:nvPr/>
          </p:nvSpPr>
          <p:spPr>
            <a:xfrm>
              <a:off x="667122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31" name="Group 30">
              <a:extLst>
                <a:ext uri="{FF2B5EF4-FFF2-40B4-BE49-F238E27FC236}">
                  <a16:creationId xmlns:a16="http://schemas.microsoft.com/office/drawing/2014/main" id="{7765D893-7B4B-39BF-6F29-1EE32B3ADD6F}"/>
                </a:ext>
              </a:extLst>
            </p:cNvPr>
            <p:cNvGrpSpPr/>
            <p:nvPr/>
          </p:nvGrpSpPr>
          <p:grpSpPr>
            <a:xfrm>
              <a:off x="6671223" y="1061189"/>
              <a:ext cx="1728440" cy="2379587"/>
              <a:chOff x="6671223" y="1153287"/>
              <a:chExt cx="1728440" cy="2379587"/>
            </a:xfrm>
          </p:grpSpPr>
          <p:sp>
            <p:nvSpPr>
              <p:cNvPr id="11" name="Rectangle 10">
                <a:extLst>
                  <a:ext uri="{FF2B5EF4-FFF2-40B4-BE49-F238E27FC236}">
                    <a16:creationId xmlns:a16="http://schemas.microsoft.com/office/drawing/2014/main" id="{AB185F5E-B230-E1D6-E4B8-C136643A8D14}"/>
                  </a:ext>
                </a:extLst>
              </p:cNvPr>
              <p:cNvSpPr/>
              <p:nvPr/>
            </p:nvSpPr>
            <p:spPr>
              <a:xfrm>
                <a:off x="667122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27CDE37-AB79-3B73-46BA-0618E7D609F8}"/>
                  </a:ext>
                </a:extLst>
              </p:cNvPr>
              <p:cNvSpPr txBox="1"/>
              <p:nvPr/>
            </p:nvSpPr>
            <p:spPr>
              <a:xfrm>
                <a:off x="6671223" y="2886543"/>
                <a:ext cx="1728440" cy="646331"/>
              </a:xfrm>
              <a:prstGeom prst="rect">
                <a:avLst/>
              </a:prstGeom>
              <a:noFill/>
            </p:spPr>
            <p:txBody>
              <a:bodyPr wrap="square">
                <a:spAutoFit/>
              </a:bodyPr>
              <a:lstStyle/>
              <a:p>
                <a:pPr algn="ctr"/>
                <a:r>
                  <a:rPr lang="en-IN" sz="1200" dirty="0">
                    <a:solidFill>
                      <a:schemeClr val="bg1">
                        <a:lumMod val="50000"/>
                      </a:schemeClr>
                    </a:solidFill>
                    <a:latin typeface="Ginto"/>
                  </a:rPr>
                  <a:t>Acad. Yr, Department</a:t>
                </a:r>
              </a:p>
              <a:p>
                <a:pPr algn="ctr"/>
                <a:r>
                  <a:rPr lang="en-IN" sz="1200" dirty="0">
                    <a:solidFill>
                      <a:schemeClr val="bg1">
                        <a:lumMod val="50000"/>
                      </a:schemeClr>
                    </a:solidFill>
                    <a:latin typeface="Ginto"/>
                  </a:rPr>
                  <a:t>Institution </a:t>
                </a:r>
              </a:p>
              <a:p>
                <a:pPr algn="ctr"/>
                <a:r>
                  <a:rPr lang="en-IN" sz="1200" dirty="0">
                    <a:solidFill>
                      <a:schemeClr val="bg1">
                        <a:lumMod val="50000"/>
                      </a:schemeClr>
                    </a:solidFill>
                    <a:latin typeface="Ginto"/>
                  </a:rPr>
                  <a:t>Role(s) Played</a:t>
                </a:r>
              </a:p>
            </p:txBody>
          </p:sp>
        </p:grpSp>
      </p:grpSp>
      <p:grpSp>
        <p:nvGrpSpPr>
          <p:cNvPr id="21" name="Group 20">
            <a:extLst>
              <a:ext uri="{FF2B5EF4-FFF2-40B4-BE49-F238E27FC236}">
                <a16:creationId xmlns:a16="http://schemas.microsoft.com/office/drawing/2014/main" id="{9118E18C-83A3-693B-CF1D-494E2398E211}"/>
              </a:ext>
            </a:extLst>
          </p:cNvPr>
          <p:cNvGrpSpPr/>
          <p:nvPr/>
        </p:nvGrpSpPr>
        <p:grpSpPr>
          <a:xfrm>
            <a:off x="9096400" y="762866"/>
            <a:ext cx="1728440" cy="2696348"/>
            <a:chOff x="9550107" y="744428"/>
            <a:chExt cx="1728440" cy="2696348"/>
          </a:xfrm>
        </p:grpSpPr>
        <p:sp>
          <p:nvSpPr>
            <p:cNvPr id="19" name="TextBox 18">
              <a:extLst>
                <a:ext uri="{FF2B5EF4-FFF2-40B4-BE49-F238E27FC236}">
                  <a16:creationId xmlns:a16="http://schemas.microsoft.com/office/drawing/2014/main" id="{357A08D7-046C-501E-F144-0495CFECE390}"/>
                </a:ext>
              </a:extLst>
            </p:cNvPr>
            <p:cNvSpPr txBox="1"/>
            <p:nvPr/>
          </p:nvSpPr>
          <p:spPr>
            <a:xfrm>
              <a:off x="9550107"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32" name="Group 31">
              <a:extLst>
                <a:ext uri="{FF2B5EF4-FFF2-40B4-BE49-F238E27FC236}">
                  <a16:creationId xmlns:a16="http://schemas.microsoft.com/office/drawing/2014/main" id="{9D60EBC3-8C54-E04A-B1FB-3F7B65E1B4B3}"/>
                </a:ext>
              </a:extLst>
            </p:cNvPr>
            <p:cNvGrpSpPr/>
            <p:nvPr/>
          </p:nvGrpSpPr>
          <p:grpSpPr>
            <a:xfrm>
              <a:off x="9550107" y="1061189"/>
              <a:ext cx="1728440" cy="2379587"/>
              <a:chOff x="9550107" y="1153287"/>
              <a:chExt cx="1728440" cy="2379587"/>
            </a:xfrm>
          </p:grpSpPr>
          <p:sp>
            <p:nvSpPr>
              <p:cNvPr id="12" name="Rectangle 11">
                <a:extLst>
                  <a:ext uri="{FF2B5EF4-FFF2-40B4-BE49-F238E27FC236}">
                    <a16:creationId xmlns:a16="http://schemas.microsoft.com/office/drawing/2014/main" id="{85D0A6D5-EA00-CD0E-F36A-9D394E3BDD27}"/>
                  </a:ext>
                </a:extLst>
              </p:cNvPr>
              <p:cNvSpPr/>
              <p:nvPr/>
            </p:nvSpPr>
            <p:spPr>
              <a:xfrm>
                <a:off x="9550107"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3B74624-0202-395E-51CD-E451F20C937C}"/>
                  </a:ext>
                </a:extLst>
              </p:cNvPr>
              <p:cNvSpPr txBox="1"/>
              <p:nvPr/>
            </p:nvSpPr>
            <p:spPr>
              <a:xfrm>
                <a:off x="9550107" y="2886543"/>
                <a:ext cx="1728440" cy="646331"/>
              </a:xfrm>
              <a:prstGeom prst="rect">
                <a:avLst/>
              </a:prstGeom>
              <a:noFill/>
            </p:spPr>
            <p:txBody>
              <a:bodyPr wrap="square">
                <a:spAutoFit/>
              </a:bodyPr>
              <a:lstStyle/>
              <a:p>
                <a:pPr algn="ctr"/>
                <a:r>
                  <a:rPr lang="en-IN" sz="1200" dirty="0">
                    <a:solidFill>
                      <a:schemeClr val="bg1">
                        <a:lumMod val="50000"/>
                      </a:schemeClr>
                    </a:solidFill>
                    <a:latin typeface="Ginto"/>
                  </a:rPr>
                  <a:t>Acad. Yr, Department</a:t>
                </a:r>
              </a:p>
              <a:p>
                <a:pPr algn="ctr"/>
                <a:r>
                  <a:rPr lang="en-IN" sz="1200" dirty="0">
                    <a:solidFill>
                      <a:schemeClr val="bg1">
                        <a:lumMod val="50000"/>
                      </a:schemeClr>
                    </a:solidFill>
                    <a:latin typeface="Ginto"/>
                  </a:rPr>
                  <a:t>Institution </a:t>
                </a:r>
              </a:p>
              <a:p>
                <a:pPr algn="ctr"/>
                <a:r>
                  <a:rPr lang="en-IN" sz="1200" dirty="0">
                    <a:solidFill>
                      <a:schemeClr val="bg1">
                        <a:lumMod val="50000"/>
                      </a:schemeClr>
                    </a:solidFill>
                    <a:latin typeface="Ginto"/>
                  </a:rPr>
                  <a:t>Role(s) Played</a:t>
                </a:r>
              </a:p>
            </p:txBody>
          </p:sp>
        </p:grpSp>
      </p:grpSp>
      <p:cxnSp>
        <p:nvCxnSpPr>
          <p:cNvPr id="39" name="Straight Connector 38">
            <a:extLst>
              <a:ext uri="{FF2B5EF4-FFF2-40B4-BE49-F238E27FC236}">
                <a16:creationId xmlns:a16="http://schemas.microsoft.com/office/drawing/2014/main" id="{7FCB8AC1-BF0B-7DA0-813F-BC78A371AC94}"/>
              </a:ext>
            </a:extLst>
          </p:cNvPr>
          <p:cNvCxnSpPr>
            <a:cxnSpLocks/>
          </p:cNvCxnSpPr>
          <p:nvPr/>
        </p:nvCxnSpPr>
        <p:spPr>
          <a:xfrm>
            <a:off x="913453" y="3612994"/>
            <a:ext cx="10365094" cy="0"/>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43" name="Group 42">
            <a:extLst>
              <a:ext uri="{FF2B5EF4-FFF2-40B4-BE49-F238E27FC236}">
                <a16:creationId xmlns:a16="http://schemas.microsoft.com/office/drawing/2014/main" id="{A8C36D8E-BDF9-3428-C7FE-CD2B080D550E}"/>
              </a:ext>
            </a:extLst>
          </p:cNvPr>
          <p:cNvGrpSpPr/>
          <p:nvPr/>
        </p:nvGrpSpPr>
        <p:grpSpPr>
          <a:xfrm>
            <a:off x="1367166" y="3788527"/>
            <a:ext cx="1728440" cy="2327016"/>
            <a:chOff x="913453" y="744428"/>
            <a:chExt cx="1728440" cy="2327016"/>
          </a:xfrm>
        </p:grpSpPr>
        <p:sp>
          <p:nvSpPr>
            <p:cNvPr id="44" name="TextBox 43">
              <a:extLst>
                <a:ext uri="{FF2B5EF4-FFF2-40B4-BE49-F238E27FC236}">
                  <a16:creationId xmlns:a16="http://schemas.microsoft.com/office/drawing/2014/main" id="{D34854CC-85F4-B154-5E36-41CE1707C7AD}"/>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45" name="Group 44">
              <a:extLst>
                <a:ext uri="{FF2B5EF4-FFF2-40B4-BE49-F238E27FC236}">
                  <a16:creationId xmlns:a16="http://schemas.microsoft.com/office/drawing/2014/main" id="{25661855-60FD-C18D-8583-C28700FF66E2}"/>
                </a:ext>
              </a:extLst>
            </p:cNvPr>
            <p:cNvGrpSpPr/>
            <p:nvPr/>
          </p:nvGrpSpPr>
          <p:grpSpPr>
            <a:xfrm>
              <a:off x="913453" y="1061189"/>
              <a:ext cx="1728440" cy="2010255"/>
              <a:chOff x="913453" y="1153287"/>
              <a:chExt cx="1728440" cy="2010255"/>
            </a:xfrm>
          </p:grpSpPr>
          <p:sp>
            <p:nvSpPr>
              <p:cNvPr id="46" name="Rectangle 45">
                <a:extLst>
                  <a:ext uri="{FF2B5EF4-FFF2-40B4-BE49-F238E27FC236}">
                    <a16:creationId xmlns:a16="http://schemas.microsoft.com/office/drawing/2014/main" id="{F980DCA3-6A6F-8C3D-BA04-C56F082526ED}"/>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59BB9EB9-11B7-BF43-D046-7003E96A0023}"/>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DT Mentor</a:t>
                </a:r>
              </a:p>
            </p:txBody>
          </p:sp>
        </p:grpSp>
      </p:grpSp>
      <p:grpSp>
        <p:nvGrpSpPr>
          <p:cNvPr id="48" name="Group 47">
            <a:extLst>
              <a:ext uri="{FF2B5EF4-FFF2-40B4-BE49-F238E27FC236}">
                <a16:creationId xmlns:a16="http://schemas.microsoft.com/office/drawing/2014/main" id="{85281686-229E-89D4-FDE2-AEE5A0584253}"/>
              </a:ext>
            </a:extLst>
          </p:cNvPr>
          <p:cNvGrpSpPr/>
          <p:nvPr/>
        </p:nvGrpSpPr>
        <p:grpSpPr>
          <a:xfrm>
            <a:off x="3943577" y="3788527"/>
            <a:ext cx="1728440" cy="2327016"/>
            <a:chOff x="913453" y="744428"/>
            <a:chExt cx="1728440" cy="2327016"/>
          </a:xfrm>
        </p:grpSpPr>
        <p:sp>
          <p:nvSpPr>
            <p:cNvPr id="49" name="TextBox 48">
              <a:extLst>
                <a:ext uri="{FF2B5EF4-FFF2-40B4-BE49-F238E27FC236}">
                  <a16:creationId xmlns:a16="http://schemas.microsoft.com/office/drawing/2014/main" id="{6094FD9F-7D59-A01B-14CF-FB11CB3020AD}"/>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50" name="Group 49">
              <a:extLst>
                <a:ext uri="{FF2B5EF4-FFF2-40B4-BE49-F238E27FC236}">
                  <a16:creationId xmlns:a16="http://schemas.microsoft.com/office/drawing/2014/main" id="{31019368-6775-1DF8-2BB0-31C7E5DDAB92}"/>
                </a:ext>
              </a:extLst>
            </p:cNvPr>
            <p:cNvGrpSpPr/>
            <p:nvPr/>
          </p:nvGrpSpPr>
          <p:grpSpPr>
            <a:xfrm>
              <a:off x="913453" y="1061189"/>
              <a:ext cx="1728440" cy="2010255"/>
              <a:chOff x="913453" y="1153287"/>
              <a:chExt cx="1728440" cy="2010255"/>
            </a:xfrm>
          </p:grpSpPr>
          <p:sp>
            <p:nvSpPr>
              <p:cNvPr id="51" name="Rectangle 50">
                <a:extLst>
                  <a:ext uri="{FF2B5EF4-FFF2-40B4-BE49-F238E27FC236}">
                    <a16:creationId xmlns:a16="http://schemas.microsoft.com/office/drawing/2014/main" id="{57E38A21-0F4D-ED5D-FC36-7FE49E0FAFCE}"/>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531CA86C-80A1-2D50-6C44-2E4EC896BFEF}"/>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Technology Mentor</a:t>
                </a:r>
              </a:p>
            </p:txBody>
          </p:sp>
        </p:grpSp>
      </p:grpSp>
      <p:sp>
        <p:nvSpPr>
          <p:cNvPr id="14" name="Rectangle 13">
            <a:extLst>
              <a:ext uri="{FF2B5EF4-FFF2-40B4-BE49-F238E27FC236}">
                <a16:creationId xmlns:a16="http://schemas.microsoft.com/office/drawing/2014/main" id="{B5EF8F96-162E-8CC1-91D1-BC4F67A48366}"/>
              </a:ext>
            </a:extLst>
          </p:cNvPr>
          <p:cNvSpPr/>
          <p:nvPr/>
        </p:nvSpPr>
        <p:spPr>
          <a:xfrm rot="16200000">
            <a:off x="-439163" y="2024072"/>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 Team</a:t>
            </a:r>
          </a:p>
        </p:txBody>
      </p:sp>
      <p:sp>
        <p:nvSpPr>
          <p:cNvPr id="15" name="Rectangle 14">
            <a:extLst>
              <a:ext uri="{FF2B5EF4-FFF2-40B4-BE49-F238E27FC236}">
                <a16:creationId xmlns:a16="http://schemas.microsoft.com/office/drawing/2014/main" id="{AB3B36D6-B041-DB7D-2994-03A1C5D5D230}"/>
              </a:ext>
            </a:extLst>
          </p:cNvPr>
          <p:cNvSpPr/>
          <p:nvPr/>
        </p:nvSpPr>
        <p:spPr>
          <a:xfrm rot="16200000">
            <a:off x="-439164" y="4799699"/>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grpSp>
        <p:nvGrpSpPr>
          <p:cNvPr id="23" name="Group 22">
            <a:extLst>
              <a:ext uri="{FF2B5EF4-FFF2-40B4-BE49-F238E27FC236}">
                <a16:creationId xmlns:a16="http://schemas.microsoft.com/office/drawing/2014/main" id="{63C21397-563D-71DD-1E64-C1588B58F562}"/>
              </a:ext>
            </a:extLst>
          </p:cNvPr>
          <p:cNvGrpSpPr/>
          <p:nvPr/>
        </p:nvGrpSpPr>
        <p:grpSpPr>
          <a:xfrm>
            <a:off x="1447657" y="50809"/>
            <a:ext cx="10048283" cy="751003"/>
            <a:chOff x="1447657" y="50809"/>
            <a:chExt cx="10048283" cy="751003"/>
          </a:xfrm>
        </p:grpSpPr>
        <p:grpSp>
          <p:nvGrpSpPr>
            <p:cNvPr id="24" name="Group 23">
              <a:extLst>
                <a:ext uri="{FF2B5EF4-FFF2-40B4-BE49-F238E27FC236}">
                  <a16:creationId xmlns:a16="http://schemas.microsoft.com/office/drawing/2014/main" id="{480BD8EB-6075-274A-30AB-8CE0054EC9FF}"/>
                </a:ext>
              </a:extLst>
            </p:cNvPr>
            <p:cNvGrpSpPr/>
            <p:nvPr/>
          </p:nvGrpSpPr>
          <p:grpSpPr>
            <a:xfrm>
              <a:off x="1447657" y="50809"/>
              <a:ext cx="10048283" cy="751003"/>
              <a:chOff x="1068516" y="145594"/>
              <a:chExt cx="10048283" cy="751003"/>
            </a:xfrm>
          </p:grpSpPr>
          <p:sp>
            <p:nvSpPr>
              <p:cNvPr id="33" name="TextBox 32">
                <a:extLst>
                  <a:ext uri="{FF2B5EF4-FFF2-40B4-BE49-F238E27FC236}">
                    <a16:creationId xmlns:a16="http://schemas.microsoft.com/office/drawing/2014/main" id="{C5C1423A-04C3-36AC-32F2-582333C7507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34" name="Group 33">
                <a:extLst>
                  <a:ext uri="{FF2B5EF4-FFF2-40B4-BE49-F238E27FC236}">
                    <a16:creationId xmlns:a16="http://schemas.microsoft.com/office/drawing/2014/main" id="{AEA65DFC-89A3-26C3-AA7B-45C0A9F39584}"/>
                  </a:ext>
                </a:extLst>
              </p:cNvPr>
              <p:cNvGrpSpPr/>
              <p:nvPr/>
            </p:nvGrpSpPr>
            <p:grpSpPr>
              <a:xfrm>
                <a:off x="1068516" y="145594"/>
                <a:ext cx="9737016" cy="461665"/>
                <a:chOff x="1228424" y="180100"/>
                <a:chExt cx="9737016" cy="461665"/>
              </a:xfrm>
            </p:grpSpPr>
            <p:sp>
              <p:nvSpPr>
                <p:cNvPr id="35" name="TextBox 34">
                  <a:extLst>
                    <a:ext uri="{FF2B5EF4-FFF2-40B4-BE49-F238E27FC236}">
                      <a16:creationId xmlns:a16="http://schemas.microsoft.com/office/drawing/2014/main" id="{A1428B39-7AFB-1402-0752-E24E4DF397D0}"/>
                    </a:ext>
                  </a:extLst>
                </p:cNvPr>
                <p:cNvSpPr txBox="1"/>
                <p:nvPr/>
              </p:nvSpPr>
              <p:spPr>
                <a:xfrm>
                  <a:off x="7753889" y="205394"/>
                  <a:ext cx="3211551" cy="369332"/>
                </a:xfrm>
                <a:prstGeom prst="rect">
                  <a:avLst/>
                </a:prstGeom>
                <a:noFill/>
              </p:spPr>
              <p:txBody>
                <a:bodyPr wrap="square">
                  <a:spAutoFit/>
                </a:bodyPr>
                <a:lstStyle/>
                <a:p>
                  <a:pPr algn="r"/>
                  <a:r>
                    <a:rPr lang="en-IN" b="1" i="0" u="none" strike="noStrike" baseline="0" dirty="0">
                      <a:solidFill>
                        <a:schemeClr val="accent2">
                          <a:lumMod val="75000"/>
                        </a:schemeClr>
                      </a:solidFill>
                      <a:latin typeface="Bahnschrift" panose="020B0502040204020203" pitchFamily="34" charset="0"/>
                    </a:rPr>
                    <a:t>Team Information</a:t>
                  </a:r>
                  <a:endParaRPr lang="en-IN" sz="1400" b="1" dirty="0">
                    <a:solidFill>
                      <a:schemeClr val="accent2">
                        <a:lumMod val="75000"/>
                      </a:schemeClr>
                    </a:solidFill>
                  </a:endParaRPr>
                </a:p>
              </p:txBody>
            </p:sp>
            <p:grpSp>
              <p:nvGrpSpPr>
                <p:cNvPr id="36" name="Group 35">
                  <a:extLst>
                    <a:ext uri="{FF2B5EF4-FFF2-40B4-BE49-F238E27FC236}">
                      <a16:creationId xmlns:a16="http://schemas.microsoft.com/office/drawing/2014/main" id="{375E1441-F6CB-5A96-2738-686EBCF3C46D}"/>
                    </a:ext>
                  </a:extLst>
                </p:cNvPr>
                <p:cNvGrpSpPr/>
                <p:nvPr/>
              </p:nvGrpSpPr>
              <p:grpSpPr>
                <a:xfrm>
                  <a:off x="1228424" y="180100"/>
                  <a:ext cx="9737016" cy="461665"/>
                  <a:chOff x="1050144" y="0"/>
                  <a:chExt cx="9737016" cy="461665"/>
                </a:xfrm>
              </p:grpSpPr>
              <p:sp>
                <p:nvSpPr>
                  <p:cNvPr id="37" name="TextBox 36">
                    <a:extLst>
                      <a:ext uri="{FF2B5EF4-FFF2-40B4-BE49-F238E27FC236}">
                        <a16:creationId xmlns:a16="http://schemas.microsoft.com/office/drawing/2014/main" id="{2154497A-76A3-0CA6-1628-C83A7E36B540}"/>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38" name="Straight Connector 37">
                    <a:extLst>
                      <a:ext uri="{FF2B5EF4-FFF2-40B4-BE49-F238E27FC236}">
                        <a16:creationId xmlns:a16="http://schemas.microsoft.com/office/drawing/2014/main" id="{6BB4F628-1950-A85C-9E74-3C8A714B057F}"/>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5" name="TextBox 24">
              <a:extLst>
                <a:ext uri="{FF2B5EF4-FFF2-40B4-BE49-F238E27FC236}">
                  <a16:creationId xmlns:a16="http://schemas.microsoft.com/office/drawing/2014/main" id="{6869DB97-FBF9-B872-A388-C6A987A813C1}"/>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4" name="Group 3">
            <a:extLst>
              <a:ext uri="{FF2B5EF4-FFF2-40B4-BE49-F238E27FC236}">
                <a16:creationId xmlns:a16="http://schemas.microsoft.com/office/drawing/2014/main" id="{4C96C395-60CE-1A7D-688E-053BC0E101A4}"/>
              </a:ext>
            </a:extLst>
          </p:cNvPr>
          <p:cNvGrpSpPr/>
          <p:nvPr/>
        </p:nvGrpSpPr>
        <p:grpSpPr>
          <a:xfrm>
            <a:off x="6519989" y="3788527"/>
            <a:ext cx="1728440" cy="2327016"/>
            <a:chOff x="913453" y="744428"/>
            <a:chExt cx="1728440" cy="2327016"/>
          </a:xfrm>
        </p:grpSpPr>
        <p:sp>
          <p:nvSpPr>
            <p:cNvPr id="5" name="TextBox 4">
              <a:extLst>
                <a:ext uri="{FF2B5EF4-FFF2-40B4-BE49-F238E27FC236}">
                  <a16:creationId xmlns:a16="http://schemas.microsoft.com/office/drawing/2014/main" id="{C4438A56-B925-891F-9B3C-DB7B657B3CDB}"/>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6" name="Group 5">
              <a:extLst>
                <a:ext uri="{FF2B5EF4-FFF2-40B4-BE49-F238E27FC236}">
                  <a16:creationId xmlns:a16="http://schemas.microsoft.com/office/drawing/2014/main" id="{14B55D62-DC06-BF34-88E3-277983B288F0}"/>
                </a:ext>
              </a:extLst>
            </p:cNvPr>
            <p:cNvGrpSpPr/>
            <p:nvPr/>
          </p:nvGrpSpPr>
          <p:grpSpPr>
            <a:xfrm>
              <a:off x="913453" y="1061189"/>
              <a:ext cx="1728440" cy="2010255"/>
              <a:chOff x="913453" y="1153287"/>
              <a:chExt cx="1728440" cy="2010255"/>
            </a:xfrm>
          </p:grpSpPr>
          <p:sp>
            <p:nvSpPr>
              <p:cNvPr id="7" name="Rectangle 6">
                <a:extLst>
                  <a:ext uri="{FF2B5EF4-FFF2-40B4-BE49-F238E27FC236}">
                    <a16:creationId xmlns:a16="http://schemas.microsoft.com/office/drawing/2014/main" id="{FE8A39BA-00DC-4822-6365-7B37930155FF}"/>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5CA7DB-9367-194D-FD82-F98D6E237B92}"/>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Project Guide</a:t>
                </a:r>
              </a:p>
            </p:txBody>
          </p:sp>
        </p:grpSp>
      </p:grpSp>
    </p:spTree>
    <p:extLst>
      <p:ext uri="{BB962C8B-B14F-4D97-AF65-F5344CB8AC3E}">
        <p14:creationId xmlns:p14="http://schemas.microsoft.com/office/powerpoint/2010/main" val="356613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49C98CB-BC16-D92F-5A08-10BB67B9B652}"/>
              </a:ext>
            </a:extLst>
          </p:cNvPr>
          <p:cNvGrpSpPr/>
          <p:nvPr/>
        </p:nvGrpSpPr>
        <p:grpSpPr>
          <a:xfrm>
            <a:off x="696060" y="864775"/>
            <a:ext cx="10948945" cy="5985370"/>
            <a:chOff x="696060" y="864775"/>
            <a:chExt cx="10948945" cy="598537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87244" cy="904887"/>
              <a:chOff x="657294" y="801812"/>
              <a:chExt cx="10887244" cy="904887"/>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748719" cy="369332"/>
              </a:xfrm>
              <a:prstGeom prst="rect">
                <a:avLst/>
              </a:prstGeom>
              <a:noFill/>
            </p:spPr>
            <p:txBody>
              <a:bodyPr wrap="none" rtlCol="0">
                <a:spAutoFit/>
              </a:bodyPr>
              <a:lstStyle/>
              <a:p>
                <a:r>
                  <a:rPr lang="en-IN" b="1" dirty="0"/>
                  <a:t>Requirement / Problem statement</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67126" y="1183479"/>
                <a:ext cx="10877412" cy="523220"/>
              </a:xfrm>
              <a:prstGeom prst="rect">
                <a:avLst/>
              </a:prstGeom>
              <a:noFill/>
            </p:spPr>
            <p:txBody>
              <a:bodyPr wrap="square" rtlCol="0">
                <a:spAutoFit/>
              </a:bodyPr>
              <a:lstStyle/>
              <a:p>
                <a:r>
                  <a:rPr lang="en-US" sz="1400" dirty="0"/>
                  <a:t>T</a:t>
                </a:r>
                <a:r>
                  <a:rPr lang="en-IN" sz="1400" dirty="0"/>
                  <a:t>he </a:t>
                </a:r>
                <a:r>
                  <a:rPr lang="en-US" sz="1400" dirty="0"/>
                  <a:t>challenge in developing supersonic UAVs as a pathway to quiet supersonic flight is to minimize</a:t>
                </a:r>
                <a:r>
                  <a:rPr lang="en-IN" sz="1400" dirty="0"/>
                  <a:t> </a:t>
                </a:r>
                <a:r>
                  <a:rPr lang="en-US" sz="1400" dirty="0"/>
                  <a:t>or eliminate sonic boom noise while achieving efficient, high-speed performance, using innovative</a:t>
                </a:r>
                <a:r>
                  <a:rPr lang="en-IN" sz="1400" dirty="0"/>
                  <a:t> </a:t>
                </a:r>
                <a:r>
                  <a:rPr lang="en-US" sz="1400" dirty="0"/>
                  <a:t>aerodynamic designs, propulsion systems, and materials.</a:t>
                </a:r>
                <a:endParaRPr lang="en-IN" sz="1400" dirty="0"/>
              </a:p>
            </p:txBody>
          </p:sp>
        </p:grpSp>
        <p:grpSp>
          <p:nvGrpSpPr>
            <p:cNvPr id="2" name="Group 1">
              <a:extLst>
                <a:ext uri="{FF2B5EF4-FFF2-40B4-BE49-F238E27FC236}">
                  <a16:creationId xmlns:a16="http://schemas.microsoft.com/office/drawing/2014/main" id="{39A0E9A7-DC7C-6BC2-7AFD-383A9EA7363C}"/>
                </a:ext>
              </a:extLst>
            </p:cNvPr>
            <p:cNvGrpSpPr/>
            <p:nvPr/>
          </p:nvGrpSpPr>
          <p:grpSpPr>
            <a:xfrm>
              <a:off x="696060" y="3331227"/>
              <a:ext cx="10877412" cy="1485541"/>
              <a:chOff x="657294" y="2670785"/>
              <a:chExt cx="10877412" cy="1485541"/>
            </a:xfrm>
          </p:grpSpPr>
          <p:grpSp>
            <p:nvGrpSpPr>
              <p:cNvPr id="19" name="Group 18">
                <a:extLst>
                  <a:ext uri="{FF2B5EF4-FFF2-40B4-BE49-F238E27FC236}">
                    <a16:creationId xmlns:a16="http://schemas.microsoft.com/office/drawing/2014/main" id="{517BFDD9-6AD5-0C52-897F-A070F2FFF470}"/>
                  </a:ext>
                </a:extLst>
              </p:cNvPr>
              <p:cNvGrpSpPr/>
              <p:nvPr/>
            </p:nvGrpSpPr>
            <p:grpSpPr>
              <a:xfrm>
                <a:off x="657294" y="2840523"/>
                <a:ext cx="7371847" cy="1315803"/>
                <a:chOff x="657294" y="2790385"/>
                <a:chExt cx="7371847" cy="1315803"/>
              </a:xfrm>
            </p:grpSpPr>
            <p:sp>
              <p:nvSpPr>
                <p:cNvPr id="14" name="TextBox 13">
                  <a:extLst>
                    <a:ext uri="{FF2B5EF4-FFF2-40B4-BE49-F238E27FC236}">
                      <a16:creationId xmlns:a16="http://schemas.microsoft.com/office/drawing/2014/main" id="{EF81E4CE-58C8-A09E-EBE5-1C70B1D0EE46}"/>
                    </a:ext>
                  </a:extLst>
                </p:cNvPr>
                <p:cNvSpPr txBox="1"/>
                <p:nvPr/>
              </p:nvSpPr>
              <p:spPr>
                <a:xfrm>
                  <a:off x="657294" y="2790385"/>
                  <a:ext cx="845103" cy="369332"/>
                </a:xfrm>
                <a:prstGeom prst="rect">
                  <a:avLst/>
                </a:prstGeom>
                <a:noFill/>
              </p:spPr>
              <p:txBody>
                <a:bodyPr wrap="none" rtlCol="0">
                  <a:spAutoFit/>
                </a:bodyPr>
                <a:lstStyle/>
                <a:p>
                  <a:r>
                    <a:rPr lang="en-IN" b="1" dirty="0"/>
                    <a:t>Scope</a:t>
                  </a:r>
                </a:p>
              </p:txBody>
            </p:sp>
            <p:sp>
              <p:nvSpPr>
                <p:cNvPr id="15" name="TextBox 14">
                  <a:extLst>
                    <a:ext uri="{FF2B5EF4-FFF2-40B4-BE49-F238E27FC236}">
                      <a16:creationId xmlns:a16="http://schemas.microsoft.com/office/drawing/2014/main" id="{EFD23B7B-F03F-C04F-8358-7A76084890D9}"/>
                    </a:ext>
                  </a:extLst>
                </p:cNvPr>
                <p:cNvSpPr txBox="1"/>
                <p:nvPr/>
              </p:nvSpPr>
              <p:spPr>
                <a:xfrm>
                  <a:off x="657294" y="3152081"/>
                  <a:ext cx="7371847" cy="954107"/>
                </a:xfrm>
                <a:prstGeom prst="rect">
                  <a:avLst/>
                </a:prstGeom>
                <a:noFill/>
              </p:spPr>
              <p:txBody>
                <a:bodyPr wrap="square" rtlCol="0">
                  <a:spAutoFit/>
                </a:bodyPr>
                <a:lstStyle/>
                <a:p>
                  <a:pPr algn="just"/>
                  <a:r>
                    <a:rPr lang="en-US" sz="1400" dirty="0"/>
                    <a:t>The scope of developing supersonic UAVs for quiet supersonic flight includes optimizing aerodynamic designs, advancing quieter propulsion systems, integrating noise-reducing materials, conducting performance testing, and ensuring compliance with environmental regulations for applications in military, commercial, and research fields.</a:t>
                  </a:r>
                  <a:endParaRPr lang="en-IN" sz="1400" dirty="0"/>
                </a:p>
              </p:txBody>
            </p:sp>
          </p:grpSp>
          <p:cxnSp>
            <p:nvCxnSpPr>
              <p:cNvPr id="21" name="Straight Connector 20">
                <a:extLst>
                  <a:ext uri="{FF2B5EF4-FFF2-40B4-BE49-F238E27FC236}">
                    <a16:creationId xmlns:a16="http://schemas.microsoft.com/office/drawing/2014/main" id="{184265BC-3E35-448A-6300-2BE5B8E01AF2}"/>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3" name="Group 2">
              <a:extLst>
                <a:ext uri="{FF2B5EF4-FFF2-40B4-BE49-F238E27FC236}">
                  <a16:creationId xmlns:a16="http://schemas.microsoft.com/office/drawing/2014/main" id="{B25DED2F-4B3C-BB64-88DE-5353E362EC0E}"/>
                </a:ext>
              </a:extLst>
            </p:cNvPr>
            <p:cNvGrpSpPr/>
            <p:nvPr/>
          </p:nvGrpSpPr>
          <p:grpSpPr>
            <a:xfrm>
              <a:off x="696060" y="3507204"/>
              <a:ext cx="10948945" cy="3342941"/>
              <a:chOff x="657294" y="3257286"/>
              <a:chExt cx="10948945" cy="3342941"/>
            </a:xfrm>
          </p:grpSpPr>
          <p:grpSp>
            <p:nvGrpSpPr>
              <p:cNvPr id="18" name="Group 17">
                <a:extLst>
                  <a:ext uri="{FF2B5EF4-FFF2-40B4-BE49-F238E27FC236}">
                    <a16:creationId xmlns:a16="http://schemas.microsoft.com/office/drawing/2014/main" id="{23C020EF-B5F3-8A49-03ED-5A2BBE6E06E5}"/>
                  </a:ext>
                </a:extLst>
              </p:cNvPr>
              <p:cNvGrpSpPr/>
              <p:nvPr/>
            </p:nvGrpSpPr>
            <p:grpSpPr>
              <a:xfrm>
                <a:off x="657294" y="3257286"/>
                <a:ext cx="10948945" cy="3342941"/>
                <a:chOff x="701899" y="3257286"/>
                <a:chExt cx="10948945" cy="3342941"/>
              </a:xfrm>
            </p:grpSpPr>
            <p:sp>
              <p:nvSpPr>
                <p:cNvPr id="16" name="TextBox 15">
                  <a:extLst>
                    <a:ext uri="{FF2B5EF4-FFF2-40B4-BE49-F238E27FC236}">
                      <a16:creationId xmlns:a16="http://schemas.microsoft.com/office/drawing/2014/main" id="{884904A5-6DC8-CD1F-E304-2A60AE80E17A}"/>
                    </a:ext>
                  </a:extLst>
                </p:cNvPr>
                <p:cNvSpPr txBox="1"/>
                <p:nvPr/>
              </p:nvSpPr>
              <p:spPr>
                <a:xfrm>
                  <a:off x="701899" y="4663790"/>
                  <a:ext cx="2474780" cy="369332"/>
                </a:xfrm>
                <a:prstGeom prst="rect">
                  <a:avLst/>
                </a:prstGeom>
                <a:noFill/>
              </p:spPr>
              <p:txBody>
                <a:bodyPr wrap="none" rtlCol="0">
                  <a:spAutoFit/>
                </a:bodyPr>
                <a:lstStyle/>
                <a:p>
                  <a:r>
                    <a:rPr lang="en-IN" b="1" dirty="0"/>
                    <a:t>Key factors &amp; features</a:t>
                  </a:r>
                </a:p>
              </p:txBody>
            </p:sp>
            <p:sp>
              <p:nvSpPr>
                <p:cNvPr id="17" name="TextBox 16">
                  <a:extLst>
                    <a:ext uri="{FF2B5EF4-FFF2-40B4-BE49-F238E27FC236}">
                      <a16:creationId xmlns:a16="http://schemas.microsoft.com/office/drawing/2014/main" id="{D6311F9D-FB7D-F22A-5F2C-4B23F1321DEE}"/>
                    </a:ext>
                  </a:extLst>
                </p:cNvPr>
                <p:cNvSpPr txBox="1"/>
                <p:nvPr/>
              </p:nvSpPr>
              <p:spPr>
                <a:xfrm>
                  <a:off x="701899" y="5036896"/>
                  <a:ext cx="4472006" cy="1169551"/>
                </a:xfrm>
                <a:prstGeom prst="rect">
                  <a:avLst/>
                </a:prstGeom>
                <a:noFill/>
              </p:spPr>
              <p:txBody>
                <a:bodyPr wrap="square" rtlCol="0">
                  <a:spAutoFit/>
                </a:bodyPr>
                <a:lstStyle/>
                <a:p>
                  <a:pPr marL="342900" indent="-342900">
                    <a:buFont typeface="Wingdings" panose="05000000000000000000" pitchFamily="2" charset="2"/>
                    <a:buChar char="Ø"/>
                  </a:pPr>
                  <a:r>
                    <a:rPr lang="en-IN" sz="1400" dirty="0"/>
                    <a:t>Aerodynamic Efficiency</a:t>
                  </a:r>
                </a:p>
                <a:p>
                  <a:pPr marL="285750" indent="-285750">
                    <a:buFont typeface="Wingdings" panose="05000000000000000000" pitchFamily="2" charset="2"/>
                    <a:buChar char="Ø"/>
                  </a:pPr>
                  <a:r>
                    <a:rPr lang="en-IN" sz="1400" dirty="0"/>
                    <a:t>Quiet Propulsion</a:t>
                  </a:r>
                </a:p>
                <a:p>
                  <a:pPr marL="285750" indent="-285750">
                    <a:buFont typeface="Wingdings" panose="05000000000000000000" pitchFamily="2" charset="2"/>
                    <a:buChar char="Ø"/>
                  </a:pPr>
                  <a:r>
                    <a:rPr lang="en-IN" sz="1400" dirty="0"/>
                    <a:t>Noise-Reducing Materials</a:t>
                  </a:r>
                </a:p>
                <a:p>
                  <a:pPr marL="285750" indent="-285750">
                    <a:buFont typeface="Wingdings" panose="05000000000000000000" pitchFamily="2" charset="2"/>
                    <a:buChar char="Ø"/>
                  </a:pPr>
                  <a:r>
                    <a:rPr lang="en-IN" sz="1400" dirty="0"/>
                    <a:t>Flight Path Optimization</a:t>
                  </a:r>
                </a:p>
                <a:p>
                  <a:pPr marL="285750" indent="-285750">
                    <a:buFont typeface="Wingdings" panose="05000000000000000000" pitchFamily="2" charset="2"/>
                    <a:buChar char="Ø"/>
                  </a:pPr>
                  <a:r>
                    <a:rPr lang="en-IN" sz="1400" dirty="0"/>
                    <a:t>Regulatory Compliance</a:t>
                  </a:r>
                </a:p>
              </p:txBody>
            </p:sp>
            <p:sp>
              <p:nvSpPr>
                <p:cNvPr id="29" name="TextBox 28">
                  <a:extLst>
                    <a:ext uri="{FF2B5EF4-FFF2-40B4-BE49-F238E27FC236}">
                      <a16:creationId xmlns:a16="http://schemas.microsoft.com/office/drawing/2014/main" id="{929152C8-BDE8-EB13-CE08-0A0A921B46C7}"/>
                    </a:ext>
                  </a:extLst>
                </p:cNvPr>
                <p:cNvSpPr txBox="1"/>
                <p:nvPr/>
              </p:nvSpPr>
              <p:spPr>
                <a:xfrm>
                  <a:off x="5173906" y="4665978"/>
                  <a:ext cx="2822332" cy="369332"/>
                </a:xfrm>
                <a:prstGeom prst="rect">
                  <a:avLst/>
                </a:prstGeom>
                <a:noFill/>
              </p:spPr>
              <p:txBody>
                <a:bodyPr wrap="square" rtlCol="0">
                  <a:spAutoFit/>
                </a:bodyPr>
                <a:lstStyle/>
                <a:p>
                  <a:r>
                    <a:rPr lang="en-IN" b="1" dirty="0"/>
                    <a:t>Target Audience</a:t>
                  </a:r>
                </a:p>
              </p:txBody>
            </p:sp>
            <p:sp>
              <p:nvSpPr>
                <p:cNvPr id="30" name="TextBox 29">
                  <a:extLst>
                    <a:ext uri="{FF2B5EF4-FFF2-40B4-BE49-F238E27FC236}">
                      <a16:creationId xmlns:a16="http://schemas.microsoft.com/office/drawing/2014/main" id="{48BF3573-8410-8751-3C40-BFB211CB212D}"/>
                    </a:ext>
                  </a:extLst>
                </p:cNvPr>
                <p:cNvSpPr txBox="1"/>
                <p:nvPr/>
              </p:nvSpPr>
              <p:spPr>
                <a:xfrm>
                  <a:off x="9845084" y="4663790"/>
                  <a:ext cx="1008609" cy="369332"/>
                </a:xfrm>
                <a:prstGeom prst="rect">
                  <a:avLst/>
                </a:prstGeom>
                <a:noFill/>
              </p:spPr>
              <p:txBody>
                <a:bodyPr wrap="none" rtlCol="0">
                  <a:spAutoFit/>
                </a:bodyPr>
                <a:lstStyle/>
                <a:p>
                  <a:r>
                    <a:rPr lang="en-IN" b="1" dirty="0"/>
                    <a:t>Domain</a:t>
                  </a:r>
                </a:p>
              </p:txBody>
            </p:sp>
            <p:sp>
              <p:nvSpPr>
                <p:cNvPr id="31" name="TextBox 30">
                  <a:extLst>
                    <a:ext uri="{FF2B5EF4-FFF2-40B4-BE49-F238E27FC236}">
                      <a16:creationId xmlns:a16="http://schemas.microsoft.com/office/drawing/2014/main" id="{7283AD80-BE97-AB16-64F3-F4355CC2B1A2}"/>
                    </a:ext>
                  </a:extLst>
                </p:cNvPr>
                <p:cNvSpPr txBox="1"/>
                <p:nvPr/>
              </p:nvSpPr>
              <p:spPr>
                <a:xfrm>
                  <a:off x="5173905" y="5036896"/>
                  <a:ext cx="3984589" cy="307777"/>
                </a:xfrm>
                <a:prstGeom prst="rect">
                  <a:avLst/>
                </a:prstGeom>
                <a:noFill/>
              </p:spPr>
              <p:txBody>
                <a:bodyPr wrap="square" rtlCol="0">
                  <a:spAutoFit/>
                </a:bodyPr>
                <a:lstStyle/>
                <a:p>
                  <a:endParaRPr lang="en-IN" sz="1400" dirty="0"/>
                </a:p>
              </p:txBody>
            </p:sp>
            <p:sp>
              <p:nvSpPr>
                <p:cNvPr id="32" name="TextBox 31">
                  <a:extLst>
                    <a:ext uri="{FF2B5EF4-FFF2-40B4-BE49-F238E27FC236}">
                      <a16:creationId xmlns:a16="http://schemas.microsoft.com/office/drawing/2014/main" id="{C73C1FF8-CAC9-3CB0-8315-9BE14DB021C8}"/>
                    </a:ext>
                  </a:extLst>
                </p:cNvPr>
                <p:cNvSpPr txBox="1"/>
                <p:nvPr/>
              </p:nvSpPr>
              <p:spPr>
                <a:xfrm>
                  <a:off x="9144042" y="4999789"/>
                  <a:ext cx="2492350" cy="1600438"/>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t>Aerospace Engineering</a:t>
                  </a:r>
                </a:p>
                <a:p>
                  <a:pPr marL="285750" indent="-285750">
                    <a:buFont typeface="Wingdings" panose="05000000000000000000" pitchFamily="2" charset="2"/>
                    <a:buChar char="Ø"/>
                  </a:pPr>
                  <a:r>
                    <a:rPr lang="en-IN" sz="1400" dirty="0"/>
                    <a:t>Unmanned Aerial Systems</a:t>
                  </a:r>
                </a:p>
                <a:p>
                  <a:pPr marL="285750" indent="-285750">
                    <a:buFont typeface="Wingdings" panose="05000000000000000000" pitchFamily="2" charset="2"/>
                    <a:buChar char="Ø"/>
                  </a:pPr>
                  <a:r>
                    <a:rPr lang="en-IN" sz="1400" dirty="0"/>
                    <a:t>Acoustics and Noise Control</a:t>
                  </a:r>
                </a:p>
                <a:p>
                  <a:pPr marL="285750" indent="-285750">
                    <a:buFont typeface="Wingdings" panose="05000000000000000000" pitchFamily="2" charset="2"/>
                    <a:buChar char="Ø"/>
                  </a:pPr>
                  <a:r>
                    <a:rPr lang="en-IN" sz="1400" dirty="0"/>
                    <a:t>Civil Aviation</a:t>
                  </a:r>
                </a:p>
                <a:p>
                  <a:pPr marL="285750" indent="-285750">
                    <a:buFont typeface="Wingdings" panose="05000000000000000000" pitchFamily="2" charset="2"/>
                    <a:buChar char="Ø"/>
                  </a:pPr>
                  <a:r>
                    <a:rPr lang="en-IN" sz="1400" dirty="0"/>
                    <a:t>Testing and Prototyping</a:t>
                  </a:r>
                </a:p>
              </p:txBody>
            </p:sp>
            <p:sp>
              <p:nvSpPr>
                <p:cNvPr id="27" name="TextBox 26">
                  <a:extLst>
                    <a:ext uri="{FF2B5EF4-FFF2-40B4-BE49-F238E27FC236}">
                      <a16:creationId xmlns:a16="http://schemas.microsoft.com/office/drawing/2014/main" id="{B61DF917-28C2-45C4-2E73-C514C24DC287}"/>
                    </a:ext>
                  </a:extLst>
                </p:cNvPr>
                <p:cNvSpPr txBox="1"/>
                <p:nvPr/>
              </p:nvSpPr>
              <p:spPr>
                <a:xfrm>
                  <a:off x="9205596" y="3257286"/>
                  <a:ext cx="1826032" cy="369332"/>
                </a:xfrm>
                <a:prstGeom prst="rect">
                  <a:avLst/>
                </a:prstGeom>
                <a:noFill/>
              </p:spPr>
              <p:txBody>
                <a:bodyPr wrap="square" rtlCol="0">
                  <a:spAutoFit/>
                </a:bodyPr>
                <a:lstStyle/>
                <a:p>
                  <a:r>
                    <a:rPr lang="en-IN" b="1" dirty="0"/>
                    <a:t>GenAI | AI</a:t>
                  </a:r>
                </a:p>
              </p:txBody>
            </p:sp>
            <p:sp>
              <p:nvSpPr>
                <p:cNvPr id="35" name="TextBox 34">
                  <a:extLst>
                    <a:ext uri="{FF2B5EF4-FFF2-40B4-BE49-F238E27FC236}">
                      <a16:creationId xmlns:a16="http://schemas.microsoft.com/office/drawing/2014/main" id="{57A49C9F-D844-8BAF-BB72-93065857271A}"/>
                    </a:ext>
                  </a:extLst>
                </p:cNvPr>
                <p:cNvSpPr txBox="1"/>
                <p:nvPr/>
              </p:nvSpPr>
              <p:spPr>
                <a:xfrm>
                  <a:off x="8224288" y="3630392"/>
                  <a:ext cx="3426556" cy="738664"/>
                </a:xfrm>
                <a:prstGeom prst="rect">
                  <a:avLst/>
                </a:prstGeom>
                <a:noFill/>
              </p:spPr>
              <p:txBody>
                <a:bodyPr wrap="square" rtlCol="0">
                  <a:spAutoFit/>
                </a:bodyPr>
                <a:lstStyle/>
                <a:p>
                  <a:r>
                    <a:rPr lang="en-US" sz="1400" dirty="0"/>
                    <a:t>In this </a:t>
                  </a:r>
                  <a:r>
                    <a:rPr lang="en-US" sz="1400" dirty="0" err="1"/>
                    <a:t>project,Generative</a:t>
                  </a:r>
                  <a:r>
                    <a:rPr lang="en-US" sz="1400" dirty="0"/>
                    <a:t> AI </a:t>
                  </a:r>
                  <a:r>
                    <a:rPr lang="en-IN" sz="1400" dirty="0"/>
                    <a:t>(</a:t>
                  </a:r>
                  <a:r>
                    <a:rPr lang="en-IN" sz="1400" dirty="0" err="1"/>
                    <a:t>GenAI</a:t>
                  </a:r>
                  <a:r>
                    <a:rPr lang="en-IN" sz="1400" dirty="0"/>
                    <a:t>) and AI technologies are leveraged to the power </a:t>
                  </a:r>
                  <a:r>
                    <a:rPr lang="en-IN" sz="1400" b="1" dirty="0"/>
                    <a:t>aerodynamic Design Optimization</a:t>
                  </a:r>
                  <a:endParaRPr lang="en-US" sz="1400" dirty="0"/>
                </a:p>
              </p:txBody>
            </p:sp>
          </p:grpSp>
          <p:cxnSp>
            <p:nvCxnSpPr>
              <p:cNvPr id="25" name="Straight Connector 24">
                <a:extLst>
                  <a:ext uri="{FF2B5EF4-FFF2-40B4-BE49-F238E27FC236}">
                    <a16:creationId xmlns:a16="http://schemas.microsoft.com/office/drawing/2014/main" id="{82AF2164-5CB4-E13E-59EA-D2EF0B0932C5}"/>
                  </a:ext>
                </a:extLst>
              </p:cNvPr>
              <p:cNvCxnSpPr>
                <a:cxnSpLocks/>
              </p:cNvCxnSpPr>
              <p:nvPr/>
            </p:nvCxnSpPr>
            <p:spPr>
              <a:xfrm>
                <a:off x="657294" y="4494052"/>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11" name="Group 10">
              <a:extLst>
                <a:ext uri="{FF2B5EF4-FFF2-40B4-BE49-F238E27FC236}">
                  <a16:creationId xmlns:a16="http://schemas.microsoft.com/office/drawing/2014/main" id="{07E31837-8F6A-E8C6-6C95-655C93CE1952}"/>
                </a:ext>
              </a:extLst>
            </p:cNvPr>
            <p:cNvGrpSpPr/>
            <p:nvPr/>
          </p:nvGrpSpPr>
          <p:grpSpPr>
            <a:xfrm>
              <a:off x="696060" y="1912307"/>
              <a:ext cx="10877412" cy="3841594"/>
              <a:chOff x="657294" y="2670785"/>
              <a:chExt cx="10877412" cy="3841594"/>
            </a:xfrm>
          </p:grpSpPr>
          <p:grpSp>
            <p:nvGrpSpPr>
              <p:cNvPr id="22" name="Group 21">
                <a:extLst>
                  <a:ext uri="{FF2B5EF4-FFF2-40B4-BE49-F238E27FC236}">
                    <a16:creationId xmlns:a16="http://schemas.microsoft.com/office/drawing/2014/main" id="{86409BC0-0002-8609-BBC7-59DB68342ED2}"/>
                  </a:ext>
                </a:extLst>
              </p:cNvPr>
              <p:cNvGrpSpPr/>
              <p:nvPr/>
            </p:nvGrpSpPr>
            <p:grpSpPr>
              <a:xfrm>
                <a:off x="657294" y="2840523"/>
                <a:ext cx="10877412" cy="1106537"/>
                <a:chOff x="657294" y="2790385"/>
                <a:chExt cx="10877412" cy="1106537"/>
              </a:xfrm>
            </p:grpSpPr>
            <p:sp>
              <p:nvSpPr>
                <p:cNvPr id="24" name="TextBox 23">
                  <a:extLst>
                    <a:ext uri="{FF2B5EF4-FFF2-40B4-BE49-F238E27FC236}">
                      <a16:creationId xmlns:a16="http://schemas.microsoft.com/office/drawing/2014/main" id="{1AB32B7C-411B-FF0B-72E7-3D64915C23F7}"/>
                    </a:ext>
                  </a:extLst>
                </p:cNvPr>
                <p:cNvSpPr txBox="1"/>
                <p:nvPr/>
              </p:nvSpPr>
              <p:spPr>
                <a:xfrm>
                  <a:off x="657294" y="2790385"/>
                  <a:ext cx="1414170" cy="369332"/>
                </a:xfrm>
                <a:prstGeom prst="rect">
                  <a:avLst/>
                </a:prstGeom>
                <a:noFill/>
              </p:spPr>
              <p:txBody>
                <a:bodyPr wrap="none" rtlCol="0">
                  <a:spAutoFit/>
                </a:bodyPr>
                <a:lstStyle/>
                <a:p>
                  <a:r>
                    <a:rPr lang="en-IN" b="1" dirty="0"/>
                    <a:t>Description</a:t>
                  </a:r>
                </a:p>
              </p:txBody>
            </p:sp>
            <p:sp>
              <p:nvSpPr>
                <p:cNvPr id="26" name="TextBox 25">
                  <a:extLst>
                    <a:ext uri="{FF2B5EF4-FFF2-40B4-BE49-F238E27FC236}">
                      <a16:creationId xmlns:a16="http://schemas.microsoft.com/office/drawing/2014/main" id="{D0736EFB-A4EF-2FCB-2D44-073938EFB9B7}"/>
                    </a:ext>
                  </a:extLst>
                </p:cNvPr>
                <p:cNvSpPr txBox="1"/>
                <p:nvPr/>
              </p:nvSpPr>
              <p:spPr>
                <a:xfrm>
                  <a:off x="657294" y="3158258"/>
                  <a:ext cx="10877412" cy="738664"/>
                </a:xfrm>
                <a:prstGeom prst="rect">
                  <a:avLst/>
                </a:prstGeom>
                <a:noFill/>
              </p:spPr>
              <p:txBody>
                <a:bodyPr wrap="square" rtlCol="0">
                  <a:spAutoFit/>
                </a:bodyPr>
                <a:lstStyle/>
                <a:p>
                  <a:r>
                    <a:rPr lang="en-US" sz="1400" dirty="0"/>
                    <a:t>To quiet supersonic flight aims to create unmanned aircraft that can fly at supersonic speeds without  generating disruptive sonic booms. By optimizing aerodynamic designs, advanced propulsion systems, and noise-reducing materials, this technology could enable faster, quieter high-speed flight for military, research, and commercial applications, while addressing environmental and regulatory challenges.</a:t>
                  </a:r>
                  <a:endParaRPr lang="en-IN" sz="1400" dirty="0"/>
                </a:p>
              </p:txBody>
            </p:sp>
          </p:grpSp>
          <p:cxnSp>
            <p:nvCxnSpPr>
              <p:cNvPr id="23" name="Straight Connector 22">
                <a:extLst>
                  <a:ext uri="{FF2B5EF4-FFF2-40B4-BE49-F238E27FC236}">
                    <a16:creationId xmlns:a16="http://schemas.microsoft.com/office/drawing/2014/main" id="{66E024F3-2A77-01F6-0C1B-404F18F267B9}"/>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CAF43C5A-60A4-6494-1ACA-B45F3053CBA2}"/>
                  </a:ext>
                </a:extLst>
              </p:cNvPr>
              <p:cNvCxnSpPr>
                <a:cxnSpLocks/>
              </p:cNvCxnSpPr>
              <p:nvPr/>
            </p:nvCxnSpPr>
            <p:spPr>
              <a:xfrm flipV="1">
                <a:off x="4967241"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16D48C5E-6255-2F94-6782-3B3730CE58F6}"/>
                  </a:ext>
                </a:extLst>
              </p:cNvPr>
              <p:cNvCxnSpPr>
                <a:cxnSpLocks/>
              </p:cNvCxnSpPr>
              <p:nvPr/>
            </p:nvCxnSpPr>
            <p:spPr>
              <a:xfrm flipV="1">
                <a:off x="8920348"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D2B66D4-0BE1-D03D-07E1-8B5821265CCF}"/>
                  </a:ext>
                </a:extLst>
              </p:cNvPr>
              <p:cNvCxnSpPr>
                <a:cxnSpLocks/>
              </p:cNvCxnSpPr>
              <p:nvPr/>
            </p:nvCxnSpPr>
            <p:spPr>
              <a:xfrm flipV="1">
                <a:off x="8084006" y="448634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nvGrpSpPr>
          <p:cNvPr id="33" name="Group 32">
            <a:extLst>
              <a:ext uri="{FF2B5EF4-FFF2-40B4-BE49-F238E27FC236}">
                <a16:creationId xmlns:a16="http://schemas.microsoft.com/office/drawing/2014/main" id="{5E281275-AC2A-38F8-57B2-20EBAB047AA9}"/>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E1B1BB54-D5E9-7633-9A9E-8C64BF9934BB}"/>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Overview</a:t>
                  </a:r>
                </a:p>
              </p:txBody>
            </p:sp>
            <p:grpSp>
              <p:nvGrpSpPr>
                <p:cNvPr id="8" name="Group 7">
                  <a:extLst>
                    <a:ext uri="{FF2B5EF4-FFF2-40B4-BE49-F238E27FC236}">
                      <a16:creationId xmlns:a16="http://schemas.microsoft.com/office/drawing/2014/main" id="{CB3B49EC-D778-11FB-A400-D4EB5EC09AF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A0217ED9-38FE-6D36-4E25-F1988B12864A}"/>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46" name="Rectangle 2">
            <a:extLst>
              <a:ext uri="{FF2B5EF4-FFF2-40B4-BE49-F238E27FC236}">
                <a16:creationId xmlns:a16="http://schemas.microsoft.com/office/drawing/2014/main" id="{595C71F7-75EC-F6DD-C265-E3A6062C855B}"/>
              </a:ext>
            </a:extLst>
          </p:cNvPr>
          <p:cNvSpPr>
            <a:spLocks noChangeArrowheads="1"/>
          </p:cNvSpPr>
          <p:nvPr/>
        </p:nvSpPr>
        <p:spPr bwMode="auto">
          <a:xfrm>
            <a:off x="152400" y="5783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TextBox 48">
            <a:extLst>
              <a:ext uri="{FF2B5EF4-FFF2-40B4-BE49-F238E27FC236}">
                <a16:creationId xmlns:a16="http://schemas.microsoft.com/office/drawing/2014/main" id="{E4E7FC56-FBC8-41ED-183E-E5F8239B8FD7}"/>
              </a:ext>
            </a:extLst>
          </p:cNvPr>
          <p:cNvSpPr txBox="1"/>
          <p:nvPr/>
        </p:nvSpPr>
        <p:spPr>
          <a:xfrm>
            <a:off x="5129561" y="5283040"/>
            <a:ext cx="3984589" cy="738664"/>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t>Aerospace Engineers and Researchers</a:t>
            </a:r>
          </a:p>
          <a:p>
            <a:pPr marL="285750" indent="-285750">
              <a:buFont typeface="Wingdings" panose="05000000000000000000" pitchFamily="2" charset="2"/>
              <a:buChar char="Ø"/>
            </a:pPr>
            <a:r>
              <a:rPr lang="en-IN" sz="1400" dirty="0"/>
              <a:t>Military and Défense Organizations</a:t>
            </a:r>
          </a:p>
          <a:p>
            <a:pPr marL="285750" indent="-285750">
              <a:buFont typeface="Wingdings" panose="05000000000000000000" pitchFamily="2" charset="2"/>
              <a:buChar char="Ø"/>
            </a:pPr>
            <a:r>
              <a:rPr lang="en-IN" sz="1400" dirty="0"/>
              <a:t>Investors and Venture Capitalists</a:t>
            </a:r>
          </a:p>
        </p:txBody>
      </p:sp>
    </p:spTree>
    <p:extLst>
      <p:ext uri="{BB962C8B-B14F-4D97-AF65-F5344CB8AC3E}">
        <p14:creationId xmlns:p14="http://schemas.microsoft.com/office/powerpoint/2010/main" val="317242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57294" y="864775"/>
            <a:ext cx="10877412" cy="6415499"/>
            <a:chOff x="618528" y="801812"/>
            <a:chExt cx="10877412" cy="6415499"/>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015056" cy="369332"/>
            </a:xfrm>
            <a:prstGeom prst="rect">
              <a:avLst/>
            </a:prstGeom>
            <a:noFill/>
          </p:spPr>
          <p:txBody>
            <a:bodyPr wrap="none" rtlCol="0">
              <a:spAutoFit/>
            </a:bodyPr>
            <a:lstStyle/>
            <a:p>
              <a:r>
                <a:rPr lang="en-IN" b="1" dirty="0"/>
                <a:t>Project Features / Journeys</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18528" y="1215668"/>
              <a:ext cx="10877412" cy="6001643"/>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Supersonic Flight Capabilities: </a:t>
              </a:r>
              <a:r>
                <a:rPr lang="en-US" sz="1600" dirty="0"/>
                <a:t>The UAVs should be capable of achieving and sustaining supersonic speeds (greater than Mach 1), a critical feature for testing technologies that could be used in future commercial and military supersonic aircraft.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IN" sz="1600" b="1" dirty="0"/>
                <a:t>Noise Reduction and Suppression: </a:t>
              </a:r>
              <a:r>
                <a:rPr lang="en-US" sz="1600" dirty="0"/>
                <a:t>The central goal is to minimize the sonic boom and other acoustic emissions generated by supersonic flight.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IN" sz="1600" b="1" dirty="0"/>
                <a:t>Autonomous Operation: </a:t>
              </a:r>
              <a:r>
                <a:rPr lang="en-US" sz="1600" dirty="0"/>
                <a:t>The UAVs must be able to operate autonomously or with minimal pilot intervention, reducing risk and expanding operational capabilities, such as long-duration flights and remote missions.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IN" sz="1600" b="1" dirty="0"/>
                <a:t>Flight Safety and Durability: </a:t>
              </a:r>
              <a:r>
                <a:rPr lang="en-US" sz="1600" dirty="0"/>
                <a:t>The UAVs must be designed to withstand the extreme forces associated with supersonic flight, including thermal stress, structural integrity at high speeds, and reliability under challenging conditions.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Conceptualization and Feasibility Study: </a:t>
              </a:r>
              <a:r>
                <a:rPr lang="en-US" sz="1600" dirty="0"/>
                <a:t>Establishing the project’s goals, including target speeds, noise reduction levels, autonomy, and design specifications.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IN" sz="1600" b="1" dirty="0"/>
                <a:t>Design and Prototyping Phase: </a:t>
              </a:r>
              <a:r>
                <a:rPr lang="en-US" sz="1600" dirty="0"/>
                <a:t>Creating the initial designs for the UAV's airframe, propulsion system, and noise reduction technologies, focusing on optimizing for supersonic speeds and minimizing drag.</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Test Flights and Performance Optimization: </a:t>
              </a:r>
              <a:r>
                <a:rPr lang="en-US" sz="1600" dirty="0"/>
                <a:t>Conducting a series of flight tests to measure the UAV's performance at supersonic speeds, assess noise levels, and gather data for further refinement.</a:t>
              </a:r>
            </a:p>
            <a:p>
              <a:pPr marL="285750" indent="-285750">
                <a:buFont typeface="Wingdings" panose="05000000000000000000" pitchFamily="2" charset="2"/>
                <a:buChar char="Ø"/>
              </a:pPr>
              <a:endParaRPr lang="en-US" sz="1600" dirty="0"/>
            </a:p>
            <a:p>
              <a:endParaRPr lang="en-US" sz="1600" dirty="0"/>
            </a:p>
            <a:p>
              <a:endParaRPr lang="en-IN" sz="1600" b="1" dirty="0"/>
            </a:p>
          </p:txBody>
        </p:sp>
      </p:grpSp>
      <p:grpSp>
        <p:nvGrpSpPr>
          <p:cNvPr id="33" name="Group 32">
            <a:extLst>
              <a:ext uri="{FF2B5EF4-FFF2-40B4-BE49-F238E27FC236}">
                <a16:creationId xmlns:a16="http://schemas.microsoft.com/office/drawing/2014/main" id="{5E281275-AC2A-38F8-57B2-20EBAB047AA9}"/>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E1B1BB54-D5E9-7633-9A9E-8C64BF9934BB}"/>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Features</a:t>
                  </a:r>
                </a:p>
              </p:txBody>
            </p:sp>
            <p:grpSp>
              <p:nvGrpSpPr>
                <p:cNvPr id="8" name="Group 7">
                  <a:extLst>
                    <a:ext uri="{FF2B5EF4-FFF2-40B4-BE49-F238E27FC236}">
                      <a16:creationId xmlns:a16="http://schemas.microsoft.com/office/drawing/2014/main" id="{CB3B49EC-D778-11FB-A400-D4EB5EC09AF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A0217ED9-38FE-6D36-4E25-F1988B12864A}"/>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Tree>
    <p:extLst>
      <p:ext uri="{BB962C8B-B14F-4D97-AF65-F5344CB8AC3E}">
        <p14:creationId xmlns:p14="http://schemas.microsoft.com/office/powerpoint/2010/main" val="33468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Technology Stack</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3" y="1078003"/>
            <a:ext cx="5107625" cy="904887"/>
            <a:chOff x="657294" y="801812"/>
            <a:chExt cx="3970199" cy="904887"/>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70524" cy="369332"/>
            </a:xfrm>
            <a:prstGeom prst="rect">
              <a:avLst/>
            </a:prstGeom>
            <a:noFill/>
          </p:spPr>
          <p:txBody>
            <a:bodyPr wrap="none" rtlCol="0">
              <a:spAutoFit/>
            </a:bodyPr>
            <a:lstStyle/>
            <a:p>
              <a:r>
                <a:rPr lang="en-IN" b="1" dirty="0"/>
                <a:t>Presentation Layer</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523220"/>
            </a:xfrm>
            <a:prstGeom prst="rect">
              <a:avLst/>
            </a:prstGeom>
            <a:noFill/>
          </p:spPr>
          <p:txBody>
            <a:bodyPr wrap="square" rtlCol="0">
              <a:spAutoFit/>
            </a:bodyPr>
            <a:lstStyle/>
            <a:p>
              <a:r>
                <a:rPr lang="en-US" sz="1400" dirty="0"/>
                <a:t>Google Maps API, Flight Data, APIs Autodesk Fusion 360, MATLAB/Simulink</a:t>
              </a:r>
              <a:endParaRPr lang="en-IN" sz="1400" dirty="0">
                <a:solidFill>
                  <a:srgbClr val="0070C0"/>
                </a:solidFill>
              </a:endParaRP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96252" y="4650223"/>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rPr>
                <a:t>Link</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32620" y="6499414"/>
            <a:ext cx="7871268" cy="307777"/>
          </a:xfrm>
          <a:prstGeom prst="rect">
            <a:avLst/>
          </a:prstGeom>
          <a:noFill/>
        </p:spPr>
        <p:txBody>
          <a:bodyPr wrap="square" rtlCol="0">
            <a:spAutoFit/>
          </a:bodyPr>
          <a:lstStyle/>
          <a:p>
            <a:r>
              <a:rPr lang="en-IN" sz="1400" dirty="0"/>
              <a:t>Note: Artefacts locations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6367477" y="1078003"/>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1208148" cy="369332"/>
            </a:xfrm>
            <a:prstGeom prst="rect">
              <a:avLst/>
            </a:prstGeom>
            <a:noFill/>
          </p:spPr>
          <p:txBody>
            <a:bodyPr wrap="none" rtlCol="0">
              <a:spAutoFit/>
            </a:bodyPr>
            <a:lstStyle/>
            <a:p>
              <a:r>
                <a:rPr lang="en-IN" b="1" dirty="0"/>
                <a:t>Methodology</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Aerodynamics, propulsion,</a:t>
              </a:r>
              <a:endParaRPr lang="en-IN" sz="1400" dirty="0">
                <a:solidFill>
                  <a:srgbClr val="0070C0"/>
                </a:solidFill>
              </a:endParaRP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96253" y="2271133"/>
            <a:ext cx="5107624" cy="904887"/>
            <a:chOff x="657294" y="801812"/>
            <a:chExt cx="3970199" cy="904887"/>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560874" cy="369332"/>
            </a:xfrm>
            <a:prstGeom prst="rect">
              <a:avLst/>
            </a:prstGeom>
            <a:noFill/>
          </p:spPr>
          <p:txBody>
            <a:bodyPr wrap="none" rtlCol="0">
              <a:spAutoFit/>
            </a:bodyPr>
            <a:lstStyle/>
            <a:p>
              <a:r>
                <a:rPr lang="en-IN" b="1" dirty="0"/>
                <a:t>Application Layer</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523220"/>
            </a:xfrm>
            <a:prstGeom prst="rect">
              <a:avLst/>
            </a:prstGeom>
            <a:noFill/>
          </p:spPr>
          <p:txBody>
            <a:bodyPr wrap="square" rtlCol="0">
              <a:spAutoFit/>
            </a:bodyPr>
            <a:lstStyle/>
            <a:p>
              <a:r>
                <a:rPr lang="en-IN" sz="1400" dirty="0"/>
                <a:t>Python, ANSYS, SolidWorks API, </a:t>
              </a:r>
              <a:r>
                <a:rPr lang="en-IN" sz="1400" dirty="0" err="1"/>
                <a:t>OpenFOAM</a:t>
              </a:r>
              <a:r>
                <a:rPr lang="en-IN" sz="1400" dirty="0"/>
                <a:t> API,</a:t>
              </a:r>
              <a:r>
                <a:rPr lang="en-US" sz="1400" dirty="0"/>
                <a:t>MATLAB/Simulink, Python, SciPy, Optimization APIs</a:t>
              </a:r>
              <a:endParaRPr lang="en-IN" sz="1400" dirty="0">
                <a:solidFill>
                  <a:srgbClr val="0070C0"/>
                </a:solidFill>
              </a:endParaRP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96253" y="3462844"/>
            <a:ext cx="5107625" cy="900554"/>
            <a:chOff x="618525" y="2630224"/>
            <a:chExt cx="5107625" cy="900554"/>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1300356" cy="369332"/>
            </a:xfrm>
            <a:prstGeom prst="rect">
              <a:avLst/>
            </a:prstGeom>
            <a:noFill/>
          </p:spPr>
          <p:txBody>
            <a:bodyPr wrap="none" rtlCol="0">
              <a:spAutoFit/>
            </a:bodyPr>
            <a:lstStyle/>
            <a:p>
              <a:r>
                <a:rPr lang="en-IN" b="1" dirty="0"/>
                <a:t>Data Layer</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523220"/>
            </a:xfrm>
            <a:prstGeom prst="rect">
              <a:avLst/>
            </a:prstGeom>
            <a:noFill/>
          </p:spPr>
          <p:txBody>
            <a:bodyPr wrap="square" rtlCol="0">
              <a:spAutoFit/>
            </a:bodyPr>
            <a:lstStyle/>
            <a:p>
              <a:r>
                <a:rPr lang="en-IN" sz="1400" dirty="0"/>
                <a:t>Python, APIs,</a:t>
              </a:r>
              <a:r>
                <a:rPr lang="en-IN" sz="1400" b="1" dirty="0"/>
                <a:t> </a:t>
              </a:r>
              <a:r>
                <a:rPr lang="en-IN" sz="1400" dirty="0"/>
                <a:t>AWS, Google Cloud, </a:t>
              </a:r>
              <a:r>
                <a:rPr lang="en-IN" sz="1400" dirty="0" err="1"/>
                <a:t>FlightGear</a:t>
              </a:r>
              <a:r>
                <a:rPr lang="en-IN" sz="1400" dirty="0"/>
                <a:t> API, ROS (Robot Operating System)</a:t>
              </a:r>
              <a:endParaRPr lang="en-IN" sz="1400" dirty="0">
                <a:solidFill>
                  <a:srgbClr val="0070C0"/>
                </a:solidFill>
              </a:endParaRPr>
            </a:p>
          </p:txBody>
        </p:sp>
      </p:grpSp>
      <p:grpSp>
        <p:nvGrpSpPr>
          <p:cNvPr id="17" name="Group 16">
            <a:extLst>
              <a:ext uri="{FF2B5EF4-FFF2-40B4-BE49-F238E27FC236}">
                <a16:creationId xmlns:a16="http://schemas.microsoft.com/office/drawing/2014/main" id="{3E982BA2-0894-9048-6B84-F1AC16ECFCF3}"/>
              </a:ext>
            </a:extLst>
          </p:cNvPr>
          <p:cNvGrpSpPr/>
          <p:nvPr/>
        </p:nvGrpSpPr>
        <p:grpSpPr>
          <a:xfrm>
            <a:off x="6248440" y="2123039"/>
            <a:ext cx="5107625" cy="900554"/>
            <a:chOff x="618525" y="2630224"/>
            <a:chExt cx="5107625" cy="900554"/>
          </a:xfrm>
        </p:grpSpPr>
        <p:sp>
          <p:nvSpPr>
            <p:cNvPr id="18" name="TextBox 17">
              <a:extLst>
                <a:ext uri="{FF2B5EF4-FFF2-40B4-BE49-F238E27FC236}">
                  <a16:creationId xmlns:a16="http://schemas.microsoft.com/office/drawing/2014/main" id="{5E2F4105-B70D-B7EE-C124-31E8F67DD312}"/>
                </a:ext>
              </a:extLst>
            </p:cNvPr>
            <p:cNvSpPr txBox="1"/>
            <p:nvPr/>
          </p:nvSpPr>
          <p:spPr>
            <a:xfrm>
              <a:off x="618528" y="2630224"/>
              <a:ext cx="2873992" cy="369332"/>
            </a:xfrm>
            <a:prstGeom prst="rect">
              <a:avLst/>
            </a:prstGeom>
            <a:noFill/>
          </p:spPr>
          <p:txBody>
            <a:bodyPr wrap="none" rtlCol="0">
              <a:spAutoFit/>
            </a:bodyPr>
            <a:lstStyle/>
            <a:p>
              <a:r>
                <a:rPr lang="en-IN" b="1" dirty="0"/>
                <a:t>Products, Tools &amp; Utilities</a:t>
              </a:r>
            </a:p>
          </p:txBody>
        </p:sp>
        <p:sp>
          <p:nvSpPr>
            <p:cNvPr id="23" name="TextBox 22">
              <a:extLst>
                <a:ext uri="{FF2B5EF4-FFF2-40B4-BE49-F238E27FC236}">
                  <a16:creationId xmlns:a16="http://schemas.microsoft.com/office/drawing/2014/main" id="{9548AFC0-9EFA-AEBF-8ED7-E0760FD7B471}"/>
                </a:ext>
              </a:extLst>
            </p:cNvPr>
            <p:cNvSpPr txBox="1"/>
            <p:nvPr/>
          </p:nvSpPr>
          <p:spPr>
            <a:xfrm>
              <a:off x="618525" y="3007558"/>
              <a:ext cx="5107625" cy="523220"/>
            </a:xfrm>
            <a:prstGeom prst="rect">
              <a:avLst/>
            </a:prstGeom>
            <a:noFill/>
          </p:spPr>
          <p:txBody>
            <a:bodyPr wrap="square" rtlCol="0">
              <a:spAutoFit/>
            </a:bodyPr>
            <a:lstStyle/>
            <a:p>
              <a:r>
                <a:rPr lang="en-IN" sz="1400" dirty="0"/>
                <a:t>ANSYS Fluent, </a:t>
              </a:r>
              <a:r>
                <a:rPr lang="en-IN" sz="1400" dirty="0" err="1"/>
                <a:t>OpenFOAM</a:t>
              </a:r>
              <a:r>
                <a:rPr lang="en-IN" sz="1400" dirty="0"/>
                <a:t>, Siemens Star CCM+, Altair </a:t>
              </a:r>
              <a:r>
                <a:rPr lang="en-IN" sz="1400" dirty="0" err="1"/>
                <a:t>HyperWorks</a:t>
              </a:r>
              <a:r>
                <a:rPr lang="en-IN" sz="1400" dirty="0"/>
                <a:t>, CATIA	</a:t>
              </a:r>
              <a:endParaRPr lang="en-IN" sz="1400" dirty="0">
                <a:solidFill>
                  <a:srgbClr val="0070C0"/>
                </a:solidFill>
              </a:endParaRPr>
            </a:p>
          </p:txBody>
        </p:sp>
      </p:grpSp>
      <p:cxnSp>
        <p:nvCxnSpPr>
          <p:cNvPr id="34" name="Straight Connector 33">
            <a:extLst>
              <a:ext uri="{FF2B5EF4-FFF2-40B4-BE49-F238E27FC236}">
                <a16:creationId xmlns:a16="http://schemas.microsoft.com/office/drawing/2014/main" id="{68E05281-624A-6E53-BB00-5C0A2B9D15F9}"/>
              </a:ext>
            </a:extLst>
          </p:cNvPr>
          <p:cNvCxnSpPr/>
          <p:nvPr/>
        </p:nvCxnSpPr>
        <p:spPr>
          <a:xfrm flipV="1">
            <a:off x="5993780" y="1025912"/>
            <a:ext cx="0" cy="4666786"/>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35" name="Group 34">
            <a:extLst>
              <a:ext uri="{FF2B5EF4-FFF2-40B4-BE49-F238E27FC236}">
                <a16:creationId xmlns:a16="http://schemas.microsoft.com/office/drawing/2014/main" id="{B26007EE-C578-4CCA-8843-71299728D0AE}"/>
              </a:ext>
            </a:extLst>
          </p:cNvPr>
          <p:cNvGrpSpPr/>
          <p:nvPr/>
        </p:nvGrpSpPr>
        <p:grpSpPr>
          <a:xfrm>
            <a:off x="6367477" y="3460928"/>
            <a:ext cx="5107625" cy="900554"/>
            <a:chOff x="618525" y="2630224"/>
            <a:chExt cx="5107625" cy="900554"/>
          </a:xfrm>
        </p:grpSpPr>
        <p:sp>
          <p:nvSpPr>
            <p:cNvPr id="36" name="TextBox 35">
              <a:extLst>
                <a:ext uri="{FF2B5EF4-FFF2-40B4-BE49-F238E27FC236}">
                  <a16:creationId xmlns:a16="http://schemas.microsoft.com/office/drawing/2014/main" id="{0B0E04E8-B70C-64DB-EC14-5BAED3A3907F}"/>
                </a:ext>
              </a:extLst>
            </p:cNvPr>
            <p:cNvSpPr txBox="1"/>
            <p:nvPr/>
          </p:nvSpPr>
          <p:spPr>
            <a:xfrm>
              <a:off x="618528" y="2630224"/>
              <a:ext cx="1638462" cy="369332"/>
            </a:xfrm>
            <a:prstGeom prst="rect">
              <a:avLst/>
            </a:prstGeom>
            <a:noFill/>
          </p:spPr>
          <p:txBody>
            <a:bodyPr wrap="none" rtlCol="0">
              <a:spAutoFit/>
            </a:bodyPr>
            <a:lstStyle/>
            <a:p>
              <a:r>
                <a:rPr lang="en-IN" b="1" dirty="0"/>
                <a:t>Infrastructure</a:t>
              </a:r>
            </a:p>
          </p:txBody>
        </p:sp>
        <p:sp>
          <p:nvSpPr>
            <p:cNvPr id="37" name="TextBox 36">
              <a:extLst>
                <a:ext uri="{FF2B5EF4-FFF2-40B4-BE49-F238E27FC236}">
                  <a16:creationId xmlns:a16="http://schemas.microsoft.com/office/drawing/2014/main" id="{3B919363-D300-3AC7-EF12-1659CC99A3D7}"/>
                </a:ext>
              </a:extLst>
            </p:cNvPr>
            <p:cNvSpPr txBox="1"/>
            <p:nvPr/>
          </p:nvSpPr>
          <p:spPr>
            <a:xfrm>
              <a:off x="618525" y="3007558"/>
              <a:ext cx="5107625" cy="523220"/>
            </a:xfrm>
            <a:prstGeom prst="rect">
              <a:avLst/>
            </a:prstGeom>
            <a:noFill/>
          </p:spPr>
          <p:txBody>
            <a:bodyPr wrap="square" rtlCol="0">
              <a:spAutoFit/>
            </a:bodyPr>
            <a:lstStyle/>
            <a:p>
              <a:r>
                <a:rPr lang="en-IN" sz="1400" dirty="0"/>
                <a:t>Wind Tunnel Facilities, Flight Dynamics Simulators, Materials Science Labs, Static Testing</a:t>
              </a:r>
              <a:endParaRPr lang="en-IN" sz="1400" dirty="0">
                <a:solidFill>
                  <a:srgbClr val="0070C0"/>
                </a:solidFill>
              </a:endParaRPr>
            </a:p>
          </p:txBody>
        </p:sp>
      </p:grpSp>
      <p:grpSp>
        <p:nvGrpSpPr>
          <p:cNvPr id="38" name="Group 37">
            <a:extLst>
              <a:ext uri="{FF2B5EF4-FFF2-40B4-BE49-F238E27FC236}">
                <a16:creationId xmlns:a16="http://schemas.microsoft.com/office/drawing/2014/main" id="{BEFF10E3-206D-0AD5-3AB0-F7FA43B5267C}"/>
              </a:ext>
            </a:extLst>
          </p:cNvPr>
          <p:cNvGrpSpPr/>
          <p:nvPr/>
        </p:nvGrpSpPr>
        <p:grpSpPr>
          <a:xfrm>
            <a:off x="6367477" y="4650223"/>
            <a:ext cx="5107625" cy="685111"/>
            <a:chOff x="618525" y="2630224"/>
            <a:chExt cx="5107625" cy="685111"/>
          </a:xfrm>
        </p:grpSpPr>
        <p:sp>
          <p:nvSpPr>
            <p:cNvPr id="39" name="TextBox 38">
              <a:extLst>
                <a:ext uri="{FF2B5EF4-FFF2-40B4-BE49-F238E27FC236}">
                  <a16:creationId xmlns:a16="http://schemas.microsoft.com/office/drawing/2014/main" id="{AE5B6E04-D66C-A87F-F9AD-454168D09336}"/>
                </a:ext>
              </a:extLst>
            </p:cNvPr>
            <p:cNvSpPr txBox="1"/>
            <p:nvPr/>
          </p:nvSpPr>
          <p:spPr>
            <a:xfrm>
              <a:off x="618528" y="2630224"/>
              <a:ext cx="534121" cy="369332"/>
            </a:xfrm>
            <a:prstGeom prst="rect">
              <a:avLst/>
            </a:prstGeom>
            <a:noFill/>
          </p:spPr>
          <p:txBody>
            <a:bodyPr wrap="none" rtlCol="0">
              <a:spAutoFit/>
            </a:bodyPr>
            <a:lstStyle/>
            <a:p>
              <a:r>
                <a:rPr lang="en-IN" b="1" dirty="0"/>
                <a:t>API</a:t>
              </a:r>
            </a:p>
          </p:txBody>
        </p:sp>
        <p:sp>
          <p:nvSpPr>
            <p:cNvPr id="40" name="TextBox 39">
              <a:extLst>
                <a:ext uri="{FF2B5EF4-FFF2-40B4-BE49-F238E27FC236}">
                  <a16:creationId xmlns:a16="http://schemas.microsoft.com/office/drawing/2014/main" id="{372F4210-52DF-E272-3865-199D520718CA}"/>
                </a:ext>
              </a:extLst>
            </p:cNvPr>
            <p:cNvSpPr txBox="1"/>
            <p:nvPr/>
          </p:nvSpPr>
          <p:spPr>
            <a:xfrm>
              <a:off x="618525" y="3007558"/>
              <a:ext cx="5107625" cy="307777"/>
            </a:xfrm>
            <a:prstGeom prst="rect">
              <a:avLst/>
            </a:prstGeom>
            <a:noFill/>
          </p:spPr>
          <p:txBody>
            <a:bodyPr wrap="square" rtlCol="0">
              <a:spAutoFit/>
            </a:bodyPr>
            <a:lstStyle/>
            <a:p>
              <a:r>
                <a:rPr lang="en-IN" sz="1400" dirty="0"/>
                <a:t>Provide details of APIs used with source URL</a:t>
              </a:r>
              <a:endParaRPr lang="en-IN" sz="1400" dirty="0">
                <a:solidFill>
                  <a:srgbClr val="0070C0"/>
                </a:solidFill>
              </a:endParaRPr>
            </a:p>
          </p:txBody>
        </p:sp>
      </p:grpSp>
      <p:sp>
        <p:nvSpPr>
          <p:cNvPr id="15" name="TextBox 14">
            <a:extLst>
              <a:ext uri="{FF2B5EF4-FFF2-40B4-BE49-F238E27FC236}">
                <a16:creationId xmlns:a16="http://schemas.microsoft.com/office/drawing/2014/main" id="{41482453-78FD-F231-813E-9EA25EFD56DE}"/>
              </a:ext>
            </a:extLst>
          </p:cNvPr>
          <p:cNvSpPr txBox="1"/>
          <p:nvPr/>
        </p:nvSpPr>
        <p:spPr>
          <a:xfrm>
            <a:off x="8451916" y="1468878"/>
            <a:ext cx="4624985" cy="307777"/>
          </a:xfrm>
          <a:prstGeom prst="rect">
            <a:avLst/>
          </a:prstGeom>
          <a:noFill/>
        </p:spPr>
        <p:txBody>
          <a:bodyPr wrap="square">
            <a:spAutoFit/>
          </a:bodyPr>
          <a:lstStyle/>
          <a:p>
            <a:r>
              <a:rPr lang="en-US" sz="1400" dirty="0">
                <a:cs typeface="Times New Roman" panose="02020603050405020304" pitchFamily="18" charset="0"/>
              </a:rPr>
              <a:t>noise reduction, and control systems</a:t>
            </a:r>
            <a:endParaRPr lang="en-IN" sz="1400" dirty="0">
              <a:cs typeface="Times New Roman" panose="02020603050405020304" pitchFamily="18" charset="0"/>
            </a:endParaRPr>
          </a:p>
        </p:txBody>
      </p:sp>
    </p:spTree>
    <p:extLst>
      <p:ext uri="{BB962C8B-B14F-4D97-AF65-F5344CB8AC3E}">
        <p14:creationId xmlns:p14="http://schemas.microsoft.com/office/powerpoint/2010/main" val="33422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363794" y="797785"/>
            <a:ext cx="10943543" cy="5728058"/>
            <a:chOff x="657294" y="801812"/>
            <a:chExt cx="3970199" cy="3212552"/>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2830885"/>
            </a:xfrm>
            <a:prstGeom prst="rect">
              <a:avLst/>
            </a:prstGeom>
            <a:noFill/>
          </p:spPr>
          <p:txBody>
            <a:bodyPr wrap="square" rtlCol="0">
              <a:spAutoFit/>
            </a:bodyPr>
            <a:lstStyle/>
            <a:p>
              <a:r>
                <a:rPr lang="en-US" sz="1400" dirty="0"/>
                <a:t>Developing </a:t>
              </a:r>
              <a:r>
                <a:rPr lang="en-US" sz="1400" b="1" dirty="0"/>
                <a:t>supersonic UAVs</a:t>
              </a:r>
              <a:r>
                <a:rPr lang="en-US" sz="1400" dirty="0"/>
                <a:t> as a pathway to achieving </a:t>
              </a:r>
              <a:r>
                <a:rPr lang="en-US" sz="1400" b="1" dirty="0"/>
                <a:t>quiet supersonic flight</a:t>
              </a:r>
              <a:r>
                <a:rPr lang="en-US" sz="1400" dirty="0"/>
                <a:t> requires a sophisticated </a:t>
              </a:r>
              <a:r>
                <a:rPr lang="en-US" sz="1400" b="1" dirty="0"/>
                <a:t>UI wireframe</a:t>
              </a:r>
              <a:r>
                <a:rPr lang="en-US" sz="1400" dirty="0"/>
                <a:t> that integrates various technical and collaborative aspects of UAV design simulation, testing, and optimization. The </a:t>
              </a:r>
              <a:r>
                <a:rPr lang="en-US" sz="1400" b="1" dirty="0"/>
                <a:t>dashboard</a:t>
              </a:r>
              <a:r>
                <a:rPr lang="en-US" sz="1400" dirty="0"/>
                <a:t> serves as the central hub, providing users with a high-level overview of active projects, key performance metrics (like </a:t>
              </a:r>
              <a:r>
                <a:rPr lang="en-US" sz="1400" b="1" dirty="0"/>
                <a:t>Mach speed</a:t>
              </a:r>
              <a:r>
                <a:rPr lang="en-US" sz="1400" dirty="0"/>
                <a:t>, </a:t>
              </a:r>
              <a:r>
                <a:rPr lang="en-US" sz="1400" b="1" dirty="0"/>
                <a:t>sonic boom intensity</a:t>
              </a:r>
              <a:r>
                <a:rPr lang="en-US" sz="1400" dirty="0"/>
                <a:t>, and </a:t>
              </a:r>
              <a:r>
                <a:rPr lang="en-US" sz="1400" b="1" dirty="0"/>
                <a:t>fuel efficiency</a:t>
              </a:r>
              <a:r>
                <a:rPr lang="en-US" sz="1400" dirty="0"/>
                <a:t>), and real-time updates on design changes or simulation results. The </a:t>
              </a:r>
              <a:r>
                <a:rPr lang="en-US" sz="1400" b="1" dirty="0"/>
                <a:t>side navigation bar</a:t>
              </a:r>
              <a:r>
                <a:rPr lang="en-US" sz="1400" dirty="0"/>
                <a:t> offers easy access to key sections like </a:t>
              </a:r>
              <a:r>
                <a:rPr lang="en-US" sz="1400" b="1" dirty="0"/>
                <a:t>design tools</a:t>
              </a:r>
              <a:r>
                <a:rPr lang="en-US" sz="1400" dirty="0"/>
                <a:t>, </a:t>
              </a:r>
              <a:r>
                <a:rPr lang="en-US" sz="1400" b="1" dirty="0"/>
                <a:t>aerodynamic simulations</a:t>
              </a:r>
              <a:r>
                <a:rPr lang="en-US" sz="1400" dirty="0"/>
                <a:t>, </a:t>
              </a:r>
              <a:r>
                <a:rPr lang="en-US" sz="1400" b="1" dirty="0"/>
                <a:t>noise reduction analysis</a:t>
              </a:r>
              <a:r>
                <a:rPr lang="en-US" sz="1400" dirty="0"/>
                <a:t>, and </a:t>
              </a:r>
              <a:r>
                <a:rPr lang="en-US" sz="1400" b="1" dirty="0"/>
                <a:t>material selection</a:t>
              </a:r>
              <a:r>
                <a:rPr lang="en-US" sz="1400" dirty="0"/>
                <a:t>. Within the </a:t>
              </a:r>
              <a:r>
                <a:rPr lang="en-US" sz="1400" b="1" dirty="0"/>
                <a:t>design tools</a:t>
              </a:r>
              <a:r>
                <a:rPr lang="en-US" sz="1400" dirty="0"/>
                <a:t> section, users can interact with a 3D modeling environment to create and refine the UAV's airframe, selecting from a range of </a:t>
              </a:r>
              <a:r>
                <a:rPr lang="en-IN" sz="1400" b="1" dirty="0"/>
                <a:t>wing shapes</a:t>
              </a:r>
              <a:r>
                <a:rPr lang="en-IN" sz="1400" dirty="0"/>
                <a:t>, </a:t>
              </a:r>
              <a:r>
                <a:rPr lang="en-IN" sz="1400" b="1" dirty="0"/>
                <a:t>nose configurations</a:t>
              </a:r>
              <a:r>
                <a:rPr lang="en-IN" sz="1400" dirty="0"/>
                <a:t>, and </a:t>
              </a:r>
              <a:r>
                <a:rPr lang="en-IN" sz="1400" b="1" dirty="0"/>
                <a:t>tail structures</a:t>
              </a:r>
              <a:r>
                <a:rPr lang="en-IN" sz="1400" dirty="0"/>
                <a:t>. Real-time feedback on </a:t>
              </a:r>
              <a:r>
                <a:rPr lang="en-IN" sz="1400" b="1" dirty="0"/>
                <a:t>aerodynamic drag</a:t>
              </a:r>
              <a:r>
                <a:rPr lang="en-IN" sz="1400" dirty="0"/>
                <a:t>, </a:t>
              </a:r>
              <a:r>
                <a:rPr lang="en-IN" sz="1400" b="1" dirty="0"/>
                <a:t>shockwave formations</a:t>
              </a:r>
              <a:r>
                <a:rPr lang="en-IN" sz="1400" dirty="0"/>
                <a:t>, and </a:t>
              </a:r>
              <a:r>
                <a:rPr lang="en-IN" sz="1400" b="1" dirty="0"/>
                <a:t>sonic boom reduction</a:t>
              </a:r>
              <a:r>
                <a:rPr lang="en-IN" sz="1400" dirty="0"/>
                <a:t> is visualized, enabling engineers to make design adjustments aimed at minimizing noise during supersonic flight. The </a:t>
              </a:r>
              <a:r>
                <a:rPr lang="en-IN" sz="1400" b="1" dirty="0"/>
                <a:t>propulsion design</a:t>
              </a:r>
              <a:r>
                <a:rPr lang="en-IN" sz="1400" dirty="0"/>
                <a:t> interface </a:t>
              </a:r>
              <a:r>
                <a:rPr lang="en-US" sz="1400" dirty="0"/>
                <a:t>allows users to model various propulsion systems, such as </a:t>
              </a:r>
              <a:r>
                <a:rPr lang="en-US" sz="1400" b="1" dirty="0"/>
                <a:t>turbojets</a:t>
              </a:r>
              <a:r>
                <a:rPr lang="en-US" sz="1400" dirty="0"/>
                <a:t> or </a:t>
              </a:r>
              <a:r>
                <a:rPr lang="en-US" sz="1400" b="1" dirty="0"/>
                <a:t>scramjets</a:t>
              </a:r>
              <a:r>
                <a:rPr lang="en-US" sz="1400" dirty="0"/>
                <a:t>, and test their impact on thrust, fuel consumption, and noise generation.</a:t>
              </a:r>
            </a:p>
            <a:p>
              <a:endParaRPr lang="en-US" sz="1400" dirty="0"/>
            </a:p>
            <a:p>
              <a:r>
                <a:rPr lang="en-US" sz="1400" b="1" dirty="0"/>
                <a:t>CFD simulations</a:t>
              </a:r>
              <a:r>
                <a:rPr lang="en-US" sz="1400" dirty="0"/>
                <a:t> and </a:t>
              </a:r>
              <a:r>
                <a:rPr lang="en-US" sz="1400" b="1" dirty="0"/>
                <a:t>sonic boom propagation models</a:t>
              </a:r>
              <a:r>
                <a:rPr lang="en-US" sz="1400" dirty="0"/>
                <a:t> are embedded within the </a:t>
              </a:r>
              <a:r>
                <a:rPr lang="en-US" sz="1400" b="1" dirty="0"/>
                <a:t>simulation &amp; analysis</a:t>
              </a:r>
              <a:r>
                <a:rPr lang="en-US" sz="1400" dirty="0"/>
                <a:t> section, where users can test UAV designs under different supersonic conditions, assess noise levels at various altitudes and speeds, and iterate based on real-time results. In the </a:t>
              </a:r>
              <a:r>
                <a:rPr lang="en-US" sz="1400" b="1" dirty="0"/>
                <a:t>testing &amp; optimization</a:t>
              </a:r>
              <a:r>
                <a:rPr lang="en-US" sz="1400" dirty="0"/>
                <a:t> section, virtual and physical testing results are analyzed, with a focus on fine-tuning the UAV's flight stability, control surfaces, and </a:t>
              </a:r>
              <a:r>
                <a:rPr lang="en-US" sz="1400" b="1" dirty="0"/>
                <a:t>noise abatement strategies</a:t>
              </a:r>
              <a:r>
                <a:rPr lang="en-US" sz="1400" dirty="0"/>
                <a:t>. Advanced </a:t>
              </a:r>
              <a:r>
                <a:rPr lang="en-US" sz="1400" b="1" dirty="0"/>
                <a:t>optimization algorithms</a:t>
              </a:r>
              <a:r>
                <a:rPr lang="en-US" sz="1400" dirty="0"/>
                <a:t> suggest design changes that balance </a:t>
              </a:r>
              <a:r>
                <a:rPr lang="en-US" sz="1400" b="1" dirty="0"/>
                <a:t>aerodynamic efficiency</a:t>
              </a:r>
              <a:r>
                <a:rPr lang="en-US" sz="1400" dirty="0"/>
                <a:t>, </a:t>
              </a:r>
              <a:r>
                <a:rPr lang="en-US" sz="1400" b="1" dirty="0"/>
                <a:t>quiet flight</a:t>
              </a:r>
              <a:r>
                <a:rPr lang="en-US" sz="1400" dirty="0"/>
                <a:t>, and </a:t>
              </a:r>
              <a:r>
                <a:rPr lang="en-US" sz="1400" b="1" dirty="0"/>
                <a:t>fuel performance</a:t>
              </a:r>
              <a:r>
                <a:rPr lang="en-US" sz="1400" dirty="0"/>
                <a:t>, helping engineers reach their target performance goals. The </a:t>
              </a:r>
              <a:r>
                <a:rPr lang="en-US" sz="1400" b="1" dirty="0"/>
                <a:t>collaboration tools</a:t>
              </a:r>
              <a:r>
                <a:rPr lang="en-US" sz="1400" dirty="0"/>
                <a:t> allow multiple team members to work together, share files, comment on design choices, and track project milestones in real-time. Lastly, he </a:t>
              </a:r>
              <a:r>
                <a:rPr lang="en-US" sz="1400" b="1" dirty="0"/>
                <a:t>report generation</a:t>
              </a:r>
              <a:r>
                <a:rPr lang="en-US" sz="1400" dirty="0"/>
                <a:t> feature enables the creation of detailed technical documents and presentations, summarizing key findings, design iterations, and optimization results for stakeholders or investors. This UI wireframe offers a comprehensive and intuitive workflow for the development of </a:t>
              </a:r>
              <a:r>
                <a:rPr lang="en-US" sz="1400" b="1" dirty="0"/>
                <a:t>quiet supersonic UAVs</a:t>
              </a:r>
              <a:r>
                <a:rPr lang="en-US" sz="1400" dirty="0"/>
                <a:t>, facilitating collaboration and accelerating the journey toward quieter, more efficient supersonic flight</a:t>
              </a:r>
            </a:p>
            <a:p>
              <a:endParaRPr lang="en-US" sz="1400" dirty="0">
                <a:solidFill>
                  <a:srgbClr val="0070C0"/>
                </a:solidFill>
              </a:endParaRPr>
            </a:p>
            <a:p>
              <a:endParaRPr lang="en-IN" sz="1400" dirty="0">
                <a:solidFill>
                  <a:srgbClr val="0070C0"/>
                </a:solidFill>
              </a:endParaRPr>
            </a:p>
            <a:p>
              <a:endParaRPr lang="en-US" sz="1400" dirty="0">
                <a:solidFill>
                  <a:srgbClr val="0070C0"/>
                </a:solidFill>
              </a:endParaRPr>
            </a:p>
          </p:txBody>
        </p:sp>
      </p:grpSp>
    </p:spTree>
    <p:extLst>
      <p:ext uri="{BB962C8B-B14F-4D97-AF65-F5344CB8AC3E}">
        <p14:creationId xmlns:p14="http://schemas.microsoft.com/office/powerpoint/2010/main" val="58534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2843880"/>
            <a:chOff x="657294" y="801812"/>
            <a:chExt cx="3970199" cy="2843880"/>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040988" cy="369332"/>
            </a:xfrm>
            <a:prstGeom prst="rect">
              <a:avLst/>
            </a:prstGeom>
            <a:noFill/>
          </p:spPr>
          <p:txBody>
            <a:bodyPr wrap="none" rtlCol="0">
              <a:spAutoFit/>
            </a:bodyPr>
            <a:lstStyle/>
            <a:p>
              <a:r>
                <a:rPr lang="en-IN" b="1" dirty="0"/>
                <a:t>Application Screenshots</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2462213"/>
            </a:xfrm>
            <a:prstGeom prst="rect">
              <a:avLst/>
            </a:prstGeom>
            <a:noFill/>
          </p:spPr>
          <p:txBody>
            <a:bodyPr wrap="square" rtlCol="0">
              <a:spAutoFit/>
            </a:bodyPr>
            <a:lstStyle/>
            <a:p>
              <a:r>
                <a:rPr lang="en-US" sz="1400" dirty="0">
                  <a:solidFill>
                    <a:srgbClr val="0070C0"/>
                  </a:solidFill>
                </a:rPr>
                <a:t> </a:t>
              </a:r>
              <a:r>
                <a:rPr lang="en-US" sz="1400" dirty="0"/>
                <a:t>The </a:t>
              </a:r>
              <a:r>
                <a:rPr lang="en-US" sz="1400" b="1" dirty="0"/>
                <a:t>user-friendly interface for the Supersonic UAV project</a:t>
              </a:r>
              <a:r>
                <a:rPr lang="en-US" sz="1400" dirty="0"/>
                <a:t> focuses on an interactive 3D model of the UAV, enabling users to manipulate various components of the aircraft and instantly view real-time performance metrics such as speed, fuel efficiency, and noise levels. The UI incorporates advanced data visualizations, including graphs, heatmaps, and aerodynamic performance curves, which help users analyze the UAV's behavior under different flight conditions, including supersonic speeds. </a:t>
              </a:r>
            </a:p>
            <a:p>
              <a:endParaRPr lang="en-US" sz="1400" dirty="0">
                <a:solidFill>
                  <a:srgbClr val="0070C0"/>
                </a:solidFill>
              </a:endParaRPr>
            </a:p>
            <a:p>
              <a:r>
                <a:rPr lang="en-US" sz="1400" dirty="0"/>
                <a:t>With intuitive tools for adjusting parameters like wing shape, propulsion systems, and material properties, the interface allows engineers and researchers to experiment with design changes to reduce the sonic boom and minimize noise pollution. Real-time collaboration features enable team members to share insights, track project milestones, and discuss the impact of design modifications, making it easier to iterate and refine low-boom technologies.</a:t>
              </a:r>
            </a:p>
            <a:p>
              <a:endParaRPr lang="en-US" sz="1400" dirty="0">
                <a:solidFill>
                  <a:srgbClr val="0070C0"/>
                </a:solidFill>
              </a:endParaRPr>
            </a:p>
            <a:p>
              <a:endParaRPr lang="en-IN" sz="1400" dirty="0">
                <a:solidFill>
                  <a:srgbClr val="0070C0"/>
                </a:solidFill>
              </a:endParaRPr>
            </a:p>
          </p:txBody>
        </p:sp>
      </p:grpSp>
      <p:sp>
        <p:nvSpPr>
          <p:cNvPr id="15" name="TextBox 14">
            <a:extLst>
              <a:ext uri="{FF2B5EF4-FFF2-40B4-BE49-F238E27FC236}">
                <a16:creationId xmlns:a16="http://schemas.microsoft.com/office/drawing/2014/main" id="{0579258D-F92E-3176-D3DE-DA3FA45516D1}"/>
              </a:ext>
            </a:extLst>
          </p:cNvPr>
          <p:cNvSpPr txBox="1"/>
          <p:nvPr/>
        </p:nvSpPr>
        <p:spPr>
          <a:xfrm>
            <a:off x="3048000" y="2178126"/>
            <a:ext cx="6096000" cy="369332"/>
          </a:xfrm>
          <a:prstGeom prst="rect">
            <a:avLst/>
          </a:prstGeom>
          <a:noFill/>
        </p:spPr>
        <p:txBody>
          <a:bodyPr wrap="square">
            <a:spAutoFit/>
          </a:bodyPr>
          <a:lstStyle/>
          <a:p>
            <a:r>
              <a:rPr lang="en-US" dirty="0"/>
              <a:t>.</a:t>
            </a:r>
            <a:endParaRPr lang="en-IN" dirty="0"/>
          </a:p>
        </p:txBody>
      </p:sp>
    </p:spTree>
    <p:extLst>
      <p:ext uri="{BB962C8B-B14F-4D97-AF65-F5344CB8AC3E}">
        <p14:creationId xmlns:p14="http://schemas.microsoft.com/office/powerpoint/2010/main" val="82580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 Product Roadmap</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aphicFrame>
        <p:nvGraphicFramePr>
          <p:cNvPr id="14" name="Table 13">
            <a:extLst>
              <a:ext uri="{FF2B5EF4-FFF2-40B4-BE49-F238E27FC236}">
                <a16:creationId xmlns:a16="http://schemas.microsoft.com/office/drawing/2014/main" id="{6A23958F-4D33-0314-EE9B-653AF06363E4}"/>
              </a:ext>
            </a:extLst>
          </p:cNvPr>
          <p:cNvGraphicFramePr>
            <a:graphicFrameLocks noGrp="1"/>
          </p:cNvGraphicFramePr>
          <p:nvPr>
            <p:extLst>
              <p:ext uri="{D42A27DB-BD31-4B8C-83A1-F6EECF244321}">
                <p14:modId xmlns:p14="http://schemas.microsoft.com/office/powerpoint/2010/main" val="3403428090"/>
              </p:ext>
            </p:extLst>
          </p:nvPr>
        </p:nvGraphicFramePr>
        <p:xfrm>
          <a:off x="609600" y="1210320"/>
          <a:ext cx="11037849" cy="6095960"/>
        </p:xfrm>
        <a:graphic>
          <a:graphicData uri="http://schemas.openxmlformats.org/drawingml/2006/table">
            <a:tbl>
              <a:tblPr firstRow="1" bandRow="1">
                <a:tableStyleId>{5C22544A-7EE6-4342-B048-85BDC9FD1C3A}</a:tableStyleId>
              </a:tblPr>
              <a:tblGrid>
                <a:gridCol w="3635917">
                  <a:extLst>
                    <a:ext uri="{9D8B030D-6E8A-4147-A177-3AD203B41FA5}">
                      <a16:colId xmlns:a16="http://schemas.microsoft.com/office/drawing/2014/main" val="2285055309"/>
                    </a:ext>
                  </a:extLst>
                </a:gridCol>
                <a:gridCol w="3700966">
                  <a:extLst>
                    <a:ext uri="{9D8B030D-6E8A-4147-A177-3AD203B41FA5}">
                      <a16:colId xmlns:a16="http://schemas.microsoft.com/office/drawing/2014/main" val="710189728"/>
                    </a:ext>
                  </a:extLst>
                </a:gridCol>
                <a:gridCol w="3700966">
                  <a:extLst>
                    <a:ext uri="{9D8B030D-6E8A-4147-A177-3AD203B41FA5}">
                      <a16:colId xmlns:a16="http://schemas.microsoft.com/office/drawing/2014/main" val="100505058"/>
                    </a:ext>
                  </a:extLst>
                </a:gridCol>
              </a:tblGrid>
              <a:tr h="518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Short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Mid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Long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393984951"/>
                  </a:ext>
                </a:extLst>
              </a:tr>
              <a:tr h="4389086">
                <a:tc>
                  <a:txBody>
                    <a:bodyPr/>
                    <a:lstStyle/>
                    <a:p>
                      <a:pPr marL="0" indent="0" algn="l">
                        <a:buFont typeface="Arial" panose="020B0604020202020204" pitchFamily="34" charset="0"/>
                        <a:buNone/>
                      </a:pPr>
                      <a:endParaRPr lang="en-IN" dirty="0"/>
                    </a:p>
                    <a:p>
                      <a:pPr marL="285750" indent="-285750">
                        <a:buFont typeface="Arial" panose="020B0604020202020204" pitchFamily="34" charset="0"/>
                        <a:buChar char="•"/>
                      </a:pPr>
                      <a:r>
                        <a:rPr lang="en-IN" dirty="0"/>
                        <a:t>Short-term goal for the driven AI-driven </a:t>
                      </a:r>
                      <a:r>
                        <a:rPr lang="en-US" dirty="0"/>
                        <a:t>Developing supersonic UAVs provides a promising path to quieter supersonic flight. By experimenting with new designs and propulsion systems, engineers can reduce or eliminate the sonic boom, refining aerodynamics and noise-reduction technologies. This progress could enable faster, quieter supersonic travel, overcoming the noise limitations that have traditionally hindered its use.</a:t>
                      </a:r>
                    </a:p>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buFont typeface="Arial" panose="020B0604020202020204" pitchFamily="34" charset="0"/>
                        <a:buChar char="•"/>
                      </a:pPr>
                      <a:r>
                        <a:rPr lang="en-IN" dirty="0"/>
                        <a:t>Mid-term goal for the driven AI-driven </a:t>
                      </a:r>
                      <a:r>
                        <a:rPr lang="en-US" dirty="0"/>
                        <a:t>Developing supersonic is to showcase low-boom designs and quieter propulsion systems through flight tests. By refining aerodynamics and noise-reduction technologies, the aim is to significantly reduce sonic boom intensity, making supersonic flight possible over populated areas. This would pave the way for scaling these innovations to larger aircraft, bringing us closer to commercially viable, quiet supersonic travel.</a:t>
                      </a:r>
                    </a:p>
                    <a:p>
                      <a:endParaRPr lang="en-US" dirty="0"/>
                    </a:p>
                    <a:p>
                      <a:pPr marL="285750" indent="-285750" algn="l">
                        <a:buFont typeface="Arial" panose="020B0604020202020204" pitchFamily="34" charset="0"/>
                        <a:buChar char="•"/>
                      </a:pPr>
                      <a:endParaRPr lang="en-IN" dirty="0"/>
                    </a:p>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r>
                        <a:rPr lang="en-IN" dirty="0"/>
                        <a:t>Long-term goal for the driven AI-driven </a:t>
                      </a:r>
                      <a:r>
                        <a:rPr lang="en-US" dirty="0"/>
                        <a:t>A long-term goal in developing supersonic UAVs is to make commercial supersonic travel widely available with minimal environmental impact. By advancing low-boom technologies and quieter propulsion systems, the aim is to overcome noise barriers and enable supersonic flight over land. This would reduce travel times globally while ensuring sustainability and minimizing disruptions to communities.</a:t>
                      </a:r>
                    </a:p>
                    <a:p>
                      <a:endParaRPr lang="en-US" dirty="0"/>
                    </a:p>
                    <a:p>
                      <a:pPr marL="285750" indent="-285750" algn="l">
                        <a:buFont typeface="Arial" panose="020B0604020202020204" pitchFamily="34" charset="0"/>
                        <a:buChar char="•"/>
                      </a:pPr>
                      <a:endParaRPr lang="en-IN" dirty="0"/>
                    </a:p>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5739725"/>
                  </a:ext>
                </a:extLst>
              </a:tr>
            </a:tbl>
          </a:graphicData>
        </a:graphic>
      </p:graphicFrame>
      <p:sp>
        <p:nvSpPr>
          <p:cNvPr id="17" name="TextBox 16">
            <a:extLst>
              <a:ext uri="{FF2B5EF4-FFF2-40B4-BE49-F238E27FC236}">
                <a16:creationId xmlns:a16="http://schemas.microsoft.com/office/drawing/2014/main" id="{CB6E8B4E-B143-2D1E-2393-A0900E4862B5}"/>
              </a:ext>
            </a:extLst>
          </p:cNvPr>
          <p:cNvSpPr txBox="1"/>
          <p:nvPr/>
        </p:nvSpPr>
        <p:spPr>
          <a:xfrm>
            <a:off x="609600" y="665390"/>
            <a:ext cx="5347041" cy="369332"/>
          </a:xfrm>
          <a:prstGeom prst="rect">
            <a:avLst/>
          </a:prstGeom>
          <a:noFill/>
        </p:spPr>
        <p:txBody>
          <a:bodyPr wrap="none" rtlCol="0">
            <a:spAutoFit/>
          </a:bodyPr>
          <a:lstStyle/>
          <a:p>
            <a:r>
              <a:rPr lang="en-IN" b="1" dirty="0"/>
              <a:t>Project / Product Roadmap | Milestones | Features</a:t>
            </a:r>
          </a:p>
        </p:txBody>
      </p:sp>
    </p:spTree>
    <p:extLst>
      <p:ext uri="{BB962C8B-B14F-4D97-AF65-F5344CB8AC3E}">
        <p14:creationId xmlns:p14="http://schemas.microsoft.com/office/powerpoint/2010/main" val="279124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Artefacts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Project Name</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07733" y="1276306"/>
            <a:ext cx="5107625" cy="904887"/>
            <a:chOff x="657294" y="801812"/>
            <a:chExt cx="3970199" cy="904887"/>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09864" cy="369332"/>
            </a:xfrm>
            <a:prstGeom prst="rect">
              <a:avLst/>
            </a:prstGeom>
            <a:noFill/>
          </p:spPr>
          <p:txBody>
            <a:bodyPr wrap="none" rtlCol="0">
              <a:spAutoFit/>
            </a:bodyPr>
            <a:lstStyle/>
            <a:p>
              <a:r>
                <a:rPr lang="en-IN" b="1" dirty="0"/>
                <a:t>Project Portal</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523220"/>
            </a:xfrm>
            <a:prstGeom prst="rect">
              <a:avLst/>
            </a:prstGeom>
            <a:noFill/>
          </p:spPr>
          <p:txBody>
            <a:bodyPr wrap="square" rtlCol="0">
              <a:spAutoFit/>
            </a:bodyPr>
            <a:lstStyle/>
            <a:p>
              <a:r>
                <a:rPr lang="en-IN" sz="1400" dirty="0"/>
                <a:t>Progression</a:t>
              </a:r>
              <a:endParaRPr lang="en-IN" sz="1400" dirty="0">
                <a:solidFill>
                  <a:srgbClr val="0070C0"/>
                </a:solidFill>
              </a:endParaRPr>
            </a:p>
            <a:p>
              <a:endParaRPr lang="en-IN" sz="1400" dirty="0">
                <a:solidFill>
                  <a:srgbClr val="0070C0"/>
                </a:solidFill>
              </a:endParaRP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07733" y="5002510"/>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rPr>
                <a:t>Link</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707733" y="6536467"/>
            <a:ext cx="9283760" cy="307777"/>
          </a:xfrm>
          <a:prstGeom prst="rect">
            <a:avLst/>
          </a:prstGeom>
          <a:noFill/>
        </p:spPr>
        <p:txBody>
          <a:bodyPr wrap="square" rtlCol="0">
            <a:spAutoFit/>
          </a:bodyPr>
          <a:lstStyle/>
          <a:p>
            <a:r>
              <a:rPr lang="en-IN" sz="1400" dirty="0"/>
              <a:t>Note: All links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707733" y="4069875"/>
            <a:ext cx="5107625" cy="904887"/>
            <a:chOff x="657294" y="801812"/>
            <a:chExt cx="3970199" cy="904887"/>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3040756" cy="369332"/>
            </a:xfrm>
            <a:prstGeom prst="rect">
              <a:avLst/>
            </a:prstGeom>
            <a:noFill/>
          </p:spPr>
          <p:txBody>
            <a:bodyPr wrap="none" rtlCol="0">
              <a:spAutoFit/>
            </a:bodyPr>
            <a:lstStyle/>
            <a:p>
              <a:r>
                <a:rPr lang="en-IN" b="1" dirty="0"/>
                <a:t>Technical Document / Specification</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523220"/>
            </a:xfrm>
            <a:prstGeom prst="rect">
              <a:avLst/>
            </a:prstGeom>
            <a:noFill/>
          </p:spPr>
          <p:txBody>
            <a:bodyPr wrap="square" rtlCol="0">
              <a:spAutoFit/>
            </a:bodyPr>
            <a:lstStyle/>
            <a:p>
              <a:r>
                <a:rPr lang="en-IN" sz="1400" dirty="0"/>
                <a:t>Progression</a:t>
              </a:r>
              <a:endParaRPr lang="en-IN" sz="1400" dirty="0">
                <a:solidFill>
                  <a:srgbClr val="0070C0"/>
                </a:solidFill>
              </a:endParaRPr>
            </a:p>
            <a:p>
              <a:endParaRPr lang="en-IN" sz="1400" dirty="0">
                <a:solidFill>
                  <a:srgbClr val="0070C0"/>
                </a:solidFill>
              </a:endParaRP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07733" y="2208940"/>
            <a:ext cx="5107625" cy="904887"/>
            <a:chOff x="657294" y="801812"/>
            <a:chExt cx="3970199" cy="904887"/>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188810" cy="369332"/>
            </a:xfrm>
            <a:prstGeom prst="rect">
              <a:avLst/>
            </a:prstGeom>
            <a:noFill/>
          </p:spPr>
          <p:txBody>
            <a:bodyPr wrap="none" rtlCol="0">
              <a:spAutoFit/>
            </a:bodyPr>
            <a:lstStyle/>
            <a:p>
              <a:r>
                <a:rPr lang="en-IN" b="1" dirty="0"/>
                <a:t>Presentation</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523220"/>
            </a:xfrm>
            <a:prstGeom prst="rect">
              <a:avLst/>
            </a:prstGeom>
            <a:noFill/>
          </p:spPr>
          <p:txBody>
            <a:bodyPr wrap="square" rtlCol="0">
              <a:spAutoFit/>
            </a:bodyPr>
            <a:lstStyle/>
            <a:p>
              <a:r>
                <a:rPr lang="en-IN" sz="1400" dirty="0"/>
                <a:t>Progression</a:t>
              </a:r>
              <a:endParaRPr lang="en-IN" sz="1400" dirty="0">
                <a:solidFill>
                  <a:srgbClr val="0070C0"/>
                </a:solidFill>
              </a:endParaRPr>
            </a:p>
            <a:p>
              <a:endParaRPr lang="en-IN" sz="1400" dirty="0">
                <a:solidFill>
                  <a:srgbClr val="0070C0"/>
                </a:solidFill>
              </a:endParaRP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07733" y="314157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4274375" cy="369332"/>
            </a:xfrm>
            <a:prstGeom prst="rect">
              <a:avLst/>
            </a:prstGeom>
            <a:noFill/>
          </p:spPr>
          <p:txBody>
            <a:bodyPr wrap="none" rtlCol="0">
              <a:spAutoFit/>
            </a:bodyPr>
            <a:lstStyle/>
            <a:p>
              <a:r>
                <a:rPr lang="en-IN" b="1" dirty="0"/>
                <a:t>Requirement Document / Specification</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en-IN" sz="1400" dirty="0"/>
                <a:t>Project requirement document / specification is available at </a:t>
              </a:r>
              <a:r>
                <a:rPr lang="en-IN" sz="1400" dirty="0">
                  <a:solidFill>
                    <a:srgbClr val="0070C0"/>
                  </a:solidFill>
                </a:rPr>
                <a:t>Link</a:t>
              </a:r>
            </a:p>
          </p:txBody>
        </p:sp>
      </p:grpSp>
      <p:grpSp>
        <p:nvGrpSpPr>
          <p:cNvPr id="37" name="Group 36">
            <a:extLst>
              <a:ext uri="{FF2B5EF4-FFF2-40B4-BE49-F238E27FC236}">
                <a16:creationId xmlns:a16="http://schemas.microsoft.com/office/drawing/2014/main" id="{4A91E9F0-D7E9-4E50-FA35-4AD6B540F498}"/>
              </a:ext>
            </a:extLst>
          </p:cNvPr>
          <p:cNvGrpSpPr/>
          <p:nvPr/>
        </p:nvGrpSpPr>
        <p:grpSpPr>
          <a:xfrm>
            <a:off x="6560337" y="1276306"/>
            <a:ext cx="5107625" cy="689444"/>
            <a:chOff x="657294" y="801812"/>
            <a:chExt cx="3970199" cy="689444"/>
          </a:xfrm>
        </p:grpSpPr>
        <p:sp>
          <p:nvSpPr>
            <p:cNvPr id="38" name="TextBox 37">
              <a:extLst>
                <a:ext uri="{FF2B5EF4-FFF2-40B4-BE49-F238E27FC236}">
                  <a16:creationId xmlns:a16="http://schemas.microsoft.com/office/drawing/2014/main" id="{3419D7D7-0F66-25EE-5A0E-216D36491B47}"/>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39" name="TextBox 38">
              <a:extLst>
                <a:ext uri="{FF2B5EF4-FFF2-40B4-BE49-F238E27FC236}">
                  <a16:creationId xmlns:a16="http://schemas.microsoft.com/office/drawing/2014/main" id="{22F6DE6C-3434-EE00-260A-5A4F884586F8}"/>
                </a:ext>
              </a:extLst>
            </p:cNvPr>
            <p:cNvSpPr txBox="1"/>
            <p:nvPr/>
          </p:nvSpPr>
          <p:spPr>
            <a:xfrm>
              <a:off x="657294" y="1183479"/>
              <a:ext cx="3970199" cy="307777"/>
            </a:xfrm>
            <a:prstGeom prst="rect">
              <a:avLst/>
            </a:prstGeom>
            <a:noFill/>
          </p:spPr>
          <p:txBody>
            <a:bodyPr wrap="square" rtlCol="0">
              <a:spAutoFit/>
            </a:bodyPr>
            <a:lstStyle/>
            <a:p>
              <a:r>
                <a:rPr lang="en-IN" sz="1400" dirty="0"/>
                <a:t>Project wireframe / UI designs are available at </a:t>
              </a:r>
              <a:r>
                <a:rPr lang="en-IN" sz="1400" dirty="0">
                  <a:solidFill>
                    <a:srgbClr val="0070C0"/>
                  </a:solidFill>
                </a:rPr>
                <a:t>Link</a:t>
              </a:r>
            </a:p>
          </p:txBody>
        </p:sp>
      </p:grpSp>
      <p:grpSp>
        <p:nvGrpSpPr>
          <p:cNvPr id="40" name="Group 39">
            <a:extLst>
              <a:ext uri="{FF2B5EF4-FFF2-40B4-BE49-F238E27FC236}">
                <a16:creationId xmlns:a16="http://schemas.microsoft.com/office/drawing/2014/main" id="{94326118-C189-4C44-4587-C733F38BEF58}"/>
              </a:ext>
            </a:extLst>
          </p:cNvPr>
          <p:cNvGrpSpPr/>
          <p:nvPr/>
        </p:nvGrpSpPr>
        <p:grpSpPr>
          <a:xfrm>
            <a:off x="6560336" y="2208940"/>
            <a:ext cx="5107625" cy="689444"/>
            <a:chOff x="657294" y="801812"/>
            <a:chExt cx="3970199" cy="689444"/>
          </a:xfrm>
        </p:grpSpPr>
        <p:sp>
          <p:nvSpPr>
            <p:cNvPr id="41" name="TextBox 40">
              <a:extLst>
                <a:ext uri="{FF2B5EF4-FFF2-40B4-BE49-F238E27FC236}">
                  <a16:creationId xmlns:a16="http://schemas.microsoft.com/office/drawing/2014/main" id="{419BB92B-AC4D-DF2C-AC68-8C67AB42A497}"/>
                </a:ext>
              </a:extLst>
            </p:cNvPr>
            <p:cNvSpPr txBox="1"/>
            <p:nvPr/>
          </p:nvSpPr>
          <p:spPr>
            <a:xfrm>
              <a:off x="657294" y="801812"/>
              <a:ext cx="1079160" cy="369332"/>
            </a:xfrm>
            <a:prstGeom prst="rect">
              <a:avLst/>
            </a:prstGeom>
            <a:noFill/>
          </p:spPr>
          <p:txBody>
            <a:bodyPr wrap="none" rtlCol="0">
              <a:spAutoFit/>
            </a:bodyPr>
            <a:lstStyle/>
            <a:p>
              <a:r>
                <a:rPr lang="en-IN" b="1" dirty="0"/>
                <a:t>Application</a:t>
              </a:r>
            </a:p>
          </p:txBody>
        </p:sp>
        <p:sp>
          <p:nvSpPr>
            <p:cNvPr id="42" name="TextBox 41">
              <a:extLst>
                <a:ext uri="{FF2B5EF4-FFF2-40B4-BE49-F238E27FC236}">
                  <a16:creationId xmlns:a16="http://schemas.microsoft.com/office/drawing/2014/main" id="{B83F7055-B7E6-8155-6A11-FFF61984928E}"/>
                </a:ext>
              </a:extLst>
            </p:cNvPr>
            <p:cNvSpPr txBox="1"/>
            <p:nvPr/>
          </p:nvSpPr>
          <p:spPr>
            <a:xfrm>
              <a:off x="657294" y="1183479"/>
              <a:ext cx="3970199" cy="307777"/>
            </a:xfrm>
            <a:prstGeom prst="rect">
              <a:avLst/>
            </a:prstGeom>
            <a:noFill/>
          </p:spPr>
          <p:txBody>
            <a:bodyPr wrap="square" rtlCol="0">
              <a:spAutoFit/>
            </a:bodyPr>
            <a:lstStyle/>
            <a:p>
              <a:r>
                <a:rPr lang="en-IN" sz="1400" dirty="0"/>
                <a:t>Application is available at </a:t>
              </a:r>
              <a:r>
                <a:rPr lang="en-IN" sz="1400" dirty="0">
                  <a:solidFill>
                    <a:srgbClr val="0070C0"/>
                  </a:solidFill>
                </a:rPr>
                <a:t>Link</a:t>
              </a:r>
            </a:p>
          </p:txBody>
        </p:sp>
      </p:grpSp>
      <p:grpSp>
        <p:nvGrpSpPr>
          <p:cNvPr id="43" name="Group 42">
            <a:extLst>
              <a:ext uri="{FF2B5EF4-FFF2-40B4-BE49-F238E27FC236}">
                <a16:creationId xmlns:a16="http://schemas.microsoft.com/office/drawing/2014/main" id="{3C6D24E9-F78C-80D8-C2D7-83977E1FEBA0}"/>
              </a:ext>
            </a:extLst>
          </p:cNvPr>
          <p:cNvGrpSpPr/>
          <p:nvPr/>
        </p:nvGrpSpPr>
        <p:grpSpPr>
          <a:xfrm>
            <a:off x="6560336" y="3084278"/>
            <a:ext cx="5107625" cy="689444"/>
            <a:chOff x="657294" y="801812"/>
            <a:chExt cx="3970199" cy="689444"/>
          </a:xfrm>
        </p:grpSpPr>
        <p:sp>
          <p:nvSpPr>
            <p:cNvPr id="44" name="TextBox 43">
              <a:extLst>
                <a:ext uri="{FF2B5EF4-FFF2-40B4-BE49-F238E27FC236}">
                  <a16:creationId xmlns:a16="http://schemas.microsoft.com/office/drawing/2014/main" id="{BAFB9D4F-0275-4D02-803C-D7DB09C3A7BC}"/>
                </a:ext>
              </a:extLst>
            </p:cNvPr>
            <p:cNvSpPr txBox="1"/>
            <p:nvPr/>
          </p:nvSpPr>
          <p:spPr>
            <a:xfrm>
              <a:off x="657294" y="801812"/>
              <a:ext cx="1149336" cy="369332"/>
            </a:xfrm>
            <a:prstGeom prst="rect">
              <a:avLst/>
            </a:prstGeom>
            <a:noFill/>
          </p:spPr>
          <p:txBody>
            <a:bodyPr wrap="none" rtlCol="0">
              <a:spAutoFit/>
            </a:bodyPr>
            <a:lstStyle/>
            <a:p>
              <a:r>
                <a:rPr lang="en-IN" b="1" dirty="0"/>
                <a:t>DT Playbook</a:t>
              </a:r>
            </a:p>
          </p:txBody>
        </p:sp>
        <p:sp>
          <p:nvSpPr>
            <p:cNvPr id="45" name="TextBox 44">
              <a:extLst>
                <a:ext uri="{FF2B5EF4-FFF2-40B4-BE49-F238E27FC236}">
                  <a16:creationId xmlns:a16="http://schemas.microsoft.com/office/drawing/2014/main" id="{39A5D603-1937-17C7-AA96-A2419FFA4FFA}"/>
                </a:ext>
              </a:extLst>
            </p:cNvPr>
            <p:cNvSpPr txBox="1"/>
            <p:nvPr/>
          </p:nvSpPr>
          <p:spPr>
            <a:xfrm>
              <a:off x="657294" y="1183479"/>
              <a:ext cx="3970199" cy="307777"/>
            </a:xfrm>
            <a:prstGeom prst="rect">
              <a:avLst/>
            </a:prstGeom>
            <a:noFill/>
          </p:spPr>
          <p:txBody>
            <a:bodyPr wrap="square" rtlCol="0">
              <a:spAutoFit/>
            </a:bodyPr>
            <a:lstStyle/>
            <a:p>
              <a:r>
                <a:rPr lang="en-IN" sz="1400" dirty="0"/>
                <a:t>Project DT Playbook is available at </a:t>
              </a:r>
              <a:r>
                <a:rPr lang="en-IN" sz="1400" dirty="0">
                  <a:solidFill>
                    <a:srgbClr val="0070C0"/>
                  </a:solidFill>
                </a:rPr>
                <a:t>Link</a:t>
              </a:r>
            </a:p>
          </p:txBody>
        </p:sp>
      </p:grpSp>
      <p:grpSp>
        <p:nvGrpSpPr>
          <p:cNvPr id="46" name="Group 45">
            <a:extLst>
              <a:ext uri="{FF2B5EF4-FFF2-40B4-BE49-F238E27FC236}">
                <a16:creationId xmlns:a16="http://schemas.microsoft.com/office/drawing/2014/main" id="{EB9B7853-EDCF-196B-C8A6-781929A9751A}"/>
              </a:ext>
            </a:extLst>
          </p:cNvPr>
          <p:cNvGrpSpPr/>
          <p:nvPr/>
        </p:nvGrpSpPr>
        <p:grpSpPr>
          <a:xfrm>
            <a:off x="6560335" y="4069875"/>
            <a:ext cx="5014631" cy="685889"/>
            <a:chOff x="657293" y="801812"/>
            <a:chExt cx="3897914" cy="685889"/>
          </a:xfrm>
        </p:grpSpPr>
        <p:sp>
          <p:nvSpPr>
            <p:cNvPr id="47" name="TextBox 46">
              <a:extLst>
                <a:ext uri="{FF2B5EF4-FFF2-40B4-BE49-F238E27FC236}">
                  <a16:creationId xmlns:a16="http://schemas.microsoft.com/office/drawing/2014/main" id="{41A7E4C1-56C4-2E8D-8244-1724D6ADB31D}"/>
                </a:ext>
              </a:extLst>
            </p:cNvPr>
            <p:cNvSpPr txBox="1"/>
            <p:nvPr/>
          </p:nvSpPr>
          <p:spPr>
            <a:xfrm>
              <a:off x="657294" y="801812"/>
              <a:ext cx="1407363" cy="369332"/>
            </a:xfrm>
            <a:prstGeom prst="rect">
              <a:avLst/>
            </a:prstGeom>
            <a:noFill/>
          </p:spPr>
          <p:txBody>
            <a:bodyPr wrap="none" rtlCol="0">
              <a:spAutoFit/>
            </a:bodyPr>
            <a:lstStyle/>
            <a:p>
              <a:r>
                <a:rPr lang="en-IN" b="1" dirty="0"/>
                <a:t>Overview Video</a:t>
              </a:r>
            </a:p>
          </p:txBody>
        </p:sp>
        <p:sp>
          <p:nvSpPr>
            <p:cNvPr id="48" name="TextBox 47">
              <a:extLst>
                <a:ext uri="{FF2B5EF4-FFF2-40B4-BE49-F238E27FC236}">
                  <a16:creationId xmlns:a16="http://schemas.microsoft.com/office/drawing/2014/main" id="{17ECCF4A-1290-4641-B10A-A496C599945C}"/>
                </a:ext>
              </a:extLst>
            </p:cNvPr>
            <p:cNvSpPr txBox="1"/>
            <p:nvPr/>
          </p:nvSpPr>
          <p:spPr>
            <a:xfrm>
              <a:off x="657293" y="1179924"/>
              <a:ext cx="3897914" cy="307777"/>
            </a:xfrm>
            <a:prstGeom prst="rect">
              <a:avLst/>
            </a:prstGeom>
            <a:noFill/>
          </p:spPr>
          <p:txBody>
            <a:bodyPr wrap="square" rtlCol="0">
              <a:spAutoFit/>
            </a:bodyPr>
            <a:lstStyle/>
            <a:p>
              <a:r>
                <a:rPr lang="en-IN" sz="1400" dirty="0"/>
                <a:t>Progression</a:t>
              </a:r>
              <a:endParaRPr lang="en-IN" sz="1400" dirty="0">
                <a:solidFill>
                  <a:srgbClr val="0070C0"/>
                </a:solidFill>
              </a:endParaRPr>
            </a:p>
          </p:txBody>
        </p:sp>
      </p:grpSp>
    </p:spTree>
    <p:extLst>
      <p:ext uri="{BB962C8B-B14F-4D97-AF65-F5344CB8AC3E}">
        <p14:creationId xmlns:p14="http://schemas.microsoft.com/office/powerpoint/2010/main" val="4141519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3500</TotalTime>
  <Words>1549</Words>
  <Application>Microsoft Office PowerPoint</Application>
  <PresentationFormat>Widescreen</PresentationFormat>
  <Paragraphs>156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Aptos Display</vt:lpstr>
      <vt:lpstr>Arial</vt:lpstr>
      <vt:lpstr>Bahnschrift</vt:lpstr>
      <vt:lpstr>Ginto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Ramakrishnan T CIO</dc:creator>
  <cp:lastModifiedBy>barani dharan</cp:lastModifiedBy>
  <cp:revision>48</cp:revision>
  <dcterms:created xsi:type="dcterms:W3CDTF">2024-10-28T03:56:58Z</dcterms:created>
  <dcterms:modified xsi:type="dcterms:W3CDTF">2024-11-21T17:55:55Z</dcterms:modified>
</cp:coreProperties>
</file>