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charts/chart9.xml" ContentType="application/vnd.openxmlformats-officedocument.drawingml.chart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Evaluate total sales by product using a bar chart to identify top-selling items.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TotalSales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Sheet1!$A$2:$A$11</c:f>
              <c:multiLvlStrCache>
                <c:ptCount val="10"/>
                <c:lvl>
                  <c:pt idx="0">
                    <c:v>Sneakers</c:v>
                  </c:pt>
                  <c:pt idx="1">
                    <c:v>Laptop</c:v>
                  </c:pt>
                  <c:pt idx="2">
                    <c:v>Backpack</c:v>
                  </c:pt>
                  <c:pt idx="3">
                    <c:v>Jacket</c:v>
                  </c:pt>
                  <c:pt idx="4">
                    <c:v>Smartwatch</c:v>
                  </c:pt>
                  <c:pt idx="5">
                    <c:v>Headphones</c:v>
                  </c:pt>
                  <c:pt idx="6">
                    <c:v>Monitor</c:v>
                  </c:pt>
                  <c:pt idx="7">
                    <c:v>Gaming Console</c:v>
                  </c:pt>
                  <c:pt idx="8">
                    <c:v>Tablet</c:v>
                  </c:pt>
                  <c:pt idx="9">
                    <c:v>Phone</c:v>
                  </c:pt>
                </c:lvl>
              </c:multiLvlStrCache>
            </c:multiLvl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19560</c:v>
                </c:pt>
                <c:pt idx="1">
                  <c:v>77250</c:v>
                </c:pt>
                <c:pt idx="2">
                  <c:v>7245</c:v>
                </c:pt>
                <c:pt idx="3">
                  <c:v>14940</c:v>
                </c:pt>
                <c:pt idx="4">
                  <c:v>31500</c:v>
                </c:pt>
                <c:pt idx="5">
                  <c:v>14320</c:v>
                </c:pt>
                <c:pt idx="6">
                  <c:v>28600</c:v>
                </c:pt>
                <c:pt idx="7">
                  <c:v>67200</c:v>
                </c:pt>
                <c:pt idx="8">
                  <c:v>52500</c:v>
                </c:pt>
                <c:pt idx="9">
                  <c:v>77500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Total Sales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Assess sales volume generated from each marketing source using a bar chart.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TotalSalesVolume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Direct</c:v>
                  </c:pt>
                  <c:pt idx="1">
                    <c:v>Email</c:v>
                  </c:pt>
                  <c:pt idx="2">
                    <c:v>Facebook</c:v>
                  </c:pt>
                  <c:pt idx="3">
                    <c:v>Instagram</c:v>
                  </c:pt>
                  <c:pt idx="4">
                    <c:v>Google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76235</c:v>
                </c:pt>
                <c:pt idx="1">
                  <c:v>76290</c:v>
                </c:pt>
                <c:pt idx="2">
                  <c:v>73150</c:v>
                </c:pt>
                <c:pt idx="3">
                  <c:v>80620</c:v>
                </c:pt>
                <c:pt idx="4">
                  <c:v>84320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Total Sales Volume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Analyze customer acquisition cost by marketing source using a stacked line chart.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TotalSales</c:v>
                </c:pt>
              </c:strCache>
            </c:strRef>
          </c:tx>
          <c:spPr>
            <a:solidFill>
              <a:srgbClr val="2EC7C9"/>
            </a:solidFill>
            <a:ln w="7620" cap="flat">
              <a:solidFill>
                <a:srgbClr val="2EC7C9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3"/>
            <c:spPr>
              <a:solidFill>
                <a:srgbClr val="2EC7C9"/>
              </a:solidFill>
              <a:ln w="9525" cap="flat">
                <a:solidFill>
                  <a:srgbClr val="2EC7C9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Google</c:v>
                  </c:pt>
                  <c:pt idx="1">
                    <c:v>Email</c:v>
                  </c:pt>
                  <c:pt idx="2">
                    <c:v>Direct</c:v>
                  </c:pt>
                  <c:pt idx="3">
                    <c:v>Instagram</c:v>
                  </c:pt>
                  <c:pt idx="4">
                    <c:v>Facebook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84320</c:v>
                </c:pt>
                <c:pt idx="1">
                  <c:v>76290</c:v>
                </c:pt>
                <c:pt idx="2">
                  <c:v>76235</c:v>
                </c:pt>
                <c:pt idx="3">
                  <c:v>80620</c:v>
                </c:pt>
                <c:pt idx="4">
                  <c:v>73150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TotalProfit</c:v>
                </c:pt>
              </c:strCache>
            </c:strRef>
          </c:tx>
          <c:spPr>
            <a:solidFill>
              <a:srgbClr val="B6A2DE"/>
            </a:solidFill>
            <a:ln w="7620" cap="flat">
              <a:solidFill>
                <a:srgbClr val="B6A2D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3"/>
            <c:spPr>
              <a:solidFill>
                <a:srgbClr val="B6A2DE"/>
              </a:solidFill>
              <a:ln w="9525" cap="flat">
                <a:solidFill>
                  <a:srgbClr val="B6A2D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Sheet1!$A$2:$A$6</c:f>
              <c:multiLvlStrCache>
                <c:ptCount val="5"/>
                <c:lvl>
                  <c:pt idx="0">
                    <c:v>Google</c:v>
                  </c:pt>
                  <c:pt idx="1">
                    <c:v>Email</c:v>
                  </c:pt>
                  <c:pt idx="2">
                    <c:v>Direct</c:v>
                  </c:pt>
                  <c:pt idx="3">
                    <c:v>Instagram</c:v>
                  </c:pt>
                  <c:pt idx="4">
                    <c:v>Facebook</c:v>
                  </c:pt>
                </c:lvl>
              </c:multiLvlStrCache>
            </c:multiLvl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10276.406</c:v>
                </c:pt>
                <c:pt idx="1">
                  <c:v>9297.759</c:v>
                </c:pt>
                <c:pt idx="2">
                  <c:v>9291.056</c:v>
                </c:pt>
                <c:pt idx="3">
                  <c:v>9825.473</c:v>
                </c:pt>
                <c:pt idx="4">
                  <c:v>8915.075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Amount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Analyze average sales per product using a horizontal bar chart to highlight performance variations.</a:t>
            </a:r>
          </a:p>
        </c:rich>
      </c:tx>
      <c:layout/>
      <c:overlay val="0"/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AverageSales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Sheet1!$A$2:$A$11</c:f>
              <c:multiLvlStrCache>
                <c:ptCount val="10"/>
                <c:lvl>
                  <c:pt idx="0">
                    <c:v>Headphones</c:v>
                  </c:pt>
                  <c:pt idx="1">
                    <c:v>Monitor</c:v>
                  </c:pt>
                  <c:pt idx="2">
                    <c:v>Jacket</c:v>
                  </c:pt>
                  <c:pt idx="3">
                    <c:v>Tablet</c:v>
                  </c:pt>
                  <c:pt idx="4">
                    <c:v>Laptop</c:v>
                  </c:pt>
                  <c:pt idx="5">
                    <c:v>Smartwatch</c:v>
                  </c:pt>
                  <c:pt idx="6">
                    <c:v>Sneakers</c:v>
                  </c:pt>
                  <c:pt idx="7">
                    <c:v>Gaming Console</c:v>
                  </c:pt>
                  <c:pt idx="8">
                    <c:v>Phone</c:v>
                  </c:pt>
                  <c:pt idx="9">
                    <c:v>Backpack</c:v>
                  </c:pt>
                </c:lvl>
              </c:multiLvlStrCache>
            </c:multiLvl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270.189</c:v>
                </c:pt>
                <c:pt idx="1">
                  <c:v>665.116</c:v>
                </c:pt>
                <c:pt idx="2">
                  <c:v>257.586</c:v>
                </c:pt>
                <c:pt idx="3">
                  <c:v>905.172</c:v>
                </c:pt>
                <c:pt idx="4">
                  <c:v>2032.895</c:v>
                </c:pt>
                <c:pt idx="5">
                  <c:v>684.783</c:v>
                </c:pt>
                <c:pt idx="6">
                  <c:v>376.154</c:v>
                </c:pt>
                <c:pt idx="7">
                  <c:v>1292.308</c:v>
                </c:pt>
                <c:pt idx="8">
                  <c:v>1648.936</c:v>
                </c:pt>
                <c:pt idx="9">
                  <c:v>136.698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Average Sales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Assess profit margins by category using a stacked bar chart to determine the most profitable segments.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TotalProfit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Electronics</c:v>
                  </c:pt>
                  <c:pt idx="1">
                    <c:v>Accessories</c:v>
                  </c:pt>
                  <c:pt idx="2">
                    <c:v>Fashion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40772.908</c:v>
                </c:pt>
                <c:pt idx="1">
                  <c:v>1745.234</c:v>
                </c:pt>
                <c:pt idx="2">
                  <c:v>5087.625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Total Profit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Compare average profit per product within each category using a mixed line bar chart.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Backpack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Accessories</c:v>
                  </c:pt>
                  <c:pt idx="1">
                    <c:v>Electronics</c:v>
                  </c:pt>
                  <c:pt idx="2">
                    <c:v>Fashion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/>
                </c:pt>
                <c:pt idx="1">
                  <c:v/>
                </c:pt>
                <c:pt idx="2">
                  <c:v>16.66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Gaming Console</c:v>
                </c:pt>
              </c:strCache>
            </c:strRef>
          </c:tx>
          <c:spPr>
            <a:solidFill>
              <a:srgbClr val="B6A2DE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Accessories</c:v>
                  </c:pt>
                  <c:pt idx="1">
                    <c:v>Electronics</c:v>
                  </c:pt>
                  <c:pt idx="2">
                    <c:v>Fashion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/>
                </c:pt>
                <c:pt idx="1">
                  <c:v>157.499</c:v>
                </c:pt>
                <c:pt idx="2">
                  <c:v/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Headphones</c:v>
                </c:pt>
              </c:strCache>
            </c:strRef>
          </c:tx>
          <c:spPr>
            <a:solidFill>
              <a:srgbClr val="5AB1EF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Accessories</c:v>
                  </c:pt>
                  <c:pt idx="1">
                    <c:v>Electronics</c:v>
                  </c:pt>
                  <c:pt idx="2">
                    <c:v>Fashion</c:v>
                  </c:pt>
                </c:lvl>
              </c:multiLvlStrCache>
            </c:multiLvl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32.929</c:v>
                </c:pt>
                <c:pt idx="1">
                  <c:v/>
                </c:pt>
                <c:pt idx="2">
                  <c:v/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Jacket</c:v>
                </c:pt>
              </c:strCache>
            </c:strRef>
          </c:tx>
          <c:spPr>
            <a:solidFill>
              <a:srgbClr val="FFB98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Accessories</c:v>
                  </c:pt>
                  <c:pt idx="1">
                    <c:v>Electronics</c:v>
                  </c:pt>
                  <c:pt idx="2">
                    <c:v>Fashion</c:v>
                  </c:pt>
                </c:lvl>
              </c:multiLvlStrCache>
            </c:multiLvl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/>
                </c:pt>
                <c:pt idx="1">
                  <c:v/>
                </c:pt>
                <c:pt idx="2">
                  <c:v>31.393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Laptop</c:v>
                </c:pt>
              </c:strCache>
            </c:strRef>
          </c:tx>
          <c:spPr>
            <a:solidFill>
              <a:srgbClr val="F7ACBC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Accessories</c:v>
                  </c:pt>
                  <c:pt idx="1">
                    <c:v>Electronics</c:v>
                  </c:pt>
                  <c:pt idx="2">
                    <c:v>Fashion</c:v>
                  </c:pt>
                </c:lvl>
              </c:multiLvlStrCache>
            </c:multiLvl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/>
                </c:pt>
                <c:pt idx="1">
                  <c:v>247.757</c:v>
                </c:pt>
                <c:pt idx="2">
                  <c:v/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Monitor</c:v>
                </c:pt>
              </c:strCache>
            </c:strRef>
          </c:tx>
          <c:spPr>
            <a:solidFill>
              <a:srgbClr val="8552A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Accessories</c:v>
                  </c:pt>
                  <c:pt idx="1">
                    <c:v>Electronics</c:v>
                  </c:pt>
                  <c:pt idx="2">
                    <c:v>Fashion</c:v>
                  </c:pt>
                </c:lvl>
              </c:multiLvlStrCache>
            </c:multiLvlStrRef>
          </c:cat>
          <c:val>
            <c:numRef>
              <c:f>Sheet1!$G$2:$G$4</c:f>
              <c:numCache>
                <c:formatCode>General</c:formatCode>
                <c:ptCount val="3"/>
                <c:pt idx="0">
                  <c:v/>
                </c:pt>
                <c:pt idx="1">
                  <c:v>81.06</c:v>
                </c:pt>
                <c:pt idx="2">
                  <c:v/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Phone</c:v>
                </c:pt>
              </c:strCache>
            </c:strRef>
          </c:tx>
          <c:spPr>
            <a:solidFill>
              <a:srgbClr val="FFCE7B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Accessories</c:v>
                  </c:pt>
                  <c:pt idx="1">
                    <c:v>Electronics</c:v>
                  </c:pt>
                  <c:pt idx="2">
                    <c:v>Fashion</c:v>
                  </c:pt>
                </c:lvl>
              </c:multiLvlStrCache>
            </c:multiLvlStrRef>
          </c:cat>
          <c:val>
            <c:numRef>
              <c:f>Sheet1!$H$2:$H$4</c:f>
              <c:numCache>
                <c:formatCode>General</c:formatCode>
                <c:ptCount val="3"/>
                <c:pt idx="0">
                  <c:v/>
                </c:pt>
                <c:pt idx="1">
                  <c:v>200.962</c:v>
                </c:pt>
                <c:pt idx="2">
                  <c:v/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Smartwatch</c:v>
                </c:pt>
              </c:strCache>
            </c:strRef>
          </c:tx>
          <c:spPr>
            <a:solidFill>
              <a:srgbClr val="97B552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Accessories</c:v>
                  </c:pt>
                  <c:pt idx="1">
                    <c:v>Electronics</c:v>
                  </c:pt>
                  <c:pt idx="2">
                    <c:v>Fashion</c:v>
                  </c:pt>
                </c:lvl>
              </c:multiLvlStrCache>
            </c:multiLvlStrRef>
          </c:cat>
          <c:val>
            <c:numRef>
              <c:f>Sheet1!$I$2:$I$4</c:f>
              <c:numCache>
                <c:formatCode>General</c:formatCode>
                <c:ptCount val="3"/>
                <c:pt idx="0">
                  <c:v/>
                </c:pt>
                <c:pt idx="1">
                  <c:v>83.457</c:v>
                </c:pt>
                <c:pt idx="2">
                  <c:v/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Sneakers</c:v>
                </c:pt>
              </c:strCache>
            </c:strRef>
          </c:tx>
          <c:spPr>
            <a:solidFill>
              <a:srgbClr val="F3715C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Sheet1!$A$2:$A$4</c:f>
              <c:multiLvlStrCache>
                <c:ptCount val="3"/>
                <c:lvl>
                  <c:pt idx="0">
                    <c:v>Accessories</c:v>
                  </c:pt>
                  <c:pt idx="1">
                    <c:v>Electronics</c:v>
                  </c:pt>
                  <c:pt idx="2">
                    <c:v>Fashion</c:v>
                  </c:pt>
                </c:lvl>
              </c:multiLvlStrCache>
            </c:multiLvlStrRef>
          </c:cat>
          <c:val>
            <c:numRef>
              <c:f>Sheet1!$J$2:$J$4</c:f>
              <c:numCache>
                <c:formatCode>General</c:formatCode>
                <c:ptCount val="3"/>
                <c:pt idx="0">
                  <c:v/>
                </c:pt>
                <c:pt idx="1">
                  <c:v/>
                </c:pt>
                <c:pt idx="2">
                  <c:v>45.843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Average Profit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Analyze the relationship between stock levels and sales using a line chart to identify inventory management opportunities.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StockLevel</c:v>
                </c:pt>
              </c:strCache>
            </c:strRef>
          </c:tx>
          <c:spPr>
            <a:solidFill>
              <a:srgbClr val="2EC7C9"/>
            </a:solidFill>
            <a:ln w="7620" cap="flat">
              <a:solidFill>
                <a:srgbClr val="2EC7C9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3"/>
            <c:spPr>
              <a:solidFill>
                <a:srgbClr val="2EC7C9"/>
              </a:solidFill>
              <a:ln w="9525" cap="flat">
                <a:solidFill>
                  <a:srgbClr val="2EC7C9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Sheet1!$A$2:$A$32</c:f>
              <c:multiLvlStrCache>
                <c:ptCount val="31"/>
                <c:lvl>
                  <c:pt idx="0">
                    <c:v>2025-02-05</c:v>
                  </c:pt>
                  <c:pt idx="1">
                    <c:v>2025-02-07</c:v>
                  </c:pt>
                  <c:pt idx="2">
                    <c:v>2025-03-13</c:v>
                  </c:pt>
                  <c:pt idx="3">
                    <c:v>2025-02-08</c:v>
                  </c:pt>
                  <c:pt idx="4">
                    <c:v>2025-01-27</c:v>
                  </c:pt>
                  <c:pt idx="5">
                    <c:v>2025-01-25</c:v>
                  </c:pt>
                  <c:pt idx="6">
                    <c:v>2025-01-22</c:v>
                  </c:pt>
                  <c:pt idx="7">
                    <c:v>2025-02-13</c:v>
                  </c:pt>
                  <c:pt idx="8">
                    <c:v>2025-02-18</c:v>
                  </c:pt>
                  <c:pt idx="9">
                    <c:v>2025-02-16</c:v>
                  </c:pt>
                  <c:pt idx="10">
                    <c:v>2025-03-17</c:v>
                  </c:pt>
                  <c:pt idx="11">
                    <c:v>2025-02-21</c:v>
                  </c:pt>
                  <c:pt idx="12">
                    <c:v>2025-04-01</c:v>
                  </c:pt>
                  <c:pt idx="13">
                    <c:v>2025-03-19</c:v>
                  </c:pt>
                  <c:pt idx="14">
                    <c:v>2025-01-19</c:v>
                  </c:pt>
                  <c:pt idx="15">
                    <c:v>2025-03-08</c:v>
                  </c:pt>
                  <c:pt idx="16">
                    <c:v>2025-03-05</c:v>
                  </c:pt>
                  <c:pt idx="17">
                    <c:v>2025-01-30</c:v>
                  </c:pt>
                  <c:pt idx="18">
                    <c:v>2025-01-14</c:v>
                  </c:pt>
                  <c:pt idx="19">
                    <c:v>2025-03-14</c:v>
                  </c:pt>
                  <c:pt idx="20">
                    <c:v>2025-03-21</c:v>
                  </c:pt>
                  <c:pt idx="21">
                    <c:v>2025-03-07</c:v>
                  </c:pt>
                  <c:pt idx="22">
                    <c:v>2025-02-23</c:v>
                  </c:pt>
                  <c:pt idx="23">
                    <c:v>2025-02-10</c:v>
                  </c:pt>
                  <c:pt idx="24">
                    <c:v>2025-01-09</c:v>
                  </c:pt>
                  <c:pt idx="25">
                    <c:v>2025-01-07</c:v>
                  </c:pt>
                  <c:pt idx="26">
                    <c:v>2025-01-28</c:v>
                  </c:pt>
                  <c:pt idx="27">
                    <c:v>2025-03-02</c:v>
                  </c:pt>
                  <c:pt idx="28">
                    <c:v>2025-03-11</c:v>
                  </c:pt>
                  <c:pt idx="29">
                    <c:v>2025-03-01</c:v>
                  </c:pt>
                  <c:pt idx="30">
                    <c:v>2025-02-19</c:v>
                  </c:pt>
                </c:lvl>
              </c:multiLvlStrCache>
            </c:multiLvl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76.75</c:v>
                </c:pt>
                <c:pt idx="1">
                  <c:v>109</c:v>
                </c:pt>
                <c:pt idx="2">
                  <c:v>108.42857142857144</c:v>
                </c:pt>
                <c:pt idx="3">
                  <c:v>89.66666666666667</c:v>
                </c:pt>
                <c:pt idx="4">
                  <c:v>108.33333333333331</c:v>
                </c:pt>
                <c:pt idx="5">
                  <c:v>81.75</c:v>
                </c:pt>
                <c:pt idx="6">
                  <c:v>109</c:v>
                </c:pt>
                <c:pt idx="7">
                  <c:v>142.33333333333334</c:v>
                </c:pt>
                <c:pt idx="8">
                  <c:v>140.28571428571428</c:v>
                </c:pt>
                <c:pt idx="9">
                  <c:v>90</c:v>
                </c:pt>
                <c:pt idx="10">
                  <c:v>116.63636363636364</c:v>
                </c:pt>
                <c:pt idx="11">
                  <c:v>126.75</c:v>
                </c:pt>
                <c:pt idx="12">
                  <c:v>125.6</c:v>
                </c:pt>
                <c:pt idx="13">
                  <c:v>140.5</c:v>
                </c:pt>
                <c:pt idx="14">
                  <c:v>118.33333333333331</c:v>
                </c:pt>
                <c:pt idx="15">
                  <c:v>99.2</c:v>
                </c:pt>
                <c:pt idx="16">
                  <c:v>111.2</c:v>
                </c:pt>
                <c:pt idx="17">
                  <c:v>108</c:v>
                </c:pt>
                <c:pt idx="18">
                  <c:v>88.5</c:v>
                </c:pt>
                <c:pt idx="19">
                  <c:v>106.6</c:v>
                </c:pt>
                <c:pt idx="20">
                  <c:v>187</c:v>
                </c:pt>
                <c:pt idx="21">
                  <c:v>90</c:v>
                </c:pt>
                <c:pt idx="22">
                  <c:v>83.5</c:v>
                </c:pt>
                <c:pt idx="23">
                  <c:v>113.16666666666669</c:v>
                </c:pt>
                <c:pt idx="24">
                  <c:v>109.875</c:v>
                </c:pt>
                <c:pt idx="25">
                  <c:v>87</c:v>
                </c:pt>
                <c:pt idx="26">
                  <c:v>93.28571428571428</c:v>
                </c:pt>
                <c:pt idx="27">
                  <c:v>192</c:v>
                </c:pt>
                <c:pt idx="28">
                  <c:v>140</c:v>
                </c:pt>
                <c:pt idx="29">
                  <c:v>98.42857142857144</c:v>
                </c:pt>
                <c:pt idx="30">
                  <c:v>92.2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Average Stock Level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Evaluate stock turnover rate by category using a stacked area chart.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StockTurnoverRate</c:v>
                </c:pt>
              </c:strCache>
            </c:strRef>
          </c:tx>
          <c:spPr>
            <a:solidFill>
              <a:srgbClr val="2EC7C9"/>
            </a:solidFill>
            <a:ln w="7620" cap="flat">
              <a:solidFill>
                <a:srgbClr val="2EC7C9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3"/>
            <c:spPr>
              <a:solidFill>
                <a:srgbClr val="2EC7C9"/>
              </a:solidFill>
              <a:ln w="9525" cap="flat">
                <a:solidFill>
                  <a:srgbClr val="2EC7C9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Sheet1!$A$2:$A$4</c:f>
              <c:multiLvlStrCache>
                <c:ptCount val="3"/>
                <c:lvl>
                  <c:pt idx="0">
                    <c:v>Fashion</c:v>
                  </c:pt>
                  <c:pt idx="1">
                    <c:v>Electronics</c:v>
                  </c:pt>
                  <c:pt idx="2">
                    <c:v>Accessories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0.027</c:v>
                </c:pt>
                <c:pt idx="1">
                  <c:v>0.029</c:v>
                </c:pt>
                <c:pt idx="2">
                  <c:v>0.031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Stock Turnover Rate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Examine purchase frequency by customer segment using a pie chart to understand buying habits.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2EC7C9"/>
              </a:solidFill>
              <a:effectLst/>
            </c:spPr>
          </c:dPt>
          <c:dPt>
            <c:idx val="1"/>
            <c:bubble3D val="0"/>
            <c:spPr>
              <a:solidFill>
                <a:srgbClr val="B6A2DE"/>
              </a:solidFill>
              <a:effectLst/>
            </c:spPr>
          </c:dPt>
          <c:dPt>
            <c:idx val="2"/>
            <c:bubble3D val="0"/>
            <c:spPr>
              <a:solidFill>
                <a:srgbClr val="5AB1EF"/>
              </a:solidFill>
              <a:effectLst/>
            </c:spPr>
          </c:dPt>
          <c:dPt>
            <c:idx val="3"/>
            <c:bubble3D val="0"/>
            <c:spPr>
              <a:solidFill>
                <a:srgbClr val="FFB980"/>
              </a:solidFill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Loyal</c:v>
                </c:pt>
                <c:pt idx="1">
                  <c:v>VIP</c:v>
                </c:pt>
                <c:pt idx="2">
                  <c:v>New</c:v>
                </c:pt>
                <c:pt idx="3">
                  <c:v>Returning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>121</c:v>
                </c:pt>
                <c:pt idx="1">
                  <c:v>122</c:v>
                </c:pt>
                <c:pt idx="2">
                  <c:v>130</c:v>
                </c:pt>
                <c:pt idx="3">
                  <c:v>127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Compare average order size by customer segment using a stacked bar chart.</a:t>
            </a:r>
          </a:p>
        </c:rich>
      </c:tx>
      <c:layout/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AverageOrderSize</c:v>
                </c:pt>
              </c:strCache>
            </c:strRef>
          </c:tx>
          <c:spPr>
            <a:solidFill>
              <a:srgbClr val="2EC7C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Loyal</c:v>
                  </c:pt>
                  <c:pt idx="1">
                    <c:v>New</c:v>
                  </c:pt>
                  <c:pt idx="2">
                    <c:v>VIP</c:v>
                  </c:pt>
                  <c:pt idx="3">
                    <c:v>Returning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252.231</c:v>
                </c:pt>
                <c:pt idx="1">
                  <c:v>279.654</c:v>
                </c:pt>
                <c:pt idx="2">
                  <c:v>269.508</c:v>
                </c:pt>
                <c:pt idx="3">
                  <c:v>225.433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"/>
        <c:overlap val="10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sz="800"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sz="800" b="0" i="0" u="none" strike="noStrike">
                    <a:solidFill>
                      <a:srgbClr val="000000"/>
                    </a:solidFill>
                    <a:latin typeface="Arial"/>
                  </a:rPr>
                  <a:t>Average Order Size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800" b="0" i="0" u="none" strike="noStrike">
                <a:solidFill>
                  <a:srgbClr val="000000"/>
                </a:solidFill>
                <a:latin typeface="Arial"/>
              </a:rPr>
              <a:t>Analyze the proportion of each order status using a pie chart to identify process efficiency.</a:t>
            </a:r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/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2EC7C9"/>
              </a:solidFill>
              <a:effectLst/>
            </c:spPr>
          </c:dPt>
          <c:dPt>
            <c:idx val="1"/>
            <c:bubble3D val="0"/>
            <c:spPr>
              <a:solidFill>
                <a:srgbClr val="B6A2DE"/>
              </a:solidFill>
              <a:effectLst/>
            </c:spPr>
          </c:dPt>
          <c:dPt>
            <c:idx val="2"/>
            <c:bubble3D val="0"/>
            <c:spPr>
              <a:solidFill>
                <a:srgbClr val="5AB1EF"/>
              </a:solidFill>
              <a:effectLst/>
            </c:spPr>
          </c:dPt>
          <c:dPt>
            <c:idx val="3"/>
            <c:bubble3D val="0"/>
            <c:spPr>
              <a:solidFill>
                <a:srgbClr val="FFB980"/>
              </a:solidFill>
              <a:effectLst/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1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2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dLbl>
              <c:idx val="3"/>
              <c:numFmt formatCode="0%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Pending</c:v>
                </c:pt>
                <c:pt idx="1">
                  <c:v>Completed</c:v>
                </c:pt>
                <c:pt idx="2">
                  <c:v>Shipped</c:v>
                </c:pt>
                <c:pt idx="3">
                  <c:v>Cancelled</c:v>
                </c:pt>
              </c:strCache>
            </c:strRef>
          </c:cat>
          <c:val>
            <c:numRef>
              <c:f>Sheet1!$B$2:$B$5</c:f>
              <c:numCache>
                <c:ptCount val="4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txPr>
        <a:bodyPr/>
        <a:lstStyle/>
        <a:p>
          <a:pPr>
            <a:defRPr sz="800">      </a:defRPr>
          </a:pPr>
          <a:endParaRPr lang="en-US"/>
        </a:p>
      </c:txPr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chart" Target="/ppt/charts/chart2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chart" Target="/ppt/charts/chart4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5.xml"/><Relationship Id="rId2" Type="http://schemas.openxmlformats.org/officeDocument/2006/relationships/chart" Target="/ppt/charts/chart6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7.xml"/><Relationship Id="rId2" Type="http://schemas.openxmlformats.org/officeDocument/2006/relationships/chart" Target="/ppt/charts/chart8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9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0.xml"/><Relationship Id="rId2" Type="http://schemas.openxmlformats.org/officeDocument/2006/relationships/chart" Target="/ppt/charts/chart11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Chapter 1: Product and Category Insights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01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1: Product Sales Performance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21214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02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2: Category Profitability</a:t>
            </a:r>
            <a:endParaRPr lang="en-US" sz="4800" dirty="0"/>
          </a:p>
        </p:txBody>
      </p:sp>
      <p:sp>
        <p:nvSpPr>
          <p:cNvPr id="6" name="Text 4"/>
          <p:cNvSpPr/>
          <p:nvPr/>
        </p:nvSpPr>
        <p:spPr>
          <a:xfrm>
            <a:off x="39502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03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3: Stock Level and Sales Correlation</a:t>
            </a:r>
            <a:endParaRPr lang="en-US" sz="4800" dirty="0"/>
          </a:p>
        </p:txBody>
      </p:sp>
      <p:sp>
        <p:nvSpPr>
          <p:cNvPr id="7" name="Text 5"/>
          <p:cNvSpPr/>
          <p:nvPr/>
        </p:nvSpPr>
        <p:spPr>
          <a:xfrm>
            <a:off x="57790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04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AI Insights &amp; Recommendations</a:t>
            </a:r>
            <a:endParaRPr lang="en-US" sz="4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AI Insights &amp; Recommendations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658368"/>
            <a:ext cx="8778240" cy="434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01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Data Summary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New customers show the highest purchase frequency and average order size, indicating strong initial engagement and spending power.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Returning customers maintain consistent repeat business but have the lowest average order size, suggesting potential for increased spending.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VIP customers, while having a slightly lower purchase frequency, demonstrate substantial average order size, reflecting their ongoing value.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Loyal customers have the lowest purchase frequency but a steady average order size, indicating room for increased engagement.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Shipped and completed orders dominate, showing efficient processing, but high cancellation rates highlight potential issues.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Pending orders suggest possible bottlenecks or delays in the system.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Google leads in sales and profit, showcasing a strong ROI, while Instagram and email marketing also perform well.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Direct traffic shows inefficiencies with the lowest profit despite decent sales.</a:t>
            </a:r>
            <a:endParaRPr lang="en-US" sz="1400" dirty="0"/>
          </a:p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02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Data Advice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Focus on strategies to increase the average order size for returning customers.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Enhance engagement strategies for loyal customers to boost their purchase frequency.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Investigate and address the high cancellation rate to improve customer satisfaction.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Streamline processes to reduce pending orders and improve system efficiency.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Leverage Google and Instagram for customer acquisition due to their high sales and profit.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Optimize direct traffic channels to improve profitability.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Utilize email marketing's effectiveness to further engage customers.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Consider visual tools like stacked line charts for better metric comparison and insights.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AI Report Summary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658368"/>
            <a:ext cx="8778240" cy="434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01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Data Summary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Phones and Laptops lead in sales, indicating strong consumer demand.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Electronics category is the most profitable, with significant total sales.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New customers show high purchase frequency and average order size.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VIP customers have substantial average order size, reflecting ongoing value.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Shipped and completed orders dominate, but high cancellation rates are a concern.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Google leads in sales and profit, showcasing strong ROI.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Direct traffic shows inefficiencies with the lowest profit despite decent sales.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Pending orders suggest possible bottlenecks or delays in the system.</a:t>
            </a:r>
            <a:endParaRPr lang="en-US" sz="1400" dirty="0"/>
          </a:p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02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Data Advice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Focus on increasing average order size for returning customers.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Enhance engagement strategies for loyal customers to boost purchase frequency.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Investigate and address high cancellation rates to improve satisfaction.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Streamline processes to reduce pending orders and improve efficiency.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Leverage Google and Instagram for customer acquisition due to high sales and profit.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Optimize direct traffic channels to improve profitability.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Utilize email marketing's effectiveness to further engage customers.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Consider visual tools like stacked line charts for better metric comparison.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1: Product Sales Performance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Phones lead in total sales with $77,500, indicating strong consumer demand.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Laptops closely follow with $77,250 in sales, showing competitive market performance.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Gaming Consoles rank third with $67,200, reflecting solid interest.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Tablets and Smartwatches have moderate sales at $52,500 and $31,500 respectively.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Backpacks have the lowest sales at $7,245, suggesting limited market interest.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Laptops lead in average sales at $2032.90, highlighting strong market demand.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Phones follow with average sales of $1648.94, showing competitive performance.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Backpacks have the lowest average sales at $136.70, indicating limited consumer interest.</a:t>
            </a:r>
            <a:endParaRPr lang="en-US" sz="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2: Category Profitability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Electronics leads in profitability with a total profit of $40,772.91 and total sales of $334,550.00.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Fashion follows with a total profit of $5,087.63 and total sales of $41,745.00.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Accessories has the lowest figures, with a total profit of $1,745.23 and total sales of $14,320.00.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profit margin is highest in Electronics, indicating it as the most profitable segment.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 stacked bar chart would visually emphasize the dominance of Electronics in profit contribution.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Electronics category shows the highest average profits, with the Laptop leading at $247.757, followed by the Phone at $200.962.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Gaming Console also performs well in Electronics with an average profit of $157.499.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Overall, Electronics products dominate in profitability compared to Fashion and Accessories.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3: Stock Level and Sales Correlation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On 2025-01-02, high sales of 3750 with low stock of 19 indicate a potential stockout risk.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Consistent high sales of 1500 on 2025-01-04 suggest stable demand despite varying stock levels.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Low stock of 19 on 2025-01-07 resulted in high sales of 2000, highlighting inventory management needs.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Significant stock level fluctuations from 10 to 196 suggest inconsistent inventory practices.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Aligning stock levels with sales trends can optimize inventory efficiency and reduce stockouts.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Accessories category shows the highest stock turnover rate of 0.031, indicating efficient sales relative to stock.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Electronics and Fashion categories have lower turnover rates of 0.029 and 0.027, respectively.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 stacked area chart can visually compare turnover rates, highlighting Accessories as most efficient in stock movement.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AI Insights &amp; Recommendations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658368"/>
            <a:ext cx="8778240" cy="4343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01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Product and Category Insights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Phones lead in total sales with $77,500, indicating strong consumer demand.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Laptops closely follow with $77,250 in sales, showing competitive market performance.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Electronics leads in profitability with a total profit of $40,772.91 and total sales of $334,550.00.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Laptops lead in average sales at $2032.90, highlighting strong market demand.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Gaming Consoles rank third with $67,200, reflecting solid interest.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Tablets and Smartwatches have moderate sales at $52,500 and $31,500 respectively.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Backpacks have the lowest sales at $7,245, suggesting limited market interest.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Accessories category shows the highest stock turnover rate of 0.031, indicating efficient sales relative to stock.</a:t>
            </a:r>
            <a:endParaRPr lang="en-US" sz="1400" dirty="0"/>
          </a:p>
          <a:p>
            <a:pPr algn="l" indent="0" marL="0">
              <a:lnSpc>
                <a:spcPts val="3600"/>
              </a:lnSpc>
              <a:buNone/>
            </a:pPr>
            <a:r>
              <a:rPr lang="en-US" sz="1400" b="1" dirty="0">
                <a:solidFill>
                  <a:srgbClr val="5825DE"/>
                </a:solidFill>
              </a:rPr>
              <a:t>02</a:t>
            </a:r>
            <a:pPr algn="l" marL="342900" indent="-342900">
              <a:lnSpc>
                <a:spcPts val="4800"/>
              </a:lnSpc>
              <a:buSzPct val="100000"/>
              <a:buChar char="&gt;"/>
            </a:pPr>
            <a:r>
              <a:rPr lang="en-US" sz="1400" b="1" dirty="0">
                <a:solidFill>
                  <a:srgbClr val="000000"/>
                </a:solidFill>
              </a:rPr>
              <a:t>  Strategic Recommendations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Focus on maintaining high stock levels for Phones and Laptops to meet strong consumer demand.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Enhance inventory management practices to prevent stockouts, especially for high-demand products.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Consider marketing strategies to boost sales in the Accessories category, leveraging its high turnover rate.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Explore opportunities to increase profitability in the Fashion segment.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Implement a dynamic inventory system to align stock levels with sales trends.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Utilize visual data representations like stacked bar and area charts for clearer insights.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Investigate potential for growth in the Gaming Console market given its solid interest.</a:t>
            </a:r>
            <a:endParaRPr lang="en-US" sz="1400" dirty="0"/>
          </a:p>
          <a:p>
            <a:pPr algn="l" lvl="1" marL="6858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Reassess the product strategy for Backpacks due to limited consumer interest.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Chapter 2: Customer Behavior and Order Patterns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926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01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1: Customer Purchase Frequency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21214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02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2: Order Status Analysis</a:t>
            </a:r>
            <a:endParaRPr lang="en-US" sz="4800" dirty="0"/>
          </a:p>
        </p:txBody>
      </p:sp>
      <p:sp>
        <p:nvSpPr>
          <p:cNvPr id="6" name="Text 4"/>
          <p:cNvSpPr/>
          <p:nvPr/>
        </p:nvSpPr>
        <p:spPr>
          <a:xfrm>
            <a:off x="39502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03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Slide 3: Marketing Channel Impact</a:t>
            </a:r>
            <a:endParaRPr lang="en-US" sz="4800" dirty="0"/>
          </a:p>
        </p:txBody>
      </p:sp>
      <p:sp>
        <p:nvSpPr>
          <p:cNvPr id="7" name="Text 5"/>
          <p:cNvSpPr/>
          <p:nvPr/>
        </p:nvSpPr>
        <p:spPr>
          <a:xfrm>
            <a:off x="5779008" y="1586484"/>
            <a:ext cx="1828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3600"/>
              </a:lnSpc>
              <a:buNone/>
            </a:pPr>
            <a:r>
              <a:rPr lang="en-US" sz="4800" b="1" dirty="0">
                <a:solidFill>
                  <a:srgbClr val="D1D5DB"/>
                </a:solidFill>
              </a:rPr>
              <a:t>04</a:t>
            </a:r>
            <a:endParaRPr lang="en-US" sz="4800" dirty="0"/>
          </a:p>
          <a:p>
            <a:pPr indent="0" marL="0">
              <a:lnSpc>
                <a:spcPts val="36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AI Insights &amp; Recommendations</a:t>
            </a:r>
            <a:endParaRPr 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1: Customer Purchase Frequency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New customers exhibit the highest purchase frequency at 130, indicating strong initial engagement.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Returning customers maintain a close purchase frequency of 127, showing consistent repeat business.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VIP customers demonstrate a purchase frequency of 122, reflecting their ongoing value.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Loyal customers have the lowest purchase frequency at 121, suggesting potential for increased engagement.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New customers lead in average order size at 279.654, highlighting their significant spending power.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Loyal customers follow with an average order size of 252.231, indicating steady spending habits.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VIP customers have an average order size of 269.508, slightly below new customers, yet substantial.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Returning customers have the lowest average order size at 225.433, suggesting room for growth in spending.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2: Order Status Analysis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Shipped orders represent the largest segment at 27.2%, indicating efficient processing.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Completed orders are close behind at 26.2%, reflecting a high fulfillment rate.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Cancelled orders account for 25.0%, suggesting potential issues in processing or customer satisfaction.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Pending orders make up 21.6%, which may indicate bottlenecks or delays.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data shows a balanced distribution of order statuses.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Attention is needed on the high cancellation rate to improve customer satisfaction.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Efficient processing is evident in the high percentage of shipped orders.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Addressing pending and cancelled orders could enhance overall system efficiency.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" y="228600"/>
            <a:ext cx="91440" cy="365760"/>
          </a:xfrm>
          <a:prstGeom prst="rect">
            <a:avLst/>
          </a:prstGeom>
          <a:solidFill>
            <a:srgbClr val="5825DE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228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</a:rPr>
              <a:t>Slide 3: Marketing Channel Impact</a:t>
            </a:r>
            <a:endParaRPr lang="en-US" sz="24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29260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5" name="Chart 1" descr=""/>
          <p:cNvGraphicFramePr/>
          <p:nvPr/>
        </p:nvGraphicFramePr>
        <p:xfrm>
          <a:off x="4681728" y="2304288"/>
          <a:ext cx="4389120" cy="26060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292608" y="658368"/>
            <a:ext cx="8778240" cy="17373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Google leads in total sales and profit, indicating a strong ROI.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Instagram follows closely in sales, with a higher profit than Facebook.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Email marketing shows effective engagement with high sales and profit.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Direct traffic has decent sales but the lowest profit, suggesting inefficiencies.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Facebook has the lowest sales volume among the channels.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A stacked line chart can help visualize and compare these metrics.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data provides insights into customer acquisition costs.</a:t>
            </a:r>
            <a:endParaRPr lang="en-US" sz="800" dirty="0"/>
          </a:p>
          <a:p>
            <a:pPr algn="l" marL="342900" indent="-342900">
              <a:lnSpc>
                <a:spcPts val="1400"/>
              </a:lnSpc>
              <a:buSzPct val="100000"/>
              <a:buChar char="&gt;"/>
            </a:pPr>
            <a:r>
              <a:rPr lang="en-US" sz="800" dirty="0">
                <a:solidFill>
                  <a:srgbClr val="000000"/>
                </a:solidFill>
              </a:rPr>
              <a:t>The analysis is aimed at leaders and clients, maintaining a professional tone.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2025-03-17T04:07:21Z</dcterms:created>
  <dcterms:modified xsi:type="dcterms:W3CDTF">2025-03-17T04:07:21Z</dcterms:modified>
</cp:coreProperties>
</file>