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76" r:id="rId2"/>
    <p:sldId id="277" r:id="rId3"/>
    <p:sldId id="278" r:id="rId4"/>
    <p:sldId id="279" r:id="rId5"/>
    <p:sldId id="280" r:id="rId6"/>
    <p:sldId id="281" r:id="rId7"/>
    <p:sldId id="290" r:id="rId8"/>
    <p:sldId id="282" r:id="rId9"/>
    <p:sldId id="283" r:id="rId10"/>
    <p:sldId id="284" r:id="rId11"/>
    <p:sldId id="285" r:id="rId12"/>
    <p:sldId id="289" r:id="rId13"/>
    <p:sldId id="291" r:id="rId14"/>
    <p:sldId id="292" r:id="rId15"/>
    <p:sldId id="293" r:id="rId16"/>
    <p:sldId id="294" r:id="rId17"/>
    <p:sldId id="287" r:id="rId18"/>
    <p:sldId id="28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64"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4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6"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1048594"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5"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00"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1"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1048608"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9"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104861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048619" name="Google Shape;131;g2fd1057461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0"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579"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80"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581"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629"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fontScale="90000"/>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630"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endParaRPr/>
          </a:p>
        </p:txBody>
      </p:sp>
      <p:sp>
        <p:nvSpPr>
          <p:cNvPr id="1048631"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24"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625"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26"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588"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89"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590"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32"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33"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34"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35"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3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3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21"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22"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23"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38"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39"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40"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42"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43"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44"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27"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28"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582" name="Google Shape;54;p13"/>
          <p:cNvSpPr txBox="1">
            <a:spLocks noGrp="1"/>
          </p:cNvSpPr>
          <p:nvPr>
            <p:ph type="subTitle" idx="1"/>
          </p:nvPr>
        </p:nvSpPr>
        <p:spPr>
          <a:xfrm>
            <a:off x="311700" y="1931478"/>
            <a:ext cx="85206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dirty="0">
                <a:solidFill>
                  <a:schemeClr val="dk1"/>
                </a:solidFill>
              </a:rPr>
              <a:t>ATM SIMULATION</a:t>
            </a:r>
            <a:r>
              <a:rPr lang="en-US" sz="3200" b="1" dirty="0">
                <a:solidFill>
                  <a:schemeClr val="dk1"/>
                </a:solidFill>
              </a:rPr>
              <a:t> SYSTEM</a:t>
            </a:r>
            <a:endParaRPr sz="3200" b="1" dirty="0">
              <a:solidFill>
                <a:schemeClr val="dk1"/>
              </a:solidFill>
            </a:endParaRPr>
          </a:p>
        </p:txBody>
      </p:sp>
      <p:pic>
        <p:nvPicPr>
          <p:cNvPr id="2097152" name="Google Shape;55;p13"/>
          <p:cNvPicPr preferRelativeResize="0">
            <a:picLocks/>
          </p:cNvPicPr>
          <p:nvPr/>
        </p:nvPicPr>
        <p:blipFill>
          <a:blip r:embed="rId3">
            <a:alphaModFix/>
          </a:blip>
          <a:stretch>
            <a:fillRect/>
          </a:stretch>
        </p:blipFill>
        <p:spPr>
          <a:xfrm>
            <a:off x="0" y="0"/>
            <a:ext cx="4634924" cy="1449600"/>
          </a:xfrm>
          <a:prstGeom prst="rect">
            <a:avLst/>
          </a:prstGeom>
          <a:noFill/>
          <a:ln>
            <a:noFill/>
          </a:ln>
        </p:spPr>
      </p:pic>
      <p:sp>
        <p:nvSpPr>
          <p:cNvPr id="1048583" name="Google Shape;56;p13"/>
          <p:cNvSpPr txBox="1"/>
          <p:nvPr/>
        </p:nvSpPr>
        <p:spPr>
          <a:xfrm>
            <a:off x="0" y="3899338"/>
            <a:ext cx="4327500" cy="73863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rPr>
              <a:t>PRESENTED </a:t>
            </a:r>
            <a:r>
              <a:rPr lang="en-IN" sz="1800" b="1" dirty="0">
                <a:solidFill>
                  <a:schemeClr val="tx1">
                    <a:lumMod val="95000"/>
                    <a:lumOff val="5000"/>
                  </a:schemeClr>
                </a:solidFill>
              </a:rPr>
              <a:t>BY</a:t>
            </a:r>
          </a:p>
          <a:p>
            <a:pPr marL="0" lvl="0" indent="0" algn="ctr" rtl="0">
              <a:lnSpc>
                <a:spcPct val="100000"/>
              </a:lnSpc>
              <a:spcBef>
                <a:spcPts val="0"/>
              </a:spcBef>
              <a:spcAft>
                <a:spcPts val="0"/>
              </a:spcAft>
              <a:buNone/>
            </a:pPr>
            <a:r>
              <a:rPr lang="en-IN" sz="1800" b="1" dirty="0">
                <a:solidFill>
                  <a:schemeClr val="tx1">
                    <a:lumMod val="95000"/>
                    <a:lumOff val="5000"/>
                  </a:schemeClr>
                </a:solidFill>
              </a:rPr>
              <a:t>2303811710422185 - YAZHINI P</a:t>
            </a:r>
            <a:endParaRPr sz="1800" b="1" dirty="0">
              <a:solidFill>
                <a:schemeClr val="tx1">
                  <a:lumMod val="95000"/>
                  <a:lumOff val="5000"/>
                </a:schemeClr>
              </a:solidFill>
            </a:endParaRPr>
          </a:p>
        </p:txBody>
      </p:sp>
      <p:pic>
        <p:nvPicPr>
          <p:cNvPr id="2097153" name="Google Shape;58;p13"/>
          <p:cNvPicPr preferRelativeResize="0">
            <a:picLocks/>
          </p:cNvPicPr>
          <p:nvPr/>
        </p:nvPicPr>
        <p:blipFill rotWithShape="1">
          <a:blip r:embed="rId4">
            <a:alphaModFix/>
          </a:blip>
          <a:srcRect/>
          <a:stretch>
            <a:fillRect/>
          </a:stretch>
        </p:blipFill>
        <p:spPr>
          <a:xfrm>
            <a:off x="8344250" y="3"/>
            <a:ext cx="799740" cy="792600"/>
          </a:xfrm>
          <a:prstGeom prst="rect">
            <a:avLst/>
          </a:prstGeom>
          <a:noFill/>
          <a:ln>
            <a:noFill/>
          </a:ln>
        </p:spPr>
      </p:pic>
      <p:sp>
        <p:nvSpPr>
          <p:cNvPr id="1048585" name="TextBox 1048584"/>
          <p:cNvSpPr txBox="1"/>
          <p:nvPr/>
        </p:nvSpPr>
        <p:spPr>
          <a:xfrm>
            <a:off x="4912753" y="3964092"/>
            <a:ext cx="4000000" cy="828040"/>
          </a:xfrm>
          <a:prstGeom prst="rect">
            <a:avLst/>
          </a:prstGeom>
        </p:spPr>
        <p:txBody>
          <a:bodyPr wrap="square" rtlCol="0">
            <a:spAutoFit/>
          </a:bodyPr>
          <a:lstStyle/>
          <a:p>
            <a:r>
              <a:rPr lang="en-US" altLang="en-IN" sz="1800">
                <a:solidFill>
                  <a:srgbClr val="000000"/>
                </a:solidFill>
              </a:rPr>
              <a:t>                 </a:t>
            </a:r>
            <a:r>
              <a:rPr lang="en-US" altLang="en-IN" sz="1800" b="1">
                <a:solidFill>
                  <a:srgbClr val="000000"/>
                </a:solidFill>
              </a:rPr>
              <a:t> SUPERVISOR</a:t>
            </a:r>
            <a:endParaRPr lang="en-IN" sz="1800" b="1">
              <a:solidFill>
                <a:srgbClr val="000000"/>
              </a:solidFill>
            </a:endParaRPr>
          </a:p>
          <a:p>
            <a:r>
              <a:rPr lang="en-US" altLang="en-IN" sz="1800" b="1">
                <a:solidFill>
                  <a:srgbClr val="000000"/>
                </a:solidFill>
              </a:rPr>
              <a:t>Mr.A.Malarmannan,M.E.,AP/CSE</a:t>
            </a:r>
            <a:endParaRPr lang="en-IN" sz="1800"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614" name="Title 1"/>
          <p:cNvSpPr>
            <a:spLocks noGrp="1"/>
          </p:cNvSpPr>
          <p:nvPr>
            <p:ph type="title"/>
          </p:nvPr>
        </p:nvSpPr>
        <p:spPr>
          <a:xfrm>
            <a:off x="280494" y="124432"/>
            <a:ext cx="8520600" cy="572700"/>
          </a:xfrm>
        </p:spPr>
        <p:txBody>
          <a:bodyPr>
            <a:normAutofit fontScale="90000"/>
          </a:bodyPr>
          <a:lstStyle/>
          <a:p>
            <a:pPr algn="ctr"/>
            <a:r>
              <a:rPr lang="en-US" b="1" dirty="0"/>
              <a:t>MERITS</a:t>
            </a:r>
            <a:br>
              <a:rPr lang="en-US" b="1" dirty="0"/>
            </a:br>
            <a:endParaRPr lang="en-US" dirty="0"/>
          </a:p>
        </p:txBody>
      </p:sp>
      <p:pic>
        <p:nvPicPr>
          <p:cNvPr id="2097169" name="Google Shape;85;p17"/>
          <p:cNvPicPr preferRelativeResize="0">
            <a:picLocks/>
          </p:cNvPicPr>
          <p:nvPr/>
        </p:nvPicPr>
        <p:blipFill rotWithShape="1">
          <a:blip r:embed="rId3">
            <a:alphaModFix/>
          </a:blip>
          <a:srcRect/>
          <a:stretch>
            <a:fillRect/>
          </a:stretch>
        </p:blipFill>
        <p:spPr>
          <a:xfrm>
            <a:off x="0" y="3"/>
            <a:ext cx="762558" cy="762395"/>
          </a:xfrm>
          <a:prstGeom prst="rect">
            <a:avLst/>
          </a:prstGeom>
          <a:noFill/>
          <a:ln>
            <a:noFill/>
          </a:ln>
        </p:spPr>
      </p:pic>
      <p:pic>
        <p:nvPicPr>
          <p:cNvPr id="2097170" name="Google Shape;86;p17"/>
          <p:cNvPicPr preferRelativeResize="0">
            <a:picLocks/>
          </p:cNvPicPr>
          <p:nvPr/>
        </p:nvPicPr>
        <p:blipFill rotWithShape="1">
          <a:blip r:embed="rId4">
            <a:alphaModFix/>
          </a:blip>
          <a:srcRect/>
          <a:stretch>
            <a:fillRect/>
          </a:stretch>
        </p:blipFill>
        <p:spPr>
          <a:xfrm>
            <a:off x="8319030" y="6"/>
            <a:ext cx="824970" cy="795591"/>
          </a:xfrm>
          <a:prstGeom prst="rect">
            <a:avLst/>
          </a:prstGeom>
          <a:noFill/>
          <a:ln>
            <a:noFill/>
          </a:ln>
        </p:spPr>
      </p:pic>
      <p:sp>
        <p:nvSpPr>
          <p:cNvPr id="1048615" name="TextBox 1048614"/>
          <p:cNvSpPr txBox="1"/>
          <p:nvPr/>
        </p:nvSpPr>
        <p:spPr>
          <a:xfrm>
            <a:off x="762558" y="1171366"/>
            <a:ext cx="7556472" cy="2462213"/>
          </a:xfrm>
          <a:prstGeom prst="rect">
            <a:avLst/>
          </a:prstGeom>
        </p:spPr>
        <p:txBody>
          <a:bodyPr wrap="square" rtlCol="0">
            <a:spAutoFit/>
          </a:bodyPr>
          <a:lstStyle/>
          <a:p>
            <a:pPr marL="285750" indent="-285750">
              <a:buFont typeface="Wingdings" panose="05000000000000000000" pitchFamily="2" charset="2"/>
              <a:buChar char="Ø"/>
            </a:pPr>
            <a:r>
              <a:rPr lang="en-US" b="1" dirty="0">
                <a:solidFill>
                  <a:srgbClr val="000000"/>
                </a:solidFill>
              </a:rPr>
              <a:t>Educational Value:</a:t>
            </a:r>
          </a:p>
          <a:p>
            <a:r>
              <a:rPr lang="en-US" dirty="0">
                <a:solidFill>
                  <a:srgbClr val="000000"/>
                </a:solidFill>
              </a:rPr>
              <a:t>      Teaches core Java concepts like OOP, control structures.</a:t>
            </a:r>
          </a:p>
          <a:p>
            <a:r>
              <a:rPr lang="en-US" dirty="0">
                <a:solidFill>
                  <a:srgbClr val="000000"/>
                </a:solidFill>
              </a:rPr>
              <a:t>      Simulates real-world banking operations for better understanding.</a:t>
            </a:r>
          </a:p>
          <a:p>
            <a:endParaRPr lang="en-US" b="1" dirty="0">
              <a:solidFill>
                <a:srgbClr val="000000"/>
              </a:solidFill>
            </a:endParaRPr>
          </a:p>
          <a:p>
            <a:pPr marL="285750" indent="-285750">
              <a:buFont typeface="Wingdings" panose="05000000000000000000" pitchFamily="2" charset="2"/>
              <a:buChar char="Ø"/>
            </a:pPr>
            <a:r>
              <a:rPr lang="en-US" b="1" dirty="0">
                <a:solidFill>
                  <a:srgbClr val="000000"/>
                </a:solidFill>
              </a:rPr>
              <a:t>User-Friendly Design:</a:t>
            </a:r>
          </a:p>
          <a:p>
            <a:r>
              <a:rPr lang="en-US" dirty="0">
                <a:solidFill>
                  <a:srgbClr val="000000"/>
                </a:solidFill>
              </a:rPr>
              <a:t>      Menu-driven interface for easy operation.</a:t>
            </a:r>
          </a:p>
          <a:p>
            <a:r>
              <a:rPr lang="en-US" dirty="0">
                <a:solidFill>
                  <a:srgbClr val="000000"/>
                </a:solidFill>
              </a:rPr>
              <a:t>      Allows multiple transactions in one session.</a:t>
            </a:r>
          </a:p>
          <a:p>
            <a:pPr marL="285750" indent="-285750">
              <a:buFont typeface="Wingdings" panose="05000000000000000000" pitchFamily="2" charset="2"/>
              <a:buChar char="Ø"/>
            </a:pPr>
            <a:endParaRPr lang="en-US" b="1" dirty="0">
              <a:solidFill>
                <a:srgbClr val="000000"/>
              </a:solidFill>
            </a:endParaRPr>
          </a:p>
          <a:p>
            <a:pPr marL="285750" indent="-285750">
              <a:buFont typeface="Wingdings" panose="05000000000000000000" pitchFamily="2" charset="2"/>
              <a:buChar char="Ø"/>
            </a:pPr>
            <a:r>
              <a:rPr lang="en-US" b="1" dirty="0">
                <a:solidFill>
                  <a:srgbClr val="000000"/>
                </a:solidFill>
              </a:rPr>
              <a:t>Modularity and Scalability:</a:t>
            </a:r>
          </a:p>
          <a:p>
            <a:r>
              <a:rPr lang="en-US" dirty="0">
                <a:solidFill>
                  <a:srgbClr val="000000"/>
                </a:solidFill>
              </a:rPr>
              <a:t>      Easy to add features like database integration or GUI.</a:t>
            </a:r>
          </a:p>
          <a:p>
            <a:r>
              <a:rPr lang="en-US" dirty="0">
                <a:solidFill>
                  <a:srgbClr val="000000"/>
                </a:solidFill>
              </a:rPr>
              <a:t>      Supports enhancements for multi-user systems.</a:t>
            </a:r>
            <a:endParaRPr lang="en-IN" dirty="0">
              <a:solidFill>
                <a:srgbClr val="000000"/>
              </a:solidFill>
            </a:endParaRPr>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081251" y="103440"/>
            <a:ext cx="7514896" cy="555519"/>
          </a:xfrm>
        </p:spPr>
        <p:txBody>
          <a:bodyPr>
            <a:normAutofit fontScale="90000"/>
          </a:bodyPr>
          <a:lstStyle/>
          <a:p>
            <a:r>
              <a:rPr lang="en-US" dirty="0"/>
              <a:t>	      </a:t>
            </a:r>
            <a:r>
              <a:rPr lang="en-US" b="1" dirty="0"/>
              <a:t>RESULT AND DISCUSSION                                       </a:t>
            </a:r>
            <a:endParaRPr lang="en-IN" b="1" dirty="0"/>
          </a:p>
        </p:txBody>
      </p:sp>
      <p:pic>
        <p:nvPicPr>
          <p:cNvPr id="2097171" name="Google Shape;85;p17"/>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2097172" name="Google Shape;86;p17"/>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pic>
        <p:nvPicPr>
          <p:cNvPr id="2097173" name="Picture 2097172"/>
          <p:cNvPicPr>
            <a:picLocks/>
          </p:cNvPicPr>
          <p:nvPr/>
        </p:nvPicPr>
        <p:blipFill>
          <a:blip r:embed="rId4"/>
          <a:srcRect/>
          <a:stretch/>
        </p:blipFill>
        <p:spPr>
          <a:xfrm>
            <a:off x="1805940" y="1394461"/>
            <a:ext cx="5585460" cy="3216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A2F4513A-9244-CFF6-FEB8-F7C34D3CBA4A}"/>
              </a:ext>
            </a:extLst>
          </p:cNvPr>
          <p:cNvSpPr txBox="1"/>
          <p:nvPr/>
        </p:nvSpPr>
        <p:spPr>
          <a:xfrm>
            <a:off x="845820" y="834479"/>
            <a:ext cx="4572000" cy="307777"/>
          </a:xfrm>
          <a:prstGeom prst="rect">
            <a:avLst/>
          </a:prstGeom>
          <a:noFill/>
        </p:spPr>
        <p:txBody>
          <a:bodyPr wrap="square">
            <a:spAutoFit/>
          </a:bodyPr>
          <a:lstStyle/>
          <a:p>
            <a:r>
              <a:rPr lang="en-US" b="1" dirty="0"/>
              <a:t>1. USER AUTHENTICATION</a:t>
            </a:r>
            <a:endParaRPr lang="en-US"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1ABA-978E-BF07-0E5B-FE9449A1DA04}"/>
              </a:ext>
            </a:extLst>
          </p:cNvPr>
          <p:cNvSpPr>
            <a:spLocks noGrp="1"/>
          </p:cNvSpPr>
          <p:nvPr>
            <p:ph type="title"/>
          </p:nvPr>
        </p:nvSpPr>
        <p:spPr>
          <a:xfrm>
            <a:off x="1371600" y="182880"/>
            <a:ext cx="6561540" cy="575765"/>
          </a:xfrm>
        </p:spPr>
        <p:txBody>
          <a:bodyPr/>
          <a:lstStyle/>
          <a:p>
            <a:r>
              <a:rPr lang="en-IN" dirty="0"/>
              <a:t>                </a:t>
            </a:r>
            <a:r>
              <a:rPr lang="en-IN" sz="2700" b="1" dirty="0"/>
              <a:t>RESULT AND DECISION</a:t>
            </a:r>
            <a:endParaRPr lang="en-US" sz="2700" b="1" dirty="0"/>
          </a:p>
        </p:txBody>
      </p:sp>
      <p:sp>
        <p:nvSpPr>
          <p:cNvPr id="3" name="Text Placeholder 2">
            <a:extLst>
              <a:ext uri="{FF2B5EF4-FFF2-40B4-BE49-F238E27FC236}">
                <a16:creationId xmlns:a16="http://schemas.microsoft.com/office/drawing/2014/main" id="{4A9FFE2B-1050-880B-D0D0-988F54512498}"/>
              </a:ext>
            </a:extLst>
          </p:cNvPr>
          <p:cNvSpPr>
            <a:spLocks noGrp="1"/>
          </p:cNvSpPr>
          <p:nvPr>
            <p:ph type="body" idx="1"/>
          </p:nvPr>
        </p:nvSpPr>
        <p:spPr>
          <a:xfrm flipH="1">
            <a:off x="-1097280" y="2720340"/>
            <a:ext cx="266700" cy="1848534"/>
          </a:xfrm>
        </p:spPr>
        <p:txBody>
          <a:bodyPr/>
          <a:lstStyle/>
          <a:p>
            <a:endParaRPr lang="en-US" dirty="0"/>
          </a:p>
        </p:txBody>
      </p:sp>
      <p:pic>
        <p:nvPicPr>
          <p:cNvPr id="4" name="Google Shape;85;p17">
            <a:extLst>
              <a:ext uri="{FF2B5EF4-FFF2-40B4-BE49-F238E27FC236}">
                <a16:creationId xmlns:a16="http://schemas.microsoft.com/office/drawing/2014/main" id="{EC3A999E-6F09-0216-3D2E-BDD81DBC5413}"/>
              </a:ext>
            </a:extLst>
          </p:cNvPr>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990F91FB-D8AD-A8EA-7036-16DF70CD0843}"/>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7" name="TextBox 6">
            <a:extLst>
              <a:ext uri="{FF2B5EF4-FFF2-40B4-BE49-F238E27FC236}">
                <a16:creationId xmlns:a16="http://schemas.microsoft.com/office/drawing/2014/main" id="{533B825B-274E-B671-1C8C-0F7D68F2CCD6}"/>
              </a:ext>
            </a:extLst>
          </p:cNvPr>
          <p:cNvSpPr txBox="1"/>
          <p:nvPr/>
        </p:nvSpPr>
        <p:spPr>
          <a:xfrm>
            <a:off x="762558" y="1046262"/>
            <a:ext cx="5124450" cy="307777"/>
          </a:xfrm>
          <a:prstGeom prst="rect">
            <a:avLst/>
          </a:prstGeom>
          <a:noFill/>
        </p:spPr>
        <p:txBody>
          <a:bodyPr wrap="square">
            <a:spAutoFit/>
          </a:bodyPr>
          <a:lstStyle/>
          <a:p>
            <a:r>
              <a:rPr lang="en-US" b="1" dirty="0"/>
              <a:t>2. ATM MENU</a:t>
            </a:r>
            <a:endParaRPr lang="en-IN" dirty="0"/>
          </a:p>
        </p:txBody>
      </p:sp>
      <p:pic>
        <p:nvPicPr>
          <p:cNvPr id="9" name="Picture 8">
            <a:extLst>
              <a:ext uri="{FF2B5EF4-FFF2-40B4-BE49-F238E27FC236}">
                <a16:creationId xmlns:a16="http://schemas.microsoft.com/office/drawing/2014/main" id="{758C7E7C-4769-5D02-5D54-D3E2A3A11A1F}"/>
              </a:ext>
            </a:extLst>
          </p:cNvPr>
          <p:cNvPicPr>
            <a:picLocks noChangeAspect="1"/>
          </p:cNvPicPr>
          <p:nvPr/>
        </p:nvPicPr>
        <p:blipFill>
          <a:blip r:embed="rId4"/>
          <a:stretch>
            <a:fillRect/>
          </a:stretch>
        </p:blipFill>
        <p:spPr>
          <a:xfrm>
            <a:off x="1709738" y="1606913"/>
            <a:ext cx="5559742" cy="3193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16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E0C4-F16C-980F-4BD5-9F4DAB35E709}"/>
              </a:ext>
            </a:extLst>
          </p:cNvPr>
          <p:cNvSpPr>
            <a:spLocks noGrp="1"/>
          </p:cNvSpPr>
          <p:nvPr>
            <p:ph type="title"/>
          </p:nvPr>
        </p:nvSpPr>
        <p:spPr>
          <a:xfrm>
            <a:off x="212640" y="170705"/>
            <a:ext cx="8520600" cy="572700"/>
          </a:xfrm>
        </p:spPr>
        <p:txBody>
          <a:bodyPr/>
          <a:lstStyle/>
          <a:p>
            <a:r>
              <a:rPr lang="en-IN" sz="2800" b="1" dirty="0"/>
              <a:t>                            RESULT AND DECISION</a:t>
            </a:r>
            <a:endParaRPr lang="en-IN" dirty="0"/>
          </a:p>
        </p:txBody>
      </p:sp>
      <p:sp>
        <p:nvSpPr>
          <p:cNvPr id="3" name="Text Placeholder 2">
            <a:extLst>
              <a:ext uri="{FF2B5EF4-FFF2-40B4-BE49-F238E27FC236}">
                <a16:creationId xmlns:a16="http://schemas.microsoft.com/office/drawing/2014/main" id="{B2DB3424-312C-56AB-8B05-3CAC4415FFCE}"/>
              </a:ext>
            </a:extLst>
          </p:cNvPr>
          <p:cNvSpPr>
            <a:spLocks noGrp="1"/>
          </p:cNvSpPr>
          <p:nvPr>
            <p:ph type="body" idx="1"/>
          </p:nvPr>
        </p:nvSpPr>
        <p:spPr>
          <a:xfrm flipH="1">
            <a:off x="-1165860" y="2865120"/>
            <a:ext cx="99060" cy="1703754"/>
          </a:xfrm>
        </p:spPr>
        <p:txBody>
          <a:bodyPr/>
          <a:lstStyle/>
          <a:p>
            <a:endParaRPr lang="en-IN" dirty="0"/>
          </a:p>
        </p:txBody>
      </p:sp>
      <p:pic>
        <p:nvPicPr>
          <p:cNvPr id="4" name="Google Shape;85;p17">
            <a:extLst>
              <a:ext uri="{FF2B5EF4-FFF2-40B4-BE49-F238E27FC236}">
                <a16:creationId xmlns:a16="http://schemas.microsoft.com/office/drawing/2014/main" id="{DE934E55-8D5D-D324-C028-FAC6802FF0FA}"/>
              </a:ext>
            </a:extLst>
          </p:cNvPr>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B5D08F1C-9554-4AED-7473-1C920BBA3393}"/>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7" name="TextBox 6">
            <a:extLst>
              <a:ext uri="{FF2B5EF4-FFF2-40B4-BE49-F238E27FC236}">
                <a16:creationId xmlns:a16="http://schemas.microsoft.com/office/drawing/2014/main" id="{479FF3DE-C228-FDBB-4A12-89CE97BC1BD2}"/>
              </a:ext>
            </a:extLst>
          </p:cNvPr>
          <p:cNvSpPr txBox="1"/>
          <p:nvPr/>
        </p:nvSpPr>
        <p:spPr>
          <a:xfrm>
            <a:off x="762558" y="933097"/>
            <a:ext cx="5158740" cy="307777"/>
          </a:xfrm>
          <a:prstGeom prst="rect">
            <a:avLst/>
          </a:prstGeom>
          <a:noFill/>
        </p:spPr>
        <p:txBody>
          <a:bodyPr wrap="square">
            <a:spAutoFit/>
          </a:bodyPr>
          <a:lstStyle/>
          <a:p>
            <a:r>
              <a:rPr lang="en-US" b="1" dirty="0"/>
              <a:t>3. WITHDRAW</a:t>
            </a:r>
            <a:endParaRPr lang="en-IN" dirty="0"/>
          </a:p>
        </p:txBody>
      </p:sp>
      <p:pic>
        <p:nvPicPr>
          <p:cNvPr id="9" name="Picture 8">
            <a:extLst>
              <a:ext uri="{FF2B5EF4-FFF2-40B4-BE49-F238E27FC236}">
                <a16:creationId xmlns:a16="http://schemas.microsoft.com/office/drawing/2014/main" id="{2D3A14E1-E0B5-46A2-C61D-C3882274DC2B}"/>
              </a:ext>
            </a:extLst>
          </p:cNvPr>
          <p:cNvPicPr>
            <a:picLocks noChangeAspect="1"/>
          </p:cNvPicPr>
          <p:nvPr/>
        </p:nvPicPr>
        <p:blipFill>
          <a:blip r:embed="rId4"/>
          <a:stretch>
            <a:fillRect/>
          </a:stretch>
        </p:blipFill>
        <p:spPr>
          <a:xfrm>
            <a:off x="1086803" y="1493520"/>
            <a:ext cx="3569018" cy="2872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978125B1-4BF0-49A7-63DC-E76F2B46E153}"/>
              </a:ext>
            </a:extLst>
          </p:cNvPr>
          <p:cNvPicPr>
            <a:picLocks noChangeAspect="1"/>
          </p:cNvPicPr>
          <p:nvPr/>
        </p:nvPicPr>
        <p:blipFill>
          <a:blip r:embed="rId5"/>
          <a:stretch>
            <a:fillRect/>
          </a:stretch>
        </p:blipFill>
        <p:spPr>
          <a:xfrm>
            <a:off x="5008244" y="1475898"/>
            <a:ext cx="3569018" cy="2890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64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F96D-5F61-5B73-F644-E02F2BC93A6B}"/>
              </a:ext>
            </a:extLst>
          </p:cNvPr>
          <p:cNvSpPr>
            <a:spLocks noGrp="1"/>
          </p:cNvSpPr>
          <p:nvPr>
            <p:ph type="title"/>
          </p:nvPr>
        </p:nvSpPr>
        <p:spPr>
          <a:xfrm>
            <a:off x="311700" y="132605"/>
            <a:ext cx="8520600" cy="572700"/>
          </a:xfrm>
        </p:spPr>
        <p:txBody>
          <a:bodyPr/>
          <a:lstStyle/>
          <a:p>
            <a:r>
              <a:rPr lang="en-IN" sz="2800" b="1" dirty="0"/>
              <a:t>                           RESULT AND DECISION</a:t>
            </a:r>
            <a:endParaRPr lang="en-IN" dirty="0"/>
          </a:p>
        </p:txBody>
      </p:sp>
      <p:sp>
        <p:nvSpPr>
          <p:cNvPr id="3" name="Text Placeholder 2">
            <a:extLst>
              <a:ext uri="{FF2B5EF4-FFF2-40B4-BE49-F238E27FC236}">
                <a16:creationId xmlns:a16="http://schemas.microsoft.com/office/drawing/2014/main" id="{6D445603-2B7F-722E-3A56-93BDF3B8A338}"/>
              </a:ext>
            </a:extLst>
          </p:cNvPr>
          <p:cNvSpPr>
            <a:spLocks noGrp="1"/>
          </p:cNvSpPr>
          <p:nvPr>
            <p:ph type="body" idx="1"/>
          </p:nvPr>
        </p:nvSpPr>
        <p:spPr>
          <a:xfrm flipH="1">
            <a:off x="-990600" y="3368040"/>
            <a:ext cx="205740" cy="1200834"/>
          </a:xfrm>
        </p:spPr>
        <p:txBody>
          <a:bodyPr/>
          <a:lstStyle/>
          <a:p>
            <a:endParaRPr lang="en-IN" dirty="0"/>
          </a:p>
        </p:txBody>
      </p:sp>
      <p:pic>
        <p:nvPicPr>
          <p:cNvPr id="4" name="Google Shape;85;p17">
            <a:extLst>
              <a:ext uri="{FF2B5EF4-FFF2-40B4-BE49-F238E27FC236}">
                <a16:creationId xmlns:a16="http://schemas.microsoft.com/office/drawing/2014/main" id="{6B77E3DF-EACA-9FBA-E445-B2F24640C4A0}"/>
              </a:ext>
            </a:extLst>
          </p:cNvPr>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284DDD4A-248A-F31F-75EB-0E02C9C74DBF}"/>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7" name="TextBox 6">
            <a:extLst>
              <a:ext uri="{FF2B5EF4-FFF2-40B4-BE49-F238E27FC236}">
                <a16:creationId xmlns:a16="http://schemas.microsoft.com/office/drawing/2014/main" id="{A678AE0A-3F53-D434-03EE-C391DBB7EE09}"/>
              </a:ext>
            </a:extLst>
          </p:cNvPr>
          <p:cNvSpPr txBox="1"/>
          <p:nvPr/>
        </p:nvSpPr>
        <p:spPr>
          <a:xfrm>
            <a:off x="762558" y="894997"/>
            <a:ext cx="5071110" cy="307777"/>
          </a:xfrm>
          <a:prstGeom prst="rect">
            <a:avLst/>
          </a:prstGeom>
          <a:noFill/>
        </p:spPr>
        <p:txBody>
          <a:bodyPr wrap="square">
            <a:spAutoFit/>
          </a:bodyPr>
          <a:lstStyle/>
          <a:p>
            <a:r>
              <a:rPr lang="en-US" b="1" dirty="0"/>
              <a:t>4. DEPOSIT</a:t>
            </a:r>
            <a:endParaRPr lang="en-IN" dirty="0"/>
          </a:p>
        </p:txBody>
      </p:sp>
      <p:pic>
        <p:nvPicPr>
          <p:cNvPr id="9" name="Picture 8">
            <a:extLst>
              <a:ext uri="{FF2B5EF4-FFF2-40B4-BE49-F238E27FC236}">
                <a16:creationId xmlns:a16="http://schemas.microsoft.com/office/drawing/2014/main" id="{90006CA1-CA20-66C2-5CA5-3C3D6E25B16E}"/>
              </a:ext>
            </a:extLst>
          </p:cNvPr>
          <p:cNvPicPr>
            <a:picLocks noChangeAspect="1"/>
          </p:cNvPicPr>
          <p:nvPr/>
        </p:nvPicPr>
        <p:blipFill>
          <a:blip r:embed="rId4"/>
          <a:stretch>
            <a:fillRect/>
          </a:stretch>
        </p:blipFill>
        <p:spPr>
          <a:xfrm>
            <a:off x="1035367" y="1392466"/>
            <a:ext cx="3629025" cy="3176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F90C1916-0BC1-9112-6736-D438C9E9F1F0}"/>
              </a:ext>
            </a:extLst>
          </p:cNvPr>
          <p:cNvPicPr>
            <a:picLocks noChangeAspect="1"/>
          </p:cNvPicPr>
          <p:nvPr/>
        </p:nvPicPr>
        <p:blipFill>
          <a:blip r:embed="rId5"/>
          <a:stretch>
            <a:fillRect/>
          </a:stretch>
        </p:blipFill>
        <p:spPr>
          <a:xfrm>
            <a:off x="5025634" y="1392466"/>
            <a:ext cx="3629024" cy="3176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452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A4EA-9D22-8A69-00E8-C5D78535A0BD}"/>
              </a:ext>
            </a:extLst>
          </p:cNvPr>
          <p:cNvSpPr>
            <a:spLocks noGrp="1"/>
          </p:cNvSpPr>
          <p:nvPr>
            <p:ph type="title"/>
          </p:nvPr>
        </p:nvSpPr>
        <p:spPr>
          <a:xfrm>
            <a:off x="311700" y="155465"/>
            <a:ext cx="8520600" cy="572700"/>
          </a:xfrm>
        </p:spPr>
        <p:txBody>
          <a:bodyPr/>
          <a:lstStyle/>
          <a:p>
            <a:r>
              <a:rPr lang="en-IN" sz="2800" b="1" dirty="0"/>
              <a:t>                           RESULT AND DECISION</a:t>
            </a:r>
            <a:endParaRPr lang="en-IN" dirty="0"/>
          </a:p>
        </p:txBody>
      </p:sp>
      <p:sp>
        <p:nvSpPr>
          <p:cNvPr id="3" name="Text Placeholder 2">
            <a:extLst>
              <a:ext uri="{FF2B5EF4-FFF2-40B4-BE49-F238E27FC236}">
                <a16:creationId xmlns:a16="http://schemas.microsoft.com/office/drawing/2014/main" id="{24690039-DF9B-016E-6061-1F573A95CEBC}"/>
              </a:ext>
            </a:extLst>
          </p:cNvPr>
          <p:cNvSpPr>
            <a:spLocks noGrp="1"/>
          </p:cNvSpPr>
          <p:nvPr>
            <p:ph type="body" idx="1"/>
          </p:nvPr>
        </p:nvSpPr>
        <p:spPr>
          <a:xfrm flipH="1">
            <a:off x="-1013460" y="1965961"/>
            <a:ext cx="99060" cy="2602914"/>
          </a:xfrm>
        </p:spPr>
        <p:txBody>
          <a:bodyPr/>
          <a:lstStyle/>
          <a:p>
            <a:endParaRPr lang="en-IN" dirty="0"/>
          </a:p>
        </p:txBody>
      </p:sp>
      <p:pic>
        <p:nvPicPr>
          <p:cNvPr id="4" name="Google Shape;85;p17">
            <a:extLst>
              <a:ext uri="{FF2B5EF4-FFF2-40B4-BE49-F238E27FC236}">
                <a16:creationId xmlns:a16="http://schemas.microsoft.com/office/drawing/2014/main" id="{DA074056-0696-E971-F287-17443AC35C3B}"/>
              </a:ext>
            </a:extLst>
          </p:cNvPr>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910A7623-A887-6797-B143-08CD44EA0EEC}"/>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7" name="TextBox 6">
            <a:extLst>
              <a:ext uri="{FF2B5EF4-FFF2-40B4-BE49-F238E27FC236}">
                <a16:creationId xmlns:a16="http://schemas.microsoft.com/office/drawing/2014/main" id="{85522DC3-C0E9-DA21-B46D-C0B393A435DD}"/>
              </a:ext>
            </a:extLst>
          </p:cNvPr>
          <p:cNvSpPr txBox="1"/>
          <p:nvPr/>
        </p:nvSpPr>
        <p:spPr>
          <a:xfrm>
            <a:off x="762558" y="917857"/>
            <a:ext cx="5082540" cy="307777"/>
          </a:xfrm>
          <a:prstGeom prst="rect">
            <a:avLst/>
          </a:prstGeom>
          <a:noFill/>
        </p:spPr>
        <p:txBody>
          <a:bodyPr wrap="square">
            <a:spAutoFit/>
          </a:bodyPr>
          <a:lstStyle/>
          <a:p>
            <a:r>
              <a:rPr lang="en-US" b="1" dirty="0"/>
              <a:t>5. CHECK BALANCE</a:t>
            </a:r>
            <a:endParaRPr lang="en-IN" dirty="0"/>
          </a:p>
        </p:txBody>
      </p:sp>
      <p:pic>
        <p:nvPicPr>
          <p:cNvPr id="9" name="Picture 8">
            <a:extLst>
              <a:ext uri="{FF2B5EF4-FFF2-40B4-BE49-F238E27FC236}">
                <a16:creationId xmlns:a16="http://schemas.microsoft.com/office/drawing/2014/main" id="{58C26B57-0558-1158-403D-2E8113E0667C}"/>
              </a:ext>
            </a:extLst>
          </p:cNvPr>
          <p:cNvPicPr>
            <a:picLocks noChangeAspect="1"/>
          </p:cNvPicPr>
          <p:nvPr/>
        </p:nvPicPr>
        <p:blipFill>
          <a:blip r:embed="rId4"/>
          <a:stretch>
            <a:fillRect/>
          </a:stretch>
        </p:blipFill>
        <p:spPr>
          <a:xfrm>
            <a:off x="1630680" y="1415326"/>
            <a:ext cx="6141719" cy="3400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170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E65F-EF39-0252-6336-A89214AD453E}"/>
              </a:ext>
            </a:extLst>
          </p:cNvPr>
          <p:cNvSpPr>
            <a:spLocks noGrp="1"/>
          </p:cNvSpPr>
          <p:nvPr>
            <p:ph type="title"/>
          </p:nvPr>
        </p:nvSpPr>
        <p:spPr>
          <a:xfrm>
            <a:off x="311700" y="163085"/>
            <a:ext cx="8520600" cy="572700"/>
          </a:xfrm>
        </p:spPr>
        <p:txBody>
          <a:bodyPr/>
          <a:lstStyle/>
          <a:p>
            <a:r>
              <a:rPr lang="en-IN" sz="2800" b="1" dirty="0"/>
              <a:t>                             RESULT AND DECISION</a:t>
            </a:r>
            <a:endParaRPr lang="en-IN" b="1" dirty="0"/>
          </a:p>
        </p:txBody>
      </p:sp>
      <p:sp>
        <p:nvSpPr>
          <p:cNvPr id="3" name="Text Placeholder 2">
            <a:extLst>
              <a:ext uri="{FF2B5EF4-FFF2-40B4-BE49-F238E27FC236}">
                <a16:creationId xmlns:a16="http://schemas.microsoft.com/office/drawing/2014/main" id="{4577DD57-E8E9-C78B-6DD2-79640259A43B}"/>
              </a:ext>
            </a:extLst>
          </p:cNvPr>
          <p:cNvSpPr>
            <a:spLocks noGrp="1"/>
          </p:cNvSpPr>
          <p:nvPr>
            <p:ph type="body" idx="1"/>
          </p:nvPr>
        </p:nvSpPr>
        <p:spPr>
          <a:xfrm flipH="1">
            <a:off x="-1165860" y="2571750"/>
            <a:ext cx="121920" cy="1997124"/>
          </a:xfrm>
        </p:spPr>
        <p:txBody>
          <a:bodyPr/>
          <a:lstStyle/>
          <a:p>
            <a:endParaRPr lang="en-IN" dirty="0"/>
          </a:p>
        </p:txBody>
      </p:sp>
      <p:pic>
        <p:nvPicPr>
          <p:cNvPr id="4" name="Google Shape;85;p17">
            <a:extLst>
              <a:ext uri="{FF2B5EF4-FFF2-40B4-BE49-F238E27FC236}">
                <a16:creationId xmlns:a16="http://schemas.microsoft.com/office/drawing/2014/main" id="{8C028BA7-9E05-59FC-1464-E8E746BB5746}"/>
              </a:ext>
            </a:extLst>
          </p:cNvPr>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F7E05A14-6E6A-8A0A-BA48-C107BD393FF7}"/>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7" name="TextBox 6">
            <a:extLst>
              <a:ext uri="{FF2B5EF4-FFF2-40B4-BE49-F238E27FC236}">
                <a16:creationId xmlns:a16="http://schemas.microsoft.com/office/drawing/2014/main" id="{97B952F9-EE12-6B39-7F5F-CB03397DFBD8}"/>
              </a:ext>
            </a:extLst>
          </p:cNvPr>
          <p:cNvSpPr txBox="1"/>
          <p:nvPr/>
        </p:nvSpPr>
        <p:spPr>
          <a:xfrm>
            <a:off x="762558" y="925477"/>
            <a:ext cx="5158740" cy="307777"/>
          </a:xfrm>
          <a:prstGeom prst="rect">
            <a:avLst/>
          </a:prstGeom>
          <a:noFill/>
        </p:spPr>
        <p:txBody>
          <a:bodyPr wrap="square">
            <a:spAutoFit/>
          </a:bodyPr>
          <a:lstStyle/>
          <a:p>
            <a:r>
              <a:rPr lang="en-US" b="1" dirty="0"/>
              <a:t>6. EXIT</a:t>
            </a:r>
            <a:endParaRPr lang="en-IN" dirty="0"/>
          </a:p>
        </p:txBody>
      </p:sp>
      <p:pic>
        <p:nvPicPr>
          <p:cNvPr id="9" name="Picture 8">
            <a:extLst>
              <a:ext uri="{FF2B5EF4-FFF2-40B4-BE49-F238E27FC236}">
                <a16:creationId xmlns:a16="http://schemas.microsoft.com/office/drawing/2014/main" id="{CA6FF678-6D5D-0326-C8B7-90547931E69E}"/>
              </a:ext>
            </a:extLst>
          </p:cNvPr>
          <p:cNvPicPr>
            <a:picLocks noChangeAspect="1"/>
          </p:cNvPicPr>
          <p:nvPr/>
        </p:nvPicPr>
        <p:blipFill>
          <a:blip r:embed="rId4"/>
          <a:stretch>
            <a:fillRect/>
          </a:stretch>
        </p:blipFill>
        <p:spPr>
          <a:xfrm>
            <a:off x="1600200" y="1422946"/>
            <a:ext cx="6134100"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272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Placeholder 2"/>
          <p:cNvSpPr>
            <a:spLocks noGrp="1"/>
          </p:cNvSpPr>
          <p:nvPr>
            <p:ph type="body" idx="1"/>
          </p:nvPr>
        </p:nvSpPr>
        <p:spPr>
          <a:xfrm>
            <a:off x="311699" y="513915"/>
            <a:ext cx="8520600" cy="3416400"/>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2400" b="1" dirty="0">
                <a:solidFill>
                  <a:schemeClr val="tx1">
                    <a:lumMod val="95000"/>
                    <a:lumOff val="5000"/>
                  </a:schemeClr>
                </a:solidFill>
              </a:rPr>
              <a:t>ANY QUERIES ?</a:t>
            </a:r>
            <a:endParaRPr lang="en-IN" sz="2400" b="1" dirty="0">
              <a:solidFill>
                <a:schemeClr val="tx1">
                  <a:lumMod val="95000"/>
                  <a:lumOff val="5000"/>
                </a:schemeClr>
              </a:solidFill>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48618" name="Google Shape;134;p24"/>
          <p:cNvSpPr txBox="1"/>
          <p:nvPr/>
        </p:nvSpPr>
        <p:spPr>
          <a:xfrm>
            <a:off x="38100" y="1835250"/>
            <a:ext cx="9067800" cy="10845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chemeClr val="dk1"/>
                </a:solidFill>
              </a:rPr>
              <a:t>THANK YOU</a:t>
            </a:r>
            <a:endParaRPr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048591"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2097154" name="Google Shape;64;p14"/>
          <p:cNvPicPr preferRelativeResize="0">
            <a:picLocks/>
          </p:cNvPicPr>
          <p:nvPr/>
        </p:nvPicPr>
        <p:blipFill rotWithShape="1">
          <a:blip r:embed="rId3">
            <a:alphaModFix/>
          </a:blip>
          <a:srcRect/>
          <a:stretch>
            <a:fillRect/>
          </a:stretch>
        </p:blipFill>
        <p:spPr>
          <a:xfrm>
            <a:off x="0" y="3"/>
            <a:ext cx="762558" cy="762395"/>
          </a:xfrm>
          <a:prstGeom prst="rect">
            <a:avLst/>
          </a:prstGeom>
          <a:noFill/>
          <a:ln>
            <a:noFill/>
          </a:ln>
        </p:spPr>
      </p:pic>
      <p:pic>
        <p:nvPicPr>
          <p:cNvPr id="2097155" name="Google Shape;65;p14"/>
          <p:cNvPicPr preferRelativeResize="0">
            <a:picLocks/>
          </p:cNvPicPr>
          <p:nvPr/>
        </p:nvPicPr>
        <p:blipFill rotWithShape="1">
          <a:blip r:embed="rId4">
            <a:alphaModFix/>
          </a:blip>
          <a:srcRect/>
          <a:stretch>
            <a:fillRect/>
          </a:stretch>
        </p:blipFill>
        <p:spPr>
          <a:xfrm>
            <a:off x="8319030" y="6"/>
            <a:ext cx="824970" cy="795591"/>
          </a:xfrm>
          <a:prstGeom prst="rect">
            <a:avLst/>
          </a:prstGeom>
          <a:noFill/>
          <a:ln>
            <a:noFill/>
          </a:ln>
        </p:spPr>
      </p:pic>
      <p:sp>
        <p:nvSpPr>
          <p:cNvPr id="1048592" name="Google Shape;66;p14"/>
          <p:cNvSpPr txBox="1"/>
          <p:nvPr/>
        </p:nvSpPr>
        <p:spPr>
          <a:xfrm>
            <a:off x="38100" y="120750"/>
            <a:ext cx="9067800" cy="6781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1048593" name="Text Box 2"/>
          <p:cNvSpPr txBox="1">
            <a:spLocks noChangeArrowheads="1"/>
          </p:cNvSpPr>
          <p:nvPr/>
        </p:nvSpPr>
        <p:spPr bwMode="auto">
          <a:xfrm>
            <a:off x="830317" y="870857"/>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4487" indent="-342900" algn="just" eaLnBrk="1" hangingPunct="1">
              <a:lnSpc>
                <a:spcPct val="150000"/>
              </a:lnSpc>
              <a:spcBef>
                <a:spcPts val="325"/>
              </a:spcBef>
              <a:buClr>
                <a:srgbClr val="000000"/>
              </a:buClr>
              <a:buSzPct val="100000"/>
              <a:buFont typeface="+mj-lt"/>
              <a:buAutoNum type="arabicPeriod"/>
            </a:pPr>
            <a:r>
              <a:rPr lang="en-US" altLang="en-US" dirty="0">
                <a:solidFill>
                  <a:srgbClr val="000000"/>
                </a:solidFill>
                <a:cs typeface="Arial" panose="020B0604020202020204" pitchFamily="34" charset="0"/>
              </a:rPr>
              <a:t>Objective</a:t>
            </a:r>
          </a:p>
          <a:p>
            <a:pPr marL="344487" indent="-342900" algn="just" eaLnBrk="1" hangingPunct="1">
              <a:lnSpc>
                <a:spcPct val="150000"/>
              </a:lnSpc>
              <a:spcBef>
                <a:spcPts val="325"/>
              </a:spcBef>
              <a:buClr>
                <a:srgbClr val="000000"/>
              </a:buClr>
              <a:buSzPct val="100000"/>
              <a:buFont typeface="+mj-lt"/>
              <a:buAutoNum type="arabicPeriod"/>
            </a:pPr>
            <a:r>
              <a:rPr lang="en-US" altLang="en-US" dirty="0">
                <a:solidFill>
                  <a:srgbClr val="000000"/>
                </a:solidFill>
                <a:cs typeface="Arial" panose="020B0604020202020204" pitchFamily="34" charset="0"/>
              </a:rPr>
              <a:t>Project Introduction</a:t>
            </a:r>
          </a:p>
          <a:p>
            <a:pPr marL="344487" indent="-342900" algn="just" eaLnBrk="1" hangingPunct="1">
              <a:lnSpc>
                <a:spcPct val="150000"/>
              </a:lnSpc>
              <a:spcBef>
                <a:spcPts val="325"/>
              </a:spcBef>
              <a:buClr>
                <a:srgbClr val="000000"/>
              </a:buClr>
              <a:buSzPct val="100000"/>
              <a:buFont typeface="+mj-lt"/>
              <a:buAutoNum type="arabicPeriod"/>
            </a:pPr>
            <a:r>
              <a:rPr lang="en-US" altLang="en-US" dirty="0">
                <a:solidFill>
                  <a:srgbClr val="000000"/>
                </a:solidFill>
                <a:cs typeface="Arial" panose="020B0604020202020204" pitchFamily="34" charset="0"/>
              </a:rPr>
              <a:t>Problem Statement</a:t>
            </a:r>
          </a:p>
          <a:p>
            <a:pPr marL="344487" indent="-342900" algn="just" eaLnBrk="1" hangingPunct="1">
              <a:lnSpc>
                <a:spcPct val="150000"/>
              </a:lnSpc>
              <a:spcBef>
                <a:spcPts val="325"/>
              </a:spcBef>
              <a:buClr>
                <a:srgbClr val="000000"/>
              </a:buClr>
              <a:buSzPct val="100000"/>
              <a:buFont typeface="+mj-lt"/>
              <a:buAutoNum type="arabicPeriod"/>
            </a:pPr>
            <a:r>
              <a:rPr lang="en-US" altLang="en-US" dirty="0">
                <a:solidFill>
                  <a:srgbClr val="000000"/>
                </a:solidFill>
                <a:cs typeface="Arial" panose="020B0604020202020204" pitchFamily="34" charset="0"/>
              </a:rPr>
              <a:t>Methodologies (Programming concepts relevant to problem statement)</a:t>
            </a:r>
          </a:p>
          <a:p>
            <a:pPr marL="344487" indent="-342900" algn="just" eaLnBrk="1" hangingPunct="1">
              <a:lnSpc>
                <a:spcPct val="150000"/>
              </a:lnSpc>
              <a:spcBef>
                <a:spcPts val="325"/>
              </a:spcBef>
              <a:buClr>
                <a:srgbClr val="000000"/>
              </a:buClr>
              <a:buSzPct val="100000"/>
              <a:buFont typeface="+mj-lt"/>
              <a:buAutoNum type="arabicPeriod"/>
            </a:pPr>
            <a:r>
              <a:rPr lang="en-US" dirty="0"/>
              <a:t>Architecture of the proposed system </a:t>
            </a:r>
          </a:p>
          <a:p>
            <a:pPr marL="344487" indent="-342900" algn="just" eaLnBrk="1" hangingPunct="1">
              <a:lnSpc>
                <a:spcPct val="150000"/>
              </a:lnSpc>
              <a:spcBef>
                <a:spcPts val="325"/>
              </a:spcBef>
              <a:buClr>
                <a:srgbClr val="000000"/>
              </a:buClr>
              <a:buSzPct val="100000"/>
              <a:buFont typeface="+mj-lt"/>
              <a:buAutoNum type="arabicPeriod"/>
            </a:pPr>
            <a:r>
              <a:rPr lang="en-US" altLang="en-US" dirty="0">
                <a:solidFill>
                  <a:srgbClr val="000000"/>
                </a:solidFill>
                <a:cs typeface="Arial" panose="020B0604020202020204" pitchFamily="34" charset="0"/>
              </a:rPr>
              <a:t>List of Modules</a:t>
            </a:r>
            <a:endParaRPr lang="en-US" dirty="0"/>
          </a:p>
          <a:p>
            <a:pPr marL="344487" indent="-342900" algn="just" eaLnBrk="1" hangingPunct="1">
              <a:lnSpc>
                <a:spcPct val="150000"/>
              </a:lnSpc>
              <a:spcBef>
                <a:spcPts val="325"/>
              </a:spcBef>
              <a:buClr>
                <a:srgbClr val="000000"/>
              </a:buClr>
              <a:buSzPct val="100000"/>
              <a:buFont typeface="+mj-lt"/>
              <a:buAutoNum type="arabicPeriod"/>
            </a:pPr>
            <a:r>
              <a:rPr lang="en-US" dirty="0"/>
              <a:t>Merits </a:t>
            </a:r>
          </a:p>
          <a:p>
            <a:pPr marL="344487" indent="-342900" algn="just" eaLnBrk="1" hangingPunct="1">
              <a:lnSpc>
                <a:spcPct val="150000"/>
              </a:lnSpc>
              <a:spcBef>
                <a:spcPts val="325"/>
              </a:spcBef>
              <a:buClr>
                <a:srgbClr val="000000"/>
              </a:buClr>
              <a:buSzPct val="100000"/>
              <a:buAutoNum type="arabicPeriod" startAt="8"/>
            </a:pPr>
            <a:r>
              <a:rPr lang="en-US" dirty="0"/>
              <a:t>Results and Discussion</a:t>
            </a:r>
            <a:endParaRPr lang="en-IN" dirty="0"/>
          </a:p>
          <a:p>
            <a:pPr marL="344487" indent="-342900" algn="just" eaLnBrk="1" hangingPunct="1">
              <a:lnSpc>
                <a:spcPct val="150000"/>
              </a:lnSpc>
              <a:spcBef>
                <a:spcPts val="325"/>
              </a:spcBef>
              <a:buClr>
                <a:srgbClr val="000000"/>
              </a:buClr>
              <a:buSzPct val="100000"/>
              <a:buAutoNum type="arabicPeriod" startAt="8"/>
            </a:pPr>
            <a:r>
              <a:rPr lang="en-US" dirty="0"/>
              <a:t>Queries</a:t>
            </a:r>
          </a:p>
          <a:p>
            <a:pPr marL="1587" indent="0" algn="just" eaLnBrk="1" hangingPunct="1">
              <a:lnSpc>
                <a:spcPct val="150000"/>
              </a:lnSpc>
              <a:spcBef>
                <a:spcPts val="325"/>
              </a:spcBef>
              <a:buClr>
                <a:srgbClr val="000000"/>
              </a:buClr>
              <a:buSzPct val="100000"/>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234582" y="147145"/>
            <a:ext cx="8520600" cy="651642"/>
          </a:xfrm>
        </p:spPr>
        <p:txBody>
          <a:bodyPr>
            <a:normAutofit fontScale="95833"/>
          </a:bodyPr>
          <a:lstStyle/>
          <a:p>
            <a:pPr algn="ctr">
              <a:buClr>
                <a:srgbClr val="000000"/>
              </a:buClr>
            </a:pPr>
            <a:r>
              <a:rPr lang="en-US" sz="2400" b="1" dirty="0">
                <a:solidFill>
                  <a:schemeClr val="tx1">
                    <a:lumMod val="85000"/>
                    <a:lumOff val="15000"/>
                  </a:schemeClr>
                </a:solidFill>
              </a:rPr>
              <a:t>OBJECTIVE</a:t>
            </a:r>
          </a:p>
        </p:txBody>
      </p:sp>
      <p:pic>
        <p:nvPicPr>
          <p:cNvPr id="2097156" name="Google Shape;71;p15"/>
          <p:cNvPicPr preferRelativeResize="0">
            <a:picLocks/>
          </p:cNvPicPr>
          <p:nvPr/>
        </p:nvPicPr>
        <p:blipFill rotWithShape="1">
          <a:blip r:embed="rId2">
            <a:alphaModFix/>
          </a:blip>
          <a:srcRect/>
          <a:stretch>
            <a:fillRect/>
          </a:stretch>
        </p:blipFill>
        <p:spPr>
          <a:xfrm>
            <a:off x="0" y="3"/>
            <a:ext cx="762558" cy="762395"/>
          </a:xfrm>
          <a:prstGeom prst="rect">
            <a:avLst/>
          </a:prstGeom>
          <a:noFill/>
          <a:ln>
            <a:noFill/>
          </a:ln>
        </p:spPr>
      </p:pic>
      <p:pic>
        <p:nvPicPr>
          <p:cNvPr id="2097157" name="Google Shape;72;p15"/>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1048597" name="TextBox 1048596"/>
          <p:cNvSpPr txBox="1"/>
          <p:nvPr/>
        </p:nvSpPr>
        <p:spPr>
          <a:xfrm>
            <a:off x="762558" y="1051560"/>
            <a:ext cx="7556471" cy="1815882"/>
          </a:xfrm>
          <a:prstGeom prst="rect">
            <a:avLst/>
          </a:prstGeom>
        </p:spPr>
        <p:txBody>
          <a:bodyPr wrap="square" rtlCol="0">
            <a:spAutoFit/>
          </a:bodyPr>
          <a:lstStyle/>
          <a:p>
            <a:pPr algn="just"/>
            <a:r>
              <a:rPr lang="en-IN" sz="1400" dirty="0">
                <a:solidFill>
                  <a:srgbClr val="000000"/>
                </a:solidFill>
                <a:latin typeface="Arial" panose="020B0604020202020204" pitchFamily="34" charset="0"/>
                <a:cs typeface="Arial" panose="020B0604020202020204" pitchFamily="34" charset="0"/>
              </a:rPr>
              <a:t>The objective of </a:t>
            </a:r>
            <a:r>
              <a:rPr lang="en-US" sz="1400" dirty="0">
                <a:latin typeface="Arial" panose="020B0604020202020204" pitchFamily="34" charset="0"/>
                <a:cs typeface="Arial" panose="020B0604020202020204" pitchFamily="34" charset="0"/>
              </a:rPr>
              <a:t>This project presents a console-based ATM simulation that enables users to perform essential banking transactions, including withdrawals, deposits, and balance inquiries.</a:t>
            </a: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 incorporates features like real-time balance updates, error handling for insufficient funds, and transaction confirmations. Designed with a modular code structure, the project offers adaptability for future enhancements. Serving as a practical educational tool, this simulation provides a foundational understanding of ATM operations using basic programming constructs and logical flow.</a:t>
            </a:r>
            <a:endParaRPr lang="en-IN" sz="1400" dirty="0">
              <a:latin typeface="Arial" panose="020B0604020202020204" pitchFamily="34" charset="0"/>
              <a:cs typeface="Arial" panose="020B0604020202020204" pitchFamily="34" charset="0"/>
            </a:endParaRPr>
          </a:p>
          <a:p>
            <a:endParaRPr lang="en-IN"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097158" name="Google Shape;71;p15"/>
          <p:cNvPicPr preferRelativeResize="0">
            <a:picLocks/>
          </p:cNvPicPr>
          <p:nvPr/>
        </p:nvPicPr>
        <p:blipFill rotWithShape="1">
          <a:blip r:embed="rId3">
            <a:alphaModFix/>
          </a:blip>
          <a:srcRect/>
          <a:stretch>
            <a:fillRect/>
          </a:stretch>
        </p:blipFill>
        <p:spPr>
          <a:xfrm>
            <a:off x="0" y="3"/>
            <a:ext cx="762558" cy="762395"/>
          </a:xfrm>
          <a:prstGeom prst="rect">
            <a:avLst/>
          </a:prstGeom>
          <a:noFill/>
          <a:ln>
            <a:noFill/>
          </a:ln>
        </p:spPr>
      </p:pic>
      <p:pic>
        <p:nvPicPr>
          <p:cNvPr id="2097159" name="Google Shape;72;p15"/>
          <p:cNvPicPr preferRelativeResize="0">
            <a:picLocks/>
          </p:cNvPicPr>
          <p:nvPr/>
        </p:nvPicPr>
        <p:blipFill rotWithShape="1">
          <a:blip r:embed="rId4">
            <a:alphaModFix/>
          </a:blip>
          <a:srcRect/>
          <a:stretch>
            <a:fillRect/>
          </a:stretch>
        </p:blipFill>
        <p:spPr>
          <a:xfrm>
            <a:off x="8319030" y="6"/>
            <a:ext cx="824970" cy="795591"/>
          </a:xfrm>
          <a:prstGeom prst="rect">
            <a:avLst/>
          </a:prstGeom>
          <a:noFill/>
          <a:ln>
            <a:noFill/>
          </a:ln>
        </p:spPr>
      </p:pic>
      <p:sp>
        <p:nvSpPr>
          <p:cNvPr id="1048598" name="Google Shape;73;p15"/>
          <p:cNvSpPr txBox="1"/>
          <p:nvPr/>
        </p:nvSpPr>
        <p:spPr>
          <a:xfrm>
            <a:off x="38100" y="120750"/>
            <a:ext cx="9067800" cy="6781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a:solidFill>
                <a:schemeClr val="tx1">
                  <a:lumMod val="85000"/>
                  <a:lumOff val="15000"/>
                </a:schemeClr>
              </a:solidFill>
              <a:latin typeface="Calibri"/>
              <a:ea typeface="Calibri"/>
              <a:cs typeface="Calibri"/>
              <a:sym typeface="Calibri"/>
            </a:endParaRPr>
          </a:p>
        </p:txBody>
      </p:sp>
      <p:sp>
        <p:nvSpPr>
          <p:cNvPr id="1048599" name="TextBox 1048598"/>
          <p:cNvSpPr txBox="1"/>
          <p:nvPr/>
        </p:nvSpPr>
        <p:spPr>
          <a:xfrm>
            <a:off x="762558" y="1046664"/>
            <a:ext cx="7556472" cy="1815882"/>
          </a:xfrm>
          <a:prstGeom prst="rect">
            <a:avLst/>
          </a:prstGeom>
        </p:spPr>
        <p:txBody>
          <a:bodyPr wrap="square" rtlCol="0">
            <a:spAutoFit/>
          </a:bodyPr>
          <a:lstStyle/>
          <a:p>
            <a:pPr algn="just"/>
            <a:r>
              <a:rPr lang="en-US" sz="1400" dirty="0">
                <a:latin typeface="Arial" panose="020B0604020202020204" pitchFamily="34" charset="0"/>
                <a:cs typeface="Arial" panose="020B0604020202020204" pitchFamily="34" charset="0"/>
              </a:rPr>
              <a:t>Automated Teller Machines (ATMs) have become an integral part of modern banking, providing users with quick and convenient access to essential financial services. </a:t>
            </a:r>
            <a:r>
              <a:rPr lang="en-IN" sz="1400" dirty="0">
                <a:latin typeface="Arial" panose="020B0604020202020204" pitchFamily="34" charset="0"/>
                <a:cs typeface="Arial" panose="020B0604020202020204" pitchFamily="34" charset="0"/>
              </a:rPr>
              <a:t>This project simulates a basic ATM system through a console-based application, allowing users to perform essential banking tasks like withdrawals, deposits, and balance inquiries. It ensures secure access using account number and PIN authentication. The design emphasizes simplicity, error handling, and modularity, making it both functional and educational for understanding core banking operations.</a:t>
            </a:r>
          </a:p>
          <a:p>
            <a:endParaRPr lang="en-IN" sz="1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pic>
        <p:nvPicPr>
          <p:cNvPr id="2097160" name="Google Shape;71;p15"/>
          <p:cNvPicPr preferRelativeResize="0">
            <a:picLocks/>
          </p:cNvPicPr>
          <p:nvPr/>
        </p:nvPicPr>
        <p:blipFill rotWithShape="1">
          <a:blip r:embed="rId2">
            <a:alphaModFix/>
          </a:blip>
          <a:srcRect/>
          <a:stretch>
            <a:fillRect/>
          </a:stretch>
        </p:blipFill>
        <p:spPr>
          <a:xfrm>
            <a:off x="0" y="0"/>
            <a:ext cx="762558" cy="762395"/>
          </a:xfrm>
          <a:prstGeom prst="rect">
            <a:avLst/>
          </a:prstGeom>
          <a:noFill/>
          <a:ln>
            <a:noFill/>
          </a:ln>
        </p:spPr>
      </p:pic>
      <p:pic>
        <p:nvPicPr>
          <p:cNvPr id="2097161" name="Google Shape;72;p15"/>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
        <p:nvSpPr>
          <p:cNvPr id="1048603" name="TextBox 1048602"/>
          <p:cNvSpPr txBox="1"/>
          <p:nvPr/>
        </p:nvSpPr>
        <p:spPr>
          <a:xfrm>
            <a:off x="762558" y="1114090"/>
            <a:ext cx="7556472" cy="1815882"/>
          </a:xfrm>
          <a:prstGeom prst="rect">
            <a:avLst/>
          </a:prstGeom>
        </p:spPr>
        <p:txBody>
          <a:bodyPr wrap="square" rtlCol="0">
            <a:spAutoFit/>
          </a:bodyPr>
          <a:lstStyle/>
          <a:p>
            <a:pPr algn="just"/>
            <a:r>
              <a:rPr lang="en-US" sz="1400" dirty="0">
                <a:solidFill>
                  <a:srgbClr val="000000"/>
                </a:solidFill>
              </a:rPr>
              <a:t>In today's fast-paced world, ATMs play a crucial role in providing convenient access to banking services. However, understanding and simulating the functionality of an ATM system is essential for developing secure and efficient financial applications. The challenge lies in creating a system that securely performs key operations like withdrawals, deposits, and balance inquiries, while ensuring user authentication, real-time balance updates, and error handling for situations like insufficient funds. This project addresses the need for a simple, console-based ATM simulation to demonstrate core banking functionalities and provide an educational tool for learning software development practices.</a:t>
            </a:r>
            <a:r>
              <a:rPr lang="en-IN" sz="1400" dirty="0">
                <a:solidFill>
                  <a:srgbClr val="0000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045777" y="-839049"/>
            <a:ext cx="7938921" cy="839049"/>
          </a:xfrm>
        </p:spPr>
        <p:txBody>
          <a:bodyPr>
            <a:normAutofit/>
          </a:bodyPr>
          <a:lstStyle/>
          <a:p>
            <a:r>
              <a:rPr lang="en-IN" dirty="0"/>
              <a:t>i</a:t>
            </a:r>
          </a:p>
        </p:txBody>
      </p:sp>
      <p:pic>
        <p:nvPicPr>
          <p:cNvPr id="2097162" name="Google Shape;72;p15"/>
          <p:cNvPicPr preferRelativeResize="0">
            <a:picLocks/>
          </p:cNvPicPr>
          <p:nvPr/>
        </p:nvPicPr>
        <p:blipFill rotWithShape="1">
          <a:blip r:embed="rId2">
            <a:alphaModFix/>
          </a:blip>
          <a:srcRect/>
          <a:stretch>
            <a:fillRect/>
          </a:stretch>
        </p:blipFill>
        <p:spPr>
          <a:xfrm>
            <a:off x="8319030" y="6"/>
            <a:ext cx="824970" cy="795591"/>
          </a:xfrm>
          <a:prstGeom prst="rect">
            <a:avLst/>
          </a:prstGeom>
          <a:noFill/>
          <a:ln>
            <a:noFill/>
          </a:ln>
        </p:spPr>
      </p:pic>
      <p:pic>
        <p:nvPicPr>
          <p:cNvPr id="2097163" name="Google Shape;71;p15"/>
          <p:cNvPicPr preferRelativeResize="0">
            <a:picLocks/>
          </p:cNvPicPr>
          <p:nvPr/>
        </p:nvPicPr>
        <p:blipFill rotWithShape="1">
          <a:blip r:embed="rId3">
            <a:alphaModFix/>
          </a:blip>
          <a:srcRect/>
          <a:stretch>
            <a:fillRect/>
          </a:stretch>
        </p:blipFill>
        <p:spPr>
          <a:xfrm>
            <a:off x="0" y="0"/>
            <a:ext cx="762558" cy="762395"/>
          </a:xfrm>
          <a:prstGeom prst="rect">
            <a:avLst/>
          </a:prstGeom>
          <a:noFill/>
          <a:ln>
            <a:noFill/>
          </a:ln>
        </p:spPr>
      </p:pic>
      <p:sp>
        <p:nvSpPr>
          <p:cNvPr id="1048605" name="Title 1"/>
          <p:cNvSpPr>
            <a:spLocks noGrp="1"/>
          </p:cNvSpPr>
          <p:nvPr/>
        </p:nvSpPr>
        <p:spPr>
          <a:xfrm>
            <a:off x="985306" y="60136"/>
            <a:ext cx="7333724" cy="762395"/>
          </a:xfrm>
          <a:prstGeom prst="rect">
            <a:avLst/>
          </a:prstGeom>
        </p:spPr>
        <p:txBody>
          <a:bodyPr spcFirstLastPara="1" wrap="square" lIns="91425" tIns="91425" rIns="91425" bIns="91425" anchor="t" anchorCtr="0">
            <a:noAutofit/>
          </a:bodyPr>
          <a:lstStyle>
            <a:lvl1pPr marR="0" algn="l">
              <a:lnSpc>
                <a:spcPct val="100000"/>
              </a:lnSpc>
              <a:spcBef>
                <a:spcPts val="0"/>
              </a:spcBef>
              <a:spcAft>
                <a:spcPts val="0"/>
              </a:spcAft>
              <a:buSzPts val="2800"/>
              <a:buNone/>
              <a:defRPr sz="2800">
                <a:solidFill>
                  <a:srgbClr val="000000"/>
                </a:solidFill>
              </a:defRPr>
            </a:lvl1pPr>
            <a:lvl2pPr marR="0" algn="l">
              <a:lnSpc>
                <a:spcPct val="100000"/>
              </a:lnSpc>
              <a:spcBef>
                <a:spcPts val="0"/>
              </a:spcBef>
              <a:spcAft>
                <a:spcPts val="0"/>
              </a:spcAft>
              <a:buSzPts val="2800"/>
              <a:buNone/>
              <a:defRPr sz="2800">
                <a:solidFill>
                  <a:srgbClr val="000000"/>
                </a:solidFill>
              </a:defRPr>
            </a:lvl2pPr>
            <a:lvl3pPr marR="0" algn="l">
              <a:lnSpc>
                <a:spcPct val="100000"/>
              </a:lnSpc>
              <a:spcBef>
                <a:spcPts val="0"/>
              </a:spcBef>
              <a:spcAft>
                <a:spcPts val="0"/>
              </a:spcAft>
              <a:buSzPts val="2800"/>
              <a:buNone/>
              <a:defRPr sz="2800">
                <a:solidFill>
                  <a:srgbClr val="000000"/>
                </a:solidFill>
              </a:defRPr>
            </a:lvl3pPr>
            <a:lvl4pPr marR="0" algn="l">
              <a:lnSpc>
                <a:spcPct val="100000"/>
              </a:lnSpc>
              <a:spcBef>
                <a:spcPts val="0"/>
              </a:spcBef>
              <a:spcAft>
                <a:spcPts val="0"/>
              </a:spcAft>
              <a:buSzPts val="2800"/>
              <a:buNone/>
              <a:defRPr sz="2800">
                <a:solidFill>
                  <a:srgbClr val="000000"/>
                </a:solidFill>
              </a:defRPr>
            </a:lvl4pPr>
            <a:lvl5pPr marR="0" algn="l">
              <a:lnSpc>
                <a:spcPct val="100000"/>
              </a:lnSpc>
              <a:spcBef>
                <a:spcPts val="0"/>
              </a:spcBef>
              <a:spcAft>
                <a:spcPts val="0"/>
              </a:spcAft>
              <a:buSzPts val="2800"/>
              <a:buNone/>
              <a:defRPr sz="2800">
                <a:solidFill>
                  <a:srgbClr val="000000"/>
                </a:solidFill>
              </a:defRPr>
            </a:lvl5pPr>
            <a:lvl6pPr marR="0" algn="l">
              <a:lnSpc>
                <a:spcPct val="100000"/>
              </a:lnSpc>
              <a:spcBef>
                <a:spcPts val="0"/>
              </a:spcBef>
              <a:spcAft>
                <a:spcPts val="0"/>
              </a:spcAft>
              <a:buSzPts val="2800"/>
              <a:buNone/>
              <a:defRPr sz="2800">
                <a:solidFill>
                  <a:srgbClr val="000000"/>
                </a:solidFill>
              </a:defRPr>
            </a:lvl6pPr>
            <a:lvl7pPr marR="0" algn="l">
              <a:lnSpc>
                <a:spcPct val="100000"/>
              </a:lnSpc>
              <a:spcBef>
                <a:spcPts val="0"/>
              </a:spcBef>
              <a:spcAft>
                <a:spcPts val="0"/>
              </a:spcAft>
              <a:buSzPts val="2800"/>
              <a:buNone/>
              <a:defRPr sz="2800">
                <a:solidFill>
                  <a:srgbClr val="000000"/>
                </a:solidFill>
              </a:defRPr>
            </a:lvl7pPr>
            <a:lvl8pPr marR="0" algn="l">
              <a:lnSpc>
                <a:spcPct val="100000"/>
              </a:lnSpc>
              <a:spcBef>
                <a:spcPts val="0"/>
              </a:spcBef>
              <a:spcAft>
                <a:spcPts val="0"/>
              </a:spcAft>
              <a:buSzPts val="2800"/>
              <a:buNone/>
              <a:defRPr sz="2800">
                <a:solidFill>
                  <a:srgbClr val="000000"/>
                </a:solidFill>
              </a:defRPr>
            </a:lvl8pPr>
            <a:lvl9pPr marR="0" algn="l">
              <a:lnSpc>
                <a:spcPct val="100000"/>
              </a:lnSpc>
              <a:spcBef>
                <a:spcPts val="0"/>
              </a:spcBef>
              <a:spcAft>
                <a:spcPts val="0"/>
              </a:spcAft>
              <a:buSzPts val="2800"/>
              <a:buNone/>
              <a:defRPr sz="2800">
                <a:solidFill>
                  <a:srgbClr val="000000"/>
                </a:solidFill>
              </a:defRPr>
            </a:lvl9pPr>
          </a:lstStyle>
          <a:p>
            <a:r>
              <a:rPr lang="en-US" altLang="en-US" sz="2400" b="1" dirty="0">
                <a:solidFill>
                  <a:srgbClr val="262626"/>
                </a:solidFill>
                <a:latin typeface="Arial"/>
                <a:cs typeface="Arial" panose="020B0604020202020204" pitchFamily="34" charset="0"/>
              </a:rPr>
              <a:t>Methodologies (Programming concepts relevant to problem statement)</a:t>
            </a:r>
            <a:br>
              <a:rPr lang="en-US" altLang="en-US" sz="2400" b="1" dirty="0">
                <a:solidFill>
                  <a:srgbClr val="000000"/>
                </a:solidFill>
                <a:cs typeface="Arial" panose="020B0604020202020204" pitchFamily="34" charset="0"/>
              </a:rPr>
            </a:br>
            <a:endParaRPr lang="en-IN" sz="2400" b="1" dirty="0"/>
          </a:p>
        </p:txBody>
      </p:sp>
      <p:sp>
        <p:nvSpPr>
          <p:cNvPr id="1048606" name="TextBox 1048605"/>
          <p:cNvSpPr txBox="1"/>
          <p:nvPr/>
        </p:nvSpPr>
        <p:spPr>
          <a:xfrm>
            <a:off x="762558" y="1318191"/>
            <a:ext cx="7556471" cy="2954655"/>
          </a:xfrm>
          <a:prstGeom prst="rect">
            <a:avLst/>
          </a:prstGeom>
        </p:spPr>
        <p:txBody>
          <a:bodyPr wrap="square" rtlCol="0">
            <a:spAutoFit/>
          </a:bodyPr>
          <a:lstStyle/>
          <a:p>
            <a:pPr marL="285750" indent="-285750">
              <a:buFont typeface="Wingdings" panose="05000000000000000000" pitchFamily="2" charset="2"/>
              <a:buChar char="q"/>
            </a:pPr>
            <a:r>
              <a:rPr lang="en-IN" sz="1600" b="1" dirty="0">
                <a:solidFill>
                  <a:srgbClr val="000000"/>
                </a:solidFill>
              </a:rPr>
              <a:t>Object-Oriented Programming (OOP)</a:t>
            </a:r>
          </a:p>
          <a:p>
            <a:r>
              <a:rPr lang="en-IN" sz="1600" b="1" dirty="0">
                <a:solidFill>
                  <a:srgbClr val="000000"/>
                </a:solidFill>
              </a:rPr>
              <a:t> </a:t>
            </a:r>
          </a:p>
          <a:p>
            <a:pPr marL="285750" indent="-285750" algn="just">
              <a:buFont typeface="Wingdings" panose="05000000000000000000" pitchFamily="2" charset="2"/>
              <a:buChar char="Ø"/>
            </a:pPr>
            <a:r>
              <a:rPr lang="en-US" altLang="zh-CN" b="1" dirty="0"/>
              <a:t>Encapsulation: </a:t>
            </a:r>
            <a:r>
              <a:rPr lang="en-US" altLang="zh-CN" dirty="0"/>
              <a:t>The program groups account details (e.g., account number, PIN) and operations (e.g., withdraw, deposit) in a </a:t>
            </a:r>
            <a:r>
              <a:rPr lang="en-US" altLang="zh-CN" dirty="0" err="1"/>
              <a:t>BankAccount</a:t>
            </a:r>
            <a:r>
              <a:rPr lang="en-US" altLang="zh-CN" dirty="0"/>
              <a:t> class.</a:t>
            </a:r>
          </a:p>
          <a:p>
            <a:pPr marL="285750" indent="-285750" algn="just">
              <a:buFont typeface="Wingdings" panose="05000000000000000000" pitchFamily="2" charset="2"/>
              <a:buChar char="Ø"/>
            </a:pPr>
            <a:endParaRPr lang="en-US" altLang="zh-CN" b="1" dirty="0"/>
          </a:p>
          <a:p>
            <a:pPr marL="285750" indent="-285750" algn="just">
              <a:buFont typeface="Wingdings" panose="05000000000000000000" pitchFamily="2" charset="2"/>
              <a:buChar char="Ø"/>
            </a:pPr>
            <a:r>
              <a:rPr lang="en-US" altLang="zh-CN" b="1" dirty="0"/>
              <a:t>Abstraction: </a:t>
            </a:r>
            <a:r>
              <a:rPr lang="en-US" altLang="zh-CN" dirty="0"/>
              <a:t>The simplifies functionalities like authentication into methods like authenticate(). </a:t>
            </a:r>
          </a:p>
          <a:p>
            <a:pPr marL="285750" indent="-285750" algn="just">
              <a:buFont typeface="Wingdings" panose="05000000000000000000" pitchFamily="2" charset="2"/>
              <a:buChar char="Ø"/>
            </a:pPr>
            <a:endParaRPr lang="en-US" altLang="zh-CN" b="1" dirty="0"/>
          </a:p>
          <a:p>
            <a:pPr marL="285750" indent="-285750" algn="just">
              <a:buFont typeface="Wingdings" panose="05000000000000000000" pitchFamily="2" charset="2"/>
              <a:buChar char="Ø"/>
            </a:pPr>
            <a:r>
              <a:rPr lang="en-US" altLang="zh-CN" b="1" dirty="0"/>
              <a:t>Inheritance: </a:t>
            </a:r>
            <a:r>
              <a:rPr lang="en-US" altLang="zh-CN" dirty="0"/>
              <a:t>It enables creating specialized accounts (e.g., </a:t>
            </a:r>
            <a:r>
              <a:rPr lang="en-US" altLang="zh-CN" dirty="0" err="1"/>
              <a:t>SavingsAccount</a:t>
            </a:r>
            <a:r>
              <a:rPr lang="en-US" altLang="zh-CN" dirty="0"/>
              <a:t>) from a base Account class. </a:t>
            </a:r>
          </a:p>
          <a:p>
            <a:pPr marL="285750" indent="-285750" algn="just">
              <a:buFont typeface="Wingdings" panose="05000000000000000000" pitchFamily="2" charset="2"/>
              <a:buChar char="Ø"/>
            </a:pPr>
            <a:endParaRPr lang="en-US" altLang="zh-CN" b="1" dirty="0"/>
          </a:p>
          <a:p>
            <a:pPr marL="285750" indent="-285750" algn="just">
              <a:buFont typeface="Wingdings" panose="05000000000000000000" pitchFamily="2" charset="2"/>
              <a:buChar char="Ø"/>
            </a:pPr>
            <a:r>
              <a:rPr lang="en-US" altLang="zh-CN" b="1" dirty="0"/>
              <a:t>Polymorphism: </a:t>
            </a:r>
            <a:r>
              <a:rPr lang="en-US" altLang="zh-CN" dirty="0"/>
              <a:t>It allows methods like </a:t>
            </a:r>
            <a:r>
              <a:rPr lang="en-US" altLang="zh-CN" dirty="0" err="1"/>
              <a:t>performTransaction</a:t>
            </a:r>
            <a:r>
              <a:rPr lang="en-US" altLang="zh-CN" dirty="0"/>
              <a:t>() to handle different operations dynamically.</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16EA-1887-C7AE-2D65-29C1586560C2}"/>
              </a:ext>
            </a:extLst>
          </p:cNvPr>
          <p:cNvSpPr>
            <a:spLocks noGrp="1"/>
          </p:cNvSpPr>
          <p:nvPr>
            <p:ph type="title"/>
          </p:nvPr>
        </p:nvSpPr>
        <p:spPr>
          <a:xfrm>
            <a:off x="1047765" y="98508"/>
            <a:ext cx="7204320" cy="795591"/>
          </a:xfrm>
        </p:spPr>
        <p:txBody>
          <a:bodyPr/>
          <a:lstStyle/>
          <a:p>
            <a:r>
              <a:rPr lang="en-US" altLang="en-US" sz="2700" b="1" dirty="0">
                <a:solidFill>
                  <a:srgbClr val="262626"/>
                </a:solidFill>
                <a:latin typeface="Arial"/>
                <a:cs typeface="Arial" panose="020B0604020202020204" pitchFamily="34" charset="0"/>
              </a:rPr>
              <a:t>Methodologies (Programming concepts relevant to problem statement)</a:t>
            </a:r>
            <a:br>
              <a:rPr lang="en-US" altLang="en-US" sz="2700" b="1" dirty="0">
                <a:solidFill>
                  <a:srgbClr val="000000"/>
                </a:solidFill>
                <a:cs typeface="Arial" panose="020B0604020202020204" pitchFamily="34" charset="0"/>
              </a:rPr>
            </a:br>
            <a:br>
              <a:rPr lang="en-IN" sz="2800" b="1" dirty="0"/>
            </a:br>
            <a:endParaRPr lang="en-IN" dirty="0"/>
          </a:p>
        </p:txBody>
      </p:sp>
      <p:sp>
        <p:nvSpPr>
          <p:cNvPr id="3" name="Text Placeholder 2">
            <a:extLst>
              <a:ext uri="{FF2B5EF4-FFF2-40B4-BE49-F238E27FC236}">
                <a16:creationId xmlns:a16="http://schemas.microsoft.com/office/drawing/2014/main" id="{5AEBDD80-CF49-EC47-471E-F192E4FF6C23}"/>
              </a:ext>
            </a:extLst>
          </p:cNvPr>
          <p:cNvSpPr>
            <a:spLocks noGrp="1"/>
          </p:cNvSpPr>
          <p:nvPr>
            <p:ph type="body" idx="1"/>
          </p:nvPr>
        </p:nvSpPr>
        <p:spPr>
          <a:xfrm>
            <a:off x="762558" y="1183257"/>
            <a:ext cx="7556472" cy="3861735"/>
          </a:xfrm>
        </p:spPr>
        <p:txBody>
          <a:bodyPr>
            <a:normAutofit/>
          </a:bodyPr>
          <a:lstStyle/>
          <a:p>
            <a:pPr algn="just">
              <a:buFont typeface="Wingdings" panose="05000000000000000000" pitchFamily="2" charset="2"/>
              <a:buChar char="q"/>
            </a:pPr>
            <a:r>
              <a:rPr lang="en-US" sz="1600" b="1" dirty="0">
                <a:solidFill>
                  <a:schemeClr val="tx1">
                    <a:lumMod val="95000"/>
                    <a:lumOff val="5000"/>
                  </a:schemeClr>
                </a:solidFill>
              </a:rPr>
              <a:t>Variables and Data Types</a:t>
            </a:r>
          </a:p>
          <a:p>
            <a:pPr algn="just">
              <a:buFont typeface="Wingdings" panose="05000000000000000000" pitchFamily="2" charset="2"/>
              <a:buChar char="q"/>
            </a:pPr>
            <a:endParaRPr lang="en-US" sz="1400" b="1" dirty="0">
              <a:solidFill>
                <a:schemeClr val="tx1">
                  <a:lumMod val="95000"/>
                  <a:lumOff val="5000"/>
                </a:schemeClr>
              </a:solidFill>
            </a:endParaRPr>
          </a:p>
          <a:p>
            <a:pPr algn="just">
              <a:buFont typeface="Wingdings" panose="05000000000000000000" pitchFamily="2" charset="2"/>
              <a:buChar char="Ø"/>
            </a:pPr>
            <a:r>
              <a:rPr lang="en-US" sz="1400" b="1" dirty="0">
                <a:solidFill>
                  <a:schemeClr val="tx1">
                    <a:lumMod val="95000"/>
                    <a:lumOff val="5000"/>
                  </a:schemeClr>
                </a:solidFill>
              </a:rPr>
              <a:t>Integer variables:</a:t>
            </a:r>
            <a:r>
              <a:rPr lang="en-US" sz="1400" dirty="0">
                <a:solidFill>
                  <a:schemeClr val="tx1">
                    <a:lumMod val="95000"/>
                    <a:lumOff val="5000"/>
                  </a:schemeClr>
                </a:solidFill>
              </a:rPr>
              <a:t> It store key information such as </a:t>
            </a:r>
            <a:r>
              <a:rPr lang="en-US" sz="1400" dirty="0" err="1">
                <a:solidFill>
                  <a:schemeClr val="tx1">
                    <a:lumMod val="95000"/>
                    <a:lumOff val="5000"/>
                  </a:schemeClr>
                </a:solidFill>
              </a:rPr>
              <a:t>accountNumber</a:t>
            </a:r>
            <a:r>
              <a:rPr lang="en-US" sz="1400" dirty="0">
                <a:solidFill>
                  <a:schemeClr val="tx1">
                    <a:lumMod val="95000"/>
                    <a:lumOff val="5000"/>
                  </a:schemeClr>
                </a:solidFill>
              </a:rPr>
              <a:t>, balance, and transaction amounts. Variables like withdraw and deposit are declared within methods to optimize memory usage.</a:t>
            </a:r>
          </a:p>
          <a:p>
            <a:pPr algn="just">
              <a:buFont typeface="Wingdings" panose="05000000000000000000" pitchFamily="2" charset="2"/>
              <a:buChar char="Ø"/>
            </a:pPr>
            <a:endParaRPr lang="en-US" sz="1400" dirty="0">
              <a:solidFill>
                <a:schemeClr val="tx1">
                  <a:lumMod val="95000"/>
                  <a:lumOff val="5000"/>
                </a:schemeClr>
              </a:solidFill>
            </a:endParaRPr>
          </a:p>
          <a:p>
            <a:pPr algn="just">
              <a:buFont typeface="Wingdings" panose="05000000000000000000" pitchFamily="2" charset="2"/>
              <a:buChar char="q"/>
            </a:pPr>
            <a:r>
              <a:rPr lang="en-US" sz="1600" b="1" dirty="0">
                <a:solidFill>
                  <a:schemeClr val="tx1">
                    <a:lumMod val="95000"/>
                    <a:lumOff val="5000"/>
                  </a:schemeClr>
                </a:solidFill>
              </a:rPr>
              <a:t>Control Structures</a:t>
            </a:r>
          </a:p>
          <a:p>
            <a:pPr algn="just">
              <a:buFont typeface="Wingdings" panose="05000000000000000000" pitchFamily="2" charset="2"/>
              <a:buChar char="q"/>
            </a:pPr>
            <a:endParaRPr lang="en-US" sz="1400" dirty="0">
              <a:solidFill>
                <a:schemeClr val="tx1">
                  <a:lumMod val="95000"/>
                  <a:lumOff val="5000"/>
                </a:schemeClr>
              </a:solidFill>
            </a:endParaRPr>
          </a:p>
          <a:p>
            <a:pPr algn="just">
              <a:buFont typeface="Wingdings" panose="05000000000000000000" pitchFamily="2" charset="2"/>
              <a:buChar char="Ø"/>
            </a:pPr>
            <a:r>
              <a:rPr lang="en-US" sz="1400" b="1" dirty="0">
                <a:solidFill>
                  <a:schemeClr val="tx1">
                    <a:lumMod val="95000"/>
                    <a:lumOff val="5000"/>
                  </a:schemeClr>
                </a:solidFill>
              </a:rPr>
              <a:t>If-Else: </a:t>
            </a:r>
            <a:r>
              <a:rPr lang="en-US" sz="1400" dirty="0">
                <a:solidFill>
                  <a:schemeClr val="tx1">
                    <a:lumMod val="95000"/>
                    <a:lumOff val="5000"/>
                  </a:schemeClr>
                </a:solidFill>
              </a:rPr>
              <a:t>It</a:t>
            </a:r>
            <a:r>
              <a:rPr lang="en-US" sz="1400" b="1" dirty="0">
                <a:solidFill>
                  <a:schemeClr val="tx1">
                    <a:lumMod val="95000"/>
                    <a:lumOff val="5000"/>
                  </a:schemeClr>
                </a:solidFill>
              </a:rPr>
              <a:t> </a:t>
            </a:r>
            <a:r>
              <a:rPr lang="en-US" sz="1400" dirty="0">
                <a:solidFill>
                  <a:schemeClr val="tx1">
                    <a:lumMod val="95000"/>
                    <a:lumOff val="5000"/>
                  </a:schemeClr>
                </a:solidFill>
              </a:rPr>
              <a:t>validates user credentials for security. </a:t>
            </a:r>
          </a:p>
          <a:p>
            <a:pPr algn="just">
              <a:buFont typeface="Wingdings" panose="05000000000000000000" pitchFamily="2" charset="2"/>
              <a:buChar char="Ø"/>
            </a:pPr>
            <a:endParaRPr lang="en-US" sz="1400" b="1" dirty="0">
              <a:solidFill>
                <a:schemeClr val="tx1">
                  <a:lumMod val="95000"/>
                  <a:lumOff val="5000"/>
                </a:schemeClr>
              </a:solidFill>
            </a:endParaRPr>
          </a:p>
          <a:p>
            <a:pPr algn="just">
              <a:buFont typeface="Wingdings" panose="05000000000000000000" pitchFamily="2" charset="2"/>
              <a:buChar char="Ø"/>
            </a:pPr>
            <a:r>
              <a:rPr lang="en-US" sz="1400" b="1" dirty="0">
                <a:solidFill>
                  <a:schemeClr val="tx1">
                    <a:lumMod val="95000"/>
                    <a:lumOff val="5000"/>
                  </a:schemeClr>
                </a:solidFill>
              </a:rPr>
              <a:t>Switch-Case: </a:t>
            </a:r>
            <a:r>
              <a:rPr lang="en-US" sz="1400" dirty="0">
                <a:solidFill>
                  <a:schemeClr val="tx1">
                    <a:lumMod val="95000"/>
                    <a:lumOff val="5000"/>
                  </a:schemeClr>
                </a:solidFill>
              </a:rPr>
              <a:t>It handles menu options like Withdraw, Deposit, and Exit efficiently. </a:t>
            </a:r>
          </a:p>
          <a:p>
            <a:pPr algn="just">
              <a:buFont typeface="Wingdings" panose="05000000000000000000" pitchFamily="2" charset="2"/>
              <a:buChar char="Ø"/>
            </a:pPr>
            <a:endParaRPr lang="en-US" sz="1400" b="1" dirty="0">
              <a:solidFill>
                <a:schemeClr val="tx1">
                  <a:lumMod val="95000"/>
                  <a:lumOff val="5000"/>
                </a:schemeClr>
              </a:solidFill>
            </a:endParaRPr>
          </a:p>
          <a:p>
            <a:pPr algn="just">
              <a:buFont typeface="Wingdings" panose="05000000000000000000" pitchFamily="2" charset="2"/>
              <a:buChar char="Ø"/>
            </a:pPr>
            <a:r>
              <a:rPr lang="en-US" sz="1400" b="1" dirty="0">
                <a:solidFill>
                  <a:schemeClr val="tx1">
                    <a:lumMod val="95000"/>
                    <a:lumOff val="5000"/>
                  </a:schemeClr>
                </a:solidFill>
              </a:rPr>
              <a:t>While Loop: </a:t>
            </a:r>
            <a:r>
              <a:rPr lang="en-US" sz="1400" dirty="0">
                <a:solidFill>
                  <a:schemeClr val="tx1">
                    <a:lumMod val="95000"/>
                    <a:lumOff val="5000"/>
                  </a:schemeClr>
                </a:solidFill>
              </a:rPr>
              <a:t>It</a:t>
            </a:r>
            <a:r>
              <a:rPr lang="en-US" sz="1400" b="1" dirty="0">
                <a:solidFill>
                  <a:schemeClr val="tx1">
                    <a:lumMod val="95000"/>
                    <a:lumOff val="5000"/>
                  </a:schemeClr>
                </a:solidFill>
              </a:rPr>
              <a:t> </a:t>
            </a:r>
            <a:r>
              <a:rPr lang="en-US" sz="1400" dirty="0">
                <a:solidFill>
                  <a:schemeClr val="tx1">
                    <a:lumMod val="95000"/>
                    <a:lumOff val="5000"/>
                  </a:schemeClr>
                </a:solidFill>
              </a:rPr>
              <a:t>ensures the menu is displayed repeatedly until the user exits.</a:t>
            </a:r>
            <a:endParaRPr lang="en-IN" sz="1400" dirty="0">
              <a:solidFill>
                <a:schemeClr val="tx1">
                  <a:lumMod val="95000"/>
                  <a:lumOff val="5000"/>
                </a:schemeClr>
              </a:solidFill>
            </a:endParaRPr>
          </a:p>
        </p:txBody>
      </p:sp>
      <p:pic>
        <p:nvPicPr>
          <p:cNvPr id="4" name="Google Shape;71;p15">
            <a:extLst>
              <a:ext uri="{FF2B5EF4-FFF2-40B4-BE49-F238E27FC236}">
                <a16:creationId xmlns:a16="http://schemas.microsoft.com/office/drawing/2014/main" id="{A427BC81-E454-97F8-EE29-BF222056591B}"/>
              </a:ext>
            </a:extLst>
          </p:cNvPr>
          <p:cNvPicPr preferRelativeResize="0">
            <a:picLocks/>
          </p:cNvPicPr>
          <p:nvPr/>
        </p:nvPicPr>
        <p:blipFill rotWithShape="1">
          <a:blip r:embed="rId2">
            <a:alphaModFix/>
          </a:blip>
          <a:srcRect/>
          <a:stretch>
            <a:fillRect/>
          </a:stretch>
        </p:blipFill>
        <p:spPr>
          <a:xfrm>
            <a:off x="0" y="0"/>
            <a:ext cx="762558" cy="762395"/>
          </a:xfrm>
          <a:prstGeom prst="rect">
            <a:avLst/>
          </a:prstGeom>
          <a:noFill/>
          <a:ln>
            <a:noFill/>
          </a:ln>
        </p:spPr>
      </p:pic>
      <p:pic>
        <p:nvPicPr>
          <p:cNvPr id="5" name="Google Shape;72;p15">
            <a:extLst>
              <a:ext uri="{FF2B5EF4-FFF2-40B4-BE49-F238E27FC236}">
                <a16:creationId xmlns:a16="http://schemas.microsoft.com/office/drawing/2014/main" id="{6F674855-BC28-FA6F-F631-8DF8BA0C7BB6}"/>
              </a:ext>
            </a:extLst>
          </p:cNvPr>
          <p:cNvPicPr preferRelativeResize="0">
            <a:picLocks/>
          </p:cNvPicPr>
          <p:nvPr/>
        </p:nvPicPr>
        <p:blipFill rotWithShape="1">
          <a:blip r:embed="rId3">
            <a:alphaModFix/>
          </a:blip>
          <a:srcRect/>
          <a:stretch>
            <a:fillRect/>
          </a:stretch>
        </p:blipFill>
        <p:spPr>
          <a:xfrm>
            <a:off x="8319030" y="6"/>
            <a:ext cx="824970" cy="795591"/>
          </a:xfrm>
          <a:prstGeom prst="rect">
            <a:avLst/>
          </a:prstGeom>
          <a:noFill/>
          <a:ln>
            <a:noFill/>
          </a:ln>
        </p:spPr>
      </p:pic>
    </p:spTree>
    <p:extLst>
      <p:ext uri="{BB962C8B-B14F-4D97-AF65-F5344CB8AC3E}">
        <p14:creationId xmlns:p14="http://schemas.microsoft.com/office/powerpoint/2010/main" val="410555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097164" name="Google Shape;78;p16"/>
          <p:cNvPicPr preferRelativeResize="0">
            <a:picLocks/>
          </p:cNvPicPr>
          <p:nvPr/>
        </p:nvPicPr>
        <p:blipFill rotWithShape="1">
          <a:blip r:embed="rId3">
            <a:alphaModFix/>
          </a:blip>
          <a:srcRect/>
          <a:stretch>
            <a:fillRect/>
          </a:stretch>
        </p:blipFill>
        <p:spPr>
          <a:xfrm>
            <a:off x="0" y="3"/>
            <a:ext cx="762558" cy="762395"/>
          </a:xfrm>
          <a:prstGeom prst="rect">
            <a:avLst/>
          </a:prstGeom>
          <a:noFill/>
          <a:ln>
            <a:noFill/>
          </a:ln>
        </p:spPr>
      </p:pic>
      <p:pic>
        <p:nvPicPr>
          <p:cNvPr id="2097165" name="Google Shape;79;p16"/>
          <p:cNvPicPr preferRelativeResize="0">
            <a:picLocks/>
          </p:cNvPicPr>
          <p:nvPr/>
        </p:nvPicPr>
        <p:blipFill rotWithShape="1">
          <a:blip r:embed="rId4">
            <a:alphaModFix/>
          </a:blip>
          <a:srcRect/>
          <a:stretch>
            <a:fillRect/>
          </a:stretch>
        </p:blipFill>
        <p:spPr>
          <a:xfrm>
            <a:off x="8319030" y="6"/>
            <a:ext cx="824970" cy="795591"/>
          </a:xfrm>
          <a:prstGeom prst="rect">
            <a:avLst/>
          </a:prstGeom>
          <a:noFill/>
          <a:ln>
            <a:noFill/>
          </a:ln>
        </p:spPr>
      </p:pic>
      <p:sp>
        <p:nvSpPr>
          <p:cNvPr id="1048607" name="Google Shape;80;p16"/>
          <p:cNvSpPr txBox="1"/>
          <p:nvPr/>
        </p:nvSpPr>
        <p:spPr>
          <a:xfrm>
            <a:off x="38100" y="120750"/>
            <a:ext cx="9067800" cy="6781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pic>
        <p:nvPicPr>
          <p:cNvPr id="2097166" name="Picture 2097165"/>
          <p:cNvPicPr>
            <a:picLocks/>
          </p:cNvPicPr>
          <p:nvPr/>
        </p:nvPicPr>
        <p:blipFill>
          <a:blip r:embed="rId5"/>
          <a:srcRect l="-160" t="12854" r="160" b="19879"/>
          <a:stretch/>
        </p:blipFill>
        <p:spPr>
          <a:xfrm>
            <a:off x="2135650" y="607102"/>
            <a:ext cx="5059629" cy="44681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2097167" name="Google Shape;85;p17"/>
          <p:cNvPicPr preferRelativeResize="0">
            <a:picLocks/>
          </p:cNvPicPr>
          <p:nvPr/>
        </p:nvPicPr>
        <p:blipFill rotWithShape="1">
          <a:blip r:embed="rId3">
            <a:alphaModFix/>
          </a:blip>
          <a:srcRect/>
          <a:stretch>
            <a:fillRect/>
          </a:stretch>
        </p:blipFill>
        <p:spPr>
          <a:xfrm>
            <a:off x="0" y="3"/>
            <a:ext cx="762558" cy="762395"/>
          </a:xfrm>
          <a:prstGeom prst="rect">
            <a:avLst/>
          </a:prstGeom>
          <a:noFill/>
          <a:ln>
            <a:noFill/>
          </a:ln>
        </p:spPr>
      </p:pic>
      <p:pic>
        <p:nvPicPr>
          <p:cNvPr id="2097168" name="Google Shape;86;p17"/>
          <p:cNvPicPr preferRelativeResize="0">
            <a:picLocks/>
          </p:cNvPicPr>
          <p:nvPr/>
        </p:nvPicPr>
        <p:blipFill rotWithShape="1">
          <a:blip r:embed="rId4">
            <a:alphaModFix/>
          </a:blip>
          <a:srcRect/>
          <a:stretch>
            <a:fillRect/>
          </a:stretch>
        </p:blipFill>
        <p:spPr>
          <a:xfrm>
            <a:off x="8319030" y="6"/>
            <a:ext cx="824970" cy="795591"/>
          </a:xfrm>
          <a:prstGeom prst="rect">
            <a:avLst/>
          </a:prstGeom>
          <a:noFill/>
          <a:ln>
            <a:noFill/>
          </a:ln>
        </p:spPr>
      </p:pic>
      <p:sp>
        <p:nvSpPr>
          <p:cNvPr id="1048610" name="Google Shape;87;p17"/>
          <p:cNvSpPr txBox="1"/>
          <p:nvPr/>
        </p:nvSpPr>
        <p:spPr>
          <a:xfrm>
            <a:off x="38100" y="120750"/>
            <a:ext cx="9067800" cy="678149"/>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1048611" name="TextBox 1048610"/>
          <p:cNvSpPr txBox="1"/>
          <p:nvPr/>
        </p:nvSpPr>
        <p:spPr>
          <a:xfrm>
            <a:off x="995611" y="795597"/>
            <a:ext cx="7000375" cy="3754874"/>
          </a:xfrm>
          <a:prstGeom prst="rect">
            <a:avLst/>
          </a:prstGeom>
        </p:spPr>
        <p:txBody>
          <a:bodyPr wrap="square" rtlCol="0">
            <a:spAutoFit/>
          </a:bodyPr>
          <a:lstStyle/>
          <a:p>
            <a:pPr marL="285750" indent="-285750">
              <a:buFont typeface="Wingdings" panose="05000000000000000000" pitchFamily="2" charset="2"/>
              <a:buChar char="Ø"/>
            </a:pPr>
            <a:r>
              <a:rPr lang="en-US" altLang="en-IN" sz="1400" b="1" dirty="0">
                <a:solidFill>
                  <a:srgbClr val="000000"/>
                </a:solidFill>
              </a:rPr>
              <a:t>Authentication:</a:t>
            </a:r>
          </a:p>
          <a:p>
            <a:r>
              <a:rPr lang="en-US" altLang="en-IN" sz="1400" dirty="0">
                <a:solidFill>
                  <a:srgbClr val="000000"/>
                </a:solidFill>
              </a:rPr>
              <a:t>      User inputs account number and PIN for verification.</a:t>
            </a:r>
          </a:p>
          <a:p>
            <a:r>
              <a:rPr lang="en-US" altLang="en-IN" sz="1400" dirty="0">
                <a:solidFill>
                  <a:srgbClr val="000000"/>
                </a:solidFill>
              </a:rPr>
              <a:t>      Only authorized users can proceed to the next step.</a:t>
            </a:r>
          </a:p>
          <a:p>
            <a:pPr marL="285750" indent="-285750">
              <a:buFont typeface="Wingdings" panose="05000000000000000000" pitchFamily="2" charset="2"/>
              <a:buChar char="Ø"/>
            </a:pPr>
            <a:r>
              <a:rPr lang="en-US" altLang="en-IN" sz="1400" b="1" dirty="0">
                <a:solidFill>
                  <a:srgbClr val="000000"/>
                </a:solidFill>
              </a:rPr>
              <a:t>ATM Menu:</a:t>
            </a:r>
          </a:p>
          <a:p>
            <a:r>
              <a:rPr lang="en-US" altLang="en-IN" sz="1400" dirty="0">
                <a:solidFill>
                  <a:srgbClr val="000000"/>
                </a:solidFill>
              </a:rPr>
              <a:t>      After successful login</a:t>
            </a:r>
            <a:r>
              <a:rPr lang="en-US" altLang="en-IN" dirty="0"/>
              <a:t>.</a:t>
            </a:r>
            <a:r>
              <a:rPr lang="en-US" altLang="en-IN" sz="1400" dirty="0">
                <a:solidFill>
                  <a:srgbClr val="000000"/>
                </a:solidFill>
              </a:rPr>
              <a:t> </a:t>
            </a:r>
          </a:p>
          <a:p>
            <a:r>
              <a:rPr lang="en-US" altLang="en-IN" dirty="0"/>
              <a:t>      A</a:t>
            </a:r>
            <a:r>
              <a:rPr lang="en-US" altLang="en-IN" sz="1400" dirty="0">
                <a:solidFill>
                  <a:srgbClr val="000000"/>
                </a:solidFill>
              </a:rPr>
              <a:t> menu offers options: Withdraw, Deposit, Check Balance, and Exit.</a:t>
            </a:r>
          </a:p>
          <a:p>
            <a:pPr marL="285750" indent="-285750">
              <a:buFont typeface="Wingdings" panose="05000000000000000000" pitchFamily="2" charset="2"/>
              <a:buChar char="Ø"/>
            </a:pPr>
            <a:r>
              <a:rPr lang="en-US" altLang="en-IN" sz="1400" b="1" dirty="0">
                <a:solidFill>
                  <a:srgbClr val="000000"/>
                </a:solidFill>
              </a:rPr>
              <a:t>Withdraw:</a:t>
            </a:r>
          </a:p>
          <a:p>
            <a:r>
              <a:rPr lang="en-US" altLang="en-IN" sz="1400" dirty="0">
                <a:solidFill>
                  <a:srgbClr val="000000"/>
                </a:solidFill>
              </a:rPr>
              <a:t>      Checks if the balance is sufficient for withdrawal.</a:t>
            </a:r>
          </a:p>
          <a:p>
            <a:r>
              <a:rPr lang="en-US" altLang="en-IN" sz="1400" dirty="0">
                <a:solidFill>
                  <a:srgbClr val="000000"/>
                </a:solidFill>
              </a:rPr>
              <a:t>      If sufficient, balance is updated, and cash is dispensed.</a:t>
            </a:r>
          </a:p>
          <a:p>
            <a:r>
              <a:rPr lang="en-US" altLang="en-IN" sz="1400" dirty="0">
                <a:solidFill>
                  <a:srgbClr val="000000"/>
                </a:solidFill>
              </a:rPr>
              <a:t>      If insufficient, an error message is displayed.</a:t>
            </a:r>
          </a:p>
          <a:p>
            <a:pPr marL="285750" indent="-285750">
              <a:buFont typeface="Wingdings" panose="05000000000000000000" pitchFamily="2" charset="2"/>
              <a:buChar char="Ø"/>
            </a:pPr>
            <a:r>
              <a:rPr lang="en-US" altLang="en-IN" sz="1400" b="1" dirty="0">
                <a:solidFill>
                  <a:srgbClr val="000000"/>
                </a:solidFill>
              </a:rPr>
              <a:t>Deposit:</a:t>
            </a:r>
          </a:p>
          <a:p>
            <a:r>
              <a:rPr lang="en-US" altLang="en-IN" sz="1400" dirty="0">
                <a:solidFill>
                  <a:srgbClr val="000000"/>
                </a:solidFill>
              </a:rPr>
              <a:t>      Adds the deposited amount to the balance.</a:t>
            </a:r>
          </a:p>
          <a:p>
            <a:r>
              <a:rPr lang="en-US" altLang="en-IN" sz="1400" dirty="0">
                <a:solidFill>
                  <a:srgbClr val="000000"/>
                </a:solidFill>
              </a:rPr>
              <a:t>      Confirms successful deposit.</a:t>
            </a:r>
          </a:p>
          <a:p>
            <a:pPr marL="285750" indent="-285750">
              <a:buFont typeface="Wingdings" panose="05000000000000000000" pitchFamily="2" charset="2"/>
              <a:buChar char="Ø"/>
            </a:pPr>
            <a:r>
              <a:rPr lang="en-US" altLang="en-IN" sz="1400" b="1" dirty="0">
                <a:solidFill>
                  <a:srgbClr val="000000"/>
                </a:solidFill>
              </a:rPr>
              <a:t>Check Balance:</a:t>
            </a:r>
          </a:p>
          <a:p>
            <a:r>
              <a:rPr lang="en-US" altLang="en-IN" sz="1400" dirty="0">
                <a:solidFill>
                  <a:srgbClr val="000000"/>
                </a:solidFill>
              </a:rPr>
              <a:t>      Displays the current account balance to the user.</a:t>
            </a:r>
          </a:p>
          <a:p>
            <a:pPr marL="285750" indent="-285750">
              <a:buFont typeface="Wingdings" panose="05000000000000000000" pitchFamily="2" charset="2"/>
              <a:buChar char="Ø"/>
            </a:pPr>
            <a:r>
              <a:rPr lang="en-US" altLang="en-IN" sz="1400" b="1" dirty="0">
                <a:solidFill>
                  <a:srgbClr val="000000"/>
                </a:solidFill>
              </a:rPr>
              <a:t>Exit:</a:t>
            </a:r>
          </a:p>
          <a:p>
            <a:r>
              <a:rPr lang="en-US" altLang="en-IN" sz="1400" dirty="0">
                <a:solidFill>
                  <a:srgbClr val="000000"/>
                </a:solidFill>
              </a:rPr>
              <a:t>      The user can exit the program, ending the session.</a:t>
            </a:r>
            <a:endParaRPr lang="en-IN" sz="1400" b="1"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21</TotalTime>
  <Words>774</Words>
  <Application>Microsoft Office PowerPoint</Application>
  <PresentationFormat>On-screen Show (16:9)</PresentationFormat>
  <Paragraphs>95</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Simple Light</vt:lpstr>
      <vt:lpstr>PowerPoint Presentation</vt:lpstr>
      <vt:lpstr>PowerPoint Presentation</vt:lpstr>
      <vt:lpstr>OBJECTIVE</vt:lpstr>
      <vt:lpstr>PowerPoint Presentation</vt:lpstr>
      <vt:lpstr>    PROBLEM STATEMENT</vt:lpstr>
      <vt:lpstr>i</vt:lpstr>
      <vt:lpstr>Methodologies (Programming concepts relevant to problem statement)  </vt:lpstr>
      <vt:lpstr>PowerPoint Presentation</vt:lpstr>
      <vt:lpstr>PowerPoint Presentation</vt:lpstr>
      <vt:lpstr>MERITS </vt:lpstr>
      <vt:lpstr>       RESULT AND DISCUSSION                                       </vt:lpstr>
      <vt:lpstr>                RESULT AND DECISION</vt:lpstr>
      <vt:lpstr>                            RESULT AND DECISION</vt:lpstr>
      <vt:lpstr>                           RESULT AND DECISION</vt:lpstr>
      <vt:lpstr>                           RESULT AND DECISION</vt:lpstr>
      <vt:lpstr>                             RESULT AND DECISION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yazhinikishore07@outlook.com</cp:lastModifiedBy>
  <cp:revision>7</cp:revision>
  <dcterms:created xsi:type="dcterms:W3CDTF">2024-12-01T05:28:38Z</dcterms:created>
  <dcterms:modified xsi:type="dcterms:W3CDTF">2024-12-05T15:15:27Z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e46a45314c634709a15d27c9a798f1af</vt:lpwstr>
  </property>
</Properties>
</file>