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showGuides="1">
      <p:cViewPr>
        <p:scale>
          <a:sx n="10" d="100"/>
          <a:sy n="10" d="100"/>
        </p:scale>
        <p:origin x="2092" y="1076"/>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Poster Print Size:</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This poster template is 24” high by 48” wide .</a:t>
            </a:r>
            <a:r>
              <a:rPr lang="en-US" sz="3200" baseline="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It can be used to print any poster with a 1:2 aspect ratio including 30x60, 36x72, 42x84, and 48x96. </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Placeholders</a:t>
            </a:r>
            <a:r>
              <a:rPr sz="5400" dirty="0">
                <a:solidFill>
                  <a:srgbClr val="7F7F7F"/>
                </a:solidFill>
                <a:latin typeface="Calibri" panose="020F0502020204030204" pitchFamily="34" charset="0"/>
                <a:cs typeface="Calibri" panose="020F0502020204030204" pitchFamily="34" charset="0"/>
              </a:rPr>
              <a:t>:</a:t>
            </a:r>
            <a:endParaRPr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sz="3200" dirty="0">
                <a:solidFill>
                  <a:srgbClr val="7F7F7F"/>
                </a:solidFill>
                <a:latin typeface="Calibri" panose="020F0502020204030204" pitchFamily="34" charset="0"/>
                <a:cs typeface="Calibri" panose="020F0502020204030204" pitchFamily="34" charset="0"/>
              </a:rPr>
              <a:t>The </a:t>
            </a:r>
            <a:r>
              <a:rPr lang="en-US" sz="3200" dirty="0">
                <a:solidFill>
                  <a:srgbClr val="7F7F7F"/>
                </a:solidFill>
                <a:latin typeface="Calibri" panose="020F0502020204030204" pitchFamily="34" charset="0"/>
                <a:cs typeface="Calibri" panose="020F0502020204030204" pitchFamily="34" charset="0"/>
              </a:rPr>
              <a:t>various elements included</a:t>
            </a:r>
            <a:r>
              <a:rPr sz="3200" dirty="0">
                <a:solidFill>
                  <a:srgbClr val="7F7F7F"/>
                </a:solidFill>
                <a:latin typeface="Calibri" panose="020F0502020204030204" pitchFamily="34" charset="0"/>
                <a:cs typeface="Calibri" panose="020F0502020204030204" pitchFamily="34" charset="0"/>
              </a:rPr>
              <a:t> in this </a:t>
            </a:r>
            <a:r>
              <a:rPr lang="en-US" sz="3200" dirty="0">
                <a:solidFill>
                  <a:srgbClr val="7F7F7F"/>
                </a:solidFill>
                <a:latin typeface="Calibri" panose="020F0502020204030204" pitchFamily="34" charset="0"/>
                <a:cs typeface="Calibri" panose="020F0502020204030204" pitchFamily="34" charset="0"/>
              </a:rPr>
              <a:t>poster are ones</a:t>
            </a:r>
            <a:r>
              <a:rPr lang="en-US" sz="3200" baseline="0" dirty="0">
                <a:solidFill>
                  <a:srgbClr val="7F7F7F"/>
                </a:solidFill>
                <a:latin typeface="Calibri" panose="020F0502020204030204" pitchFamily="34" charset="0"/>
                <a:cs typeface="Calibri" panose="020F0502020204030204" pitchFamily="34" charset="0"/>
              </a:rPr>
              <a:t> we often see in medical, research, and scientific posters.</a:t>
            </a:r>
            <a:r>
              <a:rPr sz="3200" dirty="0">
                <a:solidFill>
                  <a:srgbClr val="7F7F7F"/>
                </a:solidFill>
                <a:latin typeface="Calibri" panose="020F0502020204030204" pitchFamily="34" charset="0"/>
                <a:cs typeface="Calibri" panose="020F0502020204030204" pitchFamily="34" charset="0"/>
              </a:rPr>
              <a:t> </a:t>
            </a:r>
            <a:r>
              <a:rPr lang="en-US" sz="3200" dirty="0">
                <a:solidFill>
                  <a:srgbClr val="7F7F7F"/>
                </a:solidFill>
                <a:latin typeface="Calibri" panose="020F0502020204030204" pitchFamily="34" charset="0"/>
                <a:cs typeface="Calibri" panose="020F0502020204030204" pitchFamily="34" charset="0"/>
              </a:rPr>
              <a:t>Feel</a:t>
            </a:r>
            <a:r>
              <a:rPr lang="en-US" sz="3200" baseline="0" dirty="0">
                <a:solidFill>
                  <a:srgbClr val="7F7F7F"/>
                </a:solidFill>
                <a:latin typeface="Calibri" panose="020F0502020204030204" pitchFamily="34" charset="0"/>
                <a:cs typeface="Calibri" panose="020F0502020204030204" pitchFamily="34" charset="0"/>
              </a:rPr>
              <a:t> free to edit, move,  add, and delete items, or change the layout to suit your needs. Always check with your conference organizer for specific requirements.</a:t>
            </a:r>
            <a:endParaRPr lang="en-US" sz="3200" baseline="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rgbClr val="7F7F7F"/>
                </a:solidFill>
                <a:latin typeface="Calibri" panose="020F0502020204030204" pitchFamily="34" charset="0"/>
                <a:cs typeface="Calibri" panose="020F0502020204030204" pitchFamily="34" charset="0"/>
              </a:rPr>
              <a:t>Image</a:t>
            </a:r>
            <a:r>
              <a:rPr lang="en-US" sz="5400" baseline="0" dirty="0">
                <a:solidFill>
                  <a:srgbClr val="7F7F7F"/>
                </a:solidFill>
                <a:latin typeface="Calibri" panose="020F0502020204030204" pitchFamily="34" charset="0"/>
                <a:cs typeface="Calibri" panose="020F0502020204030204" pitchFamily="34" charset="0"/>
              </a:rPr>
              <a:t> Quality</a:t>
            </a:r>
            <a:r>
              <a:rPr lang="en-US" sz="5400" dirty="0">
                <a:solidFill>
                  <a:srgbClr val="7F7F7F"/>
                </a:solidFill>
                <a:latin typeface="Calibri" panose="020F0502020204030204" pitchFamily="34" charset="0"/>
                <a:cs typeface="Calibri" panose="020F0502020204030204" pitchFamily="34" charset="0"/>
              </a:rPr>
              <a:t>:</a:t>
            </a:r>
            <a:endParaRPr lang="en-US" sz="54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anose="020F0502020204030204" pitchFamily="34" charset="0"/>
                <a:cs typeface="Calibri" panose="020F0502020204030204" pitchFamily="34" charset="0"/>
              </a:rPr>
              <a:t>Insert, Picture</a:t>
            </a:r>
            <a:r>
              <a:rPr lang="en-US" sz="3200" dirty="0">
                <a:solidFill>
                  <a:srgbClr val="7F7F7F"/>
                </a:solidFill>
                <a:latin typeface="Calibri" panose="020F0502020204030204"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anose="020F0502020204030204" pitchFamily="34" charset="0"/>
                <a:cs typeface="Calibri" panose="020F0502020204030204" pitchFamily="34" charset="0"/>
              </a:rPr>
              <a:t>150-200 pixels per inch in their final printed size</a:t>
            </a:r>
            <a:r>
              <a:rPr lang="en-US" sz="3200" dirty="0">
                <a:solidFill>
                  <a:srgbClr val="7F7F7F"/>
                </a:solidFill>
                <a:latin typeface="Calibri" panose="020F0502020204030204" pitchFamily="34" charset="0"/>
                <a:cs typeface="Calibri" panose="020F0502020204030204" pitchFamily="34" charset="0"/>
              </a:rPr>
              <a:t>. For instance, a 1600 x 1200 pixel</a:t>
            </a:r>
            <a:r>
              <a:rPr lang="en-US" sz="3200" baseline="0" dirty="0">
                <a:solidFill>
                  <a:srgbClr val="7F7F7F"/>
                </a:solidFill>
                <a:latin typeface="Calibri" panose="020F0502020204030204" pitchFamily="34" charset="0"/>
                <a:cs typeface="Calibri" panose="020F0502020204030204" pitchFamily="34" charset="0"/>
              </a:rPr>
              <a:t> photo will usually look fine up to </a:t>
            </a:r>
            <a:r>
              <a:rPr lang="en-US" sz="3200" dirty="0">
                <a:solidFill>
                  <a:srgbClr val="7F7F7F"/>
                </a:solidFill>
                <a:latin typeface="Calibri" panose="020F0502020204030204" pitchFamily="34" charset="0"/>
                <a:cs typeface="Calibri" panose="020F0502020204030204" pitchFamily="34" charset="0"/>
              </a:rPr>
              <a:t>8“-10” wide on your printed poster.</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3200" dirty="0">
              <a:solidFill>
                <a:srgbClr val="7F7F7F"/>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rgbClr val="7F7F7F"/>
                </a:solidFill>
                <a:latin typeface="Calibri" panose="020F0502020204030204" pitchFamily="34" charset="0"/>
                <a:cs typeface="Calibri" panose="020F0502020204030204" pitchFamily="34" charset="0"/>
              </a:rPr>
              <a:t>Please note that graphics from websites (such as the logo on your hospital's or university's home page) will only be 72dpi and not suitable for printing.</a:t>
            </a:r>
            <a:endParaRPr lang="en-US" sz="3200" dirty="0">
              <a:solidFill>
                <a:srgbClr val="7F7F7F"/>
              </a:solidFill>
              <a:latin typeface="Calibri" panose="020F0502020204030204" pitchFamily="34" charset="0"/>
              <a:cs typeface="Calibri" panose="020F0502020204030204" pitchFamily="34" charset="0"/>
            </a:endParaRPr>
          </a:p>
          <a:p>
            <a:pPr lvl="0" algn="ctr">
              <a:spcBef>
                <a:spcPts val="0"/>
              </a:spcBef>
              <a:spcAft>
                <a:spcPts val="1545"/>
              </a:spcAft>
            </a:pPr>
            <a:br>
              <a:rPr lang="en-US" sz="2800" dirty="0">
                <a:solidFill>
                  <a:srgbClr val="7F7F7F"/>
                </a:solidFill>
                <a:latin typeface="Calibri" panose="020F0502020204030204" pitchFamily="34" charset="0"/>
                <a:cs typeface="Calibri" panose="020F0502020204030204" pitchFamily="34" charset="0"/>
              </a:rPr>
            </a:br>
            <a:r>
              <a:rPr lang="en-US" sz="2800" dirty="0">
                <a:solidFill>
                  <a:srgbClr val="7F7F7F"/>
                </a:solidFill>
                <a:latin typeface="Calibri" panose="020F0502020204030204" pitchFamily="34" charset="0"/>
                <a:cs typeface="Calibri" panose="020F0502020204030204" pitchFamily="34" charset="0"/>
              </a:rPr>
              <a:t>[This sidebar area does not print.]</a:t>
            </a:r>
            <a:endParaRPr lang="en-US" sz="2800" dirty="0">
              <a:solidFill>
                <a:srgbClr val="7F7F7F"/>
              </a:solidFill>
              <a:latin typeface="Calibri" panose="020F0502020204030204" pitchFamily="34" charset="0"/>
              <a:cs typeface="Calibri" panose="020F0502020204030204" pitchFamily="34" charset="0"/>
            </a:endParaRP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10" rtl="0" eaLnBrk="1" latinLnBrk="0" hangingPunct="1">
                <a:defRPr sz="7260" kern="1200">
                  <a:solidFill>
                    <a:schemeClr val="lt1"/>
                  </a:solidFill>
                  <a:latin typeface="+mn-lt"/>
                  <a:ea typeface="+mn-ea"/>
                  <a:cs typeface="+mn-cs"/>
                </a:defRPr>
              </a:lvl1pPr>
              <a:lvl2pPr marL="1843405" algn="l" defTabSz="3686810" rtl="0" eaLnBrk="1" latinLnBrk="0" hangingPunct="1">
                <a:defRPr sz="7260" kern="1200">
                  <a:solidFill>
                    <a:schemeClr val="lt1"/>
                  </a:solidFill>
                  <a:latin typeface="+mn-lt"/>
                  <a:ea typeface="+mn-ea"/>
                  <a:cs typeface="+mn-cs"/>
                </a:defRPr>
              </a:lvl2pPr>
              <a:lvl3pPr marL="3686810" algn="l" defTabSz="3686810" rtl="0" eaLnBrk="1" latinLnBrk="0" hangingPunct="1">
                <a:defRPr sz="7260" kern="1200">
                  <a:solidFill>
                    <a:schemeClr val="lt1"/>
                  </a:solidFill>
                  <a:latin typeface="+mn-lt"/>
                  <a:ea typeface="+mn-ea"/>
                  <a:cs typeface="+mn-cs"/>
                </a:defRPr>
              </a:lvl3pPr>
              <a:lvl4pPr marL="5530215" algn="l" defTabSz="3686810" rtl="0" eaLnBrk="1" latinLnBrk="0" hangingPunct="1">
                <a:defRPr sz="7260" kern="1200">
                  <a:solidFill>
                    <a:schemeClr val="lt1"/>
                  </a:solidFill>
                  <a:latin typeface="+mn-lt"/>
                  <a:ea typeface="+mn-ea"/>
                  <a:cs typeface="+mn-cs"/>
                </a:defRPr>
              </a:lvl4pPr>
              <a:lvl5pPr marL="7373620" algn="l" defTabSz="3686810" rtl="0" eaLnBrk="1" latinLnBrk="0" hangingPunct="1">
                <a:defRPr sz="7260" kern="1200">
                  <a:solidFill>
                    <a:schemeClr val="lt1"/>
                  </a:solidFill>
                  <a:latin typeface="+mn-lt"/>
                  <a:ea typeface="+mn-ea"/>
                  <a:cs typeface="+mn-cs"/>
                </a:defRPr>
              </a:lvl5pPr>
              <a:lvl6pPr marL="9217025" algn="l" defTabSz="3686810" rtl="0" eaLnBrk="1" latinLnBrk="0" hangingPunct="1">
                <a:defRPr sz="7260" kern="1200">
                  <a:solidFill>
                    <a:schemeClr val="lt1"/>
                  </a:solidFill>
                  <a:latin typeface="+mn-lt"/>
                  <a:ea typeface="+mn-ea"/>
                  <a:cs typeface="+mn-cs"/>
                </a:defRPr>
              </a:lvl6pPr>
              <a:lvl7pPr marL="11060430" algn="l" defTabSz="3686810" rtl="0" eaLnBrk="1" latinLnBrk="0" hangingPunct="1">
                <a:defRPr sz="7260" kern="1200">
                  <a:solidFill>
                    <a:schemeClr val="lt1"/>
                  </a:solidFill>
                  <a:latin typeface="+mn-lt"/>
                  <a:ea typeface="+mn-ea"/>
                  <a:cs typeface="+mn-cs"/>
                </a:defRPr>
              </a:lvl7pPr>
              <a:lvl8pPr marL="12903835" algn="l" defTabSz="3686810" rtl="0" eaLnBrk="1" latinLnBrk="0" hangingPunct="1">
                <a:defRPr sz="7260" kern="1200">
                  <a:solidFill>
                    <a:schemeClr val="lt1"/>
                  </a:solidFill>
                  <a:latin typeface="+mn-lt"/>
                  <a:ea typeface="+mn-ea"/>
                  <a:cs typeface="+mn-cs"/>
                </a:defRPr>
              </a:lvl8pPr>
              <a:lvl9pPr marL="14747240" algn="l" defTabSz="3686810" rtl="0" eaLnBrk="1" latinLnBrk="0" hangingPunct="1">
                <a:defRPr sz="7260" kern="1200">
                  <a:solidFill>
                    <a:schemeClr val="lt1"/>
                  </a:solidFill>
                  <a:latin typeface="+mn-lt"/>
                  <a:ea typeface="+mn-ea"/>
                  <a:cs typeface="+mn-cs"/>
                </a:defRPr>
              </a:lvl9pPr>
            </a:lstStyle>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Change</a:t>
              </a:r>
              <a:r>
                <a:rPr lang="en-US" sz="5400" baseline="0" dirty="0">
                  <a:solidFill>
                    <a:schemeClr val="bg1">
                      <a:lumMod val="50000"/>
                    </a:schemeClr>
                  </a:solidFill>
                  <a:latin typeface="Calibri" panose="020F0502020204030204" pitchFamily="34" charset="0"/>
                  <a:cs typeface="Calibri" panose="020F0502020204030204" pitchFamily="34" charset="0"/>
                </a:rPr>
                <a:t> Color Theme</a:t>
              </a:r>
              <a:r>
                <a:rPr lang="en-US" sz="5400" dirty="0">
                  <a:solidFill>
                    <a:schemeClr val="bg1">
                      <a:lumMod val="50000"/>
                    </a:schemeClr>
                  </a:solidFill>
                  <a:latin typeface="Calibri" panose="020F0502020204030204" pitchFamily="34" charset="0"/>
                  <a:cs typeface="Calibri" panose="020F0502020204030204" pitchFamily="34" charset="0"/>
                </a:rPr>
                <a:t>:</a:t>
              </a:r>
              <a:endParaRPr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anose="020F0502020204030204" pitchFamily="34" charset="0"/>
                  <a:cs typeface="Calibri" panose="020F0502020204030204" pitchFamily="34" charset="0"/>
                </a:rPr>
                <a:t> the newer versions of PowerPoint.</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Design</a:t>
              </a:r>
              <a:r>
                <a:rPr lang="en-US" sz="3200" baseline="0" dirty="0">
                  <a:solidFill>
                    <a:schemeClr val="bg1">
                      <a:lumMod val="50000"/>
                    </a:schemeClr>
                  </a:solidFill>
                  <a:latin typeface="Calibri" panose="020F0502020204030204" pitchFamily="34" charset="0"/>
                  <a:cs typeface="Calibri" panose="020F0502020204030204" pitchFamily="34" charset="0"/>
                </a:rPr>
                <a:t> tab, then select the </a:t>
              </a:r>
              <a:r>
                <a:rPr lang="en-US" sz="3200" b="1" baseline="0" dirty="0">
                  <a:solidFill>
                    <a:schemeClr val="bg1">
                      <a:lumMod val="50000"/>
                    </a:schemeClr>
                  </a:solidFill>
                  <a:latin typeface="Calibri" panose="020F0502020204030204" pitchFamily="34" charset="0"/>
                  <a:cs typeface="Calibri" panose="020F0502020204030204" pitchFamily="34" charset="0"/>
                </a:rPr>
                <a:t>Colors</a:t>
              </a:r>
              <a:r>
                <a:rPr lang="en-US" sz="3200" baseline="0" dirty="0">
                  <a:solidFill>
                    <a:schemeClr val="bg1">
                      <a:lumMod val="50000"/>
                    </a:schemeClr>
                  </a:solidFill>
                  <a:latin typeface="Calibri" panose="020F0502020204030204" pitchFamily="34" charset="0"/>
                  <a:cs typeface="Calibri" panose="020F0502020204030204" pitchFamily="34" charset="0"/>
                </a:rPr>
                <a:t> drop-down list.</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The default color theme for this template is “Office”, so you can always return to that after trying some of the alternatives.</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5400" dirty="0">
                  <a:solidFill>
                    <a:schemeClr val="bg1">
                      <a:lumMod val="50000"/>
                    </a:schemeClr>
                  </a:solidFill>
                  <a:latin typeface="Calibri" panose="020F0502020204030204" pitchFamily="34" charset="0"/>
                  <a:cs typeface="Calibri" panose="020F0502020204030204" pitchFamily="34" charset="0"/>
                </a:rPr>
                <a:t>Printing Your Poster:</a:t>
              </a:r>
              <a:endParaRPr lang="en-US" sz="540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dirty="0">
                  <a:solidFill>
                    <a:schemeClr val="bg1">
                      <a:lumMod val="50000"/>
                    </a:schemeClr>
                  </a:solidFill>
                  <a:latin typeface="Calibri" panose="020F0502020204030204" pitchFamily="34" charset="0"/>
                  <a:cs typeface="Calibri" panose="020F0502020204030204" pitchFamily="34" charset="0"/>
                </a:rPr>
                <a:t>Once your poster file is ready, visit</a:t>
              </a:r>
              <a:r>
                <a:rPr lang="en-US" sz="3200" baseline="0" dirty="0">
                  <a:solidFill>
                    <a:schemeClr val="bg1">
                      <a:lumMod val="50000"/>
                    </a:schemeClr>
                  </a:solidFill>
                  <a:latin typeface="Calibri" panose="020F0502020204030204" pitchFamily="34" charset="0"/>
                  <a:cs typeface="Calibri" panose="020F0502020204030204" pitchFamily="34" charset="0"/>
                </a:rPr>
                <a:t> </a:t>
              </a:r>
              <a:r>
                <a:rPr lang="en-US" sz="3200" b="1" baseline="0" dirty="0">
                  <a:solidFill>
                    <a:schemeClr val="bg1">
                      <a:lumMod val="50000"/>
                    </a:schemeClr>
                  </a:solidFill>
                  <a:latin typeface="Calibri" panose="020F0502020204030204" pitchFamily="34" charset="0"/>
                  <a:cs typeface="Calibri" panose="020F0502020204030204" pitchFamily="34" charset="0"/>
                </a:rPr>
                <a:t>www.genigraphics.com</a:t>
              </a:r>
              <a:r>
                <a:rPr lang="en-US" sz="3200" baseline="0" dirty="0">
                  <a:solidFill>
                    <a:schemeClr val="bg1">
                      <a:lumMod val="50000"/>
                    </a:schemeClr>
                  </a:solidFill>
                  <a:latin typeface="Calibri" panose="020F0502020204030204" pitchFamily="34" charset="0"/>
                  <a:cs typeface="Calibri" panose="020F0502020204030204" pitchFamily="34" charset="0"/>
                </a:rPr>
                <a:t> to order a high-quality, affordable poster print. Every order receives a free design review and we can deliver as fast as next business day within the US and Canada. </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1545"/>
                </a:spcAft>
              </a:pPr>
              <a:r>
                <a:rPr lang="en-US" sz="3200" baseline="0" dirty="0">
                  <a:solidFill>
                    <a:schemeClr val="bg1">
                      <a:lumMod val="50000"/>
                    </a:schemeClr>
                  </a:solidFill>
                  <a:latin typeface="Calibri" panose="020F0502020204030204" pitchFamily="34" charset="0"/>
                  <a:cs typeface="Calibri" panose="020F0502020204030204" pitchFamily="34" charset="0"/>
                </a:rPr>
                <a:t>Genigraphics® has been producing output from PowerPoint® longer than anyone in the industry; dating back to when we helped Microsoft® design the PowerPoint® software. </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spcBef>
                  <a:spcPts val="0"/>
                </a:spcBef>
                <a:spcAft>
                  <a:spcPts val="0"/>
                </a:spcAft>
              </a:pP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anose="020F0502020204030204" pitchFamily="34" charset="0"/>
                  <a:cs typeface="Calibri" panose="020F0502020204030204" pitchFamily="34" charset="0"/>
                </a:rPr>
                <a:t>US and Canada:  1-800-790-4001</a:t>
              </a:r>
              <a:br>
                <a:rPr lang="en-US" sz="3200" baseline="0" dirty="0">
                  <a:solidFill>
                    <a:schemeClr val="bg1">
                      <a:lumMod val="50000"/>
                    </a:schemeClr>
                  </a:solidFill>
                  <a:latin typeface="Calibri" panose="020F0502020204030204" pitchFamily="34" charset="0"/>
                  <a:cs typeface="Calibri" panose="020F0502020204030204" pitchFamily="34" charset="0"/>
                </a:rPr>
              </a:br>
              <a:r>
                <a:rPr lang="en-US" sz="3200" baseline="0" dirty="0">
                  <a:solidFill>
                    <a:schemeClr val="bg1">
                      <a:lumMod val="50000"/>
                    </a:schemeClr>
                  </a:solidFill>
                  <a:latin typeface="Calibri" panose="020F0502020204030204" pitchFamily="34" charset="0"/>
                  <a:cs typeface="Calibri" panose="020F0502020204030204" pitchFamily="34" charset="0"/>
                </a:rPr>
                <a:t>Email: info@genigraphics.com</a:t>
              </a:r>
              <a:endParaRPr lang="en-US" sz="3200" baseline="0" dirty="0">
                <a:solidFill>
                  <a:schemeClr val="bg1">
                    <a:lumMod val="50000"/>
                  </a:schemeClr>
                </a:solidFill>
                <a:latin typeface="Calibri" panose="020F0502020204030204" pitchFamily="34" charset="0"/>
                <a:cs typeface="Calibri" panose="020F0502020204030204" pitchFamily="34" charset="0"/>
              </a:endParaRPr>
            </a:p>
            <a:p>
              <a:pPr lvl="0" algn="ctr">
                <a:spcBef>
                  <a:spcPts val="0"/>
                </a:spcBef>
                <a:spcAft>
                  <a:spcPts val="0"/>
                </a:spcAft>
              </a:pPr>
              <a:br>
                <a:rPr lang="en-US" sz="2800" dirty="0">
                  <a:solidFill>
                    <a:schemeClr val="bg1">
                      <a:lumMod val="50000"/>
                    </a:schemeClr>
                  </a:solidFill>
                  <a:latin typeface="Calibri" panose="020F0502020204030204" pitchFamily="34" charset="0"/>
                  <a:cs typeface="Calibri" panose="020F0502020204030204" pitchFamily="34" charset="0"/>
                </a:rPr>
              </a:br>
              <a:r>
                <a:rPr lang="en-US" sz="2800" dirty="0">
                  <a:solidFill>
                    <a:schemeClr val="bg1">
                      <a:lumMod val="50000"/>
                    </a:schemeClr>
                  </a:solidFill>
                  <a:latin typeface="Calibri" panose="020F0502020204030204" pitchFamily="34" charset="0"/>
                  <a:cs typeface="Calibri" panose="020F0502020204030204" pitchFamily="34" charset="0"/>
                </a:rPr>
                <a:t>[This sidebar area does not print.]</a:t>
              </a:r>
              <a:endParaRPr lang="en-US" sz="2800" dirty="0">
                <a:solidFill>
                  <a:schemeClr val="bg1">
                    <a:lumMod val="50000"/>
                  </a:schemeClr>
                </a:solidFill>
                <a:latin typeface="Calibri" panose="020F0502020204030204" pitchFamily="34" charset="0"/>
                <a:cs typeface="Calibri" panose="020F0502020204030204" pitchFamily="34" charset="0"/>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755"/>
            <a:endParaRPr lang="en-US" sz="4800" dirty="0">
              <a:latin typeface="Calibri" panose="020F0502020204030204"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anose="020F0502020204030204"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anose="020F0502020204030204"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anose="020F0502020204030204" pitchFamily="34" charset="0"/>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755" rtl="0" fontAlgn="base">
        <a:spcBef>
          <a:spcPct val="0"/>
        </a:spcBef>
        <a:spcAft>
          <a:spcPct val="0"/>
        </a:spcAft>
        <a:defRPr sz="21100">
          <a:solidFill>
            <a:schemeClr val="tx2"/>
          </a:solidFill>
          <a:latin typeface="+mj-lt"/>
          <a:ea typeface="+mj-ea"/>
          <a:cs typeface="+mj-cs"/>
        </a:defRPr>
      </a:lvl1pPr>
      <a:lvl2pPr algn="ctr" defTabSz="4389755" rtl="0" fontAlgn="base">
        <a:spcBef>
          <a:spcPct val="0"/>
        </a:spcBef>
        <a:spcAft>
          <a:spcPct val="0"/>
        </a:spcAft>
        <a:defRPr sz="21100">
          <a:solidFill>
            <a:schemeClr val="tx2"/>
          </a:solidFill>
          <a:latin typeface="Arial" panose="020B0604020202020204" pitchFamily="34" charset="0"/>
        </a:defRPr>
      </a:lvl2pPr>
      <a:lvl3pPr algn="ctr" defTabSz="4389755" rtl="0" fontAlgn="base">
        <a:spcBef>
          <a:spcPct val="0"/>
        </a:spcBef>
        <a:spcAft>
          <a:spcPct val="0"/>
        </a:spcAft>
        <a:defRPr sz="21100">
          <a:solidFill>
            <a:schemeClr val="tx2"/>
          </a:solidFill>
          <a:latin typeface="Arial" panose="020B0604020202020204" pitchFamily="34" charset="0"/>
        </a:defRPr>
      </a:lvl3pPr>
      <a:lvl4pPr algn="ctr" defTabSz="4389755" rtl="0" fontAlgn="base">
        <a:spcBef>
          <a:spcPct val="0"/>
        </a:spcBef>
        <a:spcAft>
          <a:spcPct val="0"/>
        </a:spcAft>
        <a:defRPr sz="21100">
          <a:solidFill>
            <a:schemeClr val="tx2"/>
          </a:solidFill>
          <a:latin typeface="Arial" panose="020B0604020202020204" pitchFamily="34" charset="0"/>
        </a:defRPr>
      </a:lvl4pPr>
      <a:lvl5pPr algn="ctr" defTabSz="4389755" rtl="0" fontAlgn="base">
        <a:spcBef>
          <a:spcPct val="0"/>
        </a:spcBef>
        <a:spcAft>
          <a:spcPct val="0"/>
        </a:spcAft>
        <a:defRPr sz="21100">
          <a:solidFill>
            <a:schemeClr val="tx2"/>
          </a:solidFill>
          <a:latin typeface="Arial" panose="020B0604020202020204" pitchFamily="34" charset="0"/>
        </a:defRPr>
      </a:lvl5pPr>
      <a:lvl6pPr marL="457200" algn="ctr" defTabSz="4389755" rtl="0" fontAlgn="base">
        <a:spcBef>
          <a:spcPct val="0"/>
        </a:spcBef>
        <a:spcAft>
          <a:spcPct val="0"/>
        </a:spcAft>
        <a:defRPr sz="21100">
          <a:solidFill>
            <a:schemeClr val="tx2"/>
          </a:solidFill>
          <a:latin typeface="Arial" panose="020B0604020202020204" pitchFamily="34" charset="0"/>
        </a:defRPr>
      </a:lvl6pPr>
      <a:lvl7pPr marL="914400" algn="ctr" defTabSz="4389755" rtl="0" fontAlgn="base">
        <a:spcBef>
          <a:spcPct val="0"/>
        </a:spcBef>
        <a:spcAft>
          <a:spcPct val="0"/>
        </a:spcAft>
        <a:defRPr sz="21100">
          <a:solidFill>
            <a:schemeClr val="tx2"/>
          </a:solidFill>
          <a:latin typeface="Arial" panose="020B0604020202020204" pitchFamily="34" charset="0"/>
        </a:defRPr>
      </a:lvl7pPr>
      <a:lvl8pPr marL="1371600" algn="ctr" defTabSz="4389755" rtl="0" fontAlgn="base">
        <a:spcBef>
          <a:spcPct val="0"/>
        </a:spcBef>
        <a:spcAft>
          <a:spcPct val="0"/>
        </a:spcAft>
        <a:defRPr sz="21100">
          <a:solidFill>
            <a:schemeClr val="tx2"/>
          </a:solidFill>
          <a:latin typeface="Arial" panose="020B0604020202020204" pitchFamily="34" charset="0"/>
        </a:defRPr>
      </a:lvl8pPr>
      <a:lvl9pPr marL="1828800" algn="ctr" defTabSz="4389755" rtl="0" fontAlgn="base">
        <a:spcBef>
          <a:spcPct val="0"/>
        </a:spcBef>
        <a:spcAft>
          <a:spcPct val="0"/>
        </a:spcAft>
        <a:defRPr sz="21100">
          <a:solidFill>
            <a:schemeClr val="tx2"/>
          </a:solidFill>
          <a:latin typeface="Arial" panose="020B0604020202020204" pitchFamily="34" charset="0"/>
        </a:defRPr>
      </a:lvl9pPr>
    </p:titleStyle>
    <p:bodyStyle>
      <a:lvl1pPr marL="1646555" indent="-1646555" algn="l" defTabSz="4389755" rtl="0" fontAlgn="base">
        <a:spcBef>
          <a:spcPct val="20000"/>
        </a:spcBef>
        <a:spcAft>
          <a:spcPct val="0"/>
        </a:spcAft>
        <a:buChar char="•"/>
        <a:defRPr sz="15400">
          <a:solidFill>
            <a:schemeClr val="tx1"/>
          </a:solidFill>
          <a:latin typeface="+mn-lt"/>
          <a:ea typeface="+mn-ea"/>
          <a:cs typeface="+mn-cs"/>
        </a:defRPr>
      </a:lvl1pPr>
      <a:lvl2pPr marL="3565525" indent="-1371600" algn="l" defTabSz="4389755" rtl="0" fontAlgn="base">
        <a:spcBef>
          <a:spcPct val="20000"/>
        </a:spcBef>
        <a:spcAft>
          <a:spcPct val="0"/>
        </a:spcAft>
        <a:buChar char="–"/>
        <a:defRPr sz="13400">
          <a:solidFill>
            <a:schemeClr val="tx1"/>
          </a:solidFill>
          <a:latin typeface="+mn-lt"/>
        </a:defRPr>
      </a:lvl2pPr>
      <a:lvl3pPr marL="5486400" indent="-1097280" algn="l" defTabSz="4389755" rtl="0" fontAlgn="base">
        <a:spcBef>
          <a:spcPct val="20000"/>
        </a:spcBef>
        <a:spcAft>
          <a:spcPct val="0"/>
        </a:spcAft>
        <a:buChar char="•"/>
        <a:defRPr sz="11500">
          <a:solidFill>
            <a:schemeClr val="tx1"/>
          </a:solidFill>
          <a:latin typeface="+mn-lt"/>
        </a:defRPr>
      </a:lvl3pPr>
      <a:lvl4pPr marL="7680325" indent="-1097280" algn="l" defTabSz="4389755" rtl="0" fontAlgn="base">
        <a:spcBef>
          <a:spcPct val="20000"/>
        </a:spcBef>
        <a:spcAft>
          <a:spcPct val="0"/>
        </a:spcAft>
        <a:buChar char="–"/>
        <a:defRPr sz="9600">
          <a:solidFill>
            <a:schemeClr val="tx1"/>
          </a:solidFill>
          <a:latin typeface="+mn-lt"/>
        </a:defRPr>
      </a:lvl4pPr>
      <a:lvl5pPr marL="9876155" indent="-1097280" algn="l" defTabSz="4389755" rtl="0" fontAlgn="base">
        <a:spcBef>
          <a:spcPct val="20000"/>
        </a:spcBef>
        <a:spcAft>
          <a:spcPct val="0"/>
        </a:spcAft>
        <a:buChar char="»"/>
        <a:defRPr sz="9600">
          <a:solidFill>
            <a:schemeClr val="tx1"/>
          </a:solidFill>
          <a:latin typeface="+mn-lt"/>
        </a:defRPr>
      </a:lvl5pPr>
      <a:lvl6pPr marL="10333355" indent="-1097280" algn="l" defTabSz="4389755" rtl="0" fontAlgn="base">
        <a:spcBef>
          <a:spcPct val="20000"/>
        </a:spcBef>
        <a:spcAft>
          <a:spcPct val="0"/>
        </a:spcAft>
        <a:buChar char="»"/>
        <a:defRPr sz="9600">
          <a:solidFill>
            <a:schemeClr val="tx1"/>
          </a:solidFill>
          <a:latin typeface="+mn-lt"/>
        </a:defRPr>
      </a:lvl6pPr>
      <a:lvl7pPr marL="10790555" indent="-1097280" algn="l" defTabSz="4389755" rtl="0" fontAlgn="base">
        <a:spcBef>
          <a:spcPct val="20000"/>
        </a:spcBef>
        <a:spcAft>
          <a:spcPct val="0"/>
        </a:spcAft>
        <a:buChar char="»"/>
        <a:defRPr sz="9600">
          <a:solidFill>
            <a:schemeClr val="tx1"/>
          </a:solidFill>
          <a:latin typeface="+mn-lt"/>
        </a:defRPr>
      </a:lvl7pPr>
      <a:lvl8pPr marL="11247755" indent="-1097280" algn="l" defTabSz="4389755" rtl="0" fontAlgn="base">
        <a:spcBef>
          <a:spcPct val="20000"/>
        </a:spcBef>
        <a:spcAft>
          <a:spcPct val="0"/>
        </a:spcAft>
        <a:buChar char="»"/>
        <a:defRPr sz="9600">
          <a:solidFill>
            <a:schemeClr val="tx1"/>
          </a:solidFill>
          <a:latin typeface="+mn-lt"/>
        </a:defRPr>
      </a:lvl8pPr>
      <a:lvl9pPr marL="11704955" indent="-1097280" algn="l" defTabSz="4389755"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pPr algn="ctr"/>
            <a:r>
              <a:rPr lang="en-US" sz="6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AUTOMATIC IRRIGATION WITH IOT MONIT</a:t>
            </a:r>
            <a:r>
              <a:rPr lang="en-IN" altLang="en-US" sz="6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O</a:t>
            </a:r>
            <a:r>
              <a:rPr lang="en-US" sz="6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R</a:t>
            </a:r>
            <a:r>
              <a:rPr lang="en-IN" altLang="en-US" sz="6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I</a:t>
            </a:r>
            <a:r>
              <a:rPr lang="en-US" sz="6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rPr>
              <a:t>ZING SOIL MOISTURE</a:t>
            </a:r>
            <a:endParaRPr lang="en-US" sz="6600" b="1" dirty="0">
              <a:solidFill>
                <a:schemeClr val="bg1"/>
              </a:solidFill>
              <a:latin typeface="Times New Roman" panose="02020603050405020304" pitchFamily="18" charset="0"/>
              <a:ea typeface="Verdana" panose="020B0604030504040204" pitchFamily="34" charset="0"/>
              <a:cs typeface="Times New Roman" panose="02020603050405020304" pitchFamily="18"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10214CS601 – MINOR PROJECT</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SUMMER SEMESTER 2023-2024</a:t>
            </a:r>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INTRODUCTION</a:t>
            </a:r>
            <a:endParaRPr lang="en-US" sz="4000" b="1" dirty="0">
              <a:latin typeface="Calibri" panose="020F0502020204030204" pitchFamily="34" charset="0"/>
            </a:endParaRPr>
          </a:p>
        </p:txBody>
      </p:sp>
      <p:sp>
        <p:nvSpPr>
          <p:cNvPr id="2179" name="Text Box 131"/>
          <p:cNvSpPr txBox="1">
            <a:spLocks noChangeArrowheads="1"/>
          </p:cNvSpPr>
          <p:nvPr/>
        </p:nvSpPr>
        <p:spPr bwMode="auto">
          <a:xfrm>
            <a:off x="8447209" y="1453025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METHODOLOGIES</a:t>
            </a:r>
            <a:endParaRPr lang="en-US" sz="4000" b="1" dirty="0">
              <a:latin typeface="Calibri" panose="020F0502020204030204" pitchFamily="34" charset="0"/>
            </a:endParaRPr>
          </a:p>
        </p:txBody>
      </p:sp>
      <p:sp>
        <p:nvSpPr>
          <p:cNvPr id="2181" name="Text Box 133"/>
          <p:cNvSpPr txBox="1">
            <a:spLocks noChangeArrowheads="1"/>
          </p:cNvSpPr>
          <p:nvPr/>
        </p:nvSpPr>
        <p:spPr bwMode="auto">
          <a:xfrm>
            <a:off x="32079564" y="807701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CONCLUSIONS</a:t>
            </a:r>
            <a:endParaRPr lang="en-US" sz="4000" b="1" dirty="0">
              <a:latin typeface="Calibri" panose="020F0502020204030204" pitchFamily="34" charset="0"/>
            </a:endParaRPr>
          </a:p>
        </p:txBody>
      </p:sp>
      <p:sp>
        <p:nvSpPr>
          <p:cNvPr id="2182" name="Text Box 134"/>
          <p:cNvSpPr txBox="1">
            <a:spLocks noChangeArrowheads="1"/>
          </p:cNvSpPr>
          <p:nvPr/>
        </p:nvSpPr>
        <p:spPr bwMode="auto">
          <a:xfrm>
            <a:off x="32003999" y="397930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endParaRPr lang="en-US" sz="4000" b="1" dirty="0">
              <a:latin typeface="Calibri" panose="020F0502020204030204" pitchFamily="34" charset="0"/>
              <a:ea typeface="Verdana" panose="020B0604030504040204" pitchFamily="34" charset="0"/>
              <a:cs typeface="Calibri" panose="020F0502020204030204" pitchFamily="34" charset="0"/>
            </a:endParaRP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dirty="0">
                <a:latin typeface="Calibri" panose="020F0502020204030204" pitchFamily="34" charset="0"/>
              </a:rPr>
              <a:t>RESULTS</a:t>
            </a:r>
            <a:endParaRPr lang="en-US" sz="4000" b="1" dirty="0">
              <a:latin typeface="Calibri" panose="020F0502020204030204" pitchFamily="34" charset="0"/>
            </a:endParaRPr>
          </a:p>
        </p:txBody>
      </p:sp>
      <p:sp>
        <p:nvSpPr>
          <p:cNvPr id="2184" name="Text Box 136"/>
          <p:cNvSpPr txBox="1">
            <a:spLocks noChangeArrowheads="1"/>
          </p:cNvSpPr>
          <p:nvPr/>
        </p:nvSpPr>
        <p:spPr bwMode="auto">
          <a:xfrm>
            <a:off x="32465718" y="16269162"/>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b="1">
                <a:solidFill>
                  <a:schemeClr val="accent1">
                    <a:lumMod val="50000"/>
                  </a:schemeClr>
                </a:solidFill>
                <a:latin typeface="Calibri" panose="020F0502020204030204" pitchFamily="34" charset="0"/>
              </a:rPr>
              <a:t>ACKNOWLEDGEMENT</a:t>
            </a:r>
            <a:endParaRPr lang="en-US" sz="4000" b="1" dirty="0">
              <a:solidFill>
                <a:schemeClr val="accent1">
                  <a:lumMod val="50000"/>
                </a:schemeClr>
              </a:solidFill>
              <a:latin typeface="Calibri" panose="020F0502020204030204" pitchFamily="34" charset="0"/>
            </a:endParaRPr>
          </a:p>
        </p:txBody>
      </p:sp>
      <p:sp>
        <p:nvSpPr>
          <p:cNvPr id="2230" name="Text Box 182"/>
          <p:cNvSpPr txBox="1">
            <a:spLocks noChangeArrowheads="1"/>
          </p:cNvSpPr>
          <p:nvPr/>
        </p:nvSpPr>
        <p:spPr bwMode="auto">
          <a:xfrm>
            <a:off x="1827213" y="3979307"/>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Calibri" panose="020F0502020204030204" pitchFamily="34" charset="0"/>
              </a:rPr>
              <a:t>ABSTRACT</a:t>
            </a:r>
            <a:endParaRPr lang="en-US" sz="4000" dirty="0">
              <a:solidFill>
                <a:schemeClr val="bg1"/>
              </a:solidFill>
              <a:latin typeface="Calibri" panose="020F0502020204030204" pitchFamily="34" charset="0"/>
            </a:endParaRPr>
          </a:p>
        </p:txBody>
      </p:sp>
      <p:sp>
        <p:nvSpPr>
          <p:cNvPr id="2231" name="Text Box 183"/>
          <p:cNvSpPr txBox="1">
            <a:spLocks noChangeArrowheads="1"/>
          </p:cNvSpPr>
          <p:nvPr/>
        </p:nvSpPr>
        <p:spPr bwMode="auto">
          <a:xfrm>
            <a:off x="593408" y="15087784"/>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755">
              <a:defRPr>
                <a:solidFill>
                  <a:schemeClr val="tx1"/>
                </a:solidFill>
                <a:latin typeface="Arial" panose="020B0604020202020204" pitchFamily="34" charset="0"/>
              </a:defRPr>
            </a:lvl1pPr>
            <a:lvl2pPr defTabSz="4389755">
              <a:defRPr>
                <a:solidFill>
                  <a:schemeClr val="tx1"/>
                </a:solidFill>
                <a:latin typeface="Arial" panose="020B0604020202020204" pitchFamily="34" charset="0"/>
              </a:defRPr>
            </a:lvl2pPr>
            <a:lvl3pPr defTabSz="4389755">
              <a:defRPr>
                <a:solidFill>
                  <a:schemeClr val="tx1"/>
                </a:solidFill>
                <a:latin typeface="Arial" panose="020B0604020202020204" pitchFamily="34" charset="0"/>
              </a:defRPr>
            </a:lvl3pPr>
            <a:lvl4pPr defTabSz="4389755">
              <a:defRPr>
                <a:solidFill>
                  <a:schemeClr val="tx1"/>
                </a:solidFill>
                <a:latin typeface="Arial" panose="020B0604020202020204" pitchFamily="34" charset="0"/>
              </a:defRPr>
            </a:lvl4pPr>
            <a:lvl5pPr defTabSz="4389755">
              <a:defRPr>
                <a:solidFill>
                  <a:schemeClr val="tx1"/>
                </a:solidFill>
                <a:latin typeface="Arial" panose="020B0604020202020204" pitchFamily="34" charset="0"/>
              </a:defRPr>
            </a:lvl5pPr>
            <a:lvl6pPr defTabSz="4389755" fontAlgn="base">
              <a:spcBef>
                <a:spcPct val="0"/>
              </a:spcBef>
              <a:spcAft>
                <a:spcPct val="0"/>
              </a:spcAft>
              <a:defRPr>
                <a:solidFill>
                  <a:schemeClr val="tx1"/>
                </a:solidFill>
                <a:latin typeface="Arial" panose="020B0604020202020204" pitchFamily="34" charset="0"/>
              </a:defRPr>
            </a:lvl6pPr>
            <a:lvl7pPr defTabSz="4389755" fontAlgn="base">
              <a:spcBef>
                <a:spcPct val="0"/>
              </a:spcBef>
              <a:spcAft>
                <a:spcPct val="0"/>
              </a:spcAft>
              <a:defRPr>
                <a:solidFill>
                  <a:schemeClr val="tx1"/>
                </a:solidFill>
                <a:latin typeface="Arial" panose="020B0604020202020204" pitchFamily="34" charset="0"/>
              </a:defRPr>
            </a:lvl7pPr>
            <a:lvl8pPr defTabSz="4389755" fontAlgn="base">
              <a:spcBef>
                <a:spcPct val="0"/>
              </a:spcBef>
              <a:spcAft>
                <a:spcPct val="0"/>
              </a:spcAft>
              <a:defRPr>
                <a:solidFill>
                  <a:schemeClr val="tx1"/>
                </a:solidFill>
                <a:latin typeface="Arial" panose="020B0604020202020204" pitchFamily="34" charset="0"/>
              </a:defRPr>
            </a:lvl8pPr>
            <a:lvl9pPr defTabSz="4389755" fontAlgn="base">
              <a:spcBef>
                <a:spcPct val="0"/>
              </a:spcBef>
              <a:spcAft>
                <a:spcPct val="0"/>
              </a:spcAft>
              <a:defRPr>
                <a:solidFill>
                  <a:schemeClr val="tx1"/>
                </a:solidFill>
                <a:latin typeface="Arial" panose="020B0604020202020204" pitchFamily="34" charset="0"/>
              </a:defRPr>
            </a:lvl9pPr>
          </a:lstStyle>
          <a:p>
            <a:r>
              <a:rPr lang="en-US" sz="4000" dirty="0">
                <a:solidFill>
                  <a:schemeClr val="bg1"/>
                </a:solidFill>
                <a:latin typeface="Calibri" panose="020F0502020204030204" pitchFamily="34" charset="0"/>
              </a:rPr>
              <a:t>TEAM MEMBER DETAILS</a:t>
            </a:r>
            <a:endParaRPr lang="en-US" sz="4000" dirty="0">
              <a:solidFill>
                <a:schemeClr val="bg1"/>
              </a:solidFill>
              <a:latin typeface="Calibri" panose="020F0502020204030204" pitchFamily="34" charset="0"/>
            </a:endParaRPr>
          </a:p>
        </p:txBody>
      </p:sp>
      <p:sp>
        <p:nvSpPr>
          <p:cNvPr id="2241" name="Text Box 193"/>
          <p:cNvSpPr txBox="1">
            <a:spLocks noChangeArrowheads="1"/>
          </p:cNvSpPr>
          <p:nvPr/>
        </p:nvSpPr>
        <p:spPr bwMode="auto">
          <a:xfrm>
            <a:off x="533656" y="16673698"/>
            <a:ext cx="5943600" cy="4888865"/>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Calibri" panose="020F0502020204030204" pitchFamily="34" charset="0"/>
              </a:rPr>
              <a:t>1. Vtu19</a:t>
            </a:r>
            <a:r>
              <a:rPr lang="en-IN" altLang="en-US" sz="3200" dirty="0">
                <a:solidFill>
                  <a:schemeClr val="bg1"/>
                </a:solidFill>
                <a:latin typeface="Calibri" panose="020F0502020204030204" pitchFamily="34" charset="0"/>
              </a:rPr>
              <a:t>478</a:t>
            </a:r>
            <a:r>
              <a:rPr lang="en-US" sz="3200" dirty="0">
                <a:solidFill>
                  <a:schemeClr val="bg1"/>
                </a:solidFill>
                <a:latin typeface="Calibri" panose="020F0502020204030204" pitchFamily="34" charset="0"/>
              </a:rPr>
              <a:t>/</a:t>
            </a:r>
            <a:r>
              <a:rPr lang="en-IN" altLang="en-US" sz="3200" dirty="0">
                <a:solidFill>
                  <a:schemeClr val="bg1"/>
                </a:solidFill>
                <a:latin typeface="Calibri" panose="020F0502020204030204" pitchFamily="34" charset="0"/>
              </a:rPr>
              <a:t>Bhuvaneswari S</a:t>
            </a:r>
            <a:r>
              <a:rPr lang="en-US" sz="3200" dirty="0">
                <a:solidFill>
                  <a:schemeClr val="bg1"/>
                </a:solidFill>
                <a:latin typeface="Calibri" panose="020F0502020204030204" pitchFamily="34" charset="0"/>
              </a:rPr>
              <a:t> </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2. Vtu19</a:t>
            </a:r>
            <a:r>
              <a:rPr lang="en-IN" altLang="en-US" sz="3200" dirty="0">
                <a:solidFill>
                  <a:schemeClr val="bg1"/>
                </a:solidFill>
                <a:latin typeface="Calibri" panose="020F0502020204030204" pitchFamily="34" charset="0"/>
              </a:rPr>
              <a:t>494</a:t>
            </a:r>
            <a:r>
              <a:rPr lang="en-US" sz="3200" dirty="0">
                <a:solidFill>
                  <a:schemeClr val="bg1"/>
                </a:solidFill>
                <a:latin typeface="Calibri" panose="020F0502020204030204" pitchFamily="34" charset="0"/>
              </a:rPr>
              <a:t>/</a:t>
            </a:r>
            <a:r>
              <a:rPr lang="en-IN" altLang="en-US" sz="3200" dirty="0">
                <a:solidFill>
                  <a:schemeClr val="bg1"/>
                </a:solidFill>
                <a:latin typeface="Calibri" panose="020F0502020204030204" pitchFamily="34" charset="0"/>
              </a:rPr>
              <a:t>G Rupesh</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3. Vtu</a:t>
            </a:r>
            <a:r>
              <a:rPr lang="en-IN" altLang="en-US" sz="3200" dirty="0">
                <a:solidFill>
                  <a:schemeClr val="bg1"/>
                </a:solidFill>
                <a:latin typeface="Calibri" panose="020F0502020204030204" pitchFamily="34" charset="0"/>
              </a:rPr>
              <a:t>19496</a:t>
            </a:r>
            <a:r>
              <a:rPr lang="en-US" sz="3200" dirty="0">
                <a:solidFill>
                  <a:schemeClr val="bg1"/>
                </a:solidFill>
                <a:latin typeface="Calibri" panose="020F0502020204030204" pitchFamily="34" charset="0"/>
              </a:rPr>
              <a:t>/</a:t>
            </a:r>
            <a:r>
              <a:rPr lang="en-IN" altLang="en-US" sz="3200" dirty="0">
                <a:solidFill>
                  <a:schemeClr val="bg1"/>
                </a:solidFill>
                <a:latin typeface="Calibri" panose="020F0502020204030204" pitchFamily="34" charset="0"/>
              </a:rPr>
              <a:t>Yazhini G</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1. </a:t>
            </a:r>
            <a:r>
              <a:rPr lang="en-IN" altLang="en-US" sz="3200" dirty="0">
                <a:solidFill>
                  <a:schemeClr val="bg1"/>
                </a:solidFill>
                <a:latin typeface="Calibri" panose="020F0502020204030204" pitchFamily="34" charset="0"/>
              </a:rPr>
              <a:t>9701176062</a:t>
            </a:r>
            <a:r>
              <a:rPr lang="en-US" sz="3200" dirty="0">
                <a:solidFill>
                  <a:schemeClr val="bg1"/>
                </a:solidFill>
                <a:latin typeface="Calibri" panose="020F0502020204030204" pitchFamily="34" charset="0"/>
              </a:rPr>
              <a:t> </a:t>
            </a:r>
            <a:endParaRPr lang="en-US" sz="3200" dirty="0">
              <a:solidFill>
                <a:schemeClr val="bg1"/>
              </a:solidFill>
              <a:latin typeface="Calibri" panose="020F0502020204030204" pitchFamily="34" charset="0"/>
            </a:endParaRPr>
          </a:p>
          <a:p>
            <a:r>
              <a:rPr lang="en-IN" altLang="en-US" sz="3200" dirty="0">
                <a:solidFill>
                  <a:schemeClr val="bg1"/>
                </a:solidFill>
                <a:latin typeface="Calibri" panose="020F0502020204030204" pitchFamily="34" charset="0"/>
              </a:rPr>
              <a:t>2. 9789131008</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3. 9</a:t>
            </a:r>
            <a:r>
              <a:rPr lang="en-IN" altLang="en-US" sz="3200" dirty="0">
                <a:solidFill>
                  <a:schemeClr val="bg1"/>
                </a:solidFill>
                <a:latin typeface="Calibri" panose="020F0502020204030204" pitchFamily="34" charset="0"/>
              </a:rPr>
              <a:t>677470400</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1. vtu19</a:t>
            </a:r>
            <a:r>
              <a:rPr lang="en-IN" altLang="en-US" sz="3200" dirty="0">
                <a:solidFill>
                  <a:schemeClr val="bg1"/>
                </a:solidFill>
                <a:latin typeface="Calibri" panose="020F0502020204030204" pitchFamily="34" charset="0"/>
              </a:rPr>
              <a:t>478</a:t>
            </a:r>
            <a:r>
              <a:rPr lang="en-US" sz="3200" dirty="0">
                <a:solidFill>
                  <a:schemeClr val="bg1"/>
                </a:solidFill>
                <a:latin typeface="Calibri" panose="020F0502020204030204" pitchFamily="34" charset="0"/>
              </a:rPr>
              <a:t>@veltech.edu.in</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2. vtu19</a:t>
            </a:r>
            <a:r>
              <a:rPr lang="en-IN" altLang="en-US" sz="3200" dirty="0">
                <a:solidFill>
                  <a:schemeClr val="bg1"/>
                </a:solidFill>
                <a:latin typeface="Calibri" panose="020F0502020204030204" pitchFamily="34" charset="0"/>
              </a:rPr>
              <a:t>494</a:t>
            </a:r>
            <a:r>
              <a:rPr lang="en-US" sz="3200" dirty="0">
                <a:solidFill>
                  <a:schemeClr val="bg1"/>
                </a:solidFill>
                <a:latin typeface="Calibri" panose="020F0502020204030204" pitchFamily="34" charset="0"/>
              </a:rPr>
              <a:t>@veltech.edu.in</a:t>
            </a:r>
            <a:endParaRPr lang="en-US" sz="3200" dirty="0">
              <a:solidFill>
                <a:schemeClr val="bg1"/>
              </a:solidFill>
              <a:latin typeface="Calibri" panose="020F0502020204030204" pitchFamily="34" charset="0"/>
            </a:endParaRPr>
          </a:p>
          <a:p>
            <a:r>
              <a:rPr lang="en-US" sz="3200" dirty="0">
                <a:solidFill>
                  <a:schemeClr val="bg1"/>
                </a:solidFill>
                <a:latin typeface="Calibri" panose="020F0502020204030204" pitchFamily="34" charset="0"/>
              </a:rPr>
              <a:t>3. vtu19</a:t>
            </a:r>
            <a:r>
              <a:rPr lang="en-IN" altLang="en-US" sz="3200" dirty="0">
                <a:solidFill>
                  <a:schemeClr val="bg1"/>
                </a:solidFill>
                <a:latin typeface="Calibri" panose="020F0502020204030204" pitchFamily="34" charset="0"/>
              </a:rPr>
              <a:t>496</a:t>
            </a:r>
            <a:r>
              <a:rPr lang="en-US" sz="3200" dirty="0">
                <a:solidFill>
                  <a:schemeClr val="bg1"/>
                </a:solidFill>
                <a:latin typeface="Calibri" panose="020F0502020204030204" pitchFamily="34" charset="0"/>
              </a:rPr>
              <a:t>@veltech.edu.in</a:t>
            </a:r>
            <a:endParaRPr lang="en-US" sz="3200" dirty="0">
              <a:solidFill>
                <a:schemeClr val="bg1"/>
              </a:solidFill>
              <a:latin typeface="Calibri" panose="020F0502020204030204" pitchFamily="34" charset="0"/>
            </a:endParaRPr>
          </a:p>
        </p:txBody>
      </p:sp>
      <p:sp>
        <p:nvSpPr>
          <p:cNvPr id="2242" name="Text Box 194"/>
          <p:cNvSpPr txBox="1">
            <a:spLocks noChangeArrowheads="1"/>
          </p:cNvSpPr>
          <p:nvPr/>
        </p:nvSpPr>
        <p:spPr bwMode="auto">
          <a:xfrm>
            <a:off x="152400" y="5105400"/>
            <a:ext cx="6629400" cy="9310370"/>
          </a:xfrm>
          <a:prstGeom prst="rect">
            <a:avLst/>
          </a:prstGeom>
          <a:solidFill>
            <a:schemeClr val="accent1">
              <a:lumMod val="75000"/>
            </a:schemeClr>
          </a:solidFill>
          <a:ln>
            <a:noFill/>
          </a:ln>
          <a:effectLst/>
        </p:spPr>
        <p:txBody>
          <a:bodyPr wrap="square" lIns="228600" tIns="228600" rIns="228600" bIns="228600">
            <a:noAutofit/>
          </a:bodyPr>
          <a:lstStyle/>
          <a:p>
            <a:pPr algn="just">
              <a:buFont typeface="Wingdings" panose="05000000000000000000" pitchFamily="2" charset="2"/>
              <a:buChar char="Ø"/>
            </a:pPr>
            <a:r>
              <a:rPr lang="en-US" sz="3200" b="0" i="0" dirty="0">
                <a:solidFill>
                  <a:schemeClr val="bg1"/>
                </a:solidFill>
                <a:effectLst/>
                <a:latin typeface="Times New Roman" panose="02020603050405020304" pitchFamily="18" charset="0"/>
                <a:cs typeface="Times New Roman" panose="02020603050405020304" pitchFamily="18" charset="0"/>
              </a:rPr>
              <a:t>This project aims to develop an innovative and efficient irrigation system that utilizes IoT technology and soil moisture sensors to optimize the irrigation process</a:t>
            </a:r>
            <a:r>
              <a:rPr lang="en-IN" altLang="en-US" sz="3200" b="0" i="0" dirty="0">
                <a:solidFill>
                  <a:schemeClr val="bg1"/>
                </a:solidFill>
                <a:effectLst/>
                <a:latin typeface="Times New Roman" panose="02020603050405020304" pitchFamily="18" charset="0"/>
                <a:cs typeface="Times New Roman" panose="02020603050405020304" pitchFamily="18" charset="0"/>
              </a:rPr>
              <a:t> and to </a:t>
            </a:r>
            <a:r>
              <a:rPr lang="en-US" sz="3200" dirty="0">
                <a:latin typeface="Times New Roman" panose="02020603050405020304" pitchFamily="18" charset="0"/>
                <a:cs typeface="Times New Roman" panose="02020603050405020304" pitchFamily="18" charset="0"/>
                <a:sym typeface="+mn-ea"/>
              </a:rPr>
              <a:t> </a:t>
            </a:r>
            <a:r>
              <a:rPr lang="en-IN" altLang="en-US" sz="3200" dirty="0">
                <a:solidFill>
                  <a:schemeClr val="bg1"/>
                </a:solidFill>
                <a:latin typeface="Times New Roman" panose="02020603050405020304" pitchFamily="18" charset="0"/>
                <a:cs typeface="Times New Roman" panose="02020603050405020304" pitchFamily="18" charset="0"/>
                <a:sym typeface="+mn-ea"/>
              </a:rPr>
              <a:t>Cultivate </a:t>
            </a:r>
            <a:r>
              <a:rPr lang="en-US" sz="3200" dirty="0">
                <a:solidFill>
                  <a:schemeClr val="bg1"/>
                </a:solidFill>
                <a:latin typeface="Times New Roman" panose="02020603050405020304" pitchFamily="18" charset="0"/>
                <a:cs typeface="Times New Roman" panose="02020603050405020304" pitchFamily="18" charset="0"/>
                <a:sym typeface="+mn-ea"/>
              </a:rPr>
              <a:t>,the main objective of our project is water conservation, automated irrigation, remote monitoring and control by incorporating IOT  technology</a:t>
            </a:r>
            <a:r>
              <a:rPr lang="en-IN" altLang="en-US" sz="3200" dirty="0">
                <a:solidFill>
                  <a:schemeClr val="bg1"/>
                </a:solidFill>
                <a:latin typeface="Times New Roman" panose="02020603050405020304" pitchFamily="18" charset="0"/>
                <a:cs typeface="Times New Roman" panose="02020603050405020304" pitchFamily="18" charset="0"/>
                <a:sym typeface="+mn-ea"/>
              </a:rPr>
              <a:t>. W</a:t>
            </a:r>
            <a:r>
              <a:rPr lang="en-US" sz="3200" dirty="0">
                <a:solidFill>
                  <a:schemeClr val="bg1"/>
                </a:solidFill>
                <a:latin typeface="Times New Roman" panose="02020603050405020304" pitchFamily="18" charset="0"/>
                <a:cs typeface="Times New Roman" panose="02020603050405020304" pitchFamily="18" charset="0"/>
                <a:sym typeface="+mn-ea"/>
              </a:rPr>
              <a:t>e use soil moisture sensor, data transmission, decision-making algorithm, automated actuation and remote access to control the irrigation process .By using these technologies, we can efficiently store water ,increase crop yield ,reduce cost, environmental sustainability and data-driven insights .</a:t>
            </a:r>
            <a:endParaRPr lang="en-IN" altLang="en-US" sz="3200" dirty="0">
              <a:solidFill>
                <a:schemeClr val="bg1"/>
              </a:solidFill>
              <a:latin typeface="Times New Roman" panose="02020603050405020304" pitchFamily="18" charset="0"/>
              <a:cs typeface="Times New Roman" panose="02020603050405020304" pitchFamily="18" charset="0"/>
              <a:sym typeface="+mn-ea"/>
            </a:endParaRPr>
          </a:p>
          <a:p>
            <a:pPr algn="just" eaLnBrk="1" hangingPunct="1"/>
            <a:endParaRPr lang="en-IN" altLang="en-US" sz="3200" b="0" i="0" dirty="0">
              <a:solidFill>
                <a:schemeClr val="bg1"/>
              </a:solidFill>
              <a:effectLst/>
              <a:latin typeface="Times New Roman" panose="02020603050405020304" pitchFamily="18" charset="0"/>
              <a:cs typeface="Times New Roman" panose="02020603050405020304" pitchFamily="18" charset="0"/>
              <a:sym typeface="+mn-ea"/>
            </a:endParaRPr>
          </a:p>
        </p:txBody>
      </p:sp>
      <p:sp>
        <p:nvSpPr>
          <p:cNvPr id="2243" name="Text Box 195"/>
          <p:cNvSpPr txBox="1">
            <a:spLocks noChangeArrowheads="1"/>
          </p:cNvSpPr>
          <p:nvPr/>
        </p:nvSpPr>
        <p:spPr bwMode="auto">
          <a:xfrm>
            <a:off x="20116800" y="4570413"/>
            <a:ext cx="10969625" cy="2212340"/>
          </a:xfrm>
          <a:prstGeom prst="rect">
            <a:avLst/>
          </a:prstGeom>
          <a:solidFill>
            <a:schemeClr val="bg1"/>
          </a:solidFill>
          <a:ln>
            <a:noFill/>
          </a:ln>
          <a:effectLst/>
        </p:spPr>
        <p:txBody>
          <a:bodyPr lIns="182880" tIns="182880" rIns="182880" bIns="182880">
            <a:spAutoFit/>
          </a:bodyPr>
          <a:lstStyle/>
          <a:p>
            <a:pPr algn="just"/>
            <a:r>
              <a:rPr lang="en-US" dirty="0">
                <a:latin typeface="Times New Roman" panose="02020603050405020304" pitchFamily="18" charset="0"/>
                <a:cs typeface="Times New Roman" panose="02020603050405020304" pitchFamily="18" charset="0"/>
              </a:rPr>
              <a:t>The user device serves as an interface, displaying these values to the user and enabling manual intervention if needed. Additionally, feedback from the user device can influence the system, allowing users to remotely control and monitor the irrigation process. This holistic flow ensures efficient, automated irrigation while keeping users informed and engaged</a:t>
            </a:r>
            <a:endParaRPr lang="en-US" dirty="0">
              <a:latin typeface="Times New Roman" panose="02020603050405020304" pitchFamily="18" charset="0"/>
              <a:cs typeface="Times New Roman" panose="02020603050405020304" pitchFamily="18" charset="0"/>
            </a:endParaRPr>
          </a:p>
        </p:txBody>
      </p:sp>
      <p:sp>
        <p:nvSpPr>
          <p:cNvPr id="2244" name="Text Box 196"/>
          <p:cNvSpPr txBox="1">
            <a:spLocks noChangeArrowheads="1"/>
          </p:cNvSpPr>
          <p:nvPr/>
        </p:nvSpPr>
        <p:spPr bwMode="auto">
          <a:xfrm>
            <a:off x="31851600" y="4800600"/>
            <a:ext cx="10969625" cy="2348230"/>
          </a:xfrm>
          <a:prstGeom prst="rect">
            <a:avLst/>
          </a:prstGeom>
          <a:solidFill>
            <a:schemeClr val="bg1"/>
          </a:solidFill>
          <a:ln>
            <a:noFill/>
          </a:ln>
          <a:effectLst/>
        </p:spPr>
        <p:txBody>
          <a:bodyPr lIns="182880" tIns="182880" rIns="182880" bIns="182880">
            <a:noAutofit/>
          </a:bodyPr>
          <a:lstStyle/>
          <a:p>
            <a:pPr eaLnBrk="1" hangingPunct="1"/>
            <a:r>
              <a:rPr lang="en-US" sz="2800" dirty="0">
                <a:solidFill>
                  <a:prstClr val="black"/>
                </a:solidFill>
                <a:latin typeface="Calibri" panose="020F0502020204030204" pitchFamily="34" charset="0"/>
              </a:rPr>
              <a:t> The systems can be programmed to turn on and off at specific times or based</a:t>
            </a:r>
            <a:r>
              <a:rPr lang="en-IN" altLang="en-US" sz="2800" dirty="0">
                <a:solidFill>
                  <a:prstClr val="black"/>
                </a:solidFill>
                <a:latin typeface="Calibri" panose="020F0502020204030204" pitchFamily="34" charset="0"/>
              </a:rPr>
              <a:t> </a:t>
            </a:r>
            <a:r>
              <a:rPr lang="en-US" sz="2800" dirty="0">
                <a:solidFill>
                  <a:prstClr val="black"/>
                </a:solidFill>
                <a:latin typeface="Calibri" panose="020F0502020204030204" pitchFamily="34" charset="0"/>
              </a:rPr>
              <a:t>on certain conditions, such as soil moisture levels or weather patterns. They can also be controlled</a:t>
            </a:r>
            <a:r>
              <a:rPr lang="en-IN" altLang="en-US" sz="2800" dirty="0">
                <a:solidFill>
                  <a:prstClr val="black"/>
                </a:solidFill>
                <a:latin typeface="Calibri" panose="020F0502020204030204" pitchFamily="34" charset="0"/>
              </a:rPr>
              <a:t> </a:t>
            </a:r>
            <a:r>
              <a:rPr lang="en-US" sz="2800" dirty="0">
                <a:solidFill>
                  <a:prstClr val="black"/>
                </a:solidFill>
                <a:latin typeface="Calibri" panose="020F0502020204030204" pitchFamily="34" charset="0"/>
              </a:rPr>
              <a:t>remotely through a smartphone or other mobile device, making it easy for farmers and homeowners</a:t>
            </a:r>
            <a:r>
              <a:rPr lang="en-IN" altLang="en-US" sz="2800" dirty="0">
                <a:solidFill>
                  <a:prstClr val="black"/>
                </a:solidFill>
                <a:latin typeface="Calibri" panose="020F0502020204030204" pitchFamily="34" charset="0"/>
              </a:rPr>
              <a:t> </a:t>
            </a:r>
            <a:r>
              <a:rPr lang="en-US" sz="2800" dirty="0">
                <a:solidFill>
                  <a:prstClr val="black"/>
                </a:solidFill>
                <a:latin typeface="Calibri" panose="020F0502020204030204" pitchFamily="34" charset="0"/>
              </a:rPr>
              <a:t>to monitor and adjust their irrigation systems from anywhere.</a:t>
            </a:r>
            <a:endParaRPr lang="en-US" sz="2800" dirty="0">
              <a:solidFill>
                <a:prstClr val="black"/>
              </a:solidFill>
              <a:latin typeface="Calibri" panose="020F0502020204030204" pitchFamily="34" charset="0"/>
            </a:endParaRPr>
          </a:p>
          <a:p>
            <a:pPr eaLnBrk="1" hangingPunct="1"/>
            <a:endParaRPr lang="en-US" sz="2800" dirty="0">
              <a:solidFill>
                <a:prstClr val="black"/>
              </a:solidFill>
              <a:latin typeface="Calibri" panose="020F0502020204030204" pitchFamily="34" charset="0"/>
            </a:endParaRPr>
          </a:p>
        </p:txBody>
      </p:sp>
      <p:sp>
        <p:nvSpPr>
          <p:cNvPr id="2245" name="Text Box 197"/>
          <p:cNvSpPr txBox="1">
            <a:spLocks noChangeArrowheads="1"/>
          </p:cNvSpPr>
          <p:nvPr/>
        </p:nvSpPr>
        <p:spPr bwMode="auto">
          <a:xfrm>
            <a:off x="8301165" y="16238517"/>
            <a:ext cx="10969625" cy="4780280"/>
          </a:xfrm>
          <a:prstGeom prst="rect">
            <a:avLst/>
          </a:prstGeom>
          <a:solidFill>
            <a:schemeClr val="bg1"/>
          </a:solidFill>
          <a:ln>
            <a:noFill/>
          </a:ln>
          <a:effectLst/>
        </p:spPr>
        <p:txBody>
          <a:bodyPr lIns="182880" tIns="182880" rIns="182880" bIns="182880">
            <a:spAutoFit/>
          </a:bodyPr>
          <a:lstStyle/>
          <a:p>
            <a:pPr marL="457200" indent="-457200" algn="just">
              <a:buFont typeface="Arial" panose="020B0604020202020204" pitchFamily="34" charset="0"/>
              <a:buChar char="•"/>
            </a:pPr>
            <a:r>
              <a:rPr lang="en-IN" altLang="en-US" sz="2800" b="1" dirty="0">
                <a:latin typeface="Times New Roman" panose="02020603050405020304" pitchFamily="18" charset="0"/>
                <a:cs typeface="Times New Roman" panose="02020603050405020304" pitchFamily="18" charset="0"/>
                <a:sym typeface="+mn-ea"/>
              </a:rPr>
              <a:t>Step 1:</a:t>
            </a:r>
            <a:r>
              <a:rPr lang="en-US" sz="2800" dirty="0">
                <a:latin typeface="Times New Roman" panose="02020603050405020304" pitchFamily="18" charset="0"/>
                <a:cs typeface="Times New Roman" panose="02020603050405020304" pitchFamily="18" charset="0"/>
                <a:sym typeface="+mn-ea"/>
              </a:rPr>
              <a:t> Soil moisture sensor that senses the moisture content of the soil and send the information to the Arduino UNO (Microcontroller).</a:t>
            </a: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2800" b="1" dirty="0">
                <a:latin typeface="Times New Roman" panose="02020603050405020304" pitchFamily="18" charset="0"/>
                <a:cs typeface="Times New Roman" panose="02020603050405020304" pitchFamily="18" charset="0"/>
                <a:sym typeface="+mn-ea"/>
              </a:rPr>
              <a:t>Step 2:</a:t>
            </a:r>
            <a:r>
              <a:rPr lang="en-US" sz="2800" dirty="0">
                <a:latin typeface="Times New Roman" panose="02020603050405020304" pitchFamily="18" charset="0"/>
                <a:cs typeface="Times New Roman" panose="02020603050405020304" pitchFamily="18" charset="0"/>
                <a:sym typeface="+mn-ea"/>
              </a:rPr>
              <a:t>By use of </a:t>
            </a:r>
            <a:r>
              <a:rPr lang="en-US" sz="2800" dirty="0" err="1">
                <a:latin typeface="Times New Roman" panose="02020603050405020304" pitchFamily="18" charset="0"/>
                <a:cs typeface="Times New Roman" panose="02020603050405020304" pitchFamily="18" charset="0"/>
                <a:sym typeface="+mn-ea"/>
              </a:rPr>
              <a:t>ArduinoDroid</a:t>
            </a:r>
            <a:r>
              <a:rPr lang="en-US" sz="2800" dirty="0">
                <a:latin typeface="Times New Roman" panose="02020603050405020304" pitchFamily="18" charset="0"/>
                <a:cs typeface="Times New Roman" panose="02020603050405020304" pitchFamily="18" charset="0"/>
                <a:sym typeface="+mn-ea"/>
              </a:rPr>
              <a:t> we implement the code for Arduino software that takes the decision to serve water to the land through relay module and water pump from water tank.</a:t>
            </a: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2800" b="1" dirty="0">
                <a:latin typeface="Times New Roman" panose="02020603050405020304" pitchFamily="18" charset="0"/>
                <a:cs typeface="Times New Roman" panose="02020603050405020304" pitchFamily="18" charset="0"/>
                <a:sym typeface="+mn-ea"/>
              </a:rPr>
              <a:t>Step 3:</a:t>
            </a:r>
            <a:r>
              <a:rPr lang="en-IN" altLang="en-US" sz="2800" dirty="0">
                <a:latin typeface="Times New Roman" panose="02020603050405020304" pitchFamily="18" charset="0"/>
                <a:cs typeface="Times New Roman" panose="02020603050405020304" pitchFamily="18" charset="0"/>
                <a:sym typeface="+mn-ea"/>
              </a:rPr>
              <a:t>F</a:t>
            </a:r>
            <a:r>
              <a:rPr lang="en-US" sz="2800" dirty="0">
                <a:latin typeface="Times New Roman" panose="02020603050405020304" pitchFamily="18" charset="0"/>
                <a:cs typeface="Times New Roman" panose="02020603050405020304" pitchFamily="18" charset="0"/>
                <a:sym typeface="+mn-ea"/>
              </a:rPr>
              <a:t>urther to display the Moisture level and Water pump status(On or Off) Lcd display is connected with Arduino and Relay module.</a:t>
            </a: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altLang="en-US" sz="2800" b="1" dirty="0">
                <a:latin typeface="Times New Roman" panose="02020603050405020304" pitchFamily="18" charset="0"/>
                <a:cs typeface="Times New Roman" panose="02020603050405020304" pitchFamily="18" charset="0"/>
                <a:sym typeface="+mn-ea"/>
              </a:rPr>
              <a:t>Step 4:</a:t>
            </a:r>
            <a:r>
              <a:rPr lang="en-US" sz="2800" dirty="0">
                <a:latin typeface="Times New Roman" panose="02020603050405020304" pitchFamily="18" charset="0"/>
                <a:cs typeface="Times New Roman" panose="02020603050405020304" pitchFamily="18" charset="0"/>
                <a:sym typeface="+mn-ea"/>
              </a:rPr>
              <a:t>Our project is fully Automated, it reduces </a:t>
            </a:r>
            <a:r>
              <a:rPr lang="en-US" sz="2800" dirty="0" err="1">
                <a:latin typeface="Times New Roman" panose="02020603050405020304" pitchFamily="18" charset="0"/>
                <a:cs typeface="Times New Roman" panose="02020603050405020304" pitchFamily="18" charset="0"/>
                <a:sym typeface="+mn-ea"/>
              </a:rPr>
              <a:t>Labour</a:t>
            </a:r>
            <a:r>
              <a:rPr lang="en-US" sz="2800" dirty="0">
                <a:latin typeface="Times New Roman" panose="02020603050405020304" pitchFamily="18" charset="0"/>
                <a:cs typeface="Times New Roman" panose="02020603050405020304" pitchFamily="18" charset="0"/>
                <a:sym typeface="+mn-ea"/>
              </a:rPr>
              <a:t> intensive and increase in Water conservation.</a:t>
            </a:r>
            <a:endParaRPr lang="en-US" dirty="0">
              <a:latin typeface="Times New Roman" panose="02020603050405020304" pitchFamily="18" charset="0"/>
              <a:cs typeface="Times New Roman" panose="02020603050405020304" pitchFamily="18" charset="0"/>
            </a:endParaRPr>
          </a:p>
          <a:p>
            <a:pPr marL="457200" marR="48895" lvl="1" indent="-457200" algn="just">
              <a:lnSpc>
                <a:spcPts val="2690"/>
              </a:lnSpc>
              <a:spcBef>
                <a:spcPts val="1495"/>
              </a:spcBef>
              <a:buFont typeface="Arial" panose="020B0604020202020204" pitchFamily="34" charset="0"/>
              <a:buChar char="•"/>
            </a:pPr>
            <a:endParaRPr lang="en-US" sz="2400" spc="-5" dirty="0">
              <a:latin typeface="Arial" panose="020B0604020202020204" pitchFamily="34" charset="0"/>
              <a:cs typeface="Times New Roman" panose="02020603050405020304"/>
            </a:endParaRPr>
          </a:p>
        </p:txBody>
      </p:sp>
      <p:sp>
        <p:nvSpPr>
          <p:cNvPr id="2246" name="Text Box 198"/>
          <p:cNvSpPr txBox="1">
            <a:spLocks noChangeArrowheads="1"/>
          </p:cNvSpPr>
          <p:nvPr/>
        </p:nvSpPr>
        <p:spPr bwMode="auto">
          <a:xfrm>
            <a:off x="32009715" y="9296400"/>
            <a:ext cx="11881485" cy="5566410"/>
          </a:xfrm>
          <a:prstGeom prst="rect">
            <a:avLst/>
          </a:prstGeom>
          <a:solidFill>
            <a:schemeClr val="bg1"/>
          </a:solidFill>
          <a:ln>
            <a:noFill/>
          </a:ln>
          <a:effectLst/>
        </p:spPr>
        <p:txBody>
          <a:bodyPr wrap="square" lIns="182880" tIns="182880" rIns="182880" bIns="182880">
            <a:noAutofit/>
          </a:bodyPr>
          <a:lstStyle/>
          <a:p>
            <a:pPr algn="just"/>
            <a:r>
              <a:rPr lang="en-US" sz="2800" dirty="0">
                <a:latin typeface="Times New Roman" panose="02020603050405020304" pitchFamily="18" charset="0"/>
                <a:cs typeface="Times New Roman" panose="02020603050405020304" pitchFamily="18" charset="0"/>
              </a:rPr>
              <a:t>An automatic check gate has been developed for the basin and connected to IoT through the wireless</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soil moisture sensor network using GSM with the aim that farmers/users can operate the gate opening and closing remotely with minimum manual interventions.Farmer can get the real-time moisture</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status of the field remotely and can make a decision of irrigation start and end on the basic real-time</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moisture status. The system was successfully tested in bare loamy soil. The study also attempted</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identify the suitable location and number of sensors in the field to increase irrigation application</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efficiency. Three operational schedules based on a different combination of depth and length along</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flow had been evaluated, which indicated that at least two soil moisture sensors are required for</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efficient operation of the system.</a:t>
            </a:r>
            <a:endParaRPr lang="en-US" sz="2800" dirty="0">
              <a:latin typeface="Times New Roman" panose="02020603050405020304" pitchFamily="18" charset="0"/>
              <a:cs typeface="Times New Roman" panose="02020603050405020304" pitchFamily="18" charset="0"/>
            </a:endParaRPr>
          </a:p>
        </p:txBody>
      </p:sp>
      <p:sp>
        <p:nvSpPr>
          <p:cNvPr id="2247" name="Text Box 199"/>
          <p:cNvSpPr txBox="1">
            <a:spLocks noChangeArrowheads="1"/>
          </p:cNvSpPr>
          <p:nvPr/>
        </p:nvSpPr>
        <p:spPr bwMode="auto">
          <a:xfrm>
            <a:off x="8090146" y="4799850"/>
            <a:ext cx="11683753" cy="9599295"/>
          </a:xfrm>
          <a:prstGeom prst="rect">
            <a:avLst/>
          </a:prstGeom>
          <a:solidFill>
            <a:schemeClr val="bg1"/>
          </a:solidFill>
          <a:ln>
            <a:noFill/>
          </a:ln>
          <a:effectLst/>
        </p:spPr>
        <p:txBody>
          <a:bodyPr wrap="square" lIns="182880" tIns="182880" rIns="182880" bIns="182880">
            <a:spAutoFit/>
          </a:bodyPr>
          <a:lstStyle/>
          <a:p>
            <a:pPr marL="342900" indent="-342900" algn="just" rtl="0">
              <a:buFont typeface="Arial" panose="020B0604020202020204" pitchFamily="34" charset="0"/>
              <a:buChar char="•"/>
            </a:pPr>
            <a:r>
              <a:rPr lang="en-US" dirty="0">
                <a:effectLst/>
              </a:rPr>
              <a:t>Agriculture is the strength of Indian Economy. However, for agriculture water consumption is more than rainfall every year. Improving farm yield is essential to meet the rapidly growing demand of food for population growth across the world. By considering and predicting environmental circumstances, farm yield can be increased. Crop quality is based on data collected from field such as soil moisture, ambient temperature and humidity etc. Advanced tools and technology can be used to increase farm production. Developing IoT technologies can help to collect large amount of environmental and crop recital data.</a:t>
            </a:r>
            <a:endParaRPr lang="en-US" dirty="0">
              <a:effectLst/>
            </a:endParaRPr>
          </a:p>
          <a:p>
            <a:pPr marL="342900" indent="-342900" algn="just" rtl="0">
              <a:buFont typeface="Arial" panose="020B0604020202020204" pitchFamily="34" charset="0"/>
              <a:buChar char="•"/>
            </a:pPr>
            <a:r>
              <a:rPr lang="en-US" dirty="0">
                <a:effectLst/>
              </a:rPr>
              <a:t>“IoT encompasses many new intelligent concepts for using in the near future such as smart home, smart city, smart transportation, and smart farming”. The technique can be used for application of accurate amount of fertilizer, water, pesticide etc. to enhance productivity and excellence. Sensors are hopeful device for smart agriculture. The real time environmental parameters like soil moisture level, temperature and tank water level have continuous influence on the crop lifecycle. By forming sensor network, good monitoring of water regulation in the agriculture field can be achieved.</a:t>
            </a:r>
            <a:endParaRPr lang="en-US" dirty="0">
              <a:effectLst/>
            </a:endParaRPr>
          </a:p>
          <a:p>
            <a:pPr marL="342900" indent="-342900" algn="just" rtl="0">
              <a:buFont typeface="Arial" panose="020B0604020202020204" pitchFamily="34" charset="0"/>
              <a:buChar char="•"/>
            </a:pPr>
            <a:r>
              <a:rPr lang="en-US" dirty="0">
                <a:effectLst/>
              </a:rPr>
              <a:t>This presents irrigation monitoring and controlling system. The system was developed to monitor the environmental conditions such as temperature, soil moisture content, humidity of the air and water level of agriculture land for controlling the irrigation. The real time conditions sensed data is send to the cloud server for storing and decision making and controlling actions for future also.</a:t>
            </a:r>
            <a:endParaRPr lang="en-US" dirty="0">
              <a:effectLst/>
            </a:endParaRPr>
          </a:p>
          <a:p>
            <a:pPr marL="342900" indent="-342900" algn="just" rtl="0">
              <a:buFont typeface="Arial" panose="020B0604020202020204" pitchFamily="34" charset="0"/>
              <a:buChar char="•"/>
            </a:pPr>
            <a:endParaRPr lang="en-US" dirty="0">
              <a:effectLst/>
            </a:endParaRPr>
          </a:p>
          <a:p>
            <a:br>
              <a:rPr lang="en-US" b="0" i="0" dirty="0">
                <a:solidFill>
                  <a:srgbClr val="495365"/>
                </a:solidFill>
                <a:effectLst/>
                <a:latin typeface="Lato" panose="020F0502020204030203" pitchFamily="34" charset="0"/>
              </a:rPr>
            </a:br>
            <a:endParaRPr lang="en-US" dirty="0">
              <a:solidFill>
                <a:schemeClr val="tx1"/>
              </a:solidFill>
              <a:latin typeface="Calibri" panose="020F0502020204030204" pitchFamily="34" charset="0"/>
            </a:endParaRPr>
          </a:p>
        </p:txBody>
      </p:sp>
      <p:sp>
        <p:nvSpPr>
          <p:cNvPr id="2248" name="Text Box 200"/>
          <p:cNvSpPr txBox="1">
            <a:spLocks noChangeArrowheads="1"/>
          </p:cNvSpPr>
          <p:nvPr/>
        </p:nvSpPr>
        <p:spPr bwMode="auto">
          <a:xfrm>
            <a:off x="32465718" y="17792572"/>
            <a:ext cx="10969625" cy="3235325"/>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panose="020B0604020202020204" pitchFamily="34" charset="0"/>
              </a:defRPr>
            </a:lvl1pPr>
            <a:lvl2pPr marL="914400" indent="-342900">
              <a:defRPr>
                <a:solidFill>
                  <a:schemeClr val="tx1"/>
                </a:solidFill>
                <a:latin typeface="Arial" panose="020B0604020202020204" pitchFamily="34" charset="0"/>
              </a:defRPr>
            </a:lvl2pPr>
            <a:lvl3pPr marL="1371600" indent="-342900">
              <a:defRPr>
                <a:solidFill>
                  <a:schemeClr val="tx1"/>
                </a:solidFill>
                <a:latin typeface="Arial" panose="020B0604020202020204" pitchFamily="34" charset="0"/>
              </a:defRPr>
            </a:lvl3pPr>
            <a:lvl4pPr marL="1828800" indent="-342900">
              <a:defRPr>
                <a:solidFill>
                  <a:schemeClr val="tx1"/>
                </a:solidFill>
                <a:latin typeface="Arial" panose="020B0604020202020204" pitchFamily="34" charset="0"/>
              </a:defRPr>
            </a:lvl4pPr>
            <a:lvl5pPr marL="2286000" indent="-342900">
              <a:defRPr>
                <a:solidFill>
                  <a:schemeClr val="tx1"/>
                </a:solidFill>
                <a:latin typeface="Arial" panose="020B0604020202020204" pitchFamily="34" charset="0"/>
              </a:defRPr>
            </a:lvl5pPr>
            <a:lvl6pPr marL="2743200" indent="-342900" fontAlgn="base">
              <a:spcBef>
                <a:spcPct val="0"/>
              </a:spcBef>
              <a:spcAft>
                <a:spcPct val="0"/>
              </a:spcAft>
              <a:defRPr>
                <a:solidFill>
                  <a:schemeClr val="tx1"/>
                </a:solidFill>
                <a:latin typeface="Arial" panose="020B0604020202020204" pitchFamily="34" charset="0"/>
              </a:defRPr>
            </a:lvl6pPr>
            <a:lvl7pPr marL="3200400" indent="-342900" fontAlgn="base">
              <a:spcBef>
                <a:spcPct val="0"/>
              </a:spcBef>
              <a:spcAft>
                <a:spcPct val="0"/>
              </a:spcAft>
              <a:defRPr>
                <a:solidFill>
                  <a:schemeClr val="tx1"/>
                </a:solidFill>
                <a:latin typeface="Arial" panose="020B0604020202020204" pitchFamily="34" charset="0"/>
              </a:defRPr>
            </a:lvl7pPr>
            <a:lvl8pPr marL="3657600" indent="-342900" fontAlgn="base">
              <a:spcBef>
                <a:spcPct val="0"/>
              </a:spcBef>
              <a:spcAft>
                <a:spcPct val="0"/>
              </a:spcAft>
              <a:defRPr>
                <a:solidFill>
                  <a:schemeClr val="tx1"/>
                </a:solidFill>
                <a:latin typeface="Arial" panose="020B0604020202020204" pitchFamily="34" charset="0"/>
              </a:defRPr>
            </a:lvl8pPr>
            <a:lvl9pPr marL="4114800" indent="-342900" fontAlgn="base">
              <a:spcBef>
                <a:spcPct val="0"/>
              </a:spcBef>
              <a:spcAft>
                <a:spcPct val="0"/>
              </a:spcAft>
              <a:defRPr>
                <a:solidFill>
                  <a:schemeClr val="tx1"/>
                </a:solidFill>
                <a:latin typeface="Arial" panose="020B0604020202020204" pitchFamily="34" charset="0"/>
              </a:defRPr>
            </a:lvl9pPr>
          </a:lstStyle>
          <a:p>
            <a:pPr marL="0" indent="0">
              <a:spcAft>
                <a:spcPct val="50000"/>
              </a:spcAft>
            </a:pPr>
            <a:r>
              <a:rPr lang="en-US" sz="3200" dirty="0">
                <a:latin typeface="Calibri" panose="020F0502020204030204" pitchFamily="34" charset="0"/>
              </a:rPr>
              <a:t>Supervisor Name : </a:t>
            </a:r>
            <a:r>
              <a:rPr lang="en-IN" altLang="en-US" sz="3200" dirty="0">
                <a:latin typeface="Calibri" panose="020F0502020204030204" pitchFamily="34" charset="0"/>
              </a:rPr>
              <a:t>Dr.M.Sankar</a:t>
            </a:r>
            <a:r>
              <a:rPr lang="en-US" sz="3200" dirty="0">
                <a:latin typeface="Calibri" panose="020F0502020204030204" pitchFamily="34" charset="0"/>
              </a:rPr>
              <a:t>/Professor</a:t>
            </a:r>
            <a:endParaRPr lang="en-US" sz="3200" dirty="0">
              <a:latin typeface="Calibri" panose="020F0502020204030204" pitchFamily="34" charset="0"/>
            </a:endParaRPr>
          </a:p>
          <a:p>
            <a:pPr marL="0" indent="0">
              <a:spcAft>
                <a:spcPct val="50000"/>
              </a:spcAft>
            </a:pPr>
            <a:r>
              <a:rPr lang="en-US" sz="3200" dirty="0">
                <a:latin typeface="Calibri" panose="020F0502020204030204" pitchFamily="34" charset="0"/>
              </a:rPr>
              <a:t>Phone Number:  </a:t>
            </a:r>
            <a:r>
              <a:rPr lang="en-IN" altLang="en-US" sz="3200" dirty="0">
                <a:latin typeface="Calibri" panose="020F0502020204030204" pitchFamily="34" charset="0"/>
              </a:rPr>
              <a:t>9994261887</a:t>
            </a:r>
            <a:endParaRPr lang="en-US" sz="3200" dirty="0">
              <a:latin typeface="Calibri" panose="020F0502020204030204" pitchFamily="34" charset="0"/>
            </a:endParaRPr>
          </a:p>
          <a:p>
            <a:pPr marL="0" indent="0">
              <a:spcAft>
                <a:spcPct val="50000"/>
              </a:spcAft>
            </a:pPr>
            <a:r>
              <a:rPr lang="en-US" sz="3200" dirty="0">
                <a:latin typeface="Calibri" panose="020F0502020204030204" pitchFamily="34" charset="0"/>
              </a:rPr>
              <a:t>Email: </a:t>
            </a:r>
            <a:r>
              <a:rPr lang="en-IN" altLang="en-US" sz="3200" dirty="0">
                <a:latin typeface="Calibri" panose="020F0502020204030204" pitchFamily="34" charset="0"/>
              </a:rPr>
              <a:t>drsankarm</a:t>
            </a:r>
            <a:r>
              <a:rPr lang="en-US" sz="3200" dirty="0">
                <a:latin typeface="Calibri" panose="020F0502020204030204" pitchFamily="34" charset="0"/>
              </a:rPr>
              <a:t>@velte</a:t>
            </a:r>
            <a:r>
              <a:rPr lang="en-IN" altLang="en-US" sz="3200" dirty="0">
                <a:latin typeface="Calibri" panose="020F0502020204030204" pitchFamily="34" charset="0"/>
              </a:rPr>
              <a:t>c</a:t>
            </a:r>
            <a:r>
              <a:rPr lang="en-US" sz="3200" dirty="0">
                <a:latin typeface="Calibri" panose="020F0502020204030204" pitchFamily="34" charset="0"/>
              </a:rPr>
              <a:t>h.edu.in</a:t>
            </a:r>
            <a:endParaRPr lang="en-US" sz="3200" dirty="0">
              <a:latin typeface="Calibri" panose="020F0502020204030204" pitchFamily="34" charset="0"/>
            </a:endParaRPr>
          </a:p>
          <a:p>
            <a:pPr marL="0" indent="0">
              <a:spcAft>
                <a:spcPct val="50000"/>
              </a:spcAft>
            </a:pPr>
            <a:endParaRPr lang="en-US" sz="3200" dirty="0">
              <a:latin typeface="Calibri" panose="020F0502020204030204" pitchFamily="34" charset="0"/>
            </a:endParaRPr>
          </a:p>
        </p:txBody>
      </p:sp>
      <p:sp>
        <p:nvSpPr>
          <p:cNvPr id="67" name="Text Box 241"/>
          <p:cNvSpPr txBox="1">
            <a:spLocks noChangeArrowheads="1"/>
          </p:cNvSpPr>
          <p:nvPr/>
        </p:nvSpPr>
        <p:spPr bwMode="auto">
          <a:xfrm>
            <a:off x="24459925" y="11963291"/>
            <a:ext cx="2125980" cy="389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2000" b="1" dirty="0">
                <a:solidFill>
                  <a:schemeClr val="accent1">
                    <a:lumMod val="50000"/>
                  </a:schemeClr>
                </a:solidFill>
                <a:latin typeface="Calibri" panose="020F0502020204030204" pitchFamily="34" charset="0"/>
              </a:rPr>
              <a:t>Fig : output image </a:t>
            </a:r>
            <a:endParaRPr lang="en-US" sz="2000" dirty="0">
              <a:solidFill>
                <a:schemeClr val="accent1">
                  <a:lumMod val="50000"/>
                </a:schemeClr>
              </a:solidFill>
              <a:latin typeface="Calibri" panose="020F0502020204030204" pitchFamily="34" charset="0"/>
            </a:endParaRPr>
          </a:p>
        </p:txBody>
      </p:sp>
      <p:pic>
        <p:nvPicPr>
          <p:cNvPr id="30" name="image1.jpe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6885" y="698500"/>
            <a:ext cx="6061710" cy="2298700"/>
          </a:xfrm>
          <a:prstGeom prst="rect">
            <a:avLst/>
          </a:prstGeom>
        </p:spPr>
      </p:pic>
      <p:sp>
        <p:nvSpPr>
          <p:cNvPr id="6" name="Text Box 241"/>
          <p:cNvSpPr txBox="1">
            <a:spLocks noChangeArrowheads="1"/>
          </p:cNvSpPr>
          <p:nvPr/>
        </p:nvSpPr>
        <p:spPr bwMode="auto">
          <a:xfrm>
            <a:off x="24231599" y="20793616"/>
            <a:ext cx="3916060"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anose="020B0604020202020204" pitchFamily="34" charset="0"/>
              </a:defRPr>
            </a:lvl1pPr>
            <a:lvl2pPr marL="419100" defTabSz="4022725">
              <a:defRPr>
                <a:solidFill>
                  <a:schemeClr val="tx1"/>
                </a:solidFill>
                <a:latin typeface="Arial" panose="020B0604020202020204" pitchFamily="34" charset="0"/>
              </a:defRPr>
            </a:lvl2pPr>
            <a:lvl3pPr marL="838200" defTabSz="4022725">
              <a:defRPr>
                <a:solidFill>
                  <a:schemeClr val="tx1"/>
                </a:solidFill>
                <a:latin typeface="Arial" panose="020B0604020202020204" pitchFamily="34" charset="0"/>
              </a:defRPr>
            </a:lvl3pPr>
            <a:lvl4pPr marL="1257300" defTabSz="4022725">
              <a:defRPr>
                <a:solidFill>
                  <a:schemeClr val="tx1"/>
                </a:solidFill>
                <a:latin typeface="Arial" panose="020B0604020202020204" pitchFamily="34" charset="0"/>
              </a:defRPr>
            </a:lvl4pPr>
            <a:lvl5pPr marL="1676400" defTabSz="4022725">
              <a:defRPr>
                <a:solidFill>
                  <a:schemeClr val="tx1"/>
                </a:solidFill>
                <a:latin typeface="Arial" panose="020B0604020202020204" pitchFamily="34" charset="0"/>
              </a:defRPr>
            </a:lvl5pPr>
            <a:lvl6pPr marL="2133600" defTabSz="4022725" fontAlgn="base">
              <a:spcBef>
                <a:spcPct val="0"/>
              </a:spcBef>
              <a:spcAft>
                <a:spcPct val="0"/>
              </a:spcAft>
              <a:defRPr>
                <a:solidFill>
                  <a:schemeClr val="tx1"/>
                </a:solidFill>
                <a:latin typeface="Arial" panose="020B0604020202020204" pitchFamily="34" charset="0"/>
              </a:defRPr>
            </a:lvl6pPr>
            <a:lvl7pPr marL="2590800" defTabSz="4022725" fontAlgn="base">
              <a:spcBef>
                <a:spcPct val="0"/>
              </a:spcBef>
              <a:spcAft>
                <a:spcPct val="0"/>
              </a:spcAft>
              <a:defRPr>
                <a:solidFill>
                  <a:schemeClr val="tx1"/>
                </a:solidFill>
                <a:latin typeface="Arial" panose="020B0604020202020204" pitchFamily="34" charset="0"/>
              </a:defRPr>
            </a:lvl7pPr>
            <a:lvl8pPr marL="3048000" defTabSz="4022725" fontAlgn="base">
              <a:spcBef>
                <a:spcPct val="0"/>
              </a:spcBef>
              <a:spcAft>
                <a:spcPct val="0"/>
              </a:spcAft>
              <a:defRPr>
                <a:solidFill>
                  <a:schemeClr val="tx1"/>
                </a:solidFill>
                <a:latin typeface="Arial" panose="020B0604020202020204" pitchFamily="34" charset="0"/>
              </a:defRPr>
            </a:lvl8pPr>
            <a:lvl9pPr marL="3505200" defTabSz="4022725" fontAlgn="base">
              <a:spcBef>
                <a:spcPct val="0"/>
              </a:spcBef>
              <a:spcAft>
                <a:spcPct val="0"/>
              </a:spcAft>
              <a:defRPr>
                <a:solidFill>
                  <a:schemeClr val="tx1"/>
                </a:solidFill>
                <a:latin typeface="Arial" panose="020B0604020202020204" pitchFamily="34" charset="0"/>
              </a:defRPr>
            </a:lvl9pPr>
          </a:lstStyle>
          <a:p>
            <a:r>
              <a:rPr lang="en-US" sz="2000" b="1" dirty="0">
                <a:solidFill>
                  <a:schemeClr val="accent1">
                    <a:lumMod val="50000"/>
                  </a:schemeClr>
                </a:solidFill>
                <a:latin typeface="Calibri" panose="020F0502020204030204" pitchFamily="34" charset="0"/>
              </a:rPr>
              <a:t>Fig : Output Image After Processing</a:t>
            </a:r>
            <a:endParaRPr lang="en-US" sz="2000" dirty="0">
              <a:solidFill>
                <a:schemeClr val="accent1">
                  <a:lumMod val="50000"/>
                </a:schemeClr>
              </a:solidFill>
              <a:latin typeface="Calibri" panose="020F0502020204030204" pitchFamily="34" charset="0"/>
            </a:endParaRPr>
          </a:p>
        </p:txBody>
      </p:sp>
      <p:sp>
        <p:nvSpPr>
          <p:cNvPr id="2" name="AutoShape 2"/>
          <p:cNvSpPr>
            <a:spLocks noChangeAspect="1" noChangeArrowheads="1"/>
          </p:cNvSpPr>
          <p:nvPr/>
        </p:nvSpPr>
        <p:spPr bwMode="auto">
          <a:xfrm>
            <a:off x="22115664" y="10614195"/>
            <a:ext cx="3916059" cy="3916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p:cNvPicPr>
            <a:picLocks noChangeAspect="1"/>
          </p:cNvPicPr>
          <p:nvPr/>
        </p:nvPicPr>
        <p:blipFill>
          <a:blip r:embed="rId2"/>
          <a:stretch>
            <a:fillRect/>
          </a:stretch>
        </p:blipFill>
        <p:spPr>
          <a:xfrm>
            <a:off x="20171410" y="13335000"/>
            <a:ext cx="11083925" cy="6647815"/>
          </a:xfrm>
          <a:prstGeom prst="rect">
            <a:avLst/>
          </a:prstGeom>
        </p:spPr>
      </p:pic>
      <p:pic>
        <p:nvPicPr>
          <p:cNvPr id="4" name="Picture 3"/>
          <p:cNvPicPr>
            <a:picLocks noChangeAspect="1"/>
          </p:cNvPicPr>
          <p:nvPr/>
        </p:nvPicPr>
        <p:blipFill>
          <a:blip r:embed="rId3"/>
          <a:stretch>
            <a:fillRect/>
          </a:stretch>
        </p:blipFill>
        <p:spPr>
          <a:xfrm>
            <a:off x="20345400" y="7207250"/>
            <a:ext cx="10825480" cy="447802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389755"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4978</Words>
  <Application>WPS Presentation</Application>
  <PresentationFormat>Custom</PresentationFormat>
  <Paragraphs>64</Paragraphs>
  <Slides>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SimSun</vt:lpstr>
      <vt:lpstr>Wingdings</vt:lpstr>
      <vt:lpstr>Calibri</vt:lpstr>
      <vt:lpstr>Times New Roman</vt:lpstr>
      <vt:lpstr>Verdana</vt:lpstr>
      <vt:lpstr>Times New Roman</vt:lpstr>
      <vt:lpstr>Lato</vt:lpstr>
      <vt:lpstr>Microsoft YaHei</vt:lpstr>
      <vt:lpstr>Arial Unicode MS</vt:lpstr>
      <vt:lpstr>Default Design</vt:lpstr>
      <vt:lpstr>PowerPoint 演示文稿</vt:lpstr>
    </vt:vector>
  </TitlesOfParts>
  <Company>Genigraphics 800.790.4001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yazhi</cp:lastModifiedBy>
  <cp:revision>63</cp:revision>
  <dcterms:created xsi:type="dcterms:W3CDTF">2008-05-03T03:01:00Z</dcterms:created>
  <dcterms:modified xsi:type="dcterms:W3CDTF">2024-06-06T07:40:20Z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76BD771594A640A0B021920F982C73C8_13</vt:lpwstr>
  </property>
  <property fmtid="{D5CDD505-2E9C-101B-9397-08002B2CF9AE}" pid="3" name="KSOProductBuildVer">
    <vt:lpwstr>1033-12.2.0.16909</vt:lpwstr>
  </property>
</Properties>
</file>