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818" r:id="rId2"/>
  </p:sldMasterIdLst>
  <p:notesMasterIdLst>
    <p:notesMasterId r:id="rId15"/>
  </p:notesMasterIdLst>
  <p:sldIdLst>
    <p:sldId id="256" r:id="rId3"/>
    <p:sldId id="257" r:id="rId4"/>
    <p:sldId id="258" r:id="rId5"/>
    <p:sldId id="259" r:id="rId6"/>
    <p:sldId id="260" r:id="rId7"/>
    <p:sldId id="261" r:id="rId8"/>
    <p:sldId id="268" r:id="rId9"/>
    <p:sldId id="262" r:id="rId10"/>
    <p:sldId id="265" r:id="rId11"/>
    <p:sldId id="266" r:id="rId12"/>
    <p:sldId id="263" r:id="rId13"/>
    <p:sldId id="264" r:id="rId14"/>
  </p:sldIdLst>
  <p:sldSz cx="9144000" cy="5143500" type="screen16x9"/>
  <p:notesSz cx="6858000" cy="9144000"/>
  <p:embeddedFontLst>
    <p:embeddedFont>
      <p:font typeface="Trebuchet MS" pitchFamily="34" charset="0"/>
      <p:regular r:id="rId16"/>
      <p:bold r:id="rId17"/>
      <p:italic r:id="rId18"/>
      <p:boldItalic r:id="rId19"/>
    </p:embeddedFont>
    <p:embeddedFont>
      <p:font typeface="Lato" charset="0"/>
      <p:regular r:id="rId20"/>
      <p:bold r:id="rId21"/>
      <p:italic r:id="rId22"/>
      <p:boldItalic r:id="rId23"/>
    </p:embeddedFont>
    <p:embeddedFont>
      <p:font typeface="Century Gothic" pitchFamily="34" charset="0"/>
      <p:regular r:id="rId24"/>
      <p:bold r:id="rId25"/>
      <p:italic r:id="rId26"/>
      <p:boldItalic r:id="rId27"/>
    </p:embeddedFont>
    <p:embeddedFont>
      <p:font typeface="HP Simplified Jpan" charset="-128"/>
      <p:regular r:id="rId28"/>
    </p:embeddedFont>
    <p:embeddedFont>
      <p:font typeface="Wingdings 3" pitchFamily="18" charset="2"/>
      <p:regular r:id="rId29"/>
    </p:embeddedFont>
    <p:embeddedFont>
      <p:font typeface="Lato Black"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2C00"/>
    <a:srgbClr val="FF421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63750-6907-4505-9CF2-C1F2B36454B4}" type="doc">
      <dgm:prSet loTypeId="urn:microsoft.com/office/officeart/2008/layout/AlternatingHexagons" loCatId="list" qsTypeId="urn:microsoft.com/office/officeart/2005/8/quickstyle/simple2" qsCatId="simple" csTypeId="urn:microsoft.com/office/officeart/2005/8/colors/accent1_2" csCatId="accent1" phldr="1"/>
      <dgm:spPr/>
      <dgm:t>
        <a:bodyPr/>
        <a:lstStyle/>
        <a:p>
          <a:endParaRPr lang="en-US"/>
        </a:p>
      </dgm:t>
    </dgm:pt>
    <dgm:pt modelId="{E1B0247F-D860-4683-B05C-035733FF8034}" type="pres">
      <dgm:prSet presAssocID="{43D63750-6907-4505-9CF2-C1F2B36454B4}" presName="Name0" presStyleCnt="0">
        <dgm:presLayoutVars>
          <dgm:chMax/>
          <dgm:chPref/>
          <dgm:dir/>
          <dgm:animLvl val="lvl"/>
        </dgm:presLayoutVars>
      </dgm:prSet>
      <dgm:spPr/>
      <dgm:t>
        <a:bodyPr/>
        <a:lstStyle/>
        <a:p>
          <a:endParaRPr lang="en-US"/>
        </a:p>
      </dgm:t>
    </dgm:pt>
  </dgm:ptLst>
  <dgm:cxnLst>
    <dgm:cxn modelId="{9E828FBB-2E4C-4013-89AE-7C7A5D3FF512}" type="presOf" srcId="{43D63750-6907-4505-9CF2-C1F2B36454B4}" destId="{E1B0247F-D860-4683-B05C-035733FF8034}" srcOrd="0" destOrd="0" presId="urn:microsoft.com/office/officeart/2008/layout/AlternatingHexagon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6962447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88054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47059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476202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997396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420215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xmlns="" val="553549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51521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52136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4575493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728">
          <p15:clr>
            <a:srgbClr val="FA7B17"/>
          </p15:clr>
        </p15:guide>
        <p15:guide id="2" orient="horz" pos="576">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63">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54754678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61144484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154306694"/>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57678463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73485939"/>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33742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06182066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7"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042313091"/>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825471791"/>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7266645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084551675"/>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0" y="1085850"/>
            <a:ext cx="5999486" cy="1742531"/>
          </a:xfrm>
        </p:spPr>
        <p:txBody>
          <a:bodyPr/>
          <a:lstStyle>
            <a:lvl1pPr>
              <a:defRPr sz="3600"/>
            </a:lvl1pPr>
          </a:lstStyle>
          <a:p>
            <a:r>
              <a:rPr lang="en-US"/>
              <a:t>Click to edit Master title style</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lumMod val="60000"/>
                    <a:lumOff val="4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
        <p:nvSpPr>
          <p:cNvPr id="11" name="TextBox 10"/>
          <p:cNvSpPr txBox="1"/>
          <p:nvPr/>
        </p:nvSpPr>
        <p:spPr>
          <a:xfrm>
            <a:off x="6997868" y="1960341"/>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xmlns="" val="968045042"/>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12347294"/>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28321828"/>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838971197"/>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210515386"/>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40756399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ext Box">
  <p:cSld name="Text Box">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extLst>
      <p:ext uri="{BB962C8B-B14F-4D97-AF65-F5344CB8AC3E}">
        <p14:creationId xmlns:p14="http://schemas.microsoft.com/office/powerpoint/2010/main" xmlns="" val="926700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226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pos="349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xmlns="">
        <p15:guide id="1" orient="horz" pos="1053">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image" Target="../media/image7.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6.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9.png"/><Relationship Id="rId10" Type="http://schemas.openxmlformats.org/officeDocument/2006/relationships/slideLayout" Target="../slideLayouts/slideLayout39.xml"/><Relationship Id="rId19" Type="http://schemas.openxmlformats.org/officeDocument/2006/relationships/theme" Target="../theme/theme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xmlns="" val="0"/>
              </a:ext>
            </a:extLst>
          </a:blip>
          <a:srcRect l="3644"/>
          <a:stretch/>
        </p:blipFill>
        <p:spPr>
          <a:xfrm>
            <a:off x="0" y="2002264"/>
            <a:ext cx="3026752"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xmlns=""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xmlns=""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xmlns=""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pPr/>
              <a:t>9/20/2022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pPr/>
              <a:t>‹#›</a:t>
            </a:fld>
            <a:endParaRPr lang="en-US" dirty="0"/>
          </a:p>
        </p:txBody>
      </p:sp>
    </p:spTree>
    <p:extLst>
      <p:ext uri="{BB962C8B-B14F-4D97-AF65-F5344CB8AC3E}">
        <p14:creationId xmlns:p14="http://schemas.microsoft.com/office/powerpoint/2010/main" xmlns="" val="46104628"/>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35.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921563"/>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76200" y="1497563"/>
            <a:ext cx="56388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200" b="1" i="1" u="sng" dirty="0">
                <a:solidFill>
                  <a:schemeClr val="lt1"/>
                </a:solidFill>
                <a:latin typeface="Trebuchet MS"/>
                <a:ea typeface="Trebuchet MS"/>
                <a:cs typeface="Trebuchet MS"/>
                <a:sym typeface="Trebuchet MS"/>
              </a:rPr>
              <a:t>O</a:t>
            </a:r>
            <a:r>
              <a:rPr lang="en" sz="2200" b="1" i="1" u="sng" strike="noStrike" cap="none" dirty="0">
                <a:solidFill>
                  <a:schemeClr val="lt1"/>
                </a:solidFill>
                <a:latin typeface="Trebuchet MS"/>
                <a:ea typeface="Trebuchet MS"/>
                <a:cs typeface="Trebuchet MS"/>
                <a:sym typeface="Trebuchet MS"/>
              </a:rPr>
              <a:t>ur Team Name </a:t>
            </a:r>
            <a:r>
              <a:rPr lang="en" sz="2200" b="1" dirty="0">
                <a:solidFill>
                  <a:schemeClr val="lt1"/>
                </a:solidFill>
                <a:latin typeface="Trebuchet MS"/>
                <a:ea typeface="Trebuchet MS"/>
                <a:cs typeface="Trebuchet MS"/>
                <a:sym typeface="Trebuchet MS"/>
              </a:rPr>
              <a:t>: Money Heist</a:t>
            </a:r>
            <a:endParaRPr sz="22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457200" y="1901351"/>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2000" b="1" i="1" u="sng" strike="noStrike" cap="none" dirty="0">
                <a:solidFill>
                  <a:schemeClr val="lt1"/>
                </a:solidFill>
                <a:latin typeface="Trebuchet MS"/>
                <a:ea typeface="Trebuchet MS"/>
                <a:cs typeface="Trebuchet MS"/>
                <a:sym typeface="Trebuchet MS"/>
              </a:rPr>
              <a:t>Team Bio : </a:t>
            </a:r>
          </a:p>
          <a:p>
            <a:pPr marL="0" marR="0" lvl="0" indent="0" algn="just" rtl="0">
              <a:spcBef>
                <a:spcPts val="0"/>
              </a:spcBef>
              <a:spcAft>
                <a:spcPts val="0"/>
              </a:spcAft>
              <a:buClr>
                <a:srgbClr val="000000"/>
              </a:buClr>
              <a:buSzPts val="1800"/>
              <a:buFont typeface="Arial"/>
              <a:buNone/>
            </a:pPr>
            <a:r>
              <a:rPr lang="en" dirty="0">
                <a:solidFill>
                  <a:schemeClr val="lt1"/>
                </a:solidFill>
                <a:latin typeface="Sitka Text Semibold" pitchFamily="2" charset="0"/>
                <a:ea typeface="Trebuchet MS"/>
                <a:cs typeface="Trebuchet MS"/>
                <a:sym typeface="Trebuchet MS"/>
              </a:rPr>
              <a:t>We are a group of 4 students  pursuing 3</a:t>
            </a:r>
            <a:r>
              <a:rPr lang="en" baseline="30000" dirty="0">
                <a:solidFill>
                  <a:schemeClr val="lt1"/>
                </a:solidFill>
                <a:latin typeface="Sitka Text Semibold" pitchFamily="2" charset="0"/>
                <a:ea typeface="Trebuchet MS"/>
                <a:cs typeface="Trebuchet MS"/>
                <a:sym typeface="Trebuchet MS"/>
              </a:rPr>
              <a:t>rd</a:t>
            </a:r>
            <a:r>
              <a:rPr lang="en" dirty="0">
                <a:solidFill>
                  <a:schemeClr val="lt1"/>
                </a:solidFill>
                <a:latin typeface="Sitka Text Semibold" pitchFamily="2" charset="0"/>
                <a:ea typeface="Trebuchet MS"/>
                <a:cs typeface="Trebuchet MS"/>
                <a:sym typeface="Trebuchet MS"/>
              </a:rPr>
              <a:t> year of Electronics and Communication Engineering, in St.Joseph’s College of Engineering , Chennai. Among us two of us are equipped with MATLAB and coding  skills and two of them have the knowledge about Image Processing.One among us has excellent coding(python) skills.</a:t>
            </a:r>
            <a:r>
              <a:rPr lang="en" sz="1700" dirty="0">
                <a:solidFill>
                  <a:schemeClr val="lt1"/>
                </a:solidFill>
                <a:latin typeface="Trebuchet MS"/>
                <a:ea typeface="Trebuchet MS"/>
                <a:cs typeface="Trebuchet MS"/>
                <a:sym typeface="Trebuchet MS"/>
              </a:rPr>
              <a:t> </a:t>
            </a:r>
          </a:p>
          <a:p>
            <a:pPr marL="0" marR="0" lvl="0" indent="0" rtl="0">
              <a:spcBef>
                <a:spcPts val="0"/>
              </a:spcBef>
              <a:spcAft>
                <a:spcPts val="0"/>
              </a:spcAft>
              <a:buClr>
                <a:srgbClr val="000000"/>
              </a:buClr>
              <a:buSzPts val="1800"/>
              <a:buFont typeface="Arial"/>
              <a:buNone/>
            </a:pPr>
            <a:endParaRPr lang="en" sz="1700" dirty="0">
              <a:solidFill>
                <a:schemeClr val="lt1"/>
              </a:solidFill>
              <a:latin typeface="Trebuchet MS"/>
              <a:ea typeface="Trebuchet MS"/>
              <a:cs typeface="Trebuchet MS"/>
              <a:sym typeface="Trebuchet MS"/>
            </a:endParaRPr>
          </a:p>
          <a:p>
            <a:pPr marL="0" marR="0" lvl="0" indent="0" rtl="0">
              <a:spcBef>
                <a:spcPts val="0"/>
              </a:spcBef>
              <a:spcAft>
                <a:spcPts val="0"/>
              </a:spcAft>
              <a:buClr>
                <a:srgbClr val="000000"/>
              </a:buClr>
              <a:buSzPts val="1800"/>
              <a:buFont typeface="Arial"/>
              <a:buNone/>
            </a:pPr>
            <a:r>
              <a:rPr lang="en" sz="1700" b="1" i="1" u="sng" dirty="0">
                <a:solidFill>
                  <a:schemeClr val="lt1"/>
                </a:solidFill>
                <a:latin typeface="Trebuchet MS"/>
                <a:ea typeface="Trebuchet MS"/>
                <a:cs typeface="Trebuchet MS"/>
                <a:sym typeface="Trebuchet MS"/>
              </a:rPr>
              <a:t>Date:</a:t>
            </a:r>
            <a:r>
              <a:rPr lang="en" sz="1200" dirty="0">
                <a:solidFill>
                  <a:schemeClr val="lt1"/>
                </a:solidFill>
                <a:latin typeface="Trebuchet MS"/>
                <a:ea typeface="Trebuchet MS"/>
                <a:cs typeface="Trebuchet MS"/>
                <a:sym typeface="Trebuchet MS"/>
              </a:rPr>
              <a:t>20</a:t>
            </a:r>
            <a:r>
              <a:rPr lang="en" sz="1700" dirty="0">
                <a:solidFill>
                  <a:schemeClr val="lt1"/>
                </a:solidFill>
                <a:latin typeface="Trebuchet MS"/>
                <a:ea typeface="Trebuchet MS"/>
                <a:cs typeface="Trebuchet MS"/>
                <a:sym typeface="Trebuchet MS"/>
              </a:rPr>
              <a:t>/</a:t>
            </a:r>
            <a:r>
              <a:rPr lang="en" sz="1200" dirty="0">
                <a:solidFill>
                  <a:schemeClr val="lt1"/>
                </a:solidFill>
                <a:latin typeface="Trebuchet MS"/>
                <a:ea typeface="Trebuchet MS"/>
                <a:cs typeface="Trebuchet MS"/>
                <a:sym typeface="Trebuchet MS"/>
              </a:rPr>
              <a:t>09</a:t>
            </a:r>
            <a:r>
              <a:rPr lang="en" sz="1700" dirty="0">
                <a:solidFill>
                  <a:schemeClr val="lt1"/>
                </a:solidFill>
                <a:latin typeface="Trebuchet MS"/>
                <a:ea typeface="Trebuchet MS"/>
                <a:cs typeface="Trebuchet MS"/>
                <a:sym typeface="Trebuchet MS"/>
              </a:rPr>
              <a:t>/</a:t>
            </a:r>
            <a:r>
              <a:rPr lang="en" sz="1200" i="0" u="none" strike="noStrike" cap="none" dirty="0">
                <a:solidFill>
                  <a:schemeClr val="lt1"/>
                </a:solidFill>
                <a:latin typeface="Trebuchet MS"/>
                <a:ea typeface="Trebuchet MS"/>
                <a:cs typeface="Trebuchet MS"/>
                <a:sym typeface="Trebuchet MS"/>
              </a:rPr>
              <a:t>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42E61E0-68BA-A26D-6F78-E6E748F4039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17504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1676400" y="-19145"/>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tx1"/>
                </a:solidFill>
                <a:latin typeface="Lato"/>
                <a:ea typeface="Lato"/>
                <a:cs typeface="Lato"/>
                <a:sym typeface="Lato"/>
              </a:rPr>
              <a:t>GitHub Repository  Link and Screenshots</a:t>
            </a:r>
            <a:endParaRPr sz="2000" b="1" i="0" u="none" strike="noStrike" cap="none" dirty="0">
              <a:solidFill>
                <a:schemeClr val="tx1"/>
              </a:solidFill>
              <a:latin typeface="Lato"/>
              <a:ea typeface="Lato"/>
              <a:cs typeface="Lato"/>
              <a:sym typeface="Lato"/>
            </a:endParaRPr>
          </a:p>
        </p:txBody>
      </p:sp>
      <p:sp>
        <p:nvSpPr>
          <p:cNvPr id="384" name="Google Shape;384;p8">
            <a:hlinkClick r:id="rId3" action="ppaction://hlinksldjump"/>
          </p:cNvPr>
          <p:cNvSpPr txBox="1"/>
          <p:nvPr/>
        </p:nvSpPr>
        <p:spPr>
          <a:xfrm>
            <a:off x="1295400" y="285750"/>
            <a:ext cx="83862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Lato"/>
                <a:ea typeface="Lato"/>
                <a:cs typeface="Lato"/>
                <a:sym typeface="Lato"/>
                <a:hlinkClick r:id="rId3" action="ppaction://hlinksldjump"/>
              </a:rPr>
              <a:t>https://github.com/Yazhinimathivanan/facial-recognation/commit/946a87df96f3920dc638105358faaac14a48700b</a:t>
            </a: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xmlns="" id="{BD731731-EDCA-1E42-A089-A55CE7787104}"/>
              </a:ext>
            </a:extLst>
          </p:cNvPr>
          <p:cNvPicPr>
            <a:picLocks noChangeAspect="1"/>
          </p:cNvPicPr>
          <p:nvPr/>
        </p:nvPicPr>
        <p:blipFill>
          <a:blip r:embed="rId4"/>
          <a:stretch>
            <a:fillRect/>
          </a:stretch>
        </p:blipFill>
        <p:spPr>
          <a:xfrm>
            <a:off x="285750" y="964406"/>
            <a:ext cx="2518800" cy="4045744"/>
          </a:xfrm>
          <a:prstGeom prst="rect">
            <a:avLst/>
          </a:prstGeom>
        </p:spPr>
      </p:pic>
      <p:pic>
        <p:nvPicPr>
          <p:cNvPr id="5" name="Picture 4">
            <a:extLst>
              <a:ext uri="{FF2B5EF4-FFF2-40B4-BE49-F238E27FC236}">
                <a16:creationId xmlns:a16="http://schemas.microsoft.com/office/drawing/2014/main" xmlns="" id="{EEDE430D-79DF-80A5-5651-34A039182408}"/>
              </a:ext>
            </a:extLst>
          </p:cNvPr>
          <p:cNvPicPr>
            <a:picLocks noChangeAspect="1"/>
          </p:cNvPicPr>
          <p:nvPr/>
        </p:nvPicPr>
        <p:blipFill>
          <a:blip r:embed="rId5"/>
          <a:stretch>
            <a:fillRect/>
          </a:stretch>
        </p:blipFill>
        <p:spPr>
          <a:xfrm>
            <a:off x="3124200" y="964406"/>
            <a:ext cx="5715000" cy="40457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76200" y="1123950"/>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                          Thank You</a:t>
            </a:r>
            <a:endParaRPr sz="3600" dirty="0"/>
          </a:p>
        </p:txBody>
      </p:sp>
      <p:sp>
        <p:nvSpPr>
          <p:cNvPr id="390" name="Google Shape;390;p9"/>
          <p:cNvSpPr txBox="1">
            <a:spLocks noGrp="1"/>
          </p:cNvSpPr>
          <p:nvPr>
            <p:ph type="subTitle" idx="1"/>
          </p:nvPr>
        </p:nvSpPr>
        <p:spPr>
          <a:xfrm>
            <a:off x="533400" y="1809750"/>
            <a:ext cx="5105400" cy="3200400"/>
          </a:xfrm>
          <a:prstGeom prst="rect">
            <a:avLst/>
          </a:prstGeom>
          <a:noFill/>
          <a:ln>
            <a:noFill/>
          </a:ln>
        </p:spPr>
        <p:txBody>
          <a:bodyPr spcFirstLastPara="1" wrap="square" lIns="91425" tIns="91425" rIns="91425" bIns="91425" anchor="t" anchorCtr="0">
            <a:noAutofit/>
          </a:bodyPr>
          <a:lstStyle/>
          <a:p>
            <a:pPr marL="0" indent="0">
              <a:spcAft>
                <a:spcPts val="1600"/>
              </a:spcAft>
            </a:pPr>
            <a:r>
              <a:rPr lang="en" sz="1500" dirty="0"/>
              <a:t>Team member names</a:t>
            </a:r>
          </a:p>
          <a:p>
            <a:pPr marL="0" indent="0">
              <a:spcAft>
                <a:spcPts val="1600"/>
              </a:spcAft>
            </a:pPr>
            <a:r>
              <a:rPr lang="en" sz="2000" dirty="0">
                <a:solidFill>
                  <a:schemeClr val="bg1"/>
                </a:solidFill>
              </a:rPr>
              <a:t>Yazhini M S               (312320106177)</a:t>
            </a:r>
          </a:p>
          <a:p>
            <a:pPr marL="0" lvl="0" indent="0" algn="l" rtl="0">
              <a:lnSpc>
                <a:spcPct val="150000"/>
              </a:lnSpc>
              <a:spcBef>
                <a:spcPts val="0"/>
              </a:spcBef>
              <a:spcAft>
                <a:spcPts val="1600"/>
              </a:spcAft>
              <a:buSzPts val="1800"/>
              <a:buNone/>
            </a:pPr>
            <a:r>
              <a:rPr lang="en-US" sz="2000" dirty="0" err="1">
                <a:solidFill>
                  <a:schemeClr val="bg1"/>
                </a:solidFill>
              </a:rPr>
              <a:t>Shweta</a:t>
            </a:r>
            <a:r>
              <a:rPr lang="en" sz="2000" dirty="0">
                <a:solidFill>
                  <a:schemeClr val="bg1"/>
                </a:solidFill>
              </a:rPr>
              <a:t> S Menon      (312320106144)</a:t>
            </a:r>
          </a:p>
          <a:p>
            <a:pPr marL="0" lvl="0" indent="0" algn="l" rtl="0">
              <a:lnSpc>
                <a:spcPct val="150000"/>
              </a:lnSpc>
              <a:spcBef>
                <a:spcPts val="0"/>
              </a:spcBef>
              <a:spcAft>
                <a:spcPts val="1600"/>
              </a:spcAft>
              <a:buSzPts val="1800"/>
              <a:buNone/>
            </a:pPr>
            <a:r>
              <a:rPr lang="en" sz="2000" dirty="0">
                <a:solidFill>
                  <a:schemeClr val="bg1"/>
                </a:solidFill>
              </a:rPr>
              <a:t>Sanjna R                     (312320106137)</a:t>
            </a:r>
          </a:p>
          <a:p>
            <a:pPr marL="0" lvl="0" indent="0" algn="l" rtl="0">
              <a:lnSpc>
                <a:spcPct val="150000"/>
              </a:lnSpc>
              <a:spcBef>
                <a:spcPts val="0"/>
              </a:spcBef>
              <a:spcAft>
                <a:spcPts val="1600"/>
              </a:spcAft>
              <a:buSzPts val="1800"/>
              <a:buNone/>
            </a:pPr>
            <a:r>
              <a:rPr lang="en" sz="2000" dirty="0">
                <a:solidFill>
                  <a:schemeClr val="bg1"/>
                </a:solidFill>
              </a:rPr>
              <a:t>Tasmiya Sulthana Z  (312320106156)</a:t>
            </a:r>
          </a:p>
          <a:p>
            <a:pPr marL="285750" lvl="0" indent="-285750" algn="l" rtl="0">
              <a:lnSpc>
                <a:spcPct val="150000"/>
              </a:lnSpc>
              <a:spcBef>
                <a:spcPts val="0"/>
              </a:spcBef>
              <a:spcAft>
                <a:spcPts val="1600"/>
              </a:spcAft>
              <a:buSzPts val="1800"/>
              <a:buFont typeface="Arial" panose="020B0604020202020204" pitchFamily="34" charset="0"/>
              <a:buChar char="•"/>
            </a:pPr>
            <a:endParaRPr lang="en" sz="1500" dirty="0">
              <a:solidFill>
                <a:schemeClr val="bg1"/>
              </a:solidFill>
            </a:endParaRPr>
          </a:p>
          <a:p>
            <a:pPr marL="285750" lvl="0" indent="-285750" algn="l" rtl="0">
              <a:lnSpc>
                <a:spcPct val="150000"/>
              </a:lnSpc>
              <a:spcBef>
                <a:spcPts val="0"/>
              </a:spcBef>
              <a:spcAft>
                <a:spcPts val="1600"/>
              </a:spcAft>
              <a:buSzPts val="1800"/>
              <a:buFont typeface="Arial" panose="020B0604020202020204" pitchFamily="34" charset="0"/>
              <a:buChar char="•"/>
            </a:pPr>
            <a:endParaRPr lang="en" sz="1500" dirty="0">
              <a:solidFill>
                <a:schemeClr val="bg1"/>
              </a:solidFill>
            </a:endParaRPr>
          </a:p>
          <a:p>
            <a:pPr marL="285750" lvl="0" indent="-285750" algn="l" rtl="0">
              <a:lnSpc>
                <a:spcPct val="150000"/>
              </a:lnSpc>
              <a:spcBef>
                <a:spcPts val="0"/>
              </a:spcBef>
              <a:spcAft>
                <a:spcPts val="1600"/>
              </a:spcAft>
              <a:buSzPts val="1800"/>
              <a:buFont typeface="Arial" panose="020B0604020202020204" pitchFamily="34" charset="0"/>
              <a:buChar char="•"/>
            </a:pPr>
            <a:endParaRPr lang="en" sz="1500" dirty="0">
              <a:solidFill>
                <a:schemeClr val="bg1"/>
              </a:solidFill>
            </a:endParaRPr>
          </a:p>
          <a:p>
            <a:pPr marL="285750" lvl="0" indent="-285750" algn="l" rtl="0">
              <a:lnSpc>
                <a:spcPct val="150000"/>
              </a:lnSpc>
              <a:spcBef>
                <a:spcPts val="0"/>
              </a:spcBef>
              <a:spcAft>
                <a:spcPts val="1600"/>
              </a:spcAft>
              <a:buSzPts val="1800"/>
              <a:buFont typeface="Arial" panose="020B0604020202020204" pitchFamily="34" charset="0"/>
              <a:buChar char="•"/>
            </a:pPr>
            <a:r>
              <a:rPr lang="en" sz="1500" dirty="0"/>
              <a:t> </a:t>
            </a:r>
          </a:p>
          <a:p>
            <a:pPr marL="285750" lvl="0" indent="-285750" algn="l" rtl="0">
              <a:lnSpc>
                <a:spcPct val="150000"/>
              </a:lnSpc>
              <a:spcBef>
                <a:spcPts val="0"/>
              </a:spcBef>
              <a:spcAft>
                <a:spcPts val="1600"/>
              </a:spcAft>
              <a:buSzPts val="1800"/>
              <a:buFont typeface="Arial" panose="020B0604020202020204" pitchFamily="34" charset="0"/>
              <a:buChar char="•"/>
            </a:pPr>
            <a:endParaRPr lang="en" sz="1500" dirty="0"/>
          </a:p>
          <a:p>
            <a:pPr marL="285750" lvl="0" indent="-285750" algn="l" rtl="0">
              <a:lnSpc>
                <a:spcPct val="150000"/>
              </a:lnSpc>
              <a:spcBef>
                <a:spcPts val="0"/>
              </a:spcBef>
              <a:spcAft>
                <a:spcPts val="1600"/>
              </a:spcAft>
              <a:buSzPts val="1800"/>
              <a:buFont typeface="Wingdings" panose="05000000000000000000" pitchFamily="2" charset="2"/>
              <a:buChar char="v"/>
            </a:pPr>
            <a:endParaRPr lang="en-US" sz="1500" dirty="0"/>
          </a:p>
          <a:p>
            <a:pPr marL="285750" lvl="0" indent="-285750" algn="l" rtl="0">
              <a:lnSpc>
                <a:spcPct val="150000"/>
              </a:lnSpc>
              <a:spcBef>
                <a:spcPts val="0"/>
              </a:spcBef>
              <a:spcAft>
                <a:spcPts val="1600"/>
              </a:spcAft>
              <a:buSzPts val="1800"/>
              <a:buFont typeface="Wingdings" panose="05000000000000000000" pitchFamily="2" charset="2"/>
              <a:buChar char="v"/>
            </a:pP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87581" y="38693"/>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i="1" u="sng" dirty="0"/>
              <a:t>Problem Statement</a:t>
            </a:r>
            <a:r>
              <a:rPr lang="en" sz="2000" dirty="0"/>
              <a:t/>
            </a:r>
            <a:br>
              <a:rPr lang="en" sz="2000" dirty="0"/>
            </a:br>
            <a:r>
              <a:rPr lang="en" sz="2000" dirty="0"/>
              <a:t/>
            </a:r>
            <a:br>
              <a:rPr lang="en" sz="2000" dirty="0"/>
            </a:br>
            <a:endParaRPr sz="2000" dirty="0"/>
          </a:p>
        </p:txBody>
      </p:sp>
      <p:sp>
        <p:nvSpPr>
          <p:cNvPr id="348" name="Google Shape;348;p2"/>
          <p:cNvSpPr txBox="1"/>
          <p:nvPr/>
        </p:nvSpPr>
        <p:spPr>
          <a:xfrm>
            <a:off x="75675" y="1721463"/>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1" i="1" u="sng" strike="noStrike" cap="none" dirty="0">
                <a:solidFill>
                  <a:schemeClr val="tx1"/>
                </a:solidFill>
                <a:latin typeface="Lato"/>
                <a:ea typeface="Lato"/>
                <a:cs typeface="Lato"/>
                <a:sym typeface="Lato"/>
              </a:rPr>
              <a:t>Why did you decide to solve this Problem statement?</a:t>
            </a:r>
          </a:p>
          <a:p>
            <a:pPr marL="0" marR="0" lvl="0" indent="0" algn="just" rtl="0">
              <a:lnSpc>
                <a:spcPct val="100000"/>
              </a:lnSpc>
              <a:spcBef>
                <a:spcPts val="0"/>
              </a:spcBef>
              <a:spcAft>
                <a:spcPts val="0"/>
              </a:spcAft>
              <a:buClr>
                <a:srgbClr val="000000"/>
              </a:buClr>
              <a:buSzPts val="1400"/>
              <a:buFont typeface="Arial"/>
              <a:buNone/>
            </a:pPr>
            <a:endParaRPr lang="en" dirty="0">
              <a:solidFill>
                <a:schemeClr val="tx1"/>
              </a:solidFill>
              <a:latin typeface="Lato"/>
              <a:ea typeface="Lato"/>
              <a:cs typeface="Lato"/>
              <a:sym typeface="Lato"/>
            </a:endParaRPr>
          </a:p>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dirty="0">
                <a:solidFill>
                  <a:schemeClr val="tx1"/>
                </a:solidFill>
                <a:latin typeface="Arial" pitchFamily="34" charset="0"/>
                <a:ea typeface="Lato"/>
                <a:cs typeface="Arial" pitchFamily="34" charset="0"/>
                <a:sym typeface="Lato"/>
              </a:rPr>
              <a:t>We decided to solve this statement because I have been to banks , </a:t>
            </a:r>
            <a:r>
              <a:rPr lang="en" dirty="0">
                <a:solidFill>
                  <a:schemeClr val="tx1"/>
                </a:solidFill>
                <a:latin typeface="Arial" pitchFamily="34" charset="0"/>
                <a:ea typeface="Lato"/>
                <a:cs typeface="Arial" pitchFamily="34" charset="0"/>
                <a:sym typeface="Lato"/>
              </a:rPr>
              <a:t>n</a:t>
            </a:r>
            <a:r>
              <a:rPr lang="en" sz="1400" b="0" i="0" u="none" strike="noStrike" cap="none" dirty="0">
                <a:solidFill>
                  <a:schemeClr val="tx1"/>
                </a:solidFill>
                <a:latin typeface="Arial" pitchFamily="34" charset="0"/>
                <a:ea typeface="Lato"/>
                <a:cs typeface="Arial" pitchFamily="34" charset="0"/>
                <a:sym typeface="Lato"/>
              </a:rPr>
              <a:t>ot most of the people come there with a simling face. </a:t>
            </a:r>
            <a:r>
              <a:rPr lang="en" dirty="0">
                <a:solidFill>
                  <a:schemeClr val="tx1"/>
                </a:solidFill>
                <a:latin typeface="Arial" pitchFamily="34" charset="0"/>
                <a:ea typeface="Lato"/>
                <a:cs typeface="Arial" pitchFamily="34" charset="0"/>
                <a:sym typeface="Lato"/>
              </a:rPr>
              <a:t>They may be with frustration, agony but no one notices these emotions .In situations even I have been to banks with frustration and agony.  </a:t>
            </a:r>
          </a:p>
          <a:p>
            <a:pPr marL="0" marR="0" lvl="0" indent="0" algn="just" rtl="0">
              <a:lnSpc>
                <a:spcPct val="100000"/>
              </a:lnSpc>
              <a:spcBef>
                <a:spcPts val="0"/>
              </a:spcBef>
              <a:spcAft>
                <a:spcPts val="0"/>
              </a:spcAft>
              <a:buClr>
                <a:srgbClr val="000000"/>
              </a:buClr>
              <a:buSzPts val="1400"/>
              <a:buFont typeface="Arial"/>
              <a:buNone/>
            </a:pPr>
            <a:endParaRPr lang="en" dirty="0">
              <a:solidFill>
                <a:schemeClr val="tx1"/>
              </a:solidFill>
              <a:latin typeface="Arial" pitchFamily="34" charset="0"/>
              <a:ea typeface="Lato"/>
              <a:cs typeface="Arial"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 dirty="0">
                <a:solidFill>
                  <a:schemeClr val="tx1"/>
                </a:solidFill>
                <a:latin typeface="Arial" pitchFamily="34" charset="0"/>
                <a:ea typeface="Lato"/>
                <a:cs typeface="Arial" pitchFamily="34" charset="0"/>
                <a:sym typeface="Lato"/>
              </a:rPr>
              <a:t>Since, I have seen myself and many others in this state of mind in the banks ,this is  our initial and main motive to provide a solution to this problem statement. B</a:t>
            </a:r>
            <a:r>
              <a:rPr lang="en" sz="1400" b="0" i="0" u="none" strike="noStrike" cap="none" dirty="0">
                <a:solidFill>
                  <a:schemeClr val="tx1"/>
                </a:solidFill>
                <a:latin typeface="Arial" pitchFamily="34" charset="0"/>
                <a:ea typeface="Lato"/>
                <a:cs typeface="Arial" pitchFamily="34" charset="0"/>
                <a:sym typeface="Lato"/>
              </a:rPr>
              <a:t>ank’s  reputation  increases by not only giving attention to the customers but also by giving extra attention to the customer’s emotions. </a:t>
            </a:r>
          </a:p>
          <a:p>
            <a:pPr marL="0" marR="0" lvl="0" indent="0" algn="just" rtl="0">
              <a:lnSpc>
                <a:spcPct val="100000"/>
              </a:lnSpc>
              <a:spcBef>
                <a:spcPts val="0"/>
              </a:spcBef>
              <a:spcAft>
                <a:spcPts val="0"/>
              </a:spcAft>
              <a:buClr>
                <a:srgbClr val="000000"/>
              </a:buClr>
              <a:buSzPts val="1400"/>
              <a:buFont typeface="Arial"/>
              <a:buNone/>
            </a:pPr>
            <a:endParaRPr lang="en" dirty="0">
              <a:solidFill>
                <a:schemeClr val="tx1"/>
              </a:solidFill>
              <a:latin typeface="Arial" pitchFamily="34" charset="0"/>
              <a:ea typeface="Lato"/>
              <a:cs typeface="Arial"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 dirty="0">
                <a:solidFill>
                  <a:schemeClr val="tx1"/>
                </a:solidFill>
                <a:latin typeface="Arial" pitchFamily="34" charset="0"/>
                <a:ea typeface="Lato"/>
                <a:cs typeface="Arial" pitchFamily="34" charset="0"/>
                <a:sym typeface="Lato"/>
              </a:rPr>
              <a:t>Since also the number of Bank robberies(4386) in a year are increasing gradually every year we have decided to give a solution to reduce the number of robberies by  alerting the bank authority.</a:t>
            </a:r>
            <a:endParaRPr lang="en" sz="1400" b="0" i="0" u="none" strike="noStrike" cap="none" dirty="0">
              <a:solidFill>
                <a:schemeClr val="tx1"/>
              </a:solidFill>
              <a:latin typeface="Arial" pitchFamily="34" charset="0"/>
              <a:ea typeface="Lato"/>
              <a:cs typeface="Arial"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endParaRPr lang="en" sz="1400" b="0" i="0" u="none" strike="noStrike" cap="none" dirty="0">
              <a:solidFill>
                <a:schemeClr val="tx1"/>
              </a:solidFill>
              <a:latin typeface="Arial" pitchFamily="34" charset="0"/>
              <a:ea typeface="Lato"/>
              <a:cs typeface="Arial" pitchFamily="34" charset="0"/>
              <a:sym typeface="Lato"/>
            </a:endParaRPr>
          </a:p>
          <a:p>
            <a:pPr marL="0" marR="0" lvl="0" indent="0" algn="just" rtl="0">
              <a:lnSpc>
                <a:spcPct val="100000"/>
              </a:lnSpc>
              <a:spcBef>
                <a:spcPts val="0"/>
              </a:spcBef>
              <a:spcAft>
                <a:spcPts val="0"/>
              </a:spcAft>
              <a:buClr>
                <a:srgbClr val="000000"/>
              </a:buClr>
              <a:buSzPts val="1400"/>
              <a:buFont typeface="Arial"/>
              <a:buNone/>
            </a:pPr>
            <a:r>
              <a:rPr lang="en" dirty="0">
                <a:solidFill>
                  <a:schemeClr val="tx1"/>
                </a:solidFill>
                <a:latin typeface="Arial" pitchFamily="34" charset="0"/>
                <a:ea typeface="Lato"/>
                <a:cs typeface="Arial" pitchFamily="34" charset="0"/>
                <a:sym typeface="Lato"/>
              </a:rPr>
              <a:t>Customers will </a:t>
            </a:r>
            <a:r>
              <a:rPr lang="en" sz="1400" b="0" i="0" u="none" strike="noStrike" cap="none" dirty="0">
                <a:solidFill>
                  <a:schemeClr val="tx1"/>
                </a:solidFill>
                <a:latin typeface="Arial" pitchFamily="34" charset="0"/>
                <a:ea typeface="Lato"/>
                <a:cs typeface="Arial" pitchFamily="34" charset="0"/>
                <a:sym typeface="Lato"/>
              </a:rPr>
              <a:t> </a:t>
            </a:r>
            <a:r>
              <a:rPr lang="en" dirty="0">
                <a:solidFill>
                  <a:schemeClr val="tx1"/>
                </a:solidFill>
                <a:latin typeface="Arial" pitchFamily="34" charset="0"/>
                <a:ea typeface="Lato"/>
                <a:cs typeface="Arial" pitchFamily="34" charset="0"/>
                <a:sym typeface="Lato"/>
              </a:rPr>
              <a:t>feel more comfortable coming to bank when their emotions are prioritized and their needs are satisified. </a:t>
            </a:r>
            <a:endParaRPr sz="1400" b="0" i="0" u="none" strike="noStrike" cap="none" dirty="0">
              <a:solidFill>
                <a:schemeClr val="tx1"/>
              </a:solidFill>
              <a:latin typeface="Arial" pitchFamily="34" charset="0"/>
              <a:ea typeface="Lato"/>
              <a:cs typeface="Arial" pitchFamily="34" charset="0"/>
              <a:sym typeface="Lato"/>
            </a:endParaRPr>
          </a:p>
        </p:txBody>
      </p:sp>
      <p:sp>
        <p:nvSpPr>
          <p:cNvPr id="4" name="Rectangle 3"/>
          <p:cNvSpPr/>
          <p:nvPr/>
        </p:nvSpPr>
        <p:spPr>
          <a:xfrm>
            <a:off x="66150" y="590550"/>
            <a:ext cx="8382000" cy="1169551"/>
          </a:xfrm>
          <a:prstGeom prst="rect">
            <a:avLst/>
          </a:prstGeom>
        </p:spPr>
        <p:txBody>
          <a:bodyPr wrap="square">
            <a:spAutoFit/>
          </a:bodyPr>
          <a:lstStyle/>
          <a:p>
            <a:pPr algn="just"/>
            <a:r>
              <a:rPr lang="en-US" dirty="0">
                <a:solidFill>
                  <a:schemeClr val="tx1"/>
                </a:solidFill>
              </a:rPr>
              <a:t>Banks are using video cameras for the purpose of surveillance at many branches, ATMs and digital lobbies. Getting video analytics of different parameters from the video recording will help the bank to resolve many operational issues at the branches. The bank wants to explore video analytics to understand the customer sentiments, understand the patterns /behaviors/actions in certain branches for proactive surveillance and provide better services to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i="1" u="sng" dirty="0">
                <a:solidFill>
                  <a:schemeClr val="tx1"/>
                </a:solidFill>
              </a:rPr>
              <a:t>User Segment &amp; Pain Points</a:t>
            </a:r>
            <a:endParaRPr sz="2000" b="1" i="1" u="sng" dirty="0">
              <a:solidFill>
                <a:schemeClr val="tx1"/>
              </a:solidFill>
            </a:endParaRPr>
          </a:p>
        </p:txBody>
      </p:sp>
      <p:sp>
        <p:nvSpPr>
          <p:cNvPr id="354" name="Google Shape;354;p3"/>
          <p:cNvSpPr txBox="1"/>
          <p:nvPr/>
        </p:nvSpPr>
        <p:spPr>
          <a:xfrm>
            <a:off x="609600" y="971550"/>
            <a:ext cx="8238600" cy="34143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Clr>
                <a:srgbClr val="000000"/>
              </a:buClr>
              <a:buSzPts val="1400"/>
            </a:pPr>
            <a:r>
              <a:rPr lang="en-US" dirty="0">
                <a:solidFill>
                  <a:schemeClr val="tx1"/>
                </a:solidFill>
                <a:latin typeface="Lato"/>
                <a:ea typeface="Lato"/>
                <a:cs typeface="Lato"/>
                <a:sym typeface="Lato"/>
              </a:rPr>
              <a:t>T</a:t>
            </a:r>
            <a:r>
              <a:rPr lang="en" dirty="0">
                <a:solidFill>
                  <a:schemeClr val="tx1"/>
                </a:solidFill>
                <a:latin typeface="Lato"/>
                <a:ea typeface="Lato"/>
                <a:cs typeface="Lato"/>
                <a:sym typeface="Lato"/>
              </a:rPr>
              <a:t>he early adopters are as follows:-</a:t>
            </a:r>
          </a:p>
          <a:p>
            <a:pPr marL="285750" marR="0" lvl="0" indent="-285750" algn="just" rtl="0">
              <a:lnSpc>
                <a:spcPct val="115000"/>
              </a:lnSpc>
              <a:spcBef>
                <a:spcPts val="1000"/>
              </a:spcBef>
              <a:spcAft>
                <a:spcPts val="0"/>
              </a:spcAft>
              <a:buClr>
                <a:schemeClr val="tx1"/>
              </a:buClr>
              <a:buSzPts val="1400"/>
              <a:buFont typeface="Wingdings" panose="05000000000000000000" pitchFamily="2" charset="2"/>
              <a:buChar char="v"/>
            </a:pPr>
            <a:r>
              <a:rPr lang="en" dirty="0">
                <a:solidFill>
                  <a:schemeClr val="tx1"/>
                </a:solidFill>
                <a:latin typeface="Lato"/>
                <a:ea typeface="Lato"/>
                <a:cs typeface="Lato"/>
                <a:sym typeface="Lato"/>
              </a:rPr>
              <a:t> Bank of Baroda -Head Quarters</a:t>
            </a:r>
          </a:p>
          <a:p>
            <a:pPr marL="285750" marR="0" lvl="0" indent="-285750" algn="just" rtl="0">
              <a:lnSpc>
                <a:spcPct val="115000"/>
              </a:lnSpc>
              <a:spcBef>
                <a:spcPts val="1000"/>
              </a:spcBef>
              <a:spcAft>
                <a:spcPts val="0"/>
              </a:spcAft>
              <a:buClr>
                <a:schemeClr val="tx1"/>
              </a:buClr>
              <a:buSzPts val="1400"/>
              <a:buFont typeface="Wingdings" panose="05000000000000000000" pitchFamily="2" charset="2"/>
              <a:buChar char="v"/>
            </a:pPr>
            <a:r>
              <a:rPr lang="en" dirty="0">
                <a:solidFill>
                  <a:schemeClr val="tx1"/>
                </a:solidFill>
                <a:latin typeface="Lato"/>
                <a:ea typeface="Lato"/>
                <a:cs typeface="Lato"/>
                <a:sym typeface="Lato"/>
              </a:rPr>
              <a:t> Bank of Baroda metropolitan Branches- 1,774 Branches</a:t>
            </a:r>
          </a:p>
          <a:p>
            <a:pPr marL="285750" marR="0" lvl="0" indent="-285750" algn="just" rtl="0">
              <a:lnSpc>
                <a:spcPct val="115000"/>
              </a:lnSpc>
              <a:spcBef>
                <a:spcPts val="1000"/>
              </a:spcBef>
              <a:spcAft>
                <a:spcPts val="0"/>
              </a:spcAft>
              <a:buClr>
                <a:schemeClr val="tx1"/>
              </a:buClr>
              <a:buSzPts val="1400"/>
              <a:buFont typeface="Wingdings" panose="05000000000000000000" pitchFamily="2" charset="2"/>
              <a:buChar char="v"/>
            </a:pPr>
            <a:r>
              <a:rPr lang="en" dirty="0">
                <a:solidFill>
                  <a:schemeClr val="tx1"/>
                </a:solidFill>
                <a:latin typeface="Lato"/>
                <a:ea typeface="Lato"/>
                <a:cs typeface="Lato"/>
                <a:sym typeface="Lato"/>
              </a:rPr>
              <a:t>Bank of Baroda  other branches(Urban,semi-urban,rural,domestic) - </a:t>
            </a:r>
            <a:r>
              <a:rPr lang="en-US" dirty="0">
                <a:solidFill>
                  <a:schemeClr val="tx1"/>
                </a:solidFill>
                <a:latin typeface="Lato"/>
                <a:ea typeface="Lato"/>
                <a:cs typeface="Lato"/>
                <a:sym typeface="Lato"/>
              </a:rPr>
              <a:t>6440</a:t>
            </a:r>
            <a:r>
              <a:rPr lang="en-US" dirty="0">
                <a:solidFill>
                  <a:schemeClr val="tx1"/>
                </a:solidFill>
              </a:rPr>
              <a:t> Branches </a:t>
            </a:r>
          </a:p>
          <a:p>
            <a:pPr marL="285750" marR="0" lvl="0" indent="-285750" algn="just" rtl="0">
              <a:lnSpc>
                <a:spcPct val="115000"/>
              </a:lnSpc>
              <a:spcBef>
                <a:spcPts val="1000"/>
              </a:spcBef>
              <a:spcAft>
                <a:spcPts val="0"/>
              </a:spcAft>
              <a:buClr>
                <a:schemeClr val="tx1"/>
              </a:buClr>
              <a:buSzPts val="1400"/>
              <a:buFont typeface="Wingdings" panose="05000000000000000000" pitchFamily="2" charset="2"/>
              <a:buChar char="v"/>
            </a:pPr>
            <a:r>
              <a:rPr lang="en-US" dirty="0">
                <a:solidFill>
                  <a:schemeClr val="tx1"/>
                </a:solidFill>
                <a:latin typeface="Lato"/>
                <a:ea typeface="Lato"/>
                <a:cs typeface="Lato"/>
                <a:sym typeface="Lato"/>
              </a:rPr>
              <a:t>Bank of Baroda Bank ATM’s - </a:t>
            </a:r>
            <a:r>
              <a:rPr lang="en-US" dirty="0">
                <a:solidFill>
                  <a:schemeClr val="tx1"/>
                </a:solidFill>
              </a:rPr>
              <a:t>10,033 ATM</a:t>
            </a:r>
          </a:p>
          <a:p>
            <a:pPr marL="285750" marR="0" lvl="0" indent="-285750" algn="just" rtl="0">
              <a:lnSpc>
                <a:spcPct val="115000"/>
              </a:lnSpc>
              <a:spcBef>
                <a:spcPts val="1000"/>
              </a:spcBef>
              <a:spcAft>
                <a:spcPts val="0"/>
              </a:spcAft>
              <a:buClr>
                <a:schemeClr val="tx1"/>
              </a:buClr>
              <a:buSzPts val="1400"/>
              <a:buFont typeface="Wingdings" panose="05000000000000000000" pitchFamily="2" charset="2"/>
              <a:buChar char="v"/>
            </a:pPr>
            <a:r>
              <a:rPr lang="en-US" dirty="0">
                <a:solidFill>
                  <a:schemeClr val="tx1"/>
                </a:solidFill>
              </a:rPr>
              <a:t>Bank of Baroda (Foreign Branches) – 94 Branches</a:t>
            </a:r>
          </a:p>
          <a:p>
            <a:pPr marL="285750" marR="0" lvl="0" indent="-285750" algn="just" rtl="0">
              <a:lnSpc>
                <a:spcPct val="115000"/>
              </a:lnSpc>
              <a:spcBef>
                <a:spcPts val="1000"/>
              </a:spcBef>
              <a:spcAft>
                <a:spcPts val="0"/>
              </a:spcAft>
              <a:buClr>
                <a:schemeClr val="tx1"/>
              </a:buClr>
              <a:buSzPts val="1400"/>
              <a:buFont typeface="Wingdings" panose="05000000000000000000" pitchFamily="2" charset="2"/>
              <a:buChar char="v"/>
            </a:pPr>
            <a:r>
              <a:rPr lang="en-US" dirty="0">
                <a:solidFill>
                  <a:schemeClr val="tx1"/>
                </a:solidFill>
                <a:latin typeface="Lato"/>
                <a:ea typeface="Lato"/>
                <a:cs typeface="Lato"/>
                <a:sym typeface="Lato"/>
              </a:rPr>
              <a:t>Other Banks</a:t>
            </a:r>
            <a:endParaRPr lang="en" dirty="0">
              <a:solidFill>
                <a:schemeClr val="tx1"/>
              </a:solidFill>
              <a:latin typeface="Lato"/>
              <a:ea typeface="Lato"/>
              <a:cs typeface="Lato"/>
              <a:sym typeface="Lato"/>
            </a:endParaRPr>
          </a:p>
          <a:p>
            <a:pPr marL="285750" marR="0" lvl="0" indent="-285750" algn="l" rtl="0">
              <a:lnSpc>
                <a:spcPct val="115000"/>
              </a:lnSpc>
              <a:spcBef>
                <a:spcPts val="100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Wingdings" pitchFamily="2" charset="2"/>
              <a:buChar char="v"/>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Wingdings" pitchFamily="2" charset="2"/>
              <a:buChar char="v"/>
            </a:pPr>
            <a:endParaRPr lang="e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6667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endParaRPr lang="en" sz="1400" b="0" i="0" u="none" strike="noStrike" cap="none" dirty="0">
              <a:solidFill>
                <a:srgbClr val="222222"/>
              </a:solidFill>
              <a:latin typeface="Lato"/>
              <a:ea typeface="Lato"/>
              <a:cs typeface="Lato"/>
              <a:sym typeface="Lato"/>
            </a:endParaRPr>
          </a:p>
          <a:p>
            <a:pPr lvl="0" algn="just">
              <a:lnSpc>
                <a:spcPct val="200000"/>
              </a:lnSpc>
              <a:spcBef>
                <a:spcPts val="1000"/>
              </a:spcBef>
              <a:spcAft>
                <a:spcPts val="1000"/>
              </a:spcAft>
              <a:buSzPts val="1400"/>
            </a:pPr>
            <a:r>
              <a:rPr lang="en" dirty="0">
                <a:solidFill>
                  <a:schemeClr val="tx1"/>
                </a:solidFill>
                <a:latin typeface="Lato"/>
                <a:ea typeface="Lato"/>
                <a:cs typeface="Lato"/>
                <a:sym typeface="Lato"/>
              </a:rPr>
              <a:t> We have developed a mini project on Facial Recognitaion using Image Processing Tool Box of MATLAB. In this Project we have collected around 100 facial data sets and have stored in the database</a:t>
            </a:r>
            <a:r>
              <a:rPr lang="en" dirty="0">
                <a:solidFill>
                  <a:schemeClr val="tx1"/>
                </a:solidFill>
                <a:latin typeface="Lato" panose="020B0604020202020204" charset="0"/>
                <a:ea typeface="Lato"/>
                <a:cs typeface="Lato"/>
                <a:sym typeface="Lato"/>
              </a:rPr>
              <a:t>. </a:t>
            </a:r>
            <a:r>
              <a:rPr lang="en-US" dirty="0">
                <a:solidFill>
                  <a:schemeClr val="tx1"/>
                </a:solidFill>
                <a:latin typeface="Lato" panose="020B0604020202020204" charset="0"/>
              </a:rPr>
              <a:t>Facial recognition is used to transform face images into numerical expressions that can be compared to determine their similarity. </a:t>
            </a:r>
            <a:r>
              <a:rPr lang="en" dirty="0">
                <a:solidFill>
                  <a:schemeClr val="tx1"/>
                </a:solidFill>
                <a:latin typeface="Lato"/>
                <a:ea typeface="Lato"/>
                <a:cs typeface="Lato"/>
                <a:sym typeface="Lato"/>
              </a:rPr>
              <a:t>This way we will be able to compare the real time captured image with the data stored and give alert to the respective person. </a:t>
            </a:r>
          </a:p>
          <a:p>
            <a:pPr marL="0" marR="0" lvl="0" indent="0" algn="l" rtl="0">
              <a:lnSpc>
                <a:spcPct val="115000"/>
              </a:lnSpc>
              <a:spcBef>
                <a:spcPts val="1000"/>
              </a:spcBef>
              <a:spcAft>
                <a:spcPts val="1000"/>
              </a:spcAft>
              <a:buClr>
                <a:srgbClr val="000000"/>
              </a:buClr>
              <a:buSzPts val="1400"/>
              <a:buFont typeface="Arial"/>
              <a:buNone/>
            </a:pPr>
            <a:endParaRPr lang="en" dirty="0">
              <a:solidFill>
                <a:schemeClr val="tx1"/>
              </a:solidFill>
              <a:latin typeface="Lato"/>
              <a:ea typeface="Lato"/>
              <a:cs typeface="Lato"/>
              <a:sym typeface="Lato"/>
            </a:endParaRP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 sz="2000" dirty="0"/>
              <a:t>                                             </a:t>
            </a:r>
            <a:r>
              <a:rPr lang="en" sz="2000" b="1" i="1" u="sng" dirty="0">
                <a:solidFill>
                  <a:schemeClr val="tx1"/>
                </a:solidFill>
              </a:rPr>
              <a:t>Pre-Requisite</a:t>
            </a:r>
            <a:endParaRPr sz="2000" b="1" i="1" u="sn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1906" y="5329"/>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i="1" u="sng" dirty="0">
                <a:solidFill>
                  <a:srgbClr val="4A4548"/>
                </a:solidFill>
                <a:highlight>
                  <a:srgbClr val="FFFFFF"/>
                </a:highlight>
                <a:latin typeface="HP Simplified Jpan" panose="020B0500000000000000" pitchFamily="34" charset="-128"/>
                <a:ea typeface="HP Simplified Jpan" panose="020B0500000000000000" pitchFamily="34" charset="-128"/>
              </a:rPr>
              <a:t>Azure tools or resources</a:t>
            </a:r>
            <a:r>
              <a:rPr lang="en-US" sz="2000" dirty="0">
                <a:solidFill>
                  <a:srgbClr val="4A4548"/>
                </a:solidFill>
                <a:highlight>
                  <a:srgbClr val="FFFFFF"/>
                </a:highlight>
              </a:rPr>
              <a:t/>
            </a:r>
            <a:br>
              <a:rPr lang="en-US" sz="2000" dirty="0">
                <a:solidFill>
                  <a:srgbClr val="4A4548"/>
                </a:solidFill>
                <a:highlight>
                  <a:srgbClr val="FFFFFF"/>
                </a:highlight>
              </a:rPr>
            </a:br>
            <a:endParaRPr sz="2000" dirty="0"/>
          </a:p>
        </p:txBody>
      </p:sp>
      <p:graphicFrame>
        <p:nvGraphicFramePr>
          <p:cNvPr id="2" name="Diagram 1"/>
          <p:cNvGraphicFramePr/>
          <p:nvPr>
            <p:extLst>
              <p:ext uri="{D42A27DB-BD31-4B8C-83A1-F6EECF244321}">
                <p14:modId xmlns:p14="http://schemas.microsoft.com/office/powerpoint/2010/main" xmlns="" val="4116448194"/>
              </p:ext>
            </p:extLst>
          </p:nvPr>
        </p:nvGraphicFramePr>
        <p:xfrm>
          <a:off x="228600" y="2038350"/>
          <a:ext cx="82800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p:cNvGrpSpPr/>
          <p:nvPr/>
        </p:nvGrpSpPr>
        <p:grpSpPr>
          <a:xfrm>
            <a:off x="3042158" y="248929"/>
            <a:ext cx="1848603" cy="2438391"/>
            <a:chOff x="457204" y="-1"/>
            <a:chExt cx="1848603" cy="2438391"/>
          </a:xfrm>
        </p:grpSpPr>
        <p:sp>
          <p:nvSpPr>
            <p:cNvPr id="6" name="Hexagon 5"/>
            <p:cNvSpPr/>
            <p:nvPr/>
          </p:nvSpPr>
          <p:spPr>
            <a:xfrm rot="5400000">
              <a:off x="162310" y="294893"/>
              <a:ext cx="2438391" cy="1848603"/>
            </a:xfrm>
            <a:prstGeom prst="hexagon">
              <a:avLst/>
            </a:prstGeom>
            <a:solidFill>
              <a:srgbClr val="FF4215"/>
            </a:solidFill>
            <a:ln>
              <a:solidFill>
                <a:srgbClr val="E62C00"/>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 name="Hexagon 4"/>
            <p:cNvSpPr/>
            <p:nvPr/>
          </p:nvSpPr>
          <p:spPr>
            <a:xfrm>
              <a:off x="728043" y="357250"/>
              <a:ext cx="1306925" cy="17238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a:p>
          </p:txBody>
        </p:sp>
      </p:grpSp>
      <p:sp>
        <p:nvSpPr>
          <p:cNvPr id="14" name="Hexagon 13"/>
          <p:cNvSpPr/>
          <p:nvPr/>
        </p:nvSpPr>
        <p:spPr>
          <a:xfrm rot="5400000">
            <a:off x="1601002" y="2740623"/>
            <a:ext cx="2438391" cy="1848603"/>
          </a:xfrm>
          <a:prstGeom prst="hexagon">
            <a:avLst/>
          </a:prstGeom>
          <a:solidFill>
            <a:srgbClr val="FF4215"/>
          </a:solidFill>
          <a:ln>
            <a:solidFill>
              <a:srgbClr val="E62C00"/>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5" name="Hexagon 14"/>
          <p:cNvSpPr/>
          <p:nvPr/>
        </p:nvSpPr>
        <p:spPr>
          <a:xfrm rot="5400000">
            <a:off x="3855496" y="2644518"/>
            <a:ext cx="2438391" cy="1848603"/>
          </a:xfrm>
          <a:prstGeom prst="hexagon">
            <a:avLst/>
          </a:prstGeom>
          <a:solidFill>
            <a:srgbClr val="FF4215"/>
          </a:solidFill>
          <a:ln>
            <a:solidFill>
              <a:srgbClr val="E62C00"/>
            </a:solid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 name="TextBox 2"/>
          <p:cNvSpPr txBox="1"/>
          <p:nvPr/>
        </p:nvSpPr>
        <p:spPr>
          <a:xfrm>
            <a:off x="3237359" y="761974"/>
            <a:ext cx="1654778" cy="1477328"/>
          </a:xfrm>
          <a:prstGeom prst="rect">
            <a:avLst/>
          </a:prstGeom>
          <a:noFill/>
        </p:spPr>
        <p:txBody>
          <a:bodyPr wrap="square" rtlCol="0">
            <a:spAutoFit/>
          </a:bodyPr>
          <a:lstStyle/>
          <a:p>
            <a:r>
              <a:rPr lang="en-US" sz="1800" dirty="0">
                <a:solidFill>
                  <a:schemeClr val="bg1"/>
                </a:solidFill>
              </a:rPr>
              <a:t>  </a:t>
            </a:r>
            <a:r>
              <a:rPr lang="en-US" sz="1800" dirty="0">
                <a:solidFill>
                  <a:schemeClr val="tx1"/>
                </a:solidFill>
              </a:rPr>
              <a:t>MATLAB/</a:t>
            </a:r>
          </a:p>
          <a:p>
            <a:r>
              <a:rPr lang="en-US" sz="1800" dirty="0">
                <a:solidFill>
                  <a:schemeClr val="tx1"/>
                </a:solidFill>
              </a:rPr>
              <a:t>   Python</a:t>
            </a:r>
          </a:p>
          <a:p>
            <a:r>
              <a:rPr lang="en-US" sz="1800" dirty="0">
                <a:solidFill>
                  <a:schemeClr val="tx1"/>
                </a:solidFill>
              </a:rPr>
              <a:t>   (Image -        Processing        Tool Box)</a:t>
            </a:r>
          </a:p>
        </p:txBody>
      </p:sp>
      <p:sp>
        <p:nvSpPr>
          <p:cNvPr id="4" name="TextBox 3"/>
          <p:cNvSpPr txBox="1"/>
          <p:nvPr/>
        </p:nvSpPr>
        <p:spPr>
          <a:xfrm>
            <a:off x="2178558" y="3430318"/>
            <a:ext cx="1415772" cy="369332"/>
          </a:xfrm>
          <a:prstGeom prst="rect">
            <a:avLst/>
          </a:prstGeom>
          <a:noFill/>
        </p:spPr>
        <p:txBody>
          <a:bodyPr wrap="none" rtlCol="0">
            <a:spAutoFit/>
          </a:bodyPr>
          <a:lstStyle/>
          <a:p>
            <a:pPr algn="r"/>
            <a:r>
              <a:rPr lang="en-US" sz="1800" dirty="0">
                <a:solidFill>
                  <a:schemeClr val="tx1"/>
                </a:solidFill>
              </a:rPr>
              <a:t>Azure Tools</a:t>
            </a:r>
          </a:p>
        </p:txBody>
      </p:sp>
      <p:sp>
        <p:nvSpPr>
          <p:cNvPr id="16" name="TextBox 15"/>
          <p:cNvSpPr txBox="1"/>
          <p:nvPr/>
        </p:nvSpPr>
        <p:spPr>
          <a:xfrm>
            <a:off x="4315509" y="3227667"/>
            <a:ext cx="1518364" cy="646331"/>
          </a:xfrm>
          <a:prstGeom prst="rect">
            <a:avLst/>
          </a:prstGeom>
          <a:noFill/>
        </p:spPr>
        <p:txBody>
          <a:bodyPr wrap="none" rtlCol="0">
            <a:spAutoFit/>
          </a:bodyPr>
          <a:lstStyle/>
          <a:p>
            <a:r>
              <a:rPr lang="en-US" sz="1800" dirty="0">
                <a:solidFill>
                  <a:schemeClr val="tx1"/>
                </a:solidFill>
              </a:rPr>
              <a:t>Raspberry Pi</a:t>
            </a:r>
          </a:p>
          <a:p>
            <a:r>
              <a:rPr lang="en-US" sz="1800" dirty="0">
                <a:solidFill>
                  <a:schemeClr val="tx1"/>
                </a:solidFill>
              </a:rPr>
              <a:t> Controller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240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685800" y="590550"/>
            <a:ext cx="9753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US" sz="1400" b="0" i="0" u="none" strike="noStrike" cap="none" dirty="0">
              <a:solidFill>
                <a:schemeClr val="tx1"/>
              </a:solidFill>
              <a:highlight>
                <a:srgbClr val="C0C0C0"/>
              </a:highlight>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A  </a:t>
            </a:r>
            <a:r>
              <a:rPr lang="en-IN" dirty="0">
                <a:solidFill>
                  <a:schemeClr val="bg1"/>
                </a:solidFill>
                <a:highlight>
                  <a:srgbClr val="C0C0C0"/>
                </a:highlight>
                <a:latin typeface="Lato"/>
                <a:ea typeface="Lato"/>
                <a:cs typeface="Lato"/>
                <a:sym typeface="Lato"/>
              </a:rPr>
              <a:t>dome camera </a:t>
            </a:r>
            <a:r>
              <a:rPr lang="en-IN" dirty="0">
                <a:solidFill>
                  <a:schemeClr val="tx1"/>
                </a:solidFill>
                <a:latin typeface="Lato"/>
                <a:ea typeface="Lato"/>
                <a:cs typeface="Lato"/>
                <a:sym typeface="Lato"/>
              </a:rPr>
              <a:t>is placed at the entrance of the premises  in such a way that the camera that records the number of people entering and leaving the Bank and also </a:t>
            </a:r>
            <a:r>
              <a:rPr lang="en-IN" dirty="0">
                <a:solidFill>
                  <a:schemeClr val="bg1"/>
                </a:solidFill>
                <a:highlight>
                  <a:srgbClr val="C0C0C0"/>
                </a:highlight>
                <a:latin typeface="Lato"/>
                <a:ea typeface="Lato"/>
                <a:cs typeface="Lato"/>
                <a:sym typeface="Lato"/>
              </a:rPr>
              <a:t>detects the envelope </a:t>
            </a:r>
            <a:r>
              <a:rPr lang="en-IN" dirty="0">
                <a:solidFill>
                  <a:schemeClr val="tx1"/>
                </a:solidFill>
                <a:latin typeface="Lato"/>
                <a:ea typeface="Lato"/>
                <a:cs typeface="Lato"/>
                <a:sym typeface="Lato"/>
              </a:rPr>
              <a:t>of the customer.</a:t>
            </a: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endParaRPr lang="en-IN" dirty="0">
              <a:solidFill>
                <a:schemeClr val="tx1"/>
              </a:solidFill>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The recordings from the camera is </a:t>
            </a:r>
            <a:r>
              <a:rPr lang="en-IN" dirty="0">
                <a:solidFill>
                  <a:schemeClr val="bg1"/>
                </a:solidFill>
                <a:highlight>
                  <a:srgbClr val="C0C0C0"/>
                </a:highlight>
                <a:latin typeface="Lato"/>
                <a:ea typeface="Lato"/>
                <a:cs typeface="Lato"/>
                <a:sym typeface="Lato"/>
              </a:rPr>
              <a:t>stored in a database </a:t>
            </a:r>
            <a:r>
              <a:rPr lang="en-IN" dirty="0">
                <a:solidFill>
                  <a:schemeClr val="tx1"/>
                </a:solidFill>
                <a:latin typeface="Lato"/>
                <a:ea typeface="Lato"/>
                <a:cs typeface="Lato"/>
                <a:sym typeface="Lato"/>
              </a:rPr>
              <a:t>which contains the previous recordings from the camera within a specified time period(eg:25days). </a:t>
            </a: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endParaRPr lang="en-IN" dirty="0">
              <a:solidFill>
                <a:schemeClr val="tx1"/>
              </a:solidFill>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Now, the videos stored in the database is compared and the footages that contain the envelope of the person visited frequently or involved in </a:t>
            </a:r>
            <a:r>
              <a:rPr lang="en-IN" dirty="0">
                <a:solidFill>
                  <a:schemeClr val="bg1"/>
                </a:solidFill>
                <a:highlight>
                  <a:srgbClr val="C0C0C0"/>
                </a:highlight>
                <a:latin typeface="Lato"/>
                <a:ea typeface="Lato"/>
                <a:cs typeface="Lato"/>
                <a:sym typeface="Lato"/>
              </a:rPr>
              <a:t>suspicious activity </a:t>
            </a:r>
            <a:r>
              <a:rPr lang="en-IN" dirty="0">
                <a:solidFill>
                  <a:schemeClr val="tx1"/>
                </a:solidFill>
                <a:latin typeface="Lato"/>
                <a:ea typeface="Lato"/>
                <a:cs typeface="Lato"/>
                <a:sym typeface="Lato"/>
              </a:rPr>
              <a:t>is separately stored and an </a:t>
            </a:r>
            <a:r>
              <a:rPr lang="en-IN" dirty="0">
                <a:solidFill>
                  <a:schemeClr val="bg1"/>
                </a:solidFill>
                <a:highlight>
                  <a:srgbClr val="C0C0C0"/>
                </a:highlight>
                <a:latin typeface="Lato"/>
                <a:ea typeface="Lato"/>
                <a:cs typeface="Lato"/>
                <a:sym typeface="Lato"/>
              </a:rPr>
              <a:t>alert</a:t>
            </a:r>
            <a:r>
              <a:rPr lang="en-IN" dirty="0">
                <a:solidFill>
                  <a:schemeClr val="tx1"/>
                </a:solidFill>
                <a:latin typeface="Lato"/>
                <a:ea typeface="Lato"/>
                <a:cs typeface="Lato"/>
                <a:sym typeface="Lato"/>
              </a:rPr>
              <a:t> is sent to the </a:t>
            </a:r>
            <a:r>
              <a:rPr lang="en-IN" dirty="0">
                <a:solidFill>
                  <a:schemeClr val="bg1"/>
                </a:solidFill>
                <a:highlight>
                  <a:srgbClr val="C0C0C0"/>
                </a:highlight>
                <a:latin typeface="Lato"/>
                <a:ea typeface="Lato"/>
                <a:cs typeface="Lato"/>
                <a:sym typeface="Lato"/>
              </a:rPr>
              <a:t>bank authority</a:t>
            </a:r>
            <a:r>
              <a:rPr lang="en-IN" dirty="0">
                <a:solidFill>
                  <a:schemeClr val="tx1"/>
                </a:solidFill>
                <a:latin typeface="Lato"/>
                <a:ea typeface="Lato"/>
                <a:cs typeface="Lato"/>
                <a:sym typeface="Lato"/>
              </a:rPr>
              <a:t>.</a:t>
            </a: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endParaRPr lang="en-IN" dirty="0">
              <a:solidFill>
                <a:schemeClr val="tx1"/>
              </a:solidFill>
              <a:highlight>
                <a:srgbClr val="FFFF00"/>
              </a:highlight>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Using an </a:t>
            </a:r>
            <a:r>
              <a:rPr lang="en-IN" dirty="0">
                <a:solidFill>
                  <a:schemeClr val="bg1"/>
                </a:solidFill>
                <a:highlight>
                  <a:srgbClr val="C0C0C0"/>
                </a:highlight>
                <a:latin typeface="Lato"/>
                <a:ea typeface="Lato"/>
                <a:cs typeface="Lato"/>
                <a:sym typeface="Lato"/>
              </a:rPr>
              <a:t>proximity sensor </a:t>
            </a:r>
            <a:r>
              <a:rPr lang="en-IN" dirty="0">
                <a:solidFill>
                  <a:schemeClr val="tx1"/>
                </a:solidFill>
                <a:latin typeface="Lato"/>
                <a:ea typeface="Lato"/>
                <a:cs typeface="Lato"/>
                <a:sym typeface="Lato"/>
              </a:rPr>
              <a:t>the number of people waiting or standing in a counter is analysed. This way we can find where the number of people in each counter and the </a:t>
            </a:r>
            <a:r>
              <a:rPr lang="en-IN" dirty="0">
                <a:solidFill>
                  <a:schemeClr val="bg1"/>
                </a:solidFill>
                <a:highlight>
                  <a:srgbClr val="C0C0C0"/>
                </a:highlight>
                <a:latin typeface="Lato"/>
                <a:ea typeface="Lato"/>
                <a:cs typeface="Lato"/>
                <a:sym typeface="Lato"/>
              </a:rPr>
              <a:t>facilitators are alerted</a:t>
            </a:r>
            <a:r>
              <a:rPr lang="en-IN" dirty="0">
                <a:solidFill>
                  <a:schemeClr val="tx1"/>
                </a:solidFill>
                <a:highlight>
                  <a:srgbClr val="C0C0C0"/>
                </a:highlight>
                <a:latin typeface="Lato"/>
                <a:ea typeface="Lato"/>
                <a:cs typeface="Lato"/>
                <a:sym typeface="Lato"/>
              </a:rPr>
              <a:t>.</a:t>
            </a: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endParaRPr lang="en-IN" dirty="0">
              <a:solidFill>
                <a:schemeClr val="tx1"/>
              </a:solidFill>
              <a:highlight>
                <a:srgbClr val="C0C0C0"/>
              </a:highlight>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Using </a:t>
            </a:r>
            <a:r>
              <a:rPr lang="en-IN" dirty="0">
                <a:solidFill>
                  <a:schemeClr val="bg1"/>
                </a:solidFill>
                <a:highlight>
                  <a:srgbClr val="C0C0C0"/>
                </a:highlight>
                <a:latin typeface="Lato"/>
                <a:ea typeface="Lato"/>
                <a:cs typeface="Lato"/>
                <a:sym typeface="Lato"/>
              </a:rPr>
              <a:t>Camera</a:t>
            </a:r>
            <a:r>
              <a:rPr lang="en-IN" dirty="0">
                <a:solidFill>
                  <a:schemeClr val="tx1"/>
                </a:solidFill>
                <a:latin typeface="Lato"/>
                <a:ea typeface="Lato"/>
                <a:cs typeface="Lato"/>
                <a:sym typeface="Lato"/>
              </a:rPr>
              <a:t> the </a:t>
            </a:r>
            <a:r>
              <a:rPr lang="en-IN" dirty="0">
                <a:solidFill>
                  <a:schemeClr val="bg1"/>
                </a:solidFill>
                <a:highlight>
                  <a:srgbClr val="C0C0C0"/>
                </a:highlight>
                <a:latin typeface="Lato"/>
                <a:ea typeface="Lato"/>
                <a:cs typeface="Lato"/>
                <a:sym typeface="Lato"/>
              </a:rPr>
              <a:t>facial emotions </a:t>
            </a:r>
            <a:r>
              <a:rPr lang="en-IN" dirty="0">
                <a:solidFill>
                  <a:schemeClr val="tx1"/>
                </a:solidFill>
                <a:latin typeface="Lato"/>
                <a:ea typeface="Lato"/>
                <a:cs typeface="Lato"/>
                <a:sym typeface="Lato"/>
              </a:rPr>
              <a:t>of the customers are recognized using image processing.</a:t>
            </a: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endParaRPr lang="en-IN" dirty="0">
              <a:solidFill>
                <a:schemeClr val="tx1"/>
              </a:solidFill>
              <a:highlight>
                <a:srgbClr val="FFFF00"/>
              </a:highlight>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Our model is been trained with several samples of images of emotions.</a:t>
            </a: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endParaRPr lang="en-IN" dirty="0">
              <a:solidFill>
                <a:schemeClr val="tx1"/>
              </a:solidFill>
              <a:latin typeface="Lato"/>
              <a:ea typeface="Lato"/>
              <a:cs typeface="Lato"/>
              <a:sym typeface="Lato"/>
            </a:endParaRPr>
          </a:p>
          <a:p>
            <a:pPr marL="1200150" marR="0" lvl="0" indent="-285750" algn="l" rtl="0">
              <a:lnSpc>
                <a:spcPct val="100000"/>
              </a:lnSpc>
              <a:spcBef>
                <a:spcPts val="0"/>
              </a:spcBef>
              <a:spcAft>
                <a:spcPts val="0"/>
              </a:spcAft>
              <a:buClr>
                <a:schemeClr val="tx2"/>
              </a:buClr>
              <a:buSzPts val="1200"/>
              <a:buFont typeface="Wingdings" panose="05000000000000000000" pitchFamily="2" charset="2"/>
              <a:buChar char="v"/>
            </a:pPr>
            <a:r>
              <a:rPr lang="en-IN" dirty="0">
                <a:solidFill>
                  <a:schemeClr val="tx1"/>
                </a:solidFill>
                <a:latin typeface="Lato"/>
                <a:ea typeface="Lato"/>
                <a:cs typeface="Lato"/>
                <a:sym typeface="Lato"/>
              </a:rPr>
              <a:t>The analysis is done and  on  the customer’s activities and behaviour and are divided into groups based on the level and type of emotions.</a:t>
            </a:r>
          </a:p>
          <a:p>
            <a:pPr marL="1085850" marR="0" lvl="0" indent="-171450" algn="l" rtl="0">
              <a:lnSpc>
                <a:spcPct val="100000"/>
              </a:lnSpc>
              <a:spcBef>
                <a:spcPts val="0"/>
              </a:spcBef>
              <a:spcAft>
                <a:spcPts val="0"/>
              </a:spcAft>
              <a:buClr>
                <a:srgbClr val="000000"/>
              </a:buClr>
              <a:buSzPts val="1200"/>
              <a:buFont typeface="Arial" pitchFamily="34" charset="0"/>
              <a:buChar char="•"/>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buFont typeface="Wingdings" panose="05000000000000000000" pitchFamily="2" charset="2"/>
              <a:buChar char="v"/>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pPr>
            <a:r>
              <a:rPr lang="en-IN" sz="1200" dirty="0">
                <a:solidFill>
                  <a:schemeClr val="tx1"/>
                </a:solidFill>
                <a:latin typeface="Lato"/>
                <a:ea typeface="Lato"/>
                <a:cs typeface="Lato"/>
                <a:sym typeface="Lato"/>
              </a:rPr>
              <a:t>     </a:t>
            </a:r>
          </a:p>
          <a:p>
            <a:pPr marL="914400" marR="0" lvl="0" algn="l" rtl="0">
              <a:lnSpc>
                <a:spcPct val="100000"/>
              </a:lnSpc>
              <a:spcBef>
                <a:spcPts val="0"/>
              </a:spcBef>
              <a:spcAft>
                <a:spcPts val="0"/>
              </a:spcAft>
              <a:buClr>
                <a:srgbClr val="000000"/>
              </a:buClr>
              <a:buSzPts val="1200"/>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buFont typeface="Wingdings" panose="05000000000000000000" pitchFamily="2" charset="2"/>
              <a:buChar char="v"/>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buFont typeface="Wingdings" panose="05000000000000000000" pitchFamily="2" charset="2"/>
              <a:buChar char="v"/>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buFont typeface="Wingdings" panose="05000000000000000000" pitchFamily="2" charset="2"/>
              <a:buChar char="v"/>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buFont typeface="Wingdings" panose="05000000000000000000" pitchFamily="2" charset="2"/>
              <a:buChar char="v"/>
            </a:pPr>
            <a:endParaRPr lang="en-IN" sz="1200" dirty="0">
              <a:solidFill>
                <a:schemeClr val="tx1"/>
              </a:solidFill>
              <a:latin typeface="Lato"/>
              <a:ea typeface="Lato"/>
              <a:cs typeface="Lato"/>
              <a:sym typeface="Lato"/>
            </a:endParaRPr>
          </a:p>
          <a:p>
            <a:pPr marL="1085850" marR="0" lvl="0" indent="-171450" algn="l" rtl="0">
              <a:lnSpc>
                <a:spcPct val="100000"/>
              </a:lnSpc>
              <a:spcBef>
                <a:spcPts val="0"/>
              </a:spcBef>
              <a:spcAft>
                <a:spcPts val="0"/>
              </a:spcAft>
              <a:buClr>
                <a:srgbClr val="000000"/>
              </a:buClr>
              <a:buSzPts val="1200"/>
              <a:buFont typeface="Wingdings" panose="05000000000000000000" pitchFamily="2" charset="2"/>
              <a:buChar char="v"/>
            </a:pPr>
            <a:endParaRPr lang="en-IN" sz="1200" dirty="0">
              <a:solidFill>
                <a:schemeClr val="tx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54806"/>
            <a:ext cx="8002500" cy="4731544"/>
          </a:xfrm>
        </p:spPr>
        <p:txBody>
          <a:bodyPr/>
          <a:lstStyle/>
          <a:p>
            <a:pPr>
              <a:lnSpc>
                <a:spcPct val="100000"/>
              </a:lnSpc>
              <a:buFont typeface="Wingdings" panose="05000000000000000000" pitchFamily="2" charset="2"/>
              <a:buChar char="v"/>
            </a:pPr>
            <a:r>
              <a:rPr lang="en-IN" dirty="0"/>
              <a:t>When the person is found to be </a:t>
            </a:r>
            <a:r>
              <a:rPr lang="en-IN" dirty="0">
                <a:solidFill>
                  <a:schemeClr val="bg1"/>
                </a:solidFill>
                <a:highlight>
                  <a:srgbClr val="C0C0C0"/>
                </a:highlight>
              </a:rPr>
              <a:t>sad/frustrated/tensed </a:t>
            </a:r>
            <a:r>
              <a:rPr lang="en-IN" dirty="0"/>
              <a:t>their face will be recognized and through </a:t>
            </a:r>
            <a:r>
              <a:rPr lang="en-IN" dirty="0">
                <a:solidFill>
                  <a:schemeClr val="bg1"/>
                </a:solidFill>
                <a:highlight>
                  <a:srgbClr val="C0C0C0"/>
                </a:highlight>
              </a:rPr>
              <a:t>Aadhar API </a:t>
            </a:r>
            <a:r>
              <a:rPr lang="en-IN" dirty="0"/>
              <a:t>the person’s number is been extracted and the bank would send a message to the person asking their problem.</a:t>
            </a:r>
          </a:p>
          <a:p>
            <a:pPr marL="139700" indent="0">
              <a:lnSpc>
                <a:spcPct val="100000"/>
              </a:lnSpc>
              <a:buNone/>
            </a:pPr>
            <a:endParaRPr lang="en-US" dirty="0"/>
          </a:p>
          <a:p>
            <a:pPr>
              <a:lnSpc>
                <a:spcPct val="100000"/>
              </a:lnSpc>
              <a:buFont typeface="Wingdings" panose="05000000000000000000" pitchFamily="2" charset="2"/>
              <a:buChar char="v"/>
            </a:pPr>
            <a:r>
              <a:rPr lang="en-US" dirty="0"/>
              <a:t>If the customer is found to be </a:t>
            </a:r>
            <a:r>
              <a:rPr lang="en-US" dirty="0">
                <a:solidFill>
                  <a:schemeClr val="bg1"/>
                </a:solidFill>
                <a:highlight>
                  <a:srgbClr val="C0C0C0"/>
                </a:highlight>
              </a:rPr>
              <a:t>frustrated or in pressure, a therapeutic message</a:t>
            </a:r>
            <a:r>
              <a:rPr lang="en-US" dirty="0">
                <a:highlight>
                  <a:srgbClr val="C0C0C0"/>
                </a:highlight>
              </a:rPr>
              <a:t> </a:t>
            </a:r>
            <a:r>
              <a:rPr lang="en-US" dirty="0"/>
              <a:t>is sent to the customer trying to bring them to a relaxed state.</a:t>
            </a:r>
          </a:p>
          <a:p>
            <a:pPr marL="139700" indent="0">
              <a:lnSpc>
                <a:spcPct val="100000"/>
              </a:lnSpc>
              <a:buNone/>
            </a:pPr>
            <a:endParaRPr lang="en-US" dirty="0"/>
          </a:p>
          <a:p>
            <a:pPr>
              <a:lnSpc>
                <a:spcPct val="100000"/>
              </a:lnSpc>
              <a:buFont typeface="Wingdings" panose="05000000000000000000" pitchFamily="2" charset="2"/>
              <a:buChar char="v"/>
            </a:pPr>
            <a:r>
              <a:rPr lang="en-US" dirty="0"/>
              <a:t>If a customer is found to be </a:t>
            </a:r>
            <a:r>
              <a:rPr lang="en-US" dirty="0">
                <a:solidFill>
                  <a:schemeClr val="bg1"/>
                </a:solidFill>
                <a:highlight>
                  <a:srgbClr val="C0C0C0"/>
                </a:highlight>
              </a:rPr>
              <a:t>in hurry and disappointment state </a:t>
            </a:r>
            <a:r>
              <a:rPr lang="en-US" dirty="0"/>
              <a:t>, Steps are taken from the bank </a:t>
            </a:r>
            <a:r>
              <a:rPr lang="en-US" dirty="0">
                <a:solidFill>
                  <a:schemeClr val="bg1"/>
                </a:solidFill>
                <a:highlight>
                  <a:srgbClr val="C0C0C0"/>
                </a:highlight>
              </a:rPr>
              <a:t>to help </a:t>
            </a:r>
            <a:r>
              <a:rPr lang="en-US" dirty="0"/>
              <a:t>the customer in </a:t>
            </a:r>
            <a:r>
              <a:rPr lang="en-US" dirty="0">
                <a:solidFill>
                  <a:schemeClr val="bg1"/>
                </a:solidFill>
                <a:highlight>
                  <a:srgbClr val="C0C0C0"/>
                </a:highlight>
              </a:rPr>
              <a:t>completion of his/her work</a:t>
            </a:r>
            <a:r>
              <a:rPr lang="en-US" dirty="0">
                <a:solidFill>
                  <a:schemeClr val="bg1"/>
                </a:solidFill>
              </a:rPr>
              <a:t> </a:t>
            </a:r>
            <a:r>
              <a:rPr lang="en-US" dirty="0"/>
              <a:t>in time. </a:t>
            </a:r>
          </a:p>
          <a:p>
            <a:pPr marL="139700" indent="0">
              <a:lnSpc>
                <a:spcPct val="100000"/>
              </a:lnSpc>
              <a:buNone/>
            </a:pPr>
            <a:endParaRPr lang="en-US" dirty="0"/>
          </a:p>
          <a:p>
            <a:pPr>
              <a:lnSpc>
                <a:spcPct val="100000"/>
              </a:lnSpc>
              <a:buFont typeface="Wingdings" panose="05000000000000000000" pitchFamily="2" charset="2"/>
              <a:buChar char="v"/>
            </a:pPr>
            <a:r>
              <a:rPr lang="en-US" dirty="0"/>
              <a:t>If a person is found to be with </a:t>
            </a:r>
            <a:r>
              <a:rPr lang="en-US" dirty="0">
                <a:solidFill>
                  <a:schemeClr val="bg1"/>
                </a:solidFill>
                <a:highlight>
                  <a:srgbClr val="C0C0C0"/>
                </a:highlight>
              </a:rPr>
              <a:t>suspicious behavior, the bank is alerted</a:t>
            </a:r>
            <a:r>
              <a:rPr lang="en-US" dirty="0">
                <a:highlight>
                  <a:srgbClr val="C0C0C0"/>
                </a:highlight>
              </a:rPr>
              <a:t> </a:t>
            </a:r>
            <a:r>
              <a:rPr lang="en-US" dirty="0"/>
              <a:t>and necessary actions are taken.</a:t>
            </a:r>
          </a:p>
          <a:p>
            <a:pPr>
              <a:lnSpc>
                <a:spcPct val="100000"/>
              </a:lnSpc>
              <a:buNone/>
            </a:pPr>
            <a:endParaRPr lang="en-US" dirty="0"/>
          </a:p>
          <a:p>
            <a:pPr>
              <a:lnSpc>
                <a:spcPct val="100000"/>
              </a:lnSpc>
              <a:buNone/>
            </a:pPr>
            <a:r>
              <a:rPr lang="en-US" dirty="0"/>
              <a:t>DNN based facial technology is used to identify the person with suspicious act because  of their following features:</a:t>
            </a:r>
          </a:p>
          <a:p>
            <a:pPr>
              <a:lnSpc>
                <a:spcPct val="100000"/>
              </a:lnSpc>
              <a:buNone/>
            </a:pPr>
            <a:endParaRPr lang="en-US" dirty="0"/>
          </a:p>
          <a:p>
            <a:pPr>
              <a:lnSpc>
                <a:spcPct val="100000"/>
              </a:lnSpc>
              <a:buNone/>
            </a:pPr>
            <a:r>
              <a:rPr lang="en-US" dirty="0"/>
              <a:t>       (1) High accuracy even for face images shot from a steep overhead or side angles</a:t>
            </a:r>
            <a:br>
              <a:rPr lang="en-US" dirty="0"/>
            </a:br>
            <a:r>
              <a:rPr lang="en-US" dirty="0"/>
              <a:t>(2) Works well on low-resolution, low-quality, and blurred images</a:t>
            </a:r>
            <a:br>
              <a:rPr lang="en-US" dirty="0"/>
            </a:br>
            <a:r>
              <a:rPr lang="en-US" dirty="0"/>
              <a:t>(3) High-accuracy recognition even with masks or sunglasses</a:t>
            </a:r>
          </a:p>
          <a:p>
            <a:pPr>
              <a:lnSpc>
                <a:spcPct val="100000"/>
              </a:lnSpc>
              <a:buNone/>
            </a:pPr>
            <a:endParaRPr lang="en-US" dirty="0"/>
          </a:p>
          <a:p>
            <a:pPr>
              <a:lnSpc>
                <a:spcPct val="100000"/>
              </a:lnSpc>
              <a:buNone/>
            </a:pPr>
            <a:endParaRPr lang="en-US" dirty="0"/>
          </a:p>
          <a:p>
            <a:pPr>
              <a:lnSpc>
                <a:spcPct val="100000"/>
              </a:lnSpc>
              <a:buNone/>
            </a:pPr>
            <a:endParaRPr lang="en-US" dirty="0"/>
          </a:p>
          <a:p>
            <a:pPr>
              <a:lnSpc>
                <a:spcPct val="100000"/>
              </a:lnSpc>
              <a:buNone/>
            </a:pPr>
            <a:endParaRPr lang="en-US" dirty="0"/>
          </a:p>
        </p:txBody>
      </p:sp>
      <p:sp>
        <p:nvSpPr>
          <p:cNvPr id="4" name="Rectangle 3"/>
          <p:cNvSpPr/>
          <p:nvPr/>
        </p:nvSpPr>
        <p:spPr>
          <a:xfrm>
            <a:off x="304800" y="4400550"/>
            <a:ext cx="8534400" cy="523220"/>
          </a:xfrm>
          <a:prstGeom prst="rect">
            <a:avLst/>
          </a:prstGeom>
        </p:spPr>
        <p:txBody>
          <a:bodyPr wrap="square">
            <a:spAutoFit/>
          </a:bodyPr>
          <a:lstStyle/>
          <a:p>
            <a:pPr marL="1085850" lvl="0" indent="-171450">
              <a:buSzPts val="1200"/>
            </a:pPr>
            <a:endParaRPr lang="en-IN" dirty="0">
              <a:solidFill>
                <a:schemeClr val="tx1"/>
              </a:solidFill>
              <a:latin typeface="Lato"/>
              <a:ea typeface="Lato"/>
              <a:cs typeface="Lato"/>
              <a:sym typeface="Lato"/>
            </a:endParaRPr>
          </a:p>
          <a:p>
            <a:pPr marL="1200150" lvl="0" indent="-285750">
              <a:buSzPts val="1200"/>
              <a:buFont typeface="Wingdings" panose="05000000000000000000" pitchFamily="2" charset="2"/>
              <a:buChar char="Ø"/>
            </a:pPr>
            <a:r>
              <a:rPr lang="en-IN" dirty="0">
                <a:solidFill>
                  <a:schemeClr val="tx1"/>
                </a:solidFill>
                <a:latin typeface="Lato"/>
                <a:ea typeface="Lato"/>
                <a:cs typeface="Lato"/>
                <a:sym typeface="Lato"/>
              </a:rPr>
              <a:t>Required solutions and information are given to the customer by the bank authority.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1981200" y="-78450"/>
            <a:ext cx="62988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dirty="0">
                <a:solidFill>
                  <a:srgbClr val="222222"/>
                </a:solidFill>
                <a:highlight>
                  <a:srgbClr val="FFFFFF"/>
                </a:highlight>
              </a:rPr>
              <a:t>Key Differentiators &amp; Adoption Plan</a:t>
            </a:r>
            <a:endParaRPr sz="1600" dirty="0"/>
          </a:p>
        </p:txBody>
      </p:sp>
      <p:sp>
        <p:nvSpPr>
          <p:cNvPr id="378" name="Google Shape;378;p7"/>
          <p:cNvSpPr txBox="1"/>
          <p:nvPr/>
        </p:nvSpPr>
        <p:spPr>
          <a:xfrm>
            <a:off x="762000" y="20955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dirty="0">
              <a:solidFill>
                <a:srgbClr val="000000"/>
              </a:solidFill>
              <a:latin typeface="Lato"/>
              <a:ea typeface="Lato"/>
              <a:cs typeface="Lato"/>
              <a:sym typeface="Lato"/>
            </a:endParaRPr>
          </a:p>
        </p:txBody>
      </p:sp>
      <p:pic>
        <p:nvPicPr>
          <p:cNvPr id="6" name="Picture 5">
            <a:extLst>
              <a:ext uri="{FF2B5EF4-FFF2-40B4-BE49-F238E27FC236}">
                <a16:creationId xmlns:a16="http://schemas.microsoft.com/office/drawing/2014/main" xmlns="" id="{45C0C449-0A39-5EB0-19E8-D20091B637D4}"/>
              </a:ext>
            </a:extLst>
          </p:cNvPr>
          <p:cNvPicPr>
            <a:picLocks noChangeAspect="1"/>
          </p:cNvPicPr>
          <p:nvPr/>
        </p:nvPicPr>
        <p:blipFill>
          <a:blip r:embed="rId3"/>
          <a:stretch>
            <a:fillRect/>
          </a:stretch>
        </p:blipFill>
        <p:spPr>
          <a:xfrm>
            <a:off x="0" y="576000"/>
            <a:ext cx="9144000" cy="456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184D508-5D56-CDD8-E247-75F562D76E5B}"/>
              </a:ext>
            </a:extLst>
          </p:cNvPr>
          <p:cNvPicPr>
            <a:picLocks noChangeAspect="1"/>
          </p:cNvPicPr>
          <p:nvPr/>
        </p:nvPicPr>
        <p:blipFill>
          <a:blip r:embed="rId2"/>
          <a:stretch>
            <a:fillRect/>
          </a:stretch>
        </p:blipFill>
        <p:spPr>
          <a:xfrm>
            <a:off x="0" y="0"/>
            <a:ext cx="9252912" cy="5143500"/>
          </a:xfrm>
          <a:prstGeom prst="rect">
            <a:avLst/>
          </a:prstGeom>
        </p:spPr>
      </p:pic>
    </p:spTree>
    <p:extLst>
      <p:ext uri="{BB962C8B-B14F-4D97-AF65-F5344CB8AC3E}">
        <p14:creationId xmlns:p14="http://schemas.microsoft.com/office/powerpoint/2010/main" xmlns="" val="375222569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826</Words>
  <Application>Microsoft Office PowerPoint</Application>
  <PresentationFormat>On-screen Show (16:9)</PresentationFormat>
  <Paragraphs>90</Paragraphs>
  <Slides>12</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Trebuchet MS</vt:lpstr>
      <vt:lpstr>Sitka Text Semibold</vt:lpstr>
      <vt:lpstr>Lato</vt:lpstr>
      <vt:lpstr>Century Gothic</vt:lpstr>
      <vt:lpstr>Wingdings</vt:lpstr>
      <vt:lpstr>HP Simplified Jpan</vt:lpstr>
      <vt:lpstr>Wingdings 3</vt:lpstr>
      <vt:lpstr>Lato Black</vt:lpstr>
      <vt:lpstr>TI Template</vt:lpstr>
      <vt:lpstr>Ion</vt:lpstr>
      <vt:lpstr>Bank of Baroda Hackathon - 2022                       </vt:lpstr>
      <vt:lpstr>Problem Statement  </vt:lpstr>
      <vt:lpstr>User Segment &amp; Pain Points</vt:lpstr>
      <vt:lpstr>                                             Pre-Requisite</vt:lpstr>
      <vt:lpstr>Azure tools or resources </vt:lpstr>
      <vt:lpstr>Any Supporting Functional Documents</vt:lpstr>
      <vt:lpstr>Slide 7</vt:lpstr>
      <vt:lpstr>Key Differentiators &amp; Adoption Plan</vt:lpstr>
      <vt:lpstr>Slide 9</vt:lpstr>
      <vt:lpstr>Slide 10</vt:lpstr>
      <vt:lpstr>Slide 11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PUMSCHOOL</dc:creator>
  <cp:lastModifiedBy>PUMSCHOOL</cp:lastModifiedBy>
  <cp:revision>46</cp:revision>
  <dcterms:modified xsi:type="dcterms:W3CDTF">2022-09-20T16:40:23Z</dcterms:modified>
</cp:coreProperties>
</file>