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mj-lt"/>
                <a:ea typeface="Franklin Gothic"/>
                <a:cs typeface="Arial" panose="020B0604020202020204" pitchFamily="34" charset="0"/>
                <a:sym typeface="Franklin Gothic"/>
              </a:rPr>
              <a:t>Ministry/Organization Name/Student Innovation: </a:t>
            </a:r>
            <a:endParaRPr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Arial" panose="020B060402020202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dirty="0">
                <a:latin typeface="+mj-lt"/>
                <a:ea typeface="Franklin Gothic"/>
                <a:cs typeface="Arial" panose="020B0604020202020204" pitchFamily="34" charset="0"/>
                <a:sym typeface="Franklin Gothic"/>
              </a:rPr>
              <a:t>PS Code: SIH1300</a:t>
            </a:r>
            <a:endParaRPr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r>
              <a:rPr lang="en-US" dirty="0">
                <a:latin typeface="+mj-lt"/>
                <a:ea typeface="Franklin Gothic"/>
                <a:cs typeface="Arial" panose="020B0604020202020204" pitchFamily="34" charset="0"/>
                <a:sym typeface="Franklin Gothic"/>
              </a:rPr>
              <a:t>   </a:t>
            </a:r>
            <a:br>
              <a:rPr lang="en-US" dirty="0">
                <a:latin typeface="+mj-lt"/>
                <a:ea typeface="Franklin Gothic"/>
                <a:cs typeface="Arial" panose="020B0604020202020204" pitchFamily="34" charset="0"/>
                <a:sym typeface="Franklin Gothic"/>
              </a:rPr>
            </a:br>
            <a:r>
              <a:rPr lang="en-US" dirty="0">
                <a:latin typeface="+mj-lt"/>
                <a:ea typeface="Franklin Gothic"/>
                <a:cs typeface="Arial" panose="020B0604020202020204" pitchFamily="34" charset="0"/>
                <a:sym typeface="Franklin Gothic"/>
              </a:rPr>
              <a:t>Problem Statement Title: </a:t>
            </a:r>
            <a:r>
              <a:rPr lang="en-IN" b="1" i="0" u="none" strike="noStrike" dirty="0">
                <a:effectLst/>
                <a:latin typeface="+mj-lt"/>
                <a:cs typeface="Arial" panose="020B0604020202020204" pitchFamily="34" charset="0"/>
              </a:rPr>
              <a:t>Automated Public Lighting</a:t>
            </a:r>
            <a:endParaRPr b="1"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Arial" panose="020B0604020202020204" pitchFamily="34" charset="0"/>
                <a:sym typeface="Franklin Gothic"/>
              </a:rPr>
            </a:br>
            <a:r>
              <a:rPr lang="en-US" dirty="0">
                <a:latin typeface="+mj-lt"/>
                <a:ea typeface="Franklin Gothic"/>
                <a:cs typeface="Arial" panose="020B0604020202020204" pitchFamily="34" charset="0"/>
                <a:sym typeface="Franklin Gothic"/>
              </a:rPr>
              <a:t>Team Name: Lumina Elite</a:t>
            </a:r>
            <a:endParaRPr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Arial" panose="020B0604020202020204" pitchFamily="34" charset="0"/>
                <a:sym typeface="Franklin Gothic"/>
              </a:rPr>
            </a:br>
            <a:r>
              <a:rPr lang="en-US" dirty="0">
                <a:latin typeface="+mj-lt"/>
                <a:ea typeface="Franklin Gothic"/>
                <a:cs typeface="Arial" panose="020B0604020202020204" pitchFamily="34" charset="0"/>
                <a:sym typeface="Franklin Gothic"/>
              </a:rPr>
              <a:t>Team Leader Name: Balaji S</a:t>
            </a:r>
            <a:endParaRPr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Arial" panose="020B0604020202020204" pitchFamily="34" charset="0"/>
                <a:sym typeface="Franklin Gothic"/>
              </a:rPr>
            </a:br>
            <a:r>
              <a:rPr lang="en-US" dirty="0">
                <a:latin typeface="+mj-lt"/>
                <a:ea typeface="Franklin Gothic"/>
                <a:cs typeface="Arial" panose="020B0604020202020204" pitchFamily="34" charset="0"/>
                <a:sym typeface="Franklin Gothic"/>
              </a:rPr>
              <a:t>Institute Code (AISHE): </a:t>
            </a:r>
            <a:endParaRPr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Arial" panose="020B0604020202020204" pitchFamily="34" charset="0"/>
                <a:sym typeface="Franklin Gothic"/>
              </a:rPr>
            </a:br>
            <a:r>
              <a:rPr lang="en-US" dirty="0">
                <a:latin typeface="+mj-lt"/>
                <a:ea typeface="Franklin Gothic"/>
                <a:cs typeface="Arial" panose="020B0604020202020204" pitchFamily="34" charset="0"/>
                <a:sym typeface="Franklin Gothic"/>
              </a:rPr>
              <a:t>Institute Name: </a:t>
            </a:r>
            <a:r>
              <a:rPr lang="en-US" sz="1200" dirty="0" err="1">
                <a:latin typeface="+mj-lt"/>
                <a:ea typeface="Franklin Gothic"/>
                <a:cs typeface="Arial" panose="020B0604020202020204" pitchFamily="34" charset="0"/>
                <a:sym typeface="Franklin Gothic"/>
              </a:rPr>
              <a:t>Velammal</a:t>
            </a:r>
            <a:r>
              <a:rPr lang="en-US" sz="1200" dirty="0">
                <a:latin typeface="+mj-lt"/>
                <a:ea typeface="Franklin Gothic"/>
                <a:cs typeface="Arial" panose="020B0604020202020204" pitchFamily="34" charset="0"/>
                <a:sym typeface="Franklin Gothic"/>
              </a:rPr>
              <a:t> College of Engineering and Technology, Madurai</a:t>
            </a:r>
            <a:endParaRPr lang="en-US" sz="1200" dirty="0">
              <a:latin typeface="+mj-lt"/>
              <a:cs typeface="Arial" panose="020B060402020202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a typeface="Franklin Gothic"/>
              <a:cs typeface="Arial" panose="020B060402020202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dirty="0">
                <a:latin typeface="+mj-lt"/>
                <a:ea typeface="Franklin Gothic"/>
                <a:cs typeface="Arial" panose="020B0604020202020204" pitchFamily="34" charset="0"/>
                <a:sym typeface="Franklin Gothic"/>
              </a:rPr>
              <a:t>Theme Name: Smart Automation</a:t>
            </a:r>
            <a:endParaRPr dirty="0">
              <a:latin typeface="+mj-lt"/>
              <a:cs typeface="Arial" panose="020B0604020202020204" pitchFamily="34" charset="0"/>
            </a:endParaRPr>
          </a:p>
        </p:txBody>
      </p:sp>
      <p:pic>
        <p:nvPicPr>
          <p:cNvPr id="212" name="Google Shape;212;p1"/>
          <p:cNvPicPr preferRelativeResize="0"/>
          <p:nvPr/>
        </p:nvPicPr>
        <p:blipFill rotWithShape="1">
          <a:blip r:embed="rId3">
            <a:alphaModFix/>
          </a:blip>
          <a:srcRect/>
          <a:stretch/>
        </p:blipFill>
        <p:spPr>
          <a:xfrm>
            <a:off x="1036320" y="234623"/>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Arial" panose="020B0604020202020204" pitchFamily="34" charset="0"/>
                <a:cs typeface="Arial" panose="020B0604020202020204" pitchFamily="34" charset="0"/>
              </a:rPr>
              <a:t>Idea/Approach Details</a:t>
            </a:r>
            <a:endParaRPr dirty="0">
              <a:latin typeface="Arial" panose="020B0604020202020204" pitchFamily="34" charset="0"/>
              <a:cs typeface="Arial" panose="020B0604020202020204" pitchFamily="34" charset="0"/>
            </a:endParaRPr>
          </a:p>
        </p:txBody>
      </p:sp>
      <p:sp>
        <p:nvSpPr>
          <p:cNvPr id="218" name="Google Shape;218;p2"/>
          <p:cNvSpPr txBox="1">
            <a:spLocks noGrp="1"/>
          </p:cNvSpPr>
          <p:nvPr>
            <p:ph type="body" idx="1"/>
          </p:nvPr>
        </p:nvSpPr>
        <p:spPr>
          <a:xfrm>
            <a:off x="971549" y="2289363"/>
            <a:ext cx="6029019" cy="3108547"/>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Arial" panose="020B0604020202020204" pitchFamily="34" charset="0"/>
                <a:ea typeface="Franklin Gothic"/>
                <a:cs typeface="Arial" panose="020B0604020202020204" pitchFamily="34" charset="0"/>
                <a:sym typeface="Franklin Gothic"/>
              </a:rPr>
              <a:t>Describe your idea/Solution/Prototype here:</a:t>
            </a:r>
            <a:endParaRPr lang="en-US" dirty="0">
              <a:latin typeface="Arial" panose="020B0604020202020204" pitchFamily="34" charset="0"/>
              <a:cs typeface="Arial" panose="020B0604020202020204"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r>
              <a:rPr lang="en-US" sz="1050" dirty="0">
                <a:latin typeface="Arial" panose="020B0604020202020204" pitchFamily="34" charset="0"/>
                <a:cs typeface="Arial" panose="020B0604020202020204" pitchFamily="34" charset="0"/>
              </a:rPr>
              <a:t> </a:t>
            </a:r>
            <a:r>
              <a:rPr lang="en-US" sz="1050" b="1" dirty="0">
                <a:latin typeface="Arial" panose="020B0604020202020204" pitchFamily="34" charset="0"/>
                <a:cs typeface="Arial" panose="020B0604020202020204" pitchFamily="34" charset="0"/>
              </a:rPr>
              <a:t>Efficient Energy Use</a:t>
            </a:r>
            <a:r>
              <a:rPr lang="en-US" sz="1050" dirty="0">
                <a:latin typeface="Arial" panose="020B0604020202020204" pitchFamily="34" charset="0"/>
                <a:cs typeface="Arial" panose="020B0604020202020204" pitchFamily="34" charset="0"/>
              </a:rPr>
              <a:t>: Our Automated Public Lighting system optimizes energy consumption by automatically adjusting illumination levels, reducing energy waste.</a:t>
            </a:r>
          </a:p>
          <a:p>
            <a:pPr marL="285750" lvl="0" indent="-285750" algn="l" rtl="0">
              <a:lnSpc>
                <a:spcPct val="100000"/>
              </a:lnSpc>
              <a:spcBef>
                <a:spcPts val="1000"/>
              </a:spcBef>
              <a:spcAft>
                <a:spcPts val="0"/>
              </a:spcAft>
              <a:buClr>
                <a:schemeClr val="dk1"/>
              </a:buClr>
              <a:buSzPts val="1600"/>
              <a:buFont typeface="Noto Sans Symbols"/>
              <a:buChar char="⮚"/>
            </a:pPr>
            <a:r>
              <a:rPr lang="en-US" sz="1050" b="1" dirty="0">
                <a:latin typeface="Arial" panose="020B0604020202020204" pitchFamily="34" charset="0"/>
                <a:cs typeface="Arial" panose="020B0604020202020204" pitchFamily="34" charset="0"/>
              </a:rPr>
              <a:t>IoT Central Control</a:t>
            </a:r>
            <a:r>
              <a:rPr lang="en-US" sz="1050" dirty="0">
                <a:latin typeface="Arial" panose="020B0604020202020204" pitchFamily="34" charset="0"/>
                <a:cs typeface="Arial" panose="020B0604020202020204" pitchFamily="34" charset="0"/>
              </a:rPr>
              <a:t>: The system is centrally controlled through the Internet of Things (IoT), allowing for remote management and monitoring of public lighting.</a:t>
            </a:r>
          </a:p>
          <a:p>
            <a:pPr marL="285750" lvl="0" indent="-285750" algn="l" rtl="0">
              <a:lnSpc>
                <a:spcPct val="100000"/>
              </a:lnSpc>
              <a:spcBef>
                <a:spcPts val="1000"/>
              </a:spcBef>
              <a:spcAft>
                <a:spcPts val="0"/>
              </a:spcAft>
              <a:buClr>
                <a:schemeClr val="dk1"/>
              </a:buClr>
              <a:buSzPts val="1600"/>
              <a:buFont typeface="Noto Sans Symbols"/>
              <a:buChar char="⮚"/>
            </a:pPr>
            <a:r>
              <a:rPr lang="en-US" sz="1050" b="1" dirty="0">
                <a:latin typeface="Arial" panose="020B0604020202020204" pitchFamily="34" charset="0"/>
                <a:cs typeface="Arial" panose="020B0604020202020204" pitchFamily="34" charset="0"/>
              </a:rPr>
              <a:t>Day-Night Sensing</a:t>
            </a:r>
            <a:r>
              <a:rPr lang="en-US" sz="1050" dirty="0">
                <a:latin typeface="Arial" panose="020B0604020202020204" pitchFamily="34" charset="0"/>
                <a:cs typeface="Arial" panose="020B0604020202020204" pitchFamily="34" charset="0"/>
              </a:rPr>
              <a:t>: It features day-night sensing technology, ensuring lights are only active when required, even in limited urban spaces. Cost Savings: Reduced energy consumption leads to substantial cost savings for cities.</a:t>
            </a:r>
          </a:p>
          <a:p>
            <a:pPr marL="285750" lvl="0" indent="-285750" algn="l" rtl="0">
              <a:lnSpc>
                <a:spcPct val="100000"/>
              </a:lnSpc>
              <a:spcBef>
                <a:spcPts val="1000"/>
              </a:spcBef>
              <a:spcAft>
                <a:spcPts val="0"/>
              </a:spcAft>
              <a:buClr>
                <a:schemeClr val="dk1"/>
              </a:buClr>
              <a:buSzPts val="1600"/>
              <a:buFont typeface="Noto Sans Symbols"/>
              <a:buChar char="⮚"/>
            </a:pPr>
            <a:r>
              <a:rPr lang="en-US" sz="1050" b="1" dirty="0">
                <a:latin typeface="Arial" panose="020B0604020202020204" pitchFamily="34" charset="0"/>
                <a:cs typeface="Arial" panose="020B0604020202020204" pitchFamily="34" charset="0"/>
              </a:rPr>
              <a:t>Quick Fault Detection</a:t>
            </a:r>
            <a:r>
              <a:rPr lang="en-US" sz="1050" dirty="0">
                <a:latin typeface="Arial" panose="020B0604020202020204" pitchFamily="34" charset="0"/>
                <a:cs typeface="Arial" panose="020B0604020202020204" pitchFamily="34" charset="0"/>
              </a:rPr>
              <a:t>: Real-time monitoring and fault detection capabilities ensure rapid identification and repair of malfunctioning lights.</a:t>
            </a:r>
          </a:p>
          <a:p>
            <a:pPr marL="285750" lvl="0" indent="-285750" algn="l" rtl="0">
              <a:lnSpc>
                <a:spcPct val="100000"/>
              </a:lnSpc>
              <a:spcBef>
                <a:spcPts val="1000"/>
              </a:spcBef>
              <a:spcAft>
                <a:spcPts val="0"/>
              </a:spcAft>
              <a:buClr>
                <a:schemeClr val="dk1"/>
              </a:buClr>
              <a:buSzPts val="1600"/>
              <a:buFont typeface="Noto Sans Symbols"/>
              <a:buChar char="⮚"/>
            </a:pPr>
            <a:r>
              <a:rPr lang="en-US" sz="1050" b="1" dirty="0">
                <a:latin typeface="Arial" panose="020B0604020202020204" pitchFamily="34" charset="0"/>
                <a:cs typeface="Arial" panose="020B0604020202020204" pitchFamily="34" charset="0"/>
              </a:rPr>
              <a:t>Enhanced Safety</a:t>
            </a:r>
            <a:r>
              <a:rPr lang="en-US" sz="1050" dirty="0">
                <a:latin typeface="Arial" panose="020B0604020202020204" pitchFamily="34" charset="0"/>
                <a:cs typeface="Arial" panose="020B0604020202020204" pitchFamily="34" charset="0"/>
              </a:rPr>
              <a:t>: Our system improves public safety by ensuring well-lit streets and public areas, contributing to a secure urban environment.</a:t>
            </a:r>
          </a:p>
          <a:p>
            <a:pPr marL="285750" lvl="0" indent="-285750" algn="l" rtl="0">
              <a:lnSpc>
                <a:spcPct val="100000"/>
              </a:lnSpc>
              <a:spcBef>
                <a:spcPts val="1000"/>
              </a:spcBef>
              <a:spcAft>
                <a:spcPts val="0"/>
              </a:spcAft>
              <a:buClr>
                <a:schemeClr val="dk1"/>
              </a:buClr>
              <a:buSzPts val="1600"/>
              <a:buFont typeface="Noto Sans Symbols"/>
              <a:buChar char="⮚"/>
            </a:pPr>
            <a:r>
              <a:rPr lang="en-US" sz="1050" b="1" dirty="0">
                <a:latin typeface="Arial" panose="020B0604020202020204" pitchFamily="34" charset="0"/>
                <a:cs typeface="Arial" panose="020B0604020202020204" pitchFamily="34" charset="0"/>
              </a:rPr>
              <a:t>Record of consumption: </a:t>
            </a:r>
            <a:r>
              <a:rPr lang="en-US" sz="1050" dirty="0">
                <a:latin typeface="Arial" panose="020B0604020202020204" pitchFamily="34" charset="0"/>
                <a:cs typeface="Arial" panose="020B0604020202020204" pitchFamily="34" charset="0"/>
              </a:rPr>
              <a:t>The amount of energy consumed per lamp is recorded in the database.</a:t>
            </a:r>
            <a:endParaRPr lang="en-US" sz="1050" b="1" dirty="0">
              <a:latin typeface="Arial" panose="020B0604020202020204" pitchFamily="34" charset="0"/>
              <a:cs typeface="Arial" panose="020B0604020202020204"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US" sz="1050" dirty="0">
              <a:latin typeface="Arial" panose="020B0604020202020204" pitchFamily="34" charset="0"/>
              <a:cs typeface="Arial" panose="020B0604020202020204" pitchFamily="34" charset="0"/>
            </a:endParaRPr>
          </a:p>
          <a:p>
            <a:pPr marL="285750" lvl="0" indent="-285750" algn="l" rtl="0">
              <a:lnSpc>
                <a:spcPct val="100000"/>
              </a:lnSpc>
              <a:spcBef>
                <a:spcPts val="1000"/>
              </a:spcBef>
              <a:spcAft>
                <a:spcPts val="0"/>
              </a:spcAft>
              <a:buClr>
                <a:schemeClr val="dk1"/>
              </a:buClr>
              <a:buSzPts val="1600"/>
              <a:buFont typeface="Noto Sans Symbols"/>
              <a:buChar char="⮚"/>
            </a:pPr>
            <a:endParaRPr lang="en-US" sz="1050" dirty="0">
              <a:latin typeface="Arial" panose="020B0604020202020204" pitchFamily="34" charset="0"/>
              <a:cs typeface="Arial" panose="020B0604020202020204" pitchFamily="34" charset="0"/>
            </a:endParaRPr>
          </a:p>
        </p:txBody>
      </p:sp>
      <p:pic>
        <p:nvPicPr>
          <p:cNvPr id="3" name="Picture Placeholder 2">
            <a:extLst>
              <a:ext uri="{FF2B5EF4-FFF2-40B4-BE49-F238E27FC236}">
                <a16:creationId xmlns:a16="http://schemas.microsoft.com/office/drawing/2014/main" id="{FD7D2684-AE8E-4DFA-B914-2718A18D6350}"/>
              </a:ext>
            </a:extLst>
          </p:cNvPr>
          <p:cNvPicPr>
            <a:picLocks noGrp="1" noChangeAspect="1"/>
          </p:cNvPicPr>
          <p:nvPr>
            <p:ph type="pic" idx="2"/>
          </p:nvPr>
        </p:nvPicPr>
        <p:blipFill>
          <a:blip r:embed="rId3"/>
          <a:srcRect t="937" b="937"/>
          <a:stretch>
            <a:fillRect/>
          </a:stretch>
        </p:blipFill>
        <p:spPr>
          <a:xfrm>
            <a:off x="7378700" y="74246"/>
            <a:ext cx="4689475" cy="1912815"/>
          </a:xfrm>
          <a:prstGeom prst="rect">
            <a:avLst/>
          </a:prstGeom>
          <a:noFill/>
          <a:ln>
            <a:noFill/>
          </a:ln>
        </p:spPr>
      </p:pic>
      <p:sp>
        <p:nvSpPr>
          <p:cNvPr id="222" name="Google Shape;222;p2"/>
          <p:cNvSpPr txBox="1"/>
          <p:nvPr/>
        </p:nvSpPr>
        <p:spPr>
          <a:xfrm>
            <a:off x="7378575" y="3820782"/>
            <a:ext cx="4630737" cy="296297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Arial" panose="020B0604020202020204" pitchFamily="34" charset="0"/>
                <a:ea typeface="Franklin Gothic"/>
                <a:cs typeface="Arial" panose="020B0604020202020204" pitchFamily="34" charset="0"/>
                <a:sym typeface="Franklin Gothic"/>
              </a:rPr>
              <a:t>Describe your Technology stack here</a:t>
            </a:r>
            <a:r>
              <a:rPr lang="en-US" sz="1600" b="0" i="0" dirty="0">
                <a:solidFill>
                  <a:schemeClr val="dk1"/>
                </a:solidFill>
                <a:latin typeface="Arial" panose="020B0604020202020204" pitchFamily="34" charset="0"/>
                <a:ea typeface="Libre Franklin"/>
                <a:cs typeface="Arial" panose="020B0604020202020204" pitchFamily="34" charset="0"/>
                <a:sym typeface="Libre Franklin"/>
              </a:rPr>
              <a:t>:</a:t>
            </a:r>
            <a:endParaRPr dirty="0">
              <a:latin typeface="Arial" panose="020B0604020202020204" pitchFamily="34" charset="0"/>
              <a:cs typeface="Arial" panose="020B0604020202020204" pitchFamily="34" charset="0"/>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050" b="1" i="0" dirty="0">
                <a:solidFill>
                  <a:schemeClr val="dk1"/>
                </a:solidFill>
                <a:latin typeface="Arial" panose="020B0604020202020204" pitchFamily="34" charset="0"/>
                <a:ea typeface="Libre Franklin"/>
                <a:cs typeface="Arial" panose="020B0604020202020204" pitchFamily="34" charset="0"/>
                <a:sym typeface="Libre Franklin"/>
              </a:rPr>
              <a:t>Arduino Microcontroller</a:t>
            </a:r>
            <a:r>
              <a:rPr lang="en-US" sz="1050" b="0" i="0" dirty="0">
                <a:solidFill>
                  <a:schemeClr val="dk1"/>
                </a:solidFill>
                <a:latin typeface="Arial" panose="020B0604020202020204" pitchFamily="34" charset="0"/>
                <a:ea typeface="Libre Franklin"/>
                <a:cs typeface="Arial" panose="020B0604020202020204" pitchFamily="34" charset="0"/>
                <a:sym typeface="Libre Franklin"/>
              </a:rPr>
              <a:t>: The core of our system, Arduino, is used for real-time monitoring and control of lighting. </a:t>
            </a:r>
          </a:p>
          <a:p>
            <a:pPr marL="285750" marR="0" lvl="0" indent="-285750" algn="l" rtl="0">
              <a:lnSpc>
                <a:spcPct val="100000"/>
              </a:lnSpc>
              <a:spcBef>
                <a:spcPts val="1000"/>
              </a:spcBef>
              <a:spcAft>
                <a:spcPts val="0"/>
              </a:spcAft>
              <a:buClr>
                <a:schemeClr val="dk1"/>
              </a:buClr>
              <a:buSzPts val="1600"/>
              <a:buFont typeface="Noto Sans Symbols"/>
              <a:buChar char="⮚"/>
            </a:pPr>
            <a:r>
              <a:rPr lang="en-US" sz="1050" b="1" dirty="0">
                <a:solidFill>
                  <a:schemeClr val="dk1"/>
                </a:solidFill>
                <a:latin typeface="Arial" panose="020B0604020202020204" pitchFamily="34" charset="0"/>
                <a:cs typeface="Arial" panose="020B0604020202020204" pitchFamily="34" charset="0"/>
                <a:sym typeface="Libre Franklin"/>
              </a:rPr>
              <a:t>Blynk IoT Platform</a:t>
            </a:r>
            <a:r>
              <a:rPr lang="en-US" sz="1050" b="0" i="0" dirty="0">
                <a:solidFill>
                  <a:schemeClr val="dk1"/>
                </a:solidFill>
                <a:latin typeface="Arial" panose="020B0604020202020204" pitchFamily="34" charset="0"/>
                <a:ea typeface="Libre Franklin"/>
                <a:cs typeface="Arial" panose="020B0604020202020204" pitchFamily="34" charset="0"/>
                <a:sym typeface="Libre Franklin"/>
              </a:rPr>
              <a:t>: Blynk serves as our IoT (Internet of Things) platform, to notify the light </a:t>
            </a:r>
            <a:r>
              <a:rPr lang="en-US" sz="1050" dirty="0">
                <a:solidFill>
                  <a:schemeClr val="dk1"/>
                </a:solidFill>
                <a:latin typeface="Arial" panose="020B0604020202020204" pitchFamily="34" charset="0"/>
                <a:ea typeface="Libre Franklin"/>
                <a:cs typeface="Arial" panose="020B0604020202020204" pitchFamily="34" charset="0"/>
                <a:sym typeface="Libre Franklin"/>
              </a:rPr>
              <a:t>with fault.</a:t>
            </a:r>
            <a:r>
              <a:rPr lang="en-US" sz="1050" b="0" i="0" dirty="0">
                <a:solidFill>
                  <a:schemeClr val="dk1"/>
                </a:solidFill>
                <a:latin typeface="Arial" panose="020B0604020202020204" pitchFamily="34" charset="0"/>
                <a:ea typeface="Libre Franklin"/>
                <a:cs typeface="Arial" panose="020B0604020202020204" pitchFamily="34" charset="0"/>
                <a:sym typeface="Libre Franklin"/>
              </a:rPr>
              <a:t> </a:t>
            </a:r>
          </a:p>
          <a:p>
            <a:pPr marL="285750" marR="0" lvl="0" indent="-285750" algn="l" rtl="0">
              <a:lnSpc>
                <a:spcPct val="100000"/>
              </a:lnSpc>
              <a:spcBef>
                <a:spcPts val="1000"/>
              </a:spcBef>
              <a:spcAft>
                <a:spcPts val="0"/>
              </a:spcAft>
              <a:buClr>
                <a:schemeClr val="dk1"/>
              </a:buClr>
              <a:buSzPts val="1600"/>
              <a:buFont typeface="Noto Sans Symbols"/>
              <a:buChar char="⮚"/>
            </a:pPr>
            <a:r>
              <a:rPr lang="en-US" sz="1050" b="1" dirty="0">
                <a:solidFill>
                  <a:schemeClr val="dk1"/>
                </a:solidFill>
                <a:latin typeface="Arial" panose="020B0604020202020204" pitchFamily="34" charset="0"/>
                <a:cs typeface="Arial" panose="020B0604020202020204" pitchFamily="34" charset="0"/>
                <a:sym typeface="Libre Franklin"/>
              </a:rPr>
              <a:t>Light Dependent Resistors (LDRs): </a:t>
            </a:r>
            <a:r>
              <a:rPr lang="en-US" sz="1050" b="0" i="0" dirty="0">
                <a:solidFill>
                  <a:schemeClr val="dk1"/>
                </a:solidFill>
                <a:latin typeface="Arial" panose="020B0604020202020204" pitchFamily="34" charset="0"/>
                <a:ea typeface="Libre Franklin"/>
                <a:cs typeface="Arial" panose="020B0604020202020204" pitchFamily="34" charset="0"/>
                <a:sym typeface="Libre Franklin"/>
              </a:rPr>
              <a:t>LDRs are integrated into our setup as light sensors. These sensors help detect ambient light levels, allowing the system to make informed decisions about when to activate the lights.</a:t>
            </a:r>
          </a:p>
          <a:p>
            <a:pPr marL="285750" marR="0" lvl="0" indent="-285750" algn="l" rtl="0">
              <a:lnSpc>
                <a:spcPct val="100000"/>
              </a:lnSpc>
              <a:spcBef>
                <a:spcPts val="1000"/>
              </a:spcBef>
              <a:spcAft>
                <a:spcPts val="0"/>
              </a:spcAft>
              <a:buClr>
                <a:schemeClr val="dk1"/>
              </a:buClr>
              <a:buSzPts val="1600"/>
              <a:buFont typeface="Noto Sans Symbols"/>
              <a:buChar char="⮚"/>
            </a:pPr>
            <a:r>
              <a:rPr lang="en-US" sz="1050" b="1" dirty="0">
                <a:solidFill>
                  <a:schemeClr val="dk1"/>
                </a:solidFill>
                <a:latin typeface="Arial" panose="020B0604020202020204" pitchFamily="34" charset="0"/>
                <a:cs typeface="Arial" panose="020B0604020202020204" pitchFamily="34" charset="0"/>
                <a:sym typeface="Libre Franklin"/>
              </a:rPr>
              <a:t>Relays</a:t>
            </a:r>
            <a:r>
              <a:rPr lang="en-US" sz="1050" b="0" i="0" dirty="0">
                <a:solidFill>
                  <a:schemeClr val="dk1"/>
                </a:solidFill>
                <a:latin typeface="Arial" panose="020B0604020202020204" pitchFamily="34" charset="0"/>
                <a:ea typeface="Libre Franklin"/>
                <a:cs typeface="Arial" panose="020B0604020202020204" pitchFamily="34" charset="0"/>
                <a:sym typeface="Libre Franklin"/>
              </a:rPr>
              <a:t>: Relays are essential for controlling the electrical circuits of the public lights. They act as switches, allowing the Arduino to turn the lights on or off based on input from sensors and user commands.</a:t>
            </a:r>
          </a:p>
          <a:p>
            <a:pPr marL="285750" marR="0" lvl="0" indent="-285750" algn="l" rtl="0">
              <a:lnSpc>
                <a:spcPct val="100000"/>
              </a:lnSpc>
              <a:spcBef>
                <a:spcPts val="1000"/>
              </a:spcBef>
              <a:spcAft>
                <a:spcPts val="0"/>
              </a:spcAft>
              <a:buClr>
                <a:schemeClr val="dk1"/>
              </a:buClr>
              <a:buSzPts val="1600"/>
              <a:buFont typeface="Noto Sans Symbols"/>
              <a:buChar char="⮚"/>
            </a:pPr>
            <a:r>
              <a:rPr lang="en-US" sz="1050" b="1" i="0" dirty="0">
                <a:solidFill>
                  <a:schemeClr val="dk1"/>
                </a:solidFill>
                <a:latin typeface="Arial" panose="020B0604020202020204" pitchFamily="34" charset="0"/>
                <a:ea typeface="Libre Franklin"/>
                <a:cs typeface="Arial" panose="020B0604020202020204" pitchFamily="34" charset="0"/>
                <a:sym typeface="Libre Franklin"/>
              </a:rPr>
              <a:t>Current Sensors and solar batteries: </a:t>
            </a:r>
            <a:r>
              <a:rPr lang="en-US" sz="1050" i="0" dirty="0">
                <a:solidFill>
                  <a:schemeClr val="dk1"/>
                </a:solidFill>
                <a:latin typeface="Arial" panose="020B0604020202020204" pitchFamily="34" charset="0"/>
                <a:ea typeface="Libre Franklin"/>
                <a:cs typeface="Arial" panose="020B0604020202020204" pitchFamily="34" charset="0"/>
                <a:sym typeface="Libre Franklin"/>
              </a:rPr>
              <a:t>Used to measure how much current it consumes per lamp. The energy generated by the solar panel is stored in these batteries for later use.</a:t>
            </a:r>
          </a:p>
          <a:p>
            <a:pPr marL="285750" marR="0" lvl="0" indent="-285750" algn="l" rtl="0">
              <a:lnSpc>
                <a:spcPct val="100000"/>
              </a:lnSpc>
              <a:spcBef>
                <a:spcPts val="1000"/>
              </a:spcBef>
              <a:spcAft>
                <a:spcPts val="0"/>
              </a:spcAft>
              <a:buClr>
                <a:schemeClr val="dk1"/>
              </a:buClr>
              <a:buSzPts val="1600"/>
              <a:buFont typeface="Noto Sans Symbols"/>
              <a:buChar char="⮚"/>
            </a:pPr>
            <a:endParaRPr lang="en-US" sz="1050" b="1"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050" b="0"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sz="1000" dirty="0">
              <a:latin typeface="Arial" panose="020B0604020202020204" pitchFamily="34" charset="0"/>
              <a:cs typeface="Arial" panose="020B0604020202020204" pitchFamily="34"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Arial" panose="020B0604020202020204" pitchFamily="34" charset="0"/>
              <a:ea typeface="Libre Franklin"/>
              <a:cs typeface="Arial" panose="020B0604020202020204" pitchFamily="34" charset="0"/>
              <a:sym typeface="Libre Franklin"/>
            </a:endParaRPr>
          </a:p>
        </p:txBody>
      </p:sp>
      <p:pic>
        <p:nvPicPr>
          <p:cNvPr id="10" name="Picture Placeholder 2">
            <a:extLst>
              <a:ext uri="{FF2B5EF4-FFF2-40B4-BE49-F238E27FC236}">
                <a16:creationId xmlns:a16="http://schemas.microsoft.com/office/drawing/2014/main" id="{400D852F-2405-47C0-93E0-B708B2A19790}"/>
              </a:ext>
            </a:extLst>
          </p:cNvPr>
          <p:cNvPicPr>
            <a:picLocks noChangeAspect="1"/>
          </p:cNvPicPr>
          <p:nvPr/>
        </p:nvPicPr>
        <p:blipFill>
          <a:blip r:embed="rId4"/>
          <a:srcRect l="12355" r="12355"/>
          <a:stretch/>
        </p:blipFill>
        <p:spPr>
          <a:xfrm>
            <a:off x="7437311" y="2004646"/>
            <a:ext cx="4572001" cy="16705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500" y="1096347"/>
            <a:ext cx="5772766" cy="565306"/>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Arial" panose="020B0604020202020204" pitchFamily="34" charset="0"/>
                <a:cs typeface="Arial" panose="020B0604020202020204" pitchFamily="34" charset="0"/>
              </a:rPr>
              <a:t>Idea/Approach Details</a:t>
            </a:r>
            <a:endParaRPr dirty="0">
              <a:latin typeface="Arial" panose="020B0604020202020204" pitchFamily="34" charset="0"/>
              <a:cs typeface="Arial" panose="020B0604020202020204" pitchFamily="34" charset="0"/>
            </a:endParaRPr>
          </a:p>
        </p:txBody>
      </p:sp>
      <p:sp>
        <p:nvSpPr>
          <p:cNvPr id="228" name="Google Shape;228;p3"/>
          <p:cNvSpPr txBox="1">
            <a:spLocks noGrp="1"/>
          </p:cNvSpPr>
          <p:nvPr>
            <p:ph type="body" idx="2"/>
          </p:nvPr>
        </p:nvSpPr>
        <p:spPr>
          <a:xfrm>
            <a:off x="952500" y="1925355"/>
            <a:ext cx="4838700" cy="5653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latin typeface="Arial" panose="020B0604020202020204" pitchFamily="34" charset="0"/>
                <a:cs typeface="Arial" panose="020B0604020202020204" pitchFamily="34" charset="0"/>
              </a:rPr>
              <a:t>Describe your Use Cases here</a:t>
            </a:r>
            <a:endParaRPr dirty="0">
              <a:latin typeface="Arial" panose="020B0604020202020204" pitchFamily="34" charset="0"/>
              <a:cs typeface="Arial" panose="020B0604020202020204" pitchFamily="34" charset="0"/>
            </a:endParaRPr>
          </a:p>
        </p:txBody>
      </p:sp>
      <p:sp>
        <p:nvSpPr>
          <p:cNvPr id="229" name="Google Shape;229;p3"/>
          <p:cNvSpPr txBox="1">
            <a:spLocks noGrp="1"/>
          </p:cNvSpPr>
          <p:nvPr>
            <p:ph type="body" idx="1"/>
          </p:nvPr>
        </p:nvSpPr>
        <p:spPr>
          <a:xfrm>
            <a:off x="952500" y="2281084"/>
            <a:ext cx="4987412" cy="450317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Energy-Efficient Street Lighting</a:t>
            </a:r>
            <a:r>
              <a:rPr lang="en-US" sz="1200" dirty="0">
                <a:latin typeface="Arial" panose="020B0604020202020204" pitchFamily="34" charset="0"/>
                <a:cs typeface="Arial" panose="020B0604020202020204" pitchFamily="34" charset="0"/>
              </a:rPr>
              <a:t>: The system optimizes energy consumption by automatically adjusting lighting levels, ensuring efficient use of electricity and reducing operational costs. The brightness of the light is reduced to 20% during wee hours(late night) to save power.</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200" b="1" dirty="0">
                <a:latin typeface="Arial" panose="020B0604020202020204" pitchFamily="34" charset="0"/>
                <a:cs typeface="Arial" panose="020B0604020202020204" pitchFamily="34" charset="0"/>
              </a:rPr>
              <a:t>Fault Detection and Maintenance: </a:t>
            </a:r>
            <a:r>
              <a:rPr lang="en-US" sz="1200" dirty="0">
                <a:latin typeface="Arial" panose="020B0604020202020204" pitchFamily="34" charset="0"/>
                <a:cs typeface="Arial" panose="020B0604020202020204" pitchFamily="34" charset="0"/>
              </a:rPr>
              <a:t>It continuously monitors the lighting infrastructure for faults, promptly notifying maintenance teams about issues such as wire disconnections or malfunctioning lights, reducing downtime.</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200" b="1" dirty="0">
                <a:latin typeface="Arial" panose="020B0604020202020204" pitchFamily="34" charset="0"/>
                <a:cs typeface="Arial" panose="020B0604020202020204" pitchFamily="34" charset="0"/>
              </a:rPr>
              <a:t>Remote Monitoring and Control</a:t>
            </a:r>
            <a:r>
              <a:rPr lang="en-US" sz="1200" dirty="0">
                <a:latin typeface="Arial" panose="020B0604020202020204" pitchFamily="34" charset="0"/>
                <a:cs typeface="Arial" panose="020B0604020202020204" pitchFamily="34" charset="0"/>
              </a:rPr>
              <a:t>: Users can remotely monitor and control public lighting through a user-friendly mobile interface, enhancing operational efficiency and responsiveness.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200" b="1" dirty="0">
                <a:latin typeface="Arial" panose="020B0604020202020204" pitchFamily="34" charset="0"/>
                <a:cs typeface="Arial" panose="020B0604020202020204" pitchFamily="34" charset="0"/>
              </a:rPr>
              <a:t>Sustainable Urban Development</a:t>
            </a:r>
            <a:r>
              <a:rPr lang="en-US" sz="1200" dirty="0">
                <a:latin typeface="Arial" panose="020B0604020202020204" pitchFamily="34" charset="0"/>
                <a:cs typeface="Arial" panose="020B0604020202020204" pitchFamily="34" charset="0"/>
              </a:rPr>
              <a:t>: The project aligns with sustainability goals by minimizing light pollution and contributing to eco-friendly urban development practices.</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200" b="1" dirty="0">
                <a:latin typeface="Arial" panose="020B0604020202020204" pitchFamily="34" charset="0"/>
                <a:cs typeface="Arial" panose="020B0604020202020204" pitchFamily="34" charset="0"/>
              </a:rPr>
              <a:t>Enhanced Public Safety</a:t>
            </a:r>
            <a:r>
              <a:rPr lang="en-US" sz="1200" dirty="0">
                <a:latin typeface="Arial" panose="020B0604020202020204" pitchFamily="34" charset="0"/>
                <a:cs typeface="Arial" panose="020B0604020202020204" pitchFamily="34" charset="0"/>
              </a:rPr>
              <a:t>: Improved lighting during nighttime hours enhances public safety for pedestrians, cyclists, and drivers, reducing the risk of accidents and improving overall security.</a:t>
            </a:r>
          </a:p>
          <a:p>
            <a:pPr marL="285750" lvl="0" indent="-285750" algn="l" rtl="0">
              <a:lnSpc>
                <a:spcPct val="90000"/>
              </a:lnSpc>
              <a:spcBef>
                <a:spcPts val="0"/>
              </a:spcBef>
              <a:spcAft>
                <a:spcPts val="0"/>
              </a:spcAft>
              <a:buClr>
                <a:schemeClr val="dk1"/>
              </a:buClr>
              <a:buSzPts val="1600"/>
              <a:buFont typeface="Noto Sans Symbols"/>
              <a:buChar char="⮚"/>
            </a:pPr>
            <a:endParaRPr lang="en-US" sz="1200"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200" b="1" dirty="0">
                <a:latin typeface="Arial" panose="020B0604020202020204" pitchFamily="34" charset="0"/>
                <a:cs typeface="Arial" panose="020B0604020202020204" pitchFamily="34" charset="0"/>
              </a:rPr>
              <a:t>Solar energy for power generation: </a:t>
            </a:r>
            <a:r>
              <a:rPr lang="en-US" sz="1200" dirty="0">
                <a:latin typeface="Arial" panose="020B0604020202020204" pitchFamily="34" charset="0"/>
                <a:cs typeface="Arial" panose="020B0604020202020204" pitchFamily="34" charset="0"/>
              </a:rPr>
              <a:t>Solar panels are installed on the streetlights which capture sunlight during the day to generate electricity.</a:t>
            </a:r>
            <a:endParaRPr lang="en-US" sz="1200" b="1" dirty="0">
              <a:latin typeface="Arial" panose="020B0604020202020204" pitchFamily="34" charset="0"/>
              <a:cs typeface="Arial" panose="020B0604020202020204" pitchFamily="34" charset="0"/>
            </a:endParaRPr>
          </a:p>
          <a:p>
            <a:pPr marL="285750" lvl="0" indent="-285750" algn="l" rtl="0">
              <a:lnSpc>
                <a:spcPct val="90000"/>
              </a:lnSpc>
              <a:spcBef>
                <a:spcPts val="0"/>
              </a:spcBef>
              <a:spcAft>
                <a:spcPts val="0"/>
              </a:spcAft>
              <a:buClr>
                <a:schemeClr val="dk1"/>
              </a:buClr>
              <a:buSzPts val="1600"/>
              <a:buFont typeface="Noto Sans Symbols"/>
              <a:buChar char="⮚"/>
            </a:pPr>
            <a:endParaRPr sz="1200" dirty="0">
              <a:latin typeface="Arial" panose="020B0604020202020204" pitchFamily="34" charset="0"/>
              <a:cs typeface="Arial" panose="020B0604020202020204" pitchFamily="34" charset="0"/>
            </a:endParaRPr>
          </a:p>
        </p:txBody>
      </p:sp>
      <p:sp>
        <p:nvSpPr>
          <p:cNvPr id="231" name="Google Shape;231;p3"/>
          <p:cNvSpPr txBox="1"/>
          <p:nvPr/>
        </p:nvSpPr>
        <p:spPr>
          <a:xfrm>
            <a:off x="5997678" y="2036610"/>
            <a:ext cx="5397910" cy="342796"/>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Arial" panose="020B0604020202020204" pitchFamily="34" charset="0"/>
                <a:ea typeface="Franklin Gothic"/>
                <a:cs typeface="Arial" panose="020B0604020202020204" pitchFamily="34" charset="0"/>
                <a:sym typeface="Franklin Gothic"/>
              </a:rPr>
              <a:t>Describe your Dependencies / Show stopper here</a:t>
            </a:r>
            <a:endParaRPr dirty="0">
              <a:latin typeface="Arial" panose="020B0604020202020204" pitchFamily="34" charset="0"/>
              <a:cs typeface="Arial" panose="020B0604020202020204" pitchFamily="34" charset="0"/>
            </a:endParaRPr>
          </a:p>
        </p:txBody>
      </p:sp>
      <p:sp>
        <p:nvSpPr>
          <p:cNvPr id="232" name="Google Shape;232;p3"/>
          <p:cNvSpPr txBox="1"/>
          <p:nvPr/>
        </p:nvSpPr>
        <p:spPr>
          <a:xfrm>
            <a:off x="6248400" y="2340077"/>
            <a:ext cx="4838700" cy="400172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  </a:t>
            </a:r>
            <a:r>
              <a:rPr lang="en-US" sz="1200" b="1" i="0" dirty="0">
                <a:solidFill>
                  <a:schemeClr val="dk1"/>
                </a:solidFill>
                <a:latin typeface="Arial" panose="020B0604020202020204" pitchFamily="34" charset="0"/>
                <a:ea typeface="Libre Franklin"/>
                <a:cs typeface="Arial" panose="020B0604020202020204" pitchFamily="34" charset="0"/>
                <a:sym typeface="Libre Franklin"/>
              </a:rPr>
              <a:t>Electrical Infrastructure Compatibility: </a:t>
            </a: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The project's success depends on the compatibility of the existing electrical infrastructure with the automation components. Incompatibility could halt the implementation.</a:t>
            </a:r>
          </a:p>
          <a:p>
            <a:pPr marL="285750" marR="0" lvl="0" indent="-285750" algn="l" rtl="0">
              <a:lnSpc>
                <a:spcPct val="90000"/>
              </a:lnSpc>
              <a:spcBef>
                <a:spcPts val="0"/>
              </a:spcBef>
              <a:spcAft>
                <a:spcPts val="0"/>
              </a:spcAft>
              <a:buClr>
                <a:schemeClr val="dk1"/>
              </a:buClr>
              <a:buSzPts val="1600"/>
              <a:buFont typeface="Noto Sans Symbols"/>
              <a:buChar char="⮚"/>
            </a:pPr>
            <a:endParaRPr lang="en-US" sz="1200" b="0"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200" b="1" dirty="0">
                <a:solidFill>
                  <a:schemeClr val="dk1"/>
                </a:solidFill>
                <a:latin typeface="Arial" panose="020B0604020202020204" pitchFamily="34" charset="0"/>
                <a:cs typeface="Arial" panose="020B0604020202020204" pitchFamily="34" charset="0"/>
                <a:sym typeface="Libre Franklin"/>
              </a:rPr>
              <a:t>Reliability of Hardware Components</a:t>
            </a: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 The reliability of hardware components, including LDRs and relays, is critical. Component failures or inaccuracies may disrupt the system's performance.</a:t>
            </a:r>
          </a:p>
          <a:p>
            <a:pPr marL="285750" marR="0" lvl="0" indent="-285750" algn="l" rtl="0">
              <a:lnSpc>
                <a:spcPct val="90000"/>
              </a:lnSpc>
              <a:spcBef>
                <a:spcPts val="0"/>
              </a:spcBef>
              <a:spcAft>
                <a:spcPts val="0"/>
              </a:spcAft>
              <a:buClr>
                <a:schemeClr val="dk1"/>
              </a:buClr>
              <a:buSzPts val="1600"/>
              <a:buFont typeface="Noto Sans Symbols"/>
              <a:buChar char="⮚"/>
            </a:pPr>
            <a:endParaRPr lang="en-US" sz="1200" b="0"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200" b="1" dirty="0">
                <a:solidFill>
                  <a:schemeClr val="dk1"/>
                </a:solidFill>
                <a:latin typeface="Arial" panose="020B0604020202020204" pitchFamily="34" charset="0"/>
                <a:cs typeface="Arial" panose="020B0604020202020204" pitchFamily="34" charset="0"/>
                <a:sym typeface="Libre Franklin"/>
              </a:rPr>
              <a:t>Internet Connectivity: </a:t>
            </a: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Reliable internet connectivity is essential for remote monitoring and control through the Blynk app. Dependency on internet access could pose challenges during system management.</a:t>
            </a:r>
          </a:p>
          <a:p>
            <a:pPr marL="285750" marR="0" lvl="0" indent="-285750" algn="l" rtl="0">
              <a:lnSpc>
                <a:spcPct val="90000"/>
              </a:lnSpc>
              <a:spcBef>
                <a:spcPts val="0"/>
              </a:spcBef>
              <a:spcAft>
                <a:spcPts val="0"/>
              </a:spcAft>
              <a:buClr>
                <a:schemeClr val="dk1"/>
              </a:buClr>
              <a:buSzPts val="1600"/>
              <a:buFont typeface="Noto Sans Symbols"/>
              <a:buChar char="⮚"/>
            </a:pPr>
            <a:endParaRPr lang="en-US" sz="1200" b="0"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200" b="1" dirty="0">
                <a:solidFill>
                  <a:schemeClr val="dk1"/>
                </a:solidFill>
                <a:latin typeface="Arial" panose="020B0604020202020204" pitchFamily="34" charset="0"/>
                <a:cs typeface="Arial" panose="020B0604020202020204" pitchFamily="34" charset="0"/>
                <a:sym typeface="Libre Franklin"/>
              </a:rPr>
              <a:t>Power Supply Reliability:</a:t>
            </a: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 The system relies on a stable power supply. Any interruptions or power outages could lead to system downtime.</a:t>
            </a:r>
          </a:p>
          <a:p>
            <a:pPr marL="285750" marR="0" lvl="0" indent="-285750" algn="l" rtl="0">
              <a:lnSpc>
                <a:spcPct val="90000"/>
              </a:lnSpc>
              <a:spcBef>
                <a:spcPts val="0"/>
              </a:spcBef>
              <a:spcAft>
                <a:spcPts val="0"/>
              </a:spcAft>
              <a:buClr>
                <a:schemeClr val="dk1"/>
              </a:buClr>
              <a:buSzPts val="1600"/>
              <a:buFont typeface="Noto Sans Symbols"/>
              <a:buChar char="⮚"/>
            </a:pPr>
            <a:endParaRPr lang="en-US" sz="1200" b="0" i="0" dirty="0">
              <a:solidFill>
                <a:schemeClr val="dk1"/>
              </a:solidFill>
              <a:latin typeface="Arial" panose="020B0604020202020204" pitchFamily="34" charset="0"/>
              <a:ea typeface="Libre Franklin"/>
              <a:cs typeface="Arial" panose="020B0604020202020204" pitchFamily="34" charset="0"/>
              <a:sym typeface="Libre Franklin"/>
            </a:endParaRPr>
          </a:p>
          <a:p>
            <a:pPr marL="285750" marR="0" lvl="0" indent="-285750" algn="l" rtl="0">
              <a:lnSpc>
                <a:spcPct val="90000"/>
              </a:lnSpc>
              <a:spcBef>
                <a:spcPts val="0"/>
              </a:spcBef>
              <a:spcAft>
                <a:spcPts val="0"/>
              </a:spcAft>
              <a:buClr>
                <a:schemeClr val="dk1"/>
              </a:buClr>
              <a:buSzPts val="1600"/>
              <a:buFont typeface="Noto Sans Symbols"/>
              <a:buChar char="⮚"/>
            </a:pPr>
            <a:r>
              <a:rPr lang="en-US" sz="1200" b="1" dirty="0">
                <a:solidFill>
                  <a:schemeClr val="dk1"/>
                </a:solidFill>
                <a:latin typeface="Arial" panose="020B0604020202020204" pitchFamily="34" charset="0"/>
                <a:cs typeface="Arial" panose="020B0604020202020204" pitchFamily="34" charset="0"/>
                <a:sym typeface="Libre Franklin"/>
              </a:rPr>
              <a:t>Regulatory Compliance</a:t>
            </a:r>
            <a:r>
              <a:rPr lang="en-US" sz="1200" b="0" i="0" dirty="0">
                <a:solidFill>
                  <a:schemeClr val="dk1"/>
                </a:solidFill>
                <a:latin typeface="Arial" panose="020B0604020202020204" pitchFamily="34" charset="0"/>
                <a:ea typeface="Libre Franklin"/>
                <a:cs typeface="Arial" panose="020B0604020202020204" pitchFamily="34" charset="0"/>
                <a:sym typeface="Libre Franklin"/>
              </a:rPr>
              <a:t>: Compliance with local regulations and standards governing public lighting and automation is crucial. Non-compliance may halt the project or lead to legal and regulatory issues.</a:t>
            </a:r>
            <a:endParaRPr lang="en-US" sz="11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latin typeface="Arial" panose="020B0604020202020204" pitchFamily="34" charset="0"/>
                <a:cs typeface="Arial" panose="020B0604020202020204" pitchFamily="34" charset="0"/>
              </a:rPr>
              <a:t>Team Member Details </a:t>
            </a:r>
            <a:endParaRPr>
              <a:latin typeface="Arial" panose="020B0604020202020204" pitchFamily="34" charset="0"/>
              <a:cs typeface="Arial" panose="020B0604020202020204" pitchFamily="34" charset="0"/>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Leader Name: Balaji S</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IV</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Member 1 Name: Rohan Karthikeyan S</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IV</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Member 2 Name: 	</a:t>
            </a:r>
            <a:r>
              <a:rPr lang="en-US" sz="1200" b="1" dirty="0" err="1">
                <a:solidFill>
                  <a:srgbClr val="5D7C3F"/>
                </a:solidFill>
                <a:latin typeface="Arial" panose="020B0604020202020204" pitchFamily="34" charset="0"/>
                <a:cs typeface="Arial" panose="020B0604020202020204" pitchFamily="34" charset="0"/>
              </a:rPr>
              <a:t>Sivabala</a:t>
            </a:r>
            <a:r>
              <a:rPr lang="en-US" sz="1200" b="1" dirty="0">
                <a:solidFill>
                  <a:srgbClr val="5D7C3F"/>
                </a:solidFill>
                <a:latin typeface="Arial" panose="020B0604020202020204" pitchFamily="34" charset="0"/>
                <a:cs typeface="Arial" panose="020B0604020202020204" pitchFamily="34" charset="0"/>
              </a:rPr>
              <a:t> Subramanian G</a:t>
            </a:r>
          </a:p>
          <a:p>
            <a:pPr marL="0" lvl="0" indent="0" algn="l" rtl="0">
              <a:lnSpc>
                <a:spcPct val="90000"/>
              </a:lnSpc>
              <a:spcBef>
                <a:spcPts val="1000"/>
              </a:spcBef>
              <a:spcAft>
                <a:spcPts val="0"/>
              </a:spcAft>
              <a:buClr>
                <a:srgbClr val="5D7C3F"/>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IV</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Member 3 Name: 	</a:t>
            </a:r>
            <a:r>
              <a:rPr lang="en-US" sz="1200" b="1" dirty="0" err="1">
                <a:solidFill>
                  <a:srgbClr val="5D7C3F"/>
                </a:solidFill>
                <a:latin typeface="Arial" panose="020B0604020202020204" pitchFamily="34" charset="0"/>
                <a:cs typeface="Arial" panose="020B0604020202020204" pitchFamily="34" charset="0"/>
              </a:rPr>
              <a:t>Madhavan</a:t>
            </a:r>
            <a:r>
              <a:rPr lang="en-US" sz="1200" b="1" dirty="0">
                <a:solidFill>
                  <a:srgbClr val="5D7C3F"/>
                </a:solidFill>
                <a:latin typeface="Arial" panose="020B0604020202020204" pitchFamily="34" charset="0"/>
                <a:cs typeface="Arial" panose="020B0604020202020204" pitchFamily="34" charset="0"/>
              </a:rPr>
              <a:t> T S</a:t>
            </a:r>
          </a:p>
          <a:p>
            <a:pPr marL="0" lvl="0" indent="0" algn="l" rtl="0">
              <a:lnSpc>
                <a:spcPct val="90000"/>
              </a:lnSpc>
              <a:spcBef>
                <a:spcPts val="1000"/>
              </a:spcBef>
              <a:spcAft>
                <a:spcPts val="0"/>
              </a:spcAft>
              <a:buClr>
                <a:srgbClr val="5D7C3F"/>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IV</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Member 4 Name: </a:t>
            </a:r>
            <a:r>
              <a:rPr lang="en-US" sz="1200" b="1" dirty="0" err="1">
                <a:solidFill>
                  <a:srgbClr val="5D7C3F"/>
                </a:solidFill>
                <a:latin typeface="Arial" panose="020B0604020202020204" pitchFamily="34" charset="0"/>
                <a:cs typeface="Arial" panose="020B0604020202020204" pitchFamily="34" charset="0"/>
              </a:rPr>
              <a:t>Shreemathi</a:t>
            </a:r>
            <a:r>
              <a:rPr lang="en-US" sz="1200" b="1" dirty="0">
                <a:solidFill>
                  <a:srgbClr val="5D7C3F"/>
                </a:solidFill>
                <a:latin typeface="Arial" panose="020B0604020202020204" pitchFamily="34" charset="0"/>
                <a:cs typeface="Arial" panose="020B0604020202020204" pitchFamily="34" charset="0"/>
              </a:rPr>
              <a:t> P S</a:t>
            </a:r>
          </a:p>
          <a:p>
            <a:pPr marL="0" lvl="0" indent="0" algn="l" rtl="0">
              <a:lnSpc>
                <a:spcPct val="90000"/>
              </a:lnSpc>
              <a:spcBef>
                <a:spcPts val="1000"/>
              </a:spcBef>
              <a:spcAft>
                <a:spcPts val="0"/>
              </a:spcAft>
              <a:buClr>
                <a:srgbClr val="5D7C3F"/>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III</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Arial" panose="020B0604020202020204" pitchFamily="34" charset="0"/>
                <a:cs typeface="Arial" panose="020B0604020202020204" pitchFamily="34" charset="0"/>
              </a:rPr>
              <a:t>Team Member 5 Name: </a:t>
            </a:r>
            <a:r>
              <a:rPr lang="en-US" sz="1200" b="1" dirty="0" err="1">
                <a:solidFill>
                  <a:srgbClr val="5D7C3F"/>
                </a:solidFill>
                <a:latin typeface="Arial" panose="020B0604020202020204" pitchFamily="34" charset="0"/>
                <a:cs typeface="Arial" panose="020B0604020202020204" pitchFamily="34" charset="0"/>
              </a:rPr>
              <a:t>Yazhinipriya</a:t>
            </a:r>
            <a:r>
              <a:rPr lang="en-US" sz="1200" b="1" dirty="0">
                <a:solidFill>
                  <a:srgbClr val="5D7C3F"/>
                </a:solidFill>
                <a:latin typeface="Arial" panose="020B0604020202020204" pitchFamily="34" charset="0"/>
                <a:cs typeface="Arial" panose="020B0604020202020204" pitchFamily="34" charset="0"/>
              </a:rPr>
              <a:t> L</a:t>
            </a:r>
          </a:p>
          <a:p>
            <a:pPr marL="0" lvl="0" indent="0" algn="l" rtl="0">
              <a:lnSpc>
                <a:spcPct val="90000"/>
              </a:lnSpc>
              <a:spcBef>
                <a:spcPts val="1000"/>
              </a:spcBef>
              <a:spcAft>
                <a:spcPts val="0"/>
              </a:spcAft>
              <a:buClr>
                <a:srgbClr val="5D7C3F"/>
              </a:buClr>
              <a:buSzPts val="1200"/>
              <a:buNone/>
            </a:pPr>
            <a:r>
              <a:rPr lang="en-US" sz="1200" dirty="0">
                <a:latin typeface="Arial" panose="020B0604020202020204" pitchFamily="34" charset="0"/>
                <a:cs typeface="Arial" panose="020B0604020202020204" pitchFamily="34" charset="0"/>
              </a:rPr>
              <a:t>Branch (</a:t>
            </a:r>
            <a:r>
              <a:rPr lang="en-US" sz="1200" dirty="0" err="1">
                <a:latin typeface="Arial" panose="020B0604020202020204" pitchFamily="34" charset="0"/>
                <a:cs typeface="Arial" panose="020B0604020202020204" pitchFamily="34" charset="0"/>
              </a:rPr>
              <a:t>Btech</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Mtech</a:t>
            </a:r>
            <a:r>
              <a:rPr lang="en-US" sz="1200" dirty="0">
                <a:latin typeface="Arial" panose="020B0604020202020204" pitchFamily="34" charset="0"/>
                <a:cs typeface="Arial" panose="020B0604020202020204" pitchFamily="34" charset="0"/>
              </a:rPr>
              <a:t>/PhD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BE		Stream (ECE, CSE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CSE		Year (I,II,III,IV): III</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Arial" panose="020B0604020202020204" pitchFamily="34" charset="0"/>
                <a:cs typeface="Arial" panose="020B0604020202020204" pitchFamily="34" charset="0"/>
              </a:rPr>
              <a:t>Team Mentor 1 Name: Dr. R. Vijayalakshmi</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Arial" panose="020B0604020202020204" pitchFamily="34" charset="0"/>
                <a:cs typeface="Arial" panose="020B0604020202020204" pitchFamily="34" charset="0"/>
              </a:rPr>
              <a:t>Category (Academic/Industry): 			Expertise (AI/ML/Blockchain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Domain Experience (in years):    </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Arial" panose="020B0604020202020204" pitchFamily="34" charset="0"/>
                <a:cs typeface="Arial" panose="020B0604020202020204" pitchFamily="34" charset="0"/>
              </a:rPr>
              <a:t>Team Mentor 2 Name: Type Your Name Here</a:t>
            </a:r>
            <a:endParaRPr dirty="0">
              <a:latin typeface="Arial" panose="020B0604020202020204" pitchFamily="34" charset="0"/>
              <a:cs typeface="Arial" panose="020B060402020202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Arial" panose="020B0604020202020204" pitchFamily="34" charset="0"/>
                <a:cs typeface="Arial" panose="020B0604020202020204" pitchFamily="34" charset="0"/>
              </a:rPr>
              <a:t>Category (Academic/Industry):		 	Expertise (AI/ML/Blockchain </a:t>
            </a:r>
            <a:r>
              <a:rPr lang="en-US" sz="1200" dirty="0" err="1">
                <a:latin typeface="Arial" panose="020B0604020202020204" pitchFamily="34" charset="0"/>
                <a:cs typeface="Arial" panose="020B0604020202020204" pitchFamily="34" charset="0"/>
              </a:rPr>
              <a:t>etc</a:t>
            </a:r>
            <a:r>
              <a:rPr lang="en-US" sz="1200" dirty="0">
                <a:latin typeface="Arial" panose="020B0604020202020204" pitchFamily="34" charset="0"/>
                <a:cs typeface="Arial" panose="020B0604020202020204" pitchFamily="34" charset="0"/>
              </a:rPr>
              <a:t>): 		Domain Experience (in years):    </a:t>
            </a:r>
            <a:endParaRPr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1050</Words>
  <Application>Microsoft Office PowerPoint</Application>
  <PresentationFormat>Widescreen</PresentationFormat>
  <Paragraphs>67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vt:lpstr>
      <vt:lpstr>Libre Franklin</vt:lpstr>
      <vt:lpstr>Noto Sans Symbols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shree</cp:lastModifiedBy>
  <cp:revision>16</cp:revision>
  <dcterms:created xsi:type="dcterms:W3CDTF">2022-02-11T07:14:46Z</dcterms:created>
  <dcterms:modified xsi:type="dcterms:W3CDTF">2023-09-25T12:43:32Z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