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i="0" u="none" strike="noStrike" cap="none" dirty="0">
                <a:solidFill>
                  <a:srgbClr val="1482AB"/>
                </a:solidFill>
                <a:latin typeface="Times New Roman" panose="02020603050405020304" pitchFamily="18" charset="0"/>
                <a:cs typeface="Times New Roman" panose="02020603050405020304" pitchFamily="18" charset="0"/>
                <a:sym typeface="Arial"/>
              </a:rPr>
              <a:t>Presented By:</a:t>
            </a:r>
            <a:endParaRPr sz="2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800" b="1" dirty="0">
                <a:solidFill>
                  <a:srgbClr val="1482AB"/>
                </a:solidFill>
                <a:latin typeface="Times New Roman" panose="02020603050405020304" pitchFamily="18" charset="0"/>
                <a:cs typeface="Times New Roman" panose="02020603050405020304" pitchFamily="18" charset="0"/>
              </a:rPr>
              <a:t>Yazhiny M</a:t>
            </a:r>
            <a:r>
              <a:rPr lang="en-US" sz="2800" b="1" dirty="0">
                <a:solidFill>
                  <a:srgbClr val="1482AB"/>
                </a:solidFill>
                <a:latin typeface="Times New Roman" panose="02020603050405020304" pitchFamily="18" charset="0"/>
                <a:cs typeface="Times New Roman" panose="02020603050405020304" pitchFamily="18" charset="0"/>
                <a:sym typeface="Arial"/>
              </a:rPr>
              <a:t> </a:t>
            </a:r>
            <a:r>
              <a:rPr lang="en-IN" sz="2800" b="1" dirty="0">
                <a:solidFill>
                  <a:srgbClr val="1482AB"/>
                </a:solidFill>
                <a:latin typeface="Times New Roman" panose="02020603050405020304" pitchFamily="18" charset="0"/>
                <a:cs typeface="Times New Roman" panose="02020603050405020304" pitchFamily="18" charset="0"/>
                <a:sym typeface="Arial"/>
              </a:rPr>
              <a:t>- </a:t>
            </a:r>
            <a:r>
              <a:rPr lang="en-IN" sz="2800" b="1" dirty="0" err="1">
                <a:solidFill>
                  <a:srgbClr val="1482AB"/>
                </a:solidFill>
                <a:latin typeface="Times New Roman" panose="02020603050405020304" pitchFamily="18" charset="0"/>
                <a:cs typeface="Times New Roman" panose="02020603050405020304" pitchFamily="18" charset="0"/>
              </a:rPr>
              <a:t>Jeppiaar</a:t>
            </a:r>
            <a:r>
              <a:rPr lang="en-IN" sz="2800" b="1" dirty="0">
                <a:solidFill>
                  <a:srgbClr val="1482AB"/>
                </a:solidFill>
                <a:latin typeface="Times New Roman" panose="02020603050405020304" pitchFamily="18" charset="0"/>
                <a:cs typeface="Times New Roman" panose="02020603050405020304" pitchFamily="18" charset="0"/>
              </a:rPr>
              <a:t> Institute of Technology</a:t>
            </a:r>
            <a:r>
              <a:rPr lang="en-IN" sz="2800" b="1" dirty="0">
                <a:solidFill>
                  <a:srgbClr val="1482AB"/>
                </a:solidFill>
                <a:latin typeface="Times New Roman" panose="02020603050405020304" pitchFamily="18" charset="0"/>
                <a:cs typeface="Times New Roman" panose="02020603050405020304" pitchFamily="18" charset="0"/>
                <a:sym typeface="Arial"/>
              </a:rPr>
              <a:t> – </a:t>
            </a:r>
            <a:r>
              <a:rPr lang="en-IN" sz="2800" b="1" dirty="0">
                <a:solidFill>
                  <a:srgbClr val="1482AB"/>
                </a:solidFill>
                <a:latin typeface="Times New Roman" panose="02020603050405020304" pitchFamily="18" charset="0"/>
                <a:cs typeface="Times New Roman" panose="02020603050405020304" pitchFamily="18" charset="0"/>
              </a:rPr>
              <a:t>B.E/ CSE</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US" sz="2400" b="0" i="0" dirty="0">
                <a:solidFill>
                  <a:schemeClr val="dk1"/>
                </a:solidFill>
                <a:latin typeface="Times New Roman" panose="02020603050405020304" pitchFamily="18" charset="0"/>
                <a:ea typeface="Arial"/>
                <a:cs typeface="Times New Roman" panose="02020603050405020304" pitchFamily="18" charset="0"/>
                <a:sym typeface="Arial"/>
              </a:rPr>
              <a:t>Enhance security features to protect logged data from unauthorized access.</a:t>
            </a:r>
          </a:p>
          <a:p>
            <a:pPr marL="306000" lvl="0" indent="-306000" algn="l" rtl="0">
              <a:lnSpc>
                <a:spcPct val="110000"/>
              </a:lnSpc>
              <a:spcBef>
                <a:spcPts val="0"/>
              </a:spcBef>
              <a:spcAft>
                <a:spcPts val="0"/>
              </a:spcAft>
              <a:buSzPts val="1840"/>
              <a:buChar char="◼"/>
            </a:pPr>
            <a:r>
              <a:rPr lang="en-US" sz="2400" b="0" i="0" dirty="0">
                <a:solidFill>
                  <a:schemeClr val="dk1"/>
                </a:solidFill>
                <a:latin typeface="Times New Roman" panose="02020603050405020304" pitchFamily="18" charset="0"/>
                <a:ea typeface="Arial"/>
                <a:cs typeface="Times New Roman" panose="02020603050405020304" pitchFamily="18" charset="0"/>
                <a:sym typeface="Arial"/>
              </a:rPr>
              <a:t>Implement advanced filtering and analysis options for key logs.</a:t>
            </a:r>
          </a:p>
          <a:p>
            <a:pPr marL="306000" lvl="0" indent="-306000" algn="l" rtl="0">
              <a:lnSpc>
                <a:spcPct val="110000"/>
              </a:lnSpc>
              <a:spcBef>
                <a:spcPts val="0"/>
              </a:spcBef>
              <a:spcAft>
                <a:spcPts val="0"/>
              </a:spcAft>
              <a:buSzPts val="1840"/>
              <a:buChar char="◼"/>
            </a:pPr>
            <a:r>
              <a:rPr lang="en-US" sz="2400" b="0" i="0" dirty="0">
                <a:solidFill>
                  <a:schemeClr val="dk1"/>
                </a:solidFill>
                <a:latin typeface="Times New Roman" panose="02020603050405020304" pitchFamily="18" charset="0"/>
                <a:ea typeface="Arial"/>
                <a:cs typeface="Times New Roman" panose="02020603050405020304" pitchFamily="18" charset="0"/>
                <a:sym typeface="Arial"/>
              </a:rPr>
              <a:t>Extend functionality to capture and log other types of user activities (e.g., mouse clicks, application usage).</a:t>
            </a:r>
          </a:p>
          <a:p>
            <a:pPr marL="306000" lvl="0" indent="-306000" algn="l" rtl="0">
              <a:lnSpc>
                <a:spcPct val="110000"/>
              </a:lnSpc>
              <a:spcBef>
                <a:spcPts val="0"/>
              </a:spcBef>
              <a:spcAft>
                <a:spcPts val="0"/>
              </a:spcAft>
              <a:buSzPts val="1840"/>
              <a:buChar char="◼"/>
            </a:pPr>
            <a:r>
              <a:rPr lang="en-US" sz="2400" b="0" i="0" dirty="0">
                <a:solidFill>
                  <a:schemeClr val="dk1"/>
                </a:solidFill>
                <a:latin typeface="Times New Roman" panose="02020603050405020304" pitchFamily="18" charset="0"/>
                <a:ea typeface="Arial"/>
                <a:cs typeface="Times New Roman" panose="02020603050405020304" pitchFamily="18" charset="0"/>
                <a:sym typeface="Arial"/>
              </a:rPr>
              <a:t>Develop a more robust and scalable version for enterprise-level monitoring.</a:t>
            </a:r>
            <a:endParaRPr lang="en-IN" sz="2400" b="0" i="0"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Autofit/>
          </a:bodyPr>
          <a:lstStyle/>
          <a:p>
            <a:pPr marL="457200" lvl="0" indent="-457200" algn="l" rtl="0">
              <a:lnSpc>
                <a:spcPct val="110000"/>
              </a:lnSpc>
              <a:spcBef>
                <a:spcPts val="0"/>
              </a:spcBef>
              <a:spcAft>
                <a:spcPts val="0"/>
              </a:spcAft>
              <a:buSzPts val="1840"/>
              <a:buFont typeface="Franklin Gothic"/>
              <a:buAutoNum type="arabicPeriod"/>
            </a:pPr>
            <a:r>
              <a:rPr lang="en-IN" sz="2400" dirty="0">
                <a:solidFill>
                  <a:schemeClr val="dk1"/>
                </a:solidFill>
                <a:latin typeface="Times New Roman" panose="02020603050405020304" pitchFamily="18" charset="0"/>
                <a:cs typeface="Times New Roman" panose="02020603050405020304" pitchFamily="18" charset="0"/>
              </a:rPr>
              <a:t>A Survey on Keylogger and its Detection Techniques by Vishal Bharti, Aditya Kumar Gupta, and Shailendra Mishra </a:t>
            </a:r>
            <a:r>
              <a:rPr lang="en-IN" sz="2400" b="0" i="0" strike="noStrike" dirty="0">
                <a:solidFill>
                  <a:schemeClr val="dk1"/>
                </a:solidFill>
                <a:latin typeface="Times New Roman" panose="02020603050405020304" pitchFamily="18" charset="0"/>
                <a:ea typeface="Arial"/>
                <a:cs typeface="Times New Roman" panose="02020603050405020304" pitchFamily="18" charset="0"/>
                <a:sym typeface="Arial"/>
              </a:rPr>
              <a:t>https://www.ijcaonline.org/archives/volume75/number5/12835-1514</a:t>
            </a:r>
            <a:endParaRPr sz="2400" dirty="0">
              <a:solidFill>
                <a:schemeClr val="dk1"/>
              </a:solidFill>
              <a:latin typeface="Times New Roman" panose="02020603050405020304" pitchFamily="18" charset="0"/>
              <a:cs typeface="Times New Roman" panose="02020603050405020304" pitchFamily="18" charset="0"/>
            </a:endParaRPr>
          </a:p>
          <a:p>
            <a:pPr marL="457200" lvl="0" indent="-457200" algn="l" rtl="0">
              <a:lnSpc>
                <a:spcPct val="110000"/>
              </a:lnSpc>
              <a:spcBef>
                <a:spcPts val="1000"/>
              </a:spcBef>
              <a:spcAft>
                <a:spcPts val="0"/>
              </a:spcAft>
              <a:buSzPts val="1840"/>
              <a:buFont typeface="Franklin Gothic"/>
              <a:buAutoNum type="arabicPeriod"/>
            </a:pPr>
            <a:r>
              <a:rPr lang="en-IN" sz="2400" dirty="0">
                <a:solidFill>
                  <a:schemeClr val="dk1"/>
                </a:solidFill>
                <a:latin typeface="Times New Roman" panose="02020603050405020304" pitchFamily="18" charset="0"/>
                <a:cs typeface="Times New Roman" panose="02020603050405020304" pitchFamily="18" charset="0"/>
              </a:rPr>
              <a:t>Analysis of Keylogger Attacks and Countermeasures by </a:t>
            </a:r>
            <a:r>
              <a:rPr lang="en-IN" sz="2400" dirty="0" err="1">
                <a:solidFill>
                  <a:schemeClr val="dk1"/>
                </a:solidFill>
                <a:latin typeface="Times New Roman" panose="02020603050405020304" pitchFamily="18" charset="0"/>
                <a:cs typeface="Times New Roman" panose="02020603050405020304" pitchFamily="18" charset="0"/>
              </a:rPr>
              <a:t>Hongliang</a:t>
            </a:r>
            <a:r>
              <a:rPr lang="en-IN" sz="2400" dirty="0">
                <a:solidFill>
                  <a:schemeClr val="dk1"/>
                </a:solidFill>
                <a:latin typeface="Times New Roman" panose="02020603050405020304" pitchFamily="18" charset="0"/>
                <a:cs typeface="Times New Roman" panose="02020603050405020304" pitchFamily="18" charset="0"/>
              </a:rPr>
              <a:t> Liu, </a:t>
            </a:r>
            <a:r>
              <a:rPr lang="en-IN" sz="2400" dirty="0" err="1">
                <a:solidFill>
                  <a:schemeClr val="dk1"/>
                </a:solidFill>
                <a:latin typeface="Times New Roman" panose="02020603050405020304" pitchFamily="18" charset="0"/>
                <a:cs typeface="Times New Roman" panose="02020603050405020304" pitchFamily="18" charset="0"/>
              </a:rPr>
              <a:t>Ruiying</a:t>
            </a:r>
            <a:r>
              <a:rPr lang="en-IN" sz="2400" dirty="0">
                <a:solidFill>
                  <a:schemeClr val="dk1"/>
                </a:solidFill>
                <a:latin typeface="Times New Roman" panose="02020603050405020304" pitchFamily="18" charset="0"/>
                <a:cs typeface="Times New Roman" panose="02020603050405020304" pitchFamily="18" charset="0"/>
              </a:rPr>
              <a:t> Du, and </a:t>
            </a:r>
            <a:r>
              <a:rPr lang="en-IN" sz="2400" dirty="0" err="1">
                <a:solidFill>
                  <a:schemeClr val="dk1"/>
                </a:solidFill>
                <a:latin typeface="Times New Roman" panose="02020603050405020304" pitchFamily="18" charset="0"/>
                <a:cs typeface="Times New Roman" panose="02020603050405020304" pitchFamily="18" charset="0"/>
              </a:rPr>
              <a:t>Quansheng</a:t>
            </a:r>
            <a:r>
              <a:rPr lang="en-IN" sz="2400" dirty="0">
                <a:solidFill>
                  <a:schemeClr val="dk1"/>
                </a:solidFill>
                <a:latin typeface="Times New Roman" panose="02020603050405020304" pitchFamily="18" charset="0"/>
                <a:cs typeface="Times New Roman" panose="02020603050405020304" pitchFamily="18" charset="0"/>
              </a:rPr>
              <a:t> Zhuang </a:t>
            </a:r>
            <a:r>
              <a:rPr lang="en-IN" sz="2400" b="0" i="0" strike="noStrike" dirty="0">
                <a:solidFill>
                  <a:schemeClr val="dk1"/>
                </a:solidFill>
                <a:latin typeface="Times New Roman" panose="02020603050405020304" pitchFamily="18" charset="0"/>
                <a:ea typeface="Arial"/>
                <a:cs typeface="Times New Roman" panose="02020603050405020304" pitchFamily="18" charset="0"/>
                <a:sym typeface="Arial"/>
              </a:rPr>
              <a:t>https://www.semanticscholar.org/paper/Analysis-of-Keylogger-Attacks-and-Countermeasures-Liu-Du/54c7255bace229c82e4a5fd812ba8dd8829180c1</a:t>
            </a:r>
            <a:endParaRPr sz="2400" dirty="0">
              <a:solidFill>
                <a:schemeClr val="dk1"/>
              </a:solidFill>
              <a:latin typeface="Times New Roman" panose="02020603050405020304" pitchFamily="18" charset="0"/>
              <a:cs typeface="Times New Roman" panose="02020603050405020304" pitchFamily="18" charset="0"/>
            </a:endParaRPr>
          </a:p>
          <a:p>
            <a:pPr marL="457200" lvl="0" indent="-457200" algn="l" rtl="0">
              <a:lnSpc>
                <a:spcPct val="110000"/>
              </a:lnSpc>
              <a:spcBef>
                <a:spcPts val="1000"/>
              </a:spcBef>
              <a:spcAft>
                <a:spcPts val="0"/>
              </a:spcAft>
              <a:buSzPts val="1840"/>
              <a:buFont typeface="Franklin Gothic"/>
              <a:buAutoNum type="arabicPeriod"/>
            </a:pPr>
            <a:r>
              <a:rPr lang="en-IN" sz="2400" dirty="0">
                <a:solidFill>
                  <a:schemeClr val="dk1"/>
                </a:solidFill>
                <a:latin typeface="Times New Roman" panose="02020603050405020304" pitchFamily="18" charset="0"/>
                <a:cs typeface="Times New Roman" panose="02020603050405020304" pitchFamily="18" charset="0"/>
              </a:rPr>
              <a:t>Detection of Keyloggers:  A Review by </a:t>
            </a:r>
            <a:r>
              <a:rPr lang="en-IN" sz="2400" dirty="0" err="1">
                <a:solidFill>
                  <a:schemeClr val="dk1"/>
                </a:solidFill>
                <a:latin typeface="Times New Roman" panose="02020603050405020304" pitchFamily="18" charset="0"/>
                <a:cs typeface="Times New Roman" panose="02020603050405020304" pitchFamily="18" charset="0"/>
              </a:rPr>
              <a:t>Shukor</a:t>
            </a:r>
            <a:r>
              <a:rPr lang="en-IN" sz="2400" dirty="0">
                <a:solidFill>
                  <a:schemeClr val="dk1"/>
                </a:solidFill>
                <a:latin typeface="Times New Roman" panose="02020603050405020304" pitchFamily="18" charset="0"/>
                <a:cs typeface="Times New Roman" panose="02020603050405020304" pitchFamily="18" charset="0"/>
              </a:rPr>
              <a:t> Abd Razak, Ku </a:t>
            </a:r>
            <a:r>
              <a:rPr lang="en-IN" sz="2400" dirty="0" err="1">
                <a:solidFill>
                  <a:schemeClr val="dk1"/>
                </a:solidFill>
                <a:latin typeface="Times New Roman" panose="02020603050405020304" pitchFamily="18" charset="0"/>
                <a:cs typeface="Times New Roman" panose="02020603050405020304" pitchFamily="18" charset="0"/>
              </a:rPr>
              <a:t>Ruhana</a:t>
            </a:r>
            <a:r>
              <a:rPr lang="en-IN" sz="2400" dirty="0">
                <a:solidFill>
                  <a:schemeClr val="dk1"/>
                </a:solidFill>
                <a:latin typeface="Times New Roman" panose="02020603050405020304" pitchFamily="18" charset="0"/>
                <a:cs typeface="Times New Roman" panose="02020603050405020304" pitchFamily="18" charset="0"/>
              </a:rPr>
              <a:t> Ku-</a:t>
            </a:r>
            <a:r>
              <a:rPr lang="en-IN" sz="2400" dirty="0" err="1">
                <a:solidFill>
                  <a:schemeClr val="dk1"/>
                </a:solidFill>
                <a:latin typeface="Times New Roman" panose="02020603050405020304" pitchFamily="18" charset="0"/>
                <a:cs typeface="Times New Roman" panose="02020603050405020304" pitchFamily="18" charset="0"/>
              </a:rPr>
              <a:t>Mahamud</a:t>
            </a:r>
            <a:r>
              <a:rPr lang="en-IN" sz="2400" dirty="0">
                <a:solidFill>
                  <a:schemeClr val="dk1"/>
                </a:solidFill>
                <a:latin typeface="Times New Roman" panose="02020603050405020304" pitchFamily="18" charset="0"/>
                <a:cs typeface="Times New Roman" panose="02020603050405020304" pitchFamily="18" charset="0"/>
              </a:rPr>
              <a:t>, and Ramlan </a:t>
            </a:r>
            <a:r>
              <a:rPr lang="en-IN" sz="2400" dirty="0" err="1">
                <a:solidFill>
                  <a:schemeClr val="dk1"/>
                </a:solidFill>
                <a:latin typeface="Times New Roman" panose="02020603050405020304" pitchFamily="18" charset="0"/>
                <a:cs typeface="Times New Roman" panose="02020603050405020304" pitchFamily="18" charset="0"/>
              </a:rPr>
              <a:t>Mahmod</a:t>
            </a:r>
            <a:r>
              <a:rPr lang="en-IN" sz="2400" dirty="0">
                <a:solidFill>
                  <a:schemeClr val="dk1"/>
                </a:solidFill>
                <a:latin typeface="Times New Roman" panose="02020603050405020304" pitchFamily="18" charset="0"/>
                <a:cs typeface="Times New Roman" panose="02020603050405020304" pitchFamily="18" charset="0"/>
              </a:rPr>
              <a:t> </a:t>
            </a:r>
            <a:r>
              <a:rPr lang="en-IN" sz="2400" b="0" i="0" strike="noStrike" dirty="0">
                <a:solidFill>
                  <a:schemeClr val="dk1"/>
                </a:solidFill>
                <a:latin typeface="Times New Roman" panose="02020603050405020304" pitchFamily="18" charset="0"/>
                <a:ea typeface="Arial"/>
                <a:cs typeface="Times New Roman" panose="02020603050405020304" pitchFamily="18" charset="0"/>
                <a:sym typeface="Arial"/>
              </a:rPr>
              <a:t>https://www.researchgate.net/publication/220955239_Detection_of_Keyloggers_A_Revie</a:t>
            </a:r>
            <a:endParaRPr sz="2400"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400" b="1" dirty="0">
                <a:latin typeface="Times New Roman" panose="02020603050405020304" pitchFamily="18" charset="0"/>
                <a:ea typeface="Arial"/>
                <a:cs typeface="Times New Roman" panose="02020603050405020304" pitchFamily="18" charset="0"/>
                <a:sym typeface="Arial"/>
              </a:rPr>
              <a:t>  </a:t>
            </a:r>
            <a:endParaRPr sz="2400" dirty="0">
              <a:latin typeface="Times New Roman" panose="02020603050405020304" pitchFamily="18" charset="0"/>
              <a:ea typeface="Arial"/>
              <a:cs typeface="Times New Roman" panose="02020603050405020304" pitchFamily="18" charset="0"/>
              <a:sym typeface="Arial"/>
            </a:endParaRPr>
          </a:p>
          <a:p>
            <a:pPr marL="305435" lvl="0" indent="-305435" algn="l" rtl="0">
              <a:lnSpc>
                <a:spcPct val="110000"/>
              </a:lnSpc>
              <a:spcBef>
                <a:spcPts val="1000"/>
              </a:spcBef>
              <a:spcAft>
                <a:spcPts val="0"/>
              </a:spcAft>
              <a:buSzPts val="1840"/>
              <a:buChar char="◼"/>
            </a:pPr>
            <a:r>
              <a:rPr lang="en-IN" sz="2400" b="1" dirty="0">
                <a:latin typeface="Times New Roman" panose="02020603050405020304" pitchFamily="18" charset="0"/>
                <a:ea typeface="Arial"/>
                <a:cs typeface="Times New Roman" panose="02020603050405020304" pitchFamily="18" charset="0"/>
                <a:sym typeface="Arial"/>
              </a:rPr>
              <a:t>Problem Statement </a:t>
            </a:r>
            <a:endParaRPr sz="2400" dirty="0">
              <a:latin typeface="Times New Roman" panose="02020603050405020304" pitchFamily="18" charset="0"/>
              <a:cs typeface="Times New Roman" panose="02020603050405020304" pitchFamily="18" charset="0"/>
            </a:endParaRPr>
          </a:p>
          <a:p>
            <a:pPr marL="305435" lvl="0" indent="-305435" algn="l" rtl="0">
              <a:lnSpc>
                <a:spcPct val="110000"/>
              </a:lnSpc>
              <a:spcBef>
                <a:spcPts val="1000"/>
              </a:spcBef>
              <a:spcAft>
                <a:spcPts val="0"/>
              </a:spcAft>
              <a:buSzPts val="1840"/>
              <a:buChar char="◼"/>
            </a:pPr>
            <a:r>
              <a:rPr lang="en-IN" sz="2400" b="1" dirty="0">
                <a:latin typeface="Times New Roman" panose="02020603050405020304" pitchFamily="18" charset="0"/>
                <a:ea typeface="Arial"/>
                <a:cs typeface="Times New Roman" panose="02020603050405020304" pitchFamily="18" charset="0"/>
                <a:sym typeface="Arial"/>
              </a:rPr>
              <a:t>Proposed System/Solution</a:t>
            </a:r>
            <a:endParaRPr sz="2400" dirty="0">
              <a:latin typeface="Times New Roman" panose="02020603050405020304" pitchFamily="18" charset="0"/>
              <a:ea typeface="Arial"/>
              <a:cs typeface="Times New Roman" panose="02020603050405020304" pitchFamily="18" charset="0"/>
              <a:sym typeface="Arial"/>
            </a:endParaRPr>
          </a:p>
          <a:p>
            <a:pPr marL="305435" lvl="0" indent="-305435" algn="l" rtl="0">
              <a:lnSpc>
                <a:spcPct val="110000"/>
              </a:lnSpc>
              <a:spcBef>
                <a:spcPts val="1000"/>
              </a:spcBef>
              <a:spcAft>
                <a:spcPts val="0"/>
              </a:spcAft>
              <a:buSzPts val="1840"/>
              <a:buChar char="◼"/>
            </a:pPr>
            <a:r>
              <a:rPr lang="en-IN" sz="2400" b="1" dirty="0">
                <a:latin typeface="Times New Roman" panose="02020603050405020304" pitchFamily="18" charset="0"/>
                <a:ea typeface="Arial"/>
                <a:cs typeface="Times New Roman" panose="02020603050405020304" pitchFamily="18" charset="0"/>
                <a:sym typeface="Arial"/>
              </a:rPr>
              <a:t>System Development Approach </a:t>
            </a:r>
            <a:endParaRPr sz="2400" dirty="0">
              <a:latin typeface="Times New Roman" panose="02020603050405020304" pitchFamily="18" charset="0"/>
              <a:cs typeface="Times New Roman" panose="02020603050405020304" pitchFamily="18" charset="0"/>
            </a:endParaRPr>
          </a:p>
          <a:p>
            <a:pPr marL="305435" lvl="0" indent="-305435" algn="l" rtl="0">
              <a:lnSpc>
                <a:spcPct val="110000"/>
              </a:lnSpc>
              <a:spcBef>
                <a:spcPts val="1000"/>
              </a:spcBef>
              <a:spcAft>
                <a:spcPts val="0"/>
              </a:spcAft>
              <a:buSzPts val="1840"/>
              <a:buChar char="◼"/>
            </a:pPr>
            <a:r>
              <a:rPr lang="en-IN" sz="2400" b="1" dirty="0">
                <a:latin typeface="Times New Roman" panose="02020603050405020304" pitchFamily="18" charset="0"/>
                <a:ea typeface="Arial"/>
                <a:cs typeface="Times New Roman" panose="02020603050405020304" pitchFamily="18" charset="0"/>
                <a:sym typeface="Arial"/>
              </a:rPr>
              <a:t>Algorithm &amp; Deployment  </a:t>
            </a:r>
            <a:endParaRPr sz="2400" dirty="0">
              <a:latin typeface="Times New Roman" panose="02020603050405020304" pitchFamily="18" charset="0"/>
              <a:ea typeface="Arial"/>
              <a:cs typeface="Times New Roman" panose="02020603050405020304" pitchFamily="18" charset="0"/>
              <a:sym typeface="Arial"/>
            </a:endParaRPr>
          </a:p>
          <a:p>
            <a:pPr marL="305435" lvl="0" indent="-305435" algn="l" rtl="0">
              <a:lnSpc>
                <a:spcPct val="110000"/>
              </a:lnSpc>
              <a:spcBef>
                <a:spcPts val="1000"/>
              </a:spcBef>
              <a:spcAft>
                <a:spcPts val="0"/>
              </a:spcAft>
              <a:buSzPts val="1840"/>
              <a:buChar char="◼"/>
            </a:pPr>
            <a:r>
              <a:rPr lang="en-IN" sz="2400" b="1" dirty="0">
                <a:latin typeface="Times New Roman" panose="02020603050405020304" pitchFamily="18" charset="0"/>
                <a:ea typeface="Arial"/>
                <a:cs typeface="Times New Roman" panose="02020603050405020304" pitchFamily="18" charset="0"/>
                <a:sym typeface="Arial"/>
              </a:rPr>
              <a:t>Result </a:t>
            </a:r>
            <a:endParaRPr sz="2400" dirty="0">
              <a:latin typeface="Times New Roman" panose="02020603050405020304" pitchFamily="18" charset="0"/>
              <a:cs typeface="Times New Roman" panose="02020603050405020304" pitchFamily="18" charset="0"/>
            </a:endParaRPr>
          </a:p>
          <a:p>
            <a:pPr marL="305435" lvl="0" indent="-305435" algn="l" rtl="0">
              <a:lnSpc>
                <a:spcPct val="110000"/>
              </a:lnSpc>
              <a:spcBef>
                <a:spcPts val="1000"/>
              </a:spcBef>
              <a:spcAft>
                <a:spcPts val="0"/>
              </a:spcAft>
              <a:buSzPts val="1840"/>
              <a:buChar char="◼"/>
            </a:pPr>
            <a:r>
              <a:rPr lang="en-IN" sz="2400" b="1" dirty="0">
                <a:latin typeface="Times New Roman" panose="02020603050405020304" pitchFamily="18" charset="0"/>
                <a:ea typeface="Arial"/>
                <a:cs typeface="Times New Roman" panose="02020603050405020304" pitchFamily="18" charset="0"/>
                <a:sym typeface="Arial"/>
              </a:rPr>
              <a:t>Conclusion</a:t>
            </a:r>
            <a:endParaRPr sz="2400" dirty="0">
              <a:latin typeface="Times New Roman" panose="02020603050405020304" pitchFamily="18" charset="0"/>
              <a:ea typeface="Arial"/>
              <a:cs typeface="Times New Roman" panose="02020603050405020304" pitchFamily="18" charset="0"/>
              <a:sym typeface="Arial"/>
            </a:endParaRPr>
          </a:p>
          <a:p>
            <a:pPr marL="305435" lvl="0" indent="-305435" algn="l" rtl="0">
              <a:lnSpc>
                <a:spcPct val="110000"/>
              </a:lnSpc>
              <a:spcBef>
                <a:spcPts val="1000"/>
              </a:spcBef>
              <a:spcAft>
                <a:spcPts val="0"/>
              </a:spcAft>
              <a:buSzPts val="1840"/>
              <a:buChar char="◼"/>
            </a:pPr>
            <a:r>
              <a:rPr lang="en-IN" sz="2400" b="1" dirty="0">
                <a:latin typeface="Times New Roman" panose="02020603050405020304" pitchFamily="18" charset="0"/>
                <a:ea typeface="Arial"/>
                <a:cs typeface="Times New Roman" panose="02020603050405020304" pitchFamily="18" charset="0"/>
                <a:sym typeface="Arial"/>
              </a:rPr>
              <a:t>Future Scope</a:t>
            </a:r>
            <a:endParaRPr sz="2400" dirty="0">
              <a:latin typeface="Times New Roman" panose="02020603050405020304" pitchFamily="18" charset="0"/>
              <a:cs typeface="Times New Roman" panose="02020603050405020304" pitchFamily="18" charset="0"/>
            </a:endParaRPr>
          </a:p>
          <a:p>
            <a:pPr marL="305435" lvl="0" indent="-305435" algn="l" rtl="0">
              <a:lnSpc>
                <a:spcPct val="110000"/>
              </a:lnSpc>
              <a:spcBef>
                <a:spcPts val="1000"/>
              </a:spcBef>
              <a:spcAft>
                <a:spcPts val="0"/>
              </a:spcAft>
              <a:buSzPts val="1840"/>
              <a:buChar char="◼"/>
            </a:pPr>
            <a:r>
              <a:rPr lang="en-IN" sz="2400" b="1" dirty="0">
                <a:latin typeface="Times New Roman" panose="02020603050405020304" pitchFamily="18" charset="0"/>
                <a:ea typeface="Arial"/>
                <a:cs typeface="Times New Roman" panose="02020603050405020304" pitchFamily="18" charset="0"/>
                <a:sym typeface="Arial"/>
              </a:rPr>
              <a:t>References</a:t>
            </a:r>
            <a:endParaRPr sz="2400" dirty="0">
              <a:latin typeface="Times New Roman" panose="02020603050405020304" pitchFamily="18" charset="0"/>
              <a:ea typeface="Arial"/>
              <a:cs typeface="Times New Roman" panose="02020603050405020304" pitchFamily="18" charset="0"/>
              <a:sym typeface="Arial"/>
            </a:endParaRPr>
          </a:p>
          <a:p>
            <a:pPr marL="305435" lvl="0" indent="-206121" algn="l" rtl="0">
              <a:lnSpc>
                <a:spcPct val="110000"/>
              </a:lnSpc>
              <a:spcBef>
                <a:spcPts val="940"/>
              </a:spcBef>
              <a:spcAft>
                <a:spcPts val="0"/>
              </a:spcAft>
              <a:buSzPts val="1564"/>
              <a:buNone/>
            </a:pPr>
            <a:endParaRPr sz="2400" dirty="0">
              <a:latin typeface="Times New Roman" panose="02020603050405020304" pitchFamily="18" charset="0"/>
              <a:ea typeface="Arial"/>
              <a:cs typeface="Times New Roman" panose="02020603050405020304" pitchFamily="18" charset="0"/>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98700" y="2156704"/>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US" sz="2400" b="0" i="0" dirty="0">
                <a:solidFill>
                  <a:srgbClr val="0D0D0D"/>
                </a:solidFill>
                <a:effectLst/>
                <a:latin typeface="Times New Roman" panose="02020603050405020304" pitchFamily="18" charset="0"/>
                <a:cs typeface="Times New Roman" panose="02020603050405020304" pitchFamily="18" charset="0"/>
              </a:rPr>
              <a:t>The increasing concerns about unauthorized access to personal or sensitive information have highlighted the need for monitoring and tracking user activities on a system. Current solutions often lack user-friendly interfaces and customizable options, making it challenging for users to manage and interpret the collected data effectively. There is a clear demand for a more accessible and customizable keylogging solution that can address these concerns and provide users with greater control over their monitoring activities.</a:t>
            </a:r>
          </a:p>
          <a:p>
            <a:pPr marL="306000" lvl="0" indent="-306000" algn="l" rtl="0">
              <a:lnSpc>
                <a:spcPct val="110000"/>
              </a:lnSpc>
              <a:spcBef>
                <a:spcPts val="0"/>
              </a:spcBef>
              <a:spcAft>
                <a:spcPts val="0"/>
              </a:spcAft>
              <a:buSzPts val="184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marL="0" lvl="0" indent="0" algn="l" rtl="0">
              <a:lnSpc>
                <a:spcPct val="110000"/>
              </a:lnSpc>
              <a:spcBef>
                <a:spcPts val="0"/>
              </a:spcBef>
              <a:spcAft>
                <a:spcPts val="0"/>
              </a:spcAft>
              <a:buSzPts val="1840"/>
              <a:buNone/>
            </a:pPr>
            <a:endParaRPr lang="en-US" sz="24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indent="-285750">
              <a:buClr>
                <a:srgbClr val="00B0F0"/>
              </a:buClr>
              <a:buSzPts val="2000"/>
              <a:buFont typeface="Noto Sans Symbols"/>
              <a:buChar char="▪"/>
            </a:pPr>
            <a:r>
              <a:rPr lang="en-US" sz="2400" b="0" i="0" u="none" strike="noStrike" cap="none" dirty="0">
                <a:solidFill>
                  <a:schemeClr val="dk1"/>
                </a:solidFill>
                <a:latin typeface="Times New Roman" panose="02020603050405020304" pitchFamily="18" charset="0"/>
                <a:cs typeface="Times New Roman" panose="02020603050405020304" pitchFamily="18" charset="0"/>
                <a:sym typeface="Arial"/>
              </a:rPr>
              <a:t>To address these challenges, we propose the development of a Python-based keylogger using the </a:t>
            </a:r>
            <a:r>
              <a:rPr lang="en-US" sz="2400" dirty="0" err="1">
                <a:solidFill>
                  <a:schemeClr val="dk1"/>
                </a:solidFill>
                <a:latin typeface="Times New Roman" panose="02020603050405020304" pitchFamily="18" charset="0"/>
                <a:cs typeface="Times New Roman" panose="02020603050405020304" pitchFamily="18" charset="0"/>
              </a:rPr>
              <a:t>T</a:t>
            </a:r>
            <a:r>
              <a:rPr lang="en-US" sz="2400" b="0" i="0" u="none" strike="noStrike" cap="none" dirty="0" err="1">
                <a:solidFill>
                  <a:schemeClr val="dk1"/>
                </a:solidFill>
                <a:latin typeface="Times New Roman" panose="02020603050405020304" pitchFamily="18" charset="0"/>
                <a:cs typeface="Times New Roman" panose="02020603050405020304" pitchFamily="18" charset="0"/>
                <a:sym typeface="Arial"/>
              </a:rPr>
              <a:t>kinter</a:t>
            </a:r>
            <a:r>
              <a:rPr lang="en-US" sz="2400" b="0" i="0" u="none" strike="noStrike" cap="none" dirty="0">
                <a:solidFill>
                  <a:schemeClr val="dk1"/>
                </a:solidFill>
                <a:latin typeface="Times New Roman" panose="02020603050405020304" pitchFamily="18" charset="0"/>
                <a:cs typeface="Times New Roman" panose="02020603050405020304" pitchFamily="18" charset="0"/>
                <a:sym typeface="Arial"/>
              </a:rPr>
              <a:t> library for the graphical user interface (GUI), the </a:t>
            </a:r>
            <a:r>
              <a:rPr lang="en-US" sz="2400" b="0" i="0" u="none" strike="noStrike" cap="none" dirty="0" err="1">
                <a:solidFill>
                  <a:schemeClr val="dk1"/>
                </a:solidFill>
                <a:latin typeface="Times New Roman" panose="02020603050405020304" pitchFamily="18" charset="0"/>
                <a:cs typeface="Times New Roman" panose="02020603050405020304" pitchFamily="18" charset="0"/>
                <a:sym typeface="Arial"/>
              </a:rPr>
              <a:t>pynput</a:t>
            </a:r>
            <a:r>
              <a:rPr lang="en-US" sz="2400" b="0" i="0" u="none" strike="noStrike" cap="none" dirty="0">
                <a:solidFill>
                  <a:schemeClr val="dk1"/>
                </a:solidFill>
                <a:latin typeface="Times New Roman" panose="02020603050405020304" pitchFamily="18" charset="0"/>
                <a:cs typeface="Times New Roman" panose="02020603050405020304" pitchFamily="18" charset="0"/>
                <a:sym typeface="Arial"/>
              </a:rPr>
              <a:t> library for keyboard monitoring, and JSON for data storage. This solution aims to offer a simple and user-friendly interface that allows users to easily start and stop the keylogging process. Additionally, the keylogger will provide options to save the logged data in both text and JSON formats, giving users flexibility in managing and analyzing the collected information according to their preferences.</a:t>
            </a:r>
            <a:endParaRPr lang="en-US" sz="2400" dirty="0">
              <a:latin typeface="Times New Roman" panose="02020603050405020304" pitchFamily="18" charset="0"/>
              <a:cs typeface="Times New Roman" panose="02020603050405020304" pitchFamily="18" charset="0"/>
            </a:endParaRPr>
          </a:p>
          <a:p>
            <a:pPr marL="285750" marR="0" lvl="0" indent="-285750" algn="l" rtl="0">
              <a:lnSpc>
                <a:spcPct val="100000"/>
              </a:lnSpc>
              <a:spcBef>
                <a:spcPts val="0"/>
              </a:spcBef>
              <a:spcAft>
                <a:spcPts val="0"/>
              </a:spcAft>
              <a:buClr>
                <a:srgbClr val="00B0F0"/>
              </a:buClr>
              <a:buSzPts val="2000"/>
              <a:buFont typeface="Noto Sans Symbols"/>
              <a:buChar char="▪"/>
            </a:pPr>
            <a:endParaRPr lang="en-US" sz="2400" dirty="0">
              <a:latin typeface="Times New Roman" panose="02020603050405020304" pitchFamily="18" charset="0"/>
              <a:cs typeface="Times New Roman" panose="02020603050405020304" pitchFamily="18" charset="0"/>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581192" y="1736203"/>
            <a:ext cx="10931292" cy="3457917"/>
          </a:xfrm>
          <a:prstGeom prst="rect">
            <a:avLst/>
          </a:prstGeom>
          <a:noFill/>
          <a:ln>
            <a:noFill/>
          </a:ln>
        </p:spPr>
        <p:txBody>
          <a:bodyPr spcFirstLastPara="1" wrap="square" lIns="91425" tIns="45700" rIns="91425" bIns="45700" anchor="ctr" anchorCtr="0">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Technology Stack</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GUI</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kinter</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Monitoring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pynput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Storage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JSON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Components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start_keylogger</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Starts the keylogging process and updates the GUI.</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stop_keylogger</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Stops the keylogging process and updates the GUI.</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on_press</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Handles key press events and logs them.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on_release</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Handles key release events and logs them.</a:t>
            </a:r>
          </a:p>
          <a:p>
            <a:pPr marL="306000" lvl="0" indent="-306000" algn="l" rtl="0">
              <a:lnSpc>
                <a:spcPct val="107000"/>
              </a:lnSpc>
              <a:spcBef>
                <a:spcPts val="1200"/>
              </a:spcBef>
              <a:spcAft>
                <a:spcPts val="0"/>
              </a:spcAft>
              <a:buSzPts val="1840"/>
              <a:buChar char="◼"/>
            </a:pPr>
            <a:endParaRPr lang="en-IN" sz="24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2208"/>
              <a:buChar char="◼"/>
            </a:pPr>
            <a:r>
              <a:rPr lang="en-US" sz="2400" i="0" dirty="0">
                <a:solidFill>
                  <a:schemeClr val="dk1"/>
                </a:solidFill>
                <a:latin typeface="Times New Roman" panose="02020603050405020304" pitchFamily="18" charset="0"/>
                <a:ea typeface="Arial"/>
                <a:cs typeface="Times New Roman" panose="02020603050405020304" pitchFamily="18" charset="0"/>
                <a:sym typeface="Arial"/>
              </a:rPr>
              <a:t>Initialize global variables and empty lists (</a:t>
            </a:r>
            <a:r>
              <a:rPr lang="en-US" sz="2400" i="0" dirty="0" err="1">
                <a:solidFill>
                  <a:schemeClr val="dk1"/>
                </a:solidFill>
                <a:latin typeface="Times New Roman" panose="02020603050405020304" pitchFamily="18" charset="0"/>
                <a:ea typeface="Arial"/>
                <a:cs typeface="Times New Roman" panose="02020603050405020304" pitchFamily="18" charset="0"/>
                <a:sym typeface="Arial"/>
              </a:rPr>
              <a:t>keys_used</a:t>
            </a:r>
            <a:r>
              <a:rPr lang="en-US" sz="2400" i="0" dirty="0">
                <a:solidFill>
                  <a:schemeClr val="dk1"/>
                </a:solidFill>
                <a:latin typeface="Times New Roman" panose="02020603050405020304" pitchFamily="18" charset="0"/>
                <a:ea typeface="Arial"/>
                <a:cs typeface="Times New Roman" panose="02020603050405020304" pitchFamily="18" charset="0"/>
                <a:sym typeface="Arial"/>
              </a:rPr>
              <a:t>, flag, keys).</a:t>
            </a:r>
          </a:p>
          <a:p>
            <a:pPr marL="0" indent="0">
              <a:spcBef>
                <a:spcPts val="0"/>
              </a:spcBef>
              <a:buSzPts val="2208"/>
              <a:buNone/>
            </a:pPr>
            <a:r>
              <a:rPr lang="en-US" sz="2400" b="1" i="0" dirty="0">
                <a:solidFill>
                  <a:schemeClr val="dk1"/>
                </a:solidFill>
                <a:latin typeface="Times New Roman" panose="02020603050405020304" pitchFamily="18" charset="0"/>
                <a:ea typeface="Arial"/>
                <a:cs typeface="Times New Roman" panose="02020603050405020304" pitchFamily="18" charset="0"/>
                <a:sym typeface="Arial"/>
              </a:rPr>
              <a:t>           1. </a:t>
            </a:r>
            <a:r>
              <a:rPr lang="en-US" sz="2400" b="1" i="0" dirty="0" err="1">
                <a:solidFill>
                  <a:schemeClr val="dk1"/>
                </a:solidFill>
                <a:latin typeface="Times New Roman" panose="02020603050405020304" pitchFamily="18" charset="0"/>
                <a:ea typeface="Arial"/>
                <a:cs typeface="Times New Roman" panose="02020603050405020304" pitchFamily="18" charset="0"/>
                <a:sym typeface="Arial"/>
              </a:rPr>
              <a:t>on_press</a:t>
            </a:r>
            <a:r>
              <a:rPr lang="en-US" sz="2400" b="1" i="0" dirty="0">
                <a:solidFill>
                  <a:schemeClr val="dk1"/>
                </a:solidFill>
                <a:latin typeface="Times New Roman" panose="02020603050405020304" pitchFamily="18" charset="0"/>
                <a:ea typeface="Arial"/>
                <a:cs typeface="Times New Roman" panose="02020603050405020304" pitchFamily="18" charset="0"/>
                <a:sym typeface="Arial"/>
              </a:rPr>
              <a:t>() </a:t>
            </a:r>
            <a:r>
              <a:rPr lang="en-US" sz="2400" i="0" dirty="0">
                <a:solidFill>
                  <a:schemeClr val="dk1"/>
                </a:solidFill>
                <a:latin typeface="Times New Roman" panose="02020603050405020304" pitchFamily="18" charset="0"/>
                <a:ea typeface="Arial"/>
                <a:cs typeface="Times New Roman" panose="02020603050405020304" pitchFamily="18" charset="0"/>
                <a:sym typeface="Arial"/>
              </a:rPr>
              <a:t>function: handle key press events.</a:t>
            </a:r>
          </a:p>
          <a:p>
            <a:pPr marL="0" indent="0">
              <a:spcBef>
                <a:spcPts val="0"/>
              </a:spcBef>
              <a:buSzPts val="2208"/>
              <a:buNone/>
            </a:pPr>
            <a:r>
              <a:rPr lang="en-US" sz="2400" b="1" i="0" dirty="0">
                <a:solidFill>
                  <a:schemeClr val="dk1"/>
                </a:solidFill>
                <a:latin typeface="Times New Roman" panose="02020603050405020304" pitchFamily="18" charset="0"/>
                <a:ea typeface="Arial"/>
                <a:cs typeface="Times New Roman" panose="02020603050405020304" pitchFamily="18" charset="0"/>
                <a:sym typeface="Arial"/>
              </a:rPr>
              <a:t>           2. </a:t>
            </a:r>
            <a:r>
              <a:rPr lang="en-US" sz="2400" b="1" i="0" dirty="0" err="1">
                <a:solidFill>
                  <a:schemeClr val="dk1"/>
                </a:solidFill>
                <a:latin typeface="Times New Roman" panose="02020603050405020304" pitchFamily="18" charset="0"/>
                <a:ea typeface="Arial"/>
                <a:cs typeface="Times New Roman" panose="02020603050405020304" pitchFamily="18" charset="0"/>
                <a:sym typeface="Arial"/>
              </a:rPr>
              <a:t>on_release</a:t>
            </a:r>
            <a:r>
              <a:rPr lang="en-US" sz="2400" b="1" i="0" dirty="0">
                <a:solidFill>
                  <a:schemeClr val="dk1"/>
                </a:solidFill>
                <a:latin typeface="Times New Roman" panose="02020603050405020304" pitchFamily="18" charset="0"/>
                <a:ea typeface="Arial"/>
                <a:cs typeface="Times New Roman" panose="02020603050405020304" pitchFamily="18" charset="0"/>
                <a:sym typeface="Arial"/>
              </a:rPr>
              <a:t>() </a:t>
            </a:r>
            <a:r>
              <a:rPr lang="en-US" sz="2400" i="0" dirty="0">
                <a:solidFill>
                  <a:schemeClr val="dk1"/>
                </a:solidFill>
                <a:latin typeface="Times New Roman" panose="02020603050405020304" pitchFamily="18" charset="0"/>
                <a:ea typeface="Arial"/>
                <a:cs typeface="Times New Roman" panose="02020603050405020304" pitchFamily="18" charset="0"/>
                <a:sym typeface="Arial"/>
              </a:rPr>
              <a:t>function: handle key release events.</a:t>
            </a:r>
          </a:p>
          <a:p>
            <a:pPr marL="0" indent="0">
              <a:spcBef>
                <a:spcPts val="0"/>
              </a:spcBef>
              <a:buSzPts val="2208"/>
              <a:buNone/>
            </a:pPr>
            <a:r>
              <a:rPr lang="en-US" sz="2400" b="1" i="0" dirty="0">
                <a:solidFill>
                  <a:schemeClr val="dk1"/>
                </a:solidFill>
                <a:latin typeface="Times New Roman" panose="02020603050405020304" pitchFamily="18" charset="0"/>
                <a:ea typeface="Arial"/>
                <a:cs typeface="Times New Roman" panose="02020603050405020304" pitchFamily="18" charset="0"/>
                <a:sym typeface="Arial"/>
              </a:rPr>
              <a:t>           3. </a:t>
            </a:r>
            <a:r>
              <a:rPr lang="en-US" sz="2400" b="1" i="0" dirty="0" err="1">
                <a:solidFill>
                  <a:schemeClr val="dk1"/>
                </a:solidFill>
                <a:latin typeface="Times New Roman" panose="02020603050405020304" pitchFamily="18" charset="0"/>
                <a:ea typeface="Arial"/>
                <a:cs typeface="Times New Roman" panose="02020603050405020304" pitchFamily="18" charset="0"/>
                <a:sym typeface="Arial"/>
              </a:rPr>
              <a:t>generate_text_log</a:t>
            </a:r>
            <a:r>
              <a:rPr lang="en-US" sz="2400" b="1" i="0" dirty="0">
                <a:solidFill>
                  <a:schemeClr val="dk1"/>
                </a:solidFill>
                <a:latin typeface="Times New Roman" panose="02020603050405020304" pitchFamily="18" charset="0"/>
                <a:ea typeface="Arial"/>
                <a:cs typeface="Times New Roman" panose="02020603050405020304" pitchFamily="18" charset="0"/>
                <a:sym typeface="Arial"/>
              </a:rPr>
              <a:t>() </a:t>
            </a:r>
            <a:r>
              <a:rPr lang="en-US" sz="2400" i="0" dirty="0">
                <a:solidFill>
                  <a:schemeClr val="dk1"/>
                </a:solidFill>
                <a:latin typeface="Times New Roman" panose="02020603050405020304" pitchFamily="18" charset="0"/>
                <a:ea typeface="Arial"/>
                <a:cs typeface="Times New Roman" panose="02020603050405020304" pitchFamily="18" charset="0"/>
                <a:sym typeface="Arial"/>
              </a:rPr>
              <a:t>and </a:t>
            </a:r>
            <a:r>
              <a:rPr lang="en-US" sz="2400" b="1" i="0" dirty="0" err="1">
                <a:solidFill>
                  <a:schemeClr val="dk1"/>
                </a:solidFill>
                <a:latin typeface="Times New Roman" panose="02020603050405020304" pitchFamily="18" charset="0"/>
                <a:ea typeface="Arial"/>
                <a:cs typeface="Times New Roman" panose="02020603050405020304" pitchFamily="18" charset="0"/>
                <a:sym typeface="Arial"/>
              </a:rPr>
              <a:t>generate_json_file</a:t>
            </a:r>
            <a:r>
              <a:rPr lang="en-US" sz="2400" b="1" i="0" dirty="0">
                <a:solidFill>
                  <a:schemeClr val="dk1"/>
                </a:solidFill>
                <a:latin typeface="Times New Roman" panose="02020603050405020304" pitchFamily="18" charset="0"/>
                <a:ea typeface="Arial"/>
                <a:cs typeface="Times New Roman" panose="02020603050405020304" pitchFamily="18" charset="0"/>
                <a:sym typeface="Arial"/>
              </a:rPr>
              <a:t>() </a:t>
            </a:r>
            <a:r>
              <a:rPr lang="en-US" sz="2400" i="0" dirty="0">
                <a:solidFill>
                  <a:schemeClr val="dk1"/>
                </a:solidFill>
                <a:latin typeface="Times New Roman" panose="02020603050405020304" pitchFamily="18" charset="0"/>
                <a:ea typeface="Arial"/>
                <a:cs typeface="Times New Roman" panose="02020603050405020304" pitchFamily="18" charset="0"/>
                <a:sym typeface="Arial"/>
              </a:rPr>
              <a:t>functions : save logs.</a:t>
            </a:r>
          </a:p>
          <a:p>
            <a:pPr marL="0" indent="0">
              <a:spcBef>
                <a:spcPts val="0"/>
              </a:spcBef>
              <a:buSzPts val="2208"/>
              <a:buNone/>
            </a:pPr>
            <a:r>
              <a:rPr lang="en-US" sz="2400" b="1" i="0" dirty="0">
                <a:solidFill>
                  <a:schemeClr val="dk1"/>
                </a:solidFill>
                <a:latin typeface="Times New Roman" panose="02020603050405020304" pitchFamily="18" charset="0"/>
                <a:ea typeface="Arial"/>
                <a:cs typeface="Times New Roman" panose="02020603050405020304" pitchFamily="18" charset="0"/>
                <a:sym typeface="Arial"/>
              </a:rPr>
              <a:t>           4. </a:t>
            </a:r>
            <a:r>
              <a:rPr lang="en-US" sz="2400" b="1" i="0" dirty="0" err="1">
                <a:solidFill>
                  <a:schemeClr val="dk1"/>
                </a:solidFill>
                <a:latin typeface="Times New Roman" panose="02020603050405020304" pitchFamily="18" charset="0"/>
                <a:ea typeface="Arial"/>
                <a:cs typeface="Times New Roman" panose="02020603050405020304" pitchFamily="18" charset="0"/>
                <a:sym typeface="Arial"/>
              </a:rPr>
              <a:t>start_keylogger</a:t>
            </a:r>
            <a:r>
              <a:rPr lang="en-US" sz="2400" b="1" i="0" dirty="0">
                <a:solidFill>
                  <a:schemeClr val="dk1"/>
                </a:solidFill>
                <a:latin typeface="Times New Roman" panose="02020603050405020304" pitchFamily="18" charset="0"/>
                <a:ea typeface="Arial"/>
                <a:cs typeface="Times New Roman" panose="02020603050405020304" pitchFamily="18" charset="0"/>
                <a:sym typeface="Arial"/>
              </a:rPr>
              <a:t>() </a:t>
            </a:r>
            <a:r>
              <a:rPr lang="en-US" sz="2400" i="0" dirty="0">
                <a:solidFill>
                  <a:schemeClr val="dk1"/>
                </a:solidFill>
                <a:latin typeface="Times New Roman" panose="02020603050405020304" pitchFamily="18" charset="0"/>
                <a:ea typeface="Arial"/>
                <a:cs typeface="Times New Roman" panose="02020603050405020304" pitchFamily="18" charset="0"/>
                <a:sym typeface="Arial"/>
              </a:rPr>
              <a:t>and </a:t>
            </a:r>
            <a:r>
              <a:rPr lang="en-US" sz="2400" b="1" i="0" dirty="0" err="1">
                <a:solidFill>
                  <a:schemeClr val="dk1"/>
                </a:solidFill>
                <a:latin typeface="Times New Roman" panose="02020603050405020304" pitchFamily="18" charset="0"/>
                <a:ea typeface="Arial"/>
                <a:cs typeface="Times New Roman" panose="02020603050405020304" pitchFamily="18" charset="0"/>
                <a:sym typeface="Arial"/>
              </a:rPr>
              <a:t>stop_keylogger</a:t>
            </a:r>
            <a:r>
              <a:rPr lang="en-US" sz="2400" b="1" i="0" dirty="0">
                <a:solidFill>
                  <a:schemeClr val="dk1"/>
                </a:solidFill>
                <a:latin typeface="Times New Roman" panose="02020603050405020304" pitchFamily="18" charset="0"/>
                <a:ea typeface="Arial"/>
                <a:cs typeface="Times New Roman" panose="02020603050405020304" pitchFamily="18" charset="0"/>
                <a:sym typeface="Arial"/>
              </a:rPr>
              <a:t>() </a:t>
            </a:r>
            <a:r>
              <a:rPr lang="en-US" sz="2400" i="0" dirty="0">
                <a:solidFill>
                  <a:schemeClr val="dk1"/>
                </a:solidFill>
                <a:latin typeface="Times New Roman" panose="02020603050405020304" pitchFamily="18" charset="0"/>
                <a:ea typeface="Arial"/>
                <a:cs typeface="Times New Roman" panose="02020603050405020304" pitchFamily="18" charset="0"/>
                <a:sym typeface="Arial"/>
              </a:rPr>
              <a:t>functions:  control keylogging.</a:t>
            </a:r>
          </a:p>
          <a:p>
            <a:pPr marL="306000" lvl="0" indent="-306000" algn="l" rtl="0">
              <a:lnSpc>
                <a:spcPct val="110000"/>
              </a:lnSpc>
              <a:spcBef>
                <a:spcPts val="0"/>
              </a:spcBef>
              <a:spcAft>
                <a:spcPts val="0"/>
              </a:spcAft>
              <a:buSzPts val="2208"/>
              <a:buChar char="◼"/>
            </a:pPr>
            <a:r>
              <a:rPr lang="en-US" sz="2400" i="0" dirty="0">
                <a:solidFill>
                  <a:schemeClr val="dk1"/>
                </a:solidFill>
                <a:latin typeface="Times New Roman" panose="02020603050405020304" pitchFamily="18" charset="0"/>
                <a:ea typeface="Arial"/>
                <a:cs typeface="Times New Roman" panose="02020603050405020304" pitchFamily="18" charset="0"/>
                <a:sym typeface="Arial"/>
              </a:rPr>
              <a:t>Package the Python script into an executable or distribute it as a standalone application.</a:t>
            </a:r>
          </a:p>
          <a:p>
            <a:pPr marL="306000" lvl="0" indent="-306000" algn="l" rtl="0">
              <a:lnSpc>
                <a:spcPct val="110000"/>
              </a:lnSpc>
              <a:spcBef>
                <a:spcPts val="0"/>
              </a:spcBef>
              <a:spcAft>
                <a:spcPts val="0"/>
              </a:spcAft>
              <a:buSzPts val="2208"/>
              <a:buChar char="◼"/>
            </a:pPr>
            <a:r>
              <a:rPr lang="en-US" sz="2400" i="0" dirty="0">
                <a:solidFill>
                  <a:schemeClr val="dk1"/>
                </a:solidFill>
                <a:latin typeface="Times New Roman" panose="02020603050405020304" pitchFamily="18" charset="0"/>
                <a:ea typeface="Arial"/>
                <a:cs typeface="Times New Roman" panose="02020603050405020304" pitchFamily="18" charset="0"/>
                <a:sym typeface="Arial"/>
              </a:rPr>
              <a:t>Ensure compatibility with different operating systems and provide installation instructions.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581025" y="1664378"/>
            <a:ext cx="11029950" cy="1392238"/>
          </a:xfrm>
          <a:prstGeom prst="rect">
            <a:avLst/>
          </a:prstGeom>
          <a:noFill/>
          <a:ln>
            <a:noFill/>
          </a:ln>
        </p:spPr>
        <p:txBody>
          <a:bodyPr spcFirstLastPara="1" wrap="square" lIns="91425" tIns="45700" rIns="91425" bIns="45700" anchor="ctr" anchorCtr="0">
            <a:noAutofit/>
          </a:bodyPr>
          <a:lstStyle/>
          <a:p>
            <a:pPr marL="306000" lvl="0" indent="-306000" algn="l" rtl="0">
              <a:lnSpc>
                <a:spcPct val="100000"/>
              </a:lnSpc>
              <a:spcBef>
                <a:spcPts val="0"/>
              </a:spcBef>
              <a:spcAft>
                <a:spcPts val="0"/>
              </a:spcAft>
              <a:buSzPts val="1840"/>
              <a:buChar char="◼"/>
            </a:pPr>
            <a:r>
              <a:rPr lang="en-IN" sz="1800" b="0" i="0" dirty="0">
                <a:solidFill>
                  <a:schemeClr val="dk1"/>
                </a:solidFill>
                <a:latin typeface="Times New Roman" panose="02020603050405020304" pitchFamily="18" charset="0"/>
                <a:ea typeface="Arial"/>
                <a:cs typeface="Times New Roman" panose="02020603050405020304" pitchFamily="18" charset="0"/>
                <a:sym typeface="Arial"/>
              </a:rPr>
              <a:t>The GUI presents "Start" and "Stop" buttons to control the keylogging process</a:t>
            </a:r>
          </a:p>
          <a:p>
            <a:pPr marL="306000" lvl="0" indent="-306000" algn="l" rtl="0">
              <a:lnSpc>
                <a:spcPct val="100000"/>
              </a:lnSpc>
              <a:spcBef>
                <a:spcPts val="0"/>
              </a:spcBef>
              <a:spcAft>
                <a:spcPts val="0"/>
              </a:spcAft>
              <a:buSzPts val="1840"/>
              <a:buChar char="◼"/>
            </a:pPr>
            <a:endParaRPr lang="en-US" sz="1800" dirty="0">
              <a:solidFill>
                <a:schemeClr val="dk1"/>
              </a:solidFill>
              <a:latin typeface="Times New Roman" panose="02020603050405020304" pitchFamily="18" charset="0"/>
              <a:ea typeface="Arial"/>
              <a:cs typeface="Times New Roman" panose="02020603050405020304" pitchFamily="18" charset="0"/>
              <a:sym typeface="Arial"/>
            </a:endParaRPr>
          </a:p>
          <a:p>
            <a:pPr marL="306000" lvl="0" indent="-306000" algn="l" rtl="0">
              <a:lnSpc>
                <a:spcPct val="100000"/>
              </a:lnSpc>
              <a:spcBef>
                <a:spcPts val="0"/>
              </a:spcBef>
              <a:spcAft>
                <a:spcPts val="0"/>
              </a:spcAft>
              <a:buSzPts val="1840"/>
              <a:buChar char="◼"/>
            </a:pPr>
            <a:r>
              <a:rPr lang="en-US" sz="1800" dirty="0">
                <a:solidFill>
                  <a:schemeClr val="dk1"/>
                </a:solidFill>
                <a:latin typeface="Times New Roman" panose="02020603050405020304" pitchFamily="18" charset="0"/>
                <a:ea typeface="Arial"/>
                <a:cs typeface="Times New Roman" panose="02020603050405020304" pitchFamily="18" charset="0"/>
                <a:sym typeface="Arial"/>
              </a:rPr>
              <a:t>Upon execution, the keylogger application will run in the background, capturing all keystrokes made by the user. The captured data will be stored in both text and JSON formats for later analysis. </a:t>
            </a:r>
          </a:p>
          <a:p>
            <a:pPr marL="306000" lvl="0" indent="-306000" algn="l" rtl="0">
              <a:lnSpc>
                <a:spcPct val="100000"/>
              </a:lnSpc>
              <a:spcBef>
                <a:spcPts val="0"/>
              </a:spcBef>
              <a:spcAft>
                <a:spcPts val="0"/>
              </a:spcAft>
              <a:buSzPts val="1840"/>
              <a:buChar char="◼"/>
            </a:pPr>
            <a:endParaRPr lang="en-US" sz="1800" dirty="0">
              <a:solidFill>
                <a:schemeClr val="dk1"/>
              </a:solidFill>
              <a:latin typeface="Times New Roman" panose="02020603050405020304" pitchFamily="18" charset="0"/>
              <a:ea typeface="Arial"/>
              <a:cs typeface="Times New Roman" panose="02020603050405020304" pitchFamily="18" charset="0"/>
              <a:sym typeface="Arial"/>
            </a:endParaRPr>
          </a:p>
          <a:p>
            <a:pPr marL="306000" lvl="0" indent="-306000" algn="l" rtl="0">
              <a:lnSpc>
                <a:spcPct val="100000"/>
              </a:lnSpc>
              <a:spcBef>
                <a:spcPts val="0"/>
              </a:spcBef>
              <a:spcAft>
                <a:spcPts val="0"/>
              </a:spcAft>
              <a:buSzPts val="1840"/>
              <a:buChar char="◼"/>
            </a:pPr>
            <a:r>
              <a:rPr lang="en-US" sz="1800" dirty="0">
                <a:solidFill>
                  <a:schemeClr val="dk1"/>
                </a:solidFill>
                <a:latin typeface="Times New Roman" panose="02020603050405020304" pitchFamily="18" charset="0"/>
                <a:ea typeface="Arial"/>
                <a:cs typeface="Times New Roman" panose="02020603050405020304" pitchFamily="18" charset="0"/>
                <a:sym typeface="Arial"/>
              </a:rPr>
              <a:t>The GUI will provide user-friendly controls to initiate and terminate the keylogging process, along with status updates.</a:t>
            </a:r>
            <a:endParaRPr sz="1800" dirty="0">
              <a:solidFill>
                <a:schemeClr val="dk1"/>
              </a:solidFill>
              <a:latin typeface="Times New Roman" panose="02020603050405020304" pitchFamily="18" charset="0"/>
              <a:ea typeface="Arial"/>
              <a:cs typeface="Times New Roman" panose="02020603050405020304" pitchFamily="18" charset="0"/>
              <a:sym typeface="Arial"/>
            </a:endParaRPr>
          </a:p>
        </p:txBody>
      </p:sp>
      <p:pic>
        <p:nvPicPr>
          <p:cNvPr id="137" name="Google Shape;137;p19"/>
          <p:cNvPicPr preferRelativeResize="0"/>
          <p:nvPr/>
        </p:nvPicPr>
        <p:blipFill rotWithShape="1">
          <a:blip r:embed="rId3">
            <a:alphaModFix/>
          </a:blip>
          <a:srcRect/>
          <a:stretch/>
        </p:blipFill>
        <p:spPr>
          <a:xfrm>
            <a:off x="1261802" y="3449727"/>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7960300" y="344210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05254" y="3464968"/>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00618446-CC66-BFA6-E221-650FB2E3AAB4}"/>
              </a:ext>
            </a:extLst>
          </p:cNvPr>
          <p:cNvPicPr>
            <a:picLocks noChangeAspect="1"/>
          </p:cNvPicPr>
          <p:nvPr/>
        </p:nvPicPr>
        <p:blipFill>
          <a:blip r:embed="rId3"/>
          <a:stretch>
            <a:fillRect/>
          </a:stretch>
        </p:blipFill>
        <p:spPr>
          <a:xfrm>
            <a:off x="1583703" y="1360294"/>
            <a:ext cx="8842343" cy="497381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US" sz="2400" dirty="0">
                <a:solidFill>
                  <a:schemeClr val="dk1"/>
                </a:solidFill>
                <a:latin typeface="Times New Roman" panose="02020603050405020304" pitchFamily="18" charset="0"/>
                <a:ea typeface="Arial"/>
                <a:cs typeface="Times New Roman" panose="02020603050405020304" pitchFamily="18" charset="0"/>
                <a:sym typeface="Arial"/>
              </a:rPr>
              <a:t>The developed keylogger application provides a simple yet effective tool for monitoring keystrokes on a system. While primarily intended for security purposes, it can also serve as a learning tool for understanding keyboard events in Python programming. However, it's crucial to use such tools responsibly and ethically, respecting user privacy and legal boundaries.</a:t>
            </a:r>
            <a:endParaRPr sz="24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TotalTime>
  <Words>687</Words>
  <Application>Microsoft Office PowerPoint</Application>
  <PresentationFormat>Widescreen</PresentationFormat>
  <Paragraphs>58</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Franklin Gothic</vt:lpstr>
      <vt:lpstr>Arial</vt:lpstr>
      <vt:lpstr>Libre Franklin</vt:lpstr>
      <vt:lpstr>Noto Sans Symbols</vt:lpstr>
      <vt:lpstr>Times New Roman</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Yazhiny Mayaisakki</cp:lastModifiedBy>
  <cp:revision>9</cp:revision>
  <dcterms:modified xsi:type="dcterms:W3CDTF">2024-04-05T14:16:53Z</dcterms:modified>
</cp:coreProperties>
</file>