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9144000" cy="5143500" type="screen16x9"/>
  <p:notesSz cx="6858000" cy="9144000"/>
  <p:embeddedFontLst>
    <p:embeddedFont>
      <p:font typeface="Academy Engraved LET" pitchFamily="2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verpass Black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55549-DFC8-4EFB-8EA6-1B69722C9353}">
  <a:tblStyle styleId="{35A55549-DFC8-4EFB-8EA6-1B69722C9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a7274a182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a7274a182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7658780" y="-1091242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5400000" flipH="1">
            <a:off x="7116014" y="-515250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547182" flipH="1">
            <a:off x="-1959645" y="2413033"/>
            <a:ext cx="3297391" cy="227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7617396">
            <a:off x="7156577" y="3425249"/>
            <a:ext cx="3632874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"/>
          <p:cNvGrpSpPr/>
          <p:nvPr/>
        </p:nvGrpSpPr>
        <p:grpSpPr>
          <a:xfrm>
            <a:off x="-624370" y="1649584"/>
            <a:ext cx="1344377" cy="1995312"/>
            <a:chOff x="272875" y="1527563"/>
            <a:chExt cx="255950" cy="455000"/>
          </a:xfrm>
        </p:grpSpPr>
        <p:sp>
          <p:nvSpPr>
            <p:cNvPr id="175" name="Google Shape;175;p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4"/>
          <p:cNvSpPr/>
          <p:nvPr/>
        </p:nvSpPr>
        <p:spPr>
          <a:xfrm rot="2491995">
            <a:off x="8061861" y="3895420"/>
            <a:ext cx="2265111" cy="2165862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subTitle" idx="1"/>
          </p:nvPr>
        </p:nvSpPr>
        <p:spPr>
          <a:xfrm>
            <a:off x="720000" y="1475700"/>
            <a:ext cx="7704000" cy="26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7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pic>
        <p:nvPicPr>
          <p:cNvPr id="380" name="Google Shape;380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139108">
            <a:off x="-1716814" y="3950736"/>
            <a:ext cx="2989903" cy="2468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7"/>
          <p:cNvGrpSpPr/>
          <p:nvPr/>
        </p:nvGrpSpPr>
        <p:grpSpPr>
          <a:xfrm rot="-987768">
            <a:off x="-414533" y="3230134"/>
            <a:ext cx="1344359" cy="1995308"/>
            <a:chOff x="272875" y="1527563"/>
            <a:chExt cx="255950" cy="455000"/>
          </a:xfrm>
        </p:grpSpPr>
        <p:sp>
          <p:nvSpPr>
            <p:cNvPr id="382" name="Google Shape;382;p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7" name="Google Shape;417;p7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197527" flipH="1">
            <a:off x="8254668" y="388818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"/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 rot="-9314708">
            <a:off x="-1515506" y="-1274402"/>
            <a:ext cx="1787180" cy="428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rot="394092">
            <a:off x="2157624" y="-1359156"/>
            <a:ext cx="5296602" cy="197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6551349" flipH="1">
            <a:off x="7493893" y="-75665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7"/>
          <p:cNvGrpSpPr/>
          <p:nvPr/>
        </p:nvGrpSpPr>
        <p:grpSpPr>
          <a:xfrm rot="8100046">
            <a:off x="8172668" y="-457651"/>
            <a:ext cx="1344367" cy="1995327"/>
            <a:chOff x="272875" y="1527563"/>
            <a:chExt cx="255950" cy="455000"/>
          </a:xfrm>
        </p:grpSpPr>
        <p:sp>
          <p:nvSpPr>
            <p:cNvPr id="422" name="Google Shape;422;p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7"/>
          <p:cNvSpPr/>
          <p:nvPr/>
        </p:nvSpPr>
        <p:spPr>
          <a:xfrm rot="-6477098" flipH="1">
            <a:off x="-3963735" y="-3524095"/>
            <a:ext cx="4623929" cy="7256942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"/>
          <p:cNvSpPr/>
          <p:nvPr/>
        </p:nvSpPr>
        <p:spPr>
          <a:xfrm rot="-7689947">
            <a:off x="8072325" y="4598041"/>
            <a:ext cx="2264989" cy="2165745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"/>
          <p:cNvSpPr txBox="1">
            <a:spLocks noGrp="1"/>
          </p:cNvSpPr>
          <p:nvPr>
            <p:ph type="subTitle" idx="1"/>
          </p:nvPr>
        </p:nvSpPr>
        <p:spPr>
          <a:xfrm flipH="1">
            <a:off x="5047900" y="2607067"/>
            <a:ext cx="33678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9"/>
          <p:cNvSpPr txBox="1">
            <a:spLocks noGrp="1"/>
          </p:cNvSpPr>
          <p:nvPr>
            <p:ph type="ctrTitle"/>
          </p:nvPr>
        </p:nvSpPr>
        <p:spPr>
          <a:xfrm flipH="1">
            <a:off x="4571900" y="1697799"/>
            <a:ext cx="38604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43" name="Google Shape;543;p9"/>
          <p:cNvPicPr preferRelativeResize="0"/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6498000" y="3581373"/>
            <a:ext cx="3440400" cy="2840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9"/>
          <p:cNvSpPr/>
          <p:nvPr/>
        </p:nvSpPr>
        <p:spPr>
          <a:xfrm rot="-2569776">
            <a:off x="7774946" y="-1017900"/>
            <a:ext cx="2265043" cy="216579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9"/>
          <p:cNvGrpSpPr/>
          <p:nvPr/>
        </p:nvGrpSpPr>
        <p:grpSpPr>
          <a:xfrm rot="-6629356">
            <a:off x="7495291" y="3526103"/>
            <a:ext cx="1344346" cy="2469672"/>
            <a:chOff x="272875" y="1419395"/>
            <a:chExt cx="255950" cy="563168"/>
          </a:xfrm>
        </p:grpSpPr>
        <p:sp>
          <p:nvSpPr>
            <p:cNvPr id="546" name="Google Shape;546;p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1" name="Google Shape;581;p9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 rot="-5400005">
            <a:off x="-1096437" y="-959501"/>
            <a:ext cx="3632875" cy="299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5"/>
          <p:cNvSpPr txBox="1">
            <a:spLocks noGrp="1"/>
          </p:cNvSpPr>
          <p:nvPr>
            <p:ph type="subTitle" idx="1"/>
          </p:nvPr>
        </p:nvSpPr>
        <p:spPr>
          <a:xfrm>
            <a:off x="671450" y="2555700"/>
            <a:ext cx="3566700" cy="11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25"/>
          <p:cNvSpPr txBox="1">
            <a:spLocks noGrp="1"/>
          </p:cNvSpPr>
          <p:nvPr>
            <p:ph type="ctrTitle"/>
          </p:nvPr>
        </p:nvSpPr>
        <p:spPr>
          <a:xfrm>
            <a:off x="671450" y="1875052"/>
            <a:ext cx="26043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496" name="Google Shape;1496;p25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2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8" name="Google Shape;1498;p25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499" name="Google Shape;1499;p2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4" name="Google Shape;1534;p25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5" name="Google Shape;1535;p25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25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71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38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1808452" y="227299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38"/>
          <p:cNvSpPr txBox="1">
            <a:spLocks noGrp="1"/>
          </p:cNvSpPr>
          <p:nvPr>
            <p:ph type="ctrTitle"/>
          </p:nvPr>
        </p:nvSpPr>
        <p:spPr>
          <a:xfrm>
            <a:off x="1724997" y="119597"/>
            <a:ext cx="6325670" cy="1666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SUMBER INFORMASI TENTANG PENAWARAN ATAU PELUANG PROYEK TIK</a:t>
            </a:r>
            <a:endParaRPr sz="3200" dirty="0"/>
          </a:p>
        </p:txBody>
      </p:sp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2B3CB600-D611-13A9-B5E9-B395E028C55C}"/>
              </a:ext>
            </a:extLst>
          </p:cNvPr>
          <p:cNvSpPr/>
          <p:nvPr/>
        </p:nvSpPr>
        <p:spPr>
          <a:xfrm>
            <a:off x="2651111" y="1894260"/>
            <a:ext cx="4219027" cy="257175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>
                <a:solidFill>
                  <a:schemeClr val="tx1"/>
                </a:solidFill>
                <a:effectLst/>
                <a:latin typeface="Academy Engraved LET" pitchFamily="2" charset="0"/>
                <a:ea typeface="Calibri" panose="020F0502020204030204" pitchFamily="34" charset="0"/>
              </a:rPr>
              <a:t>Nama Kelom</a:t>
            </a:r>
            <a:r>
              <a:rPr lang="en-US" b="1">
                <a:solidFill>
                  <a:schemeClr val="tx1"/>
                </a:solidFill>
                <a:latin typeface="Academy Engraved LET" pitchFamily="2" charset="0"/>
                <a:ea typeface="Calibri" panose="020F0502020204030204" pitchFamily="34" charset="0"/>
              </a:rPr>
              <a:t>pok :</a:t>
            </a:r>
            <a:endParaRPr lang="en-US" sz="1400" b="1">
              <a:solidFill>
                <a:schemeClr val="tx1"/>
              </a:solidFill>
              <a:effectLst/>
              <a:latin typeface="Academy Engraved LET" pitchFamily="2" charset="0"/>
              <a:ea typeface="Calibri" panose="020F0502020204030204" pitchFamily="34" charset="0"/>
            </a:endParaRPr>
          </a:p>
          <a:p>
            <a:pPr algn="just"/>
            <a:r>
              <a:rPr lang="en-US" sz="1400" b="1">
                <a:solidFill>
                  <a:schemeClr val="bg2"/>
                </a:solidFill>
                <a:effectLst/>
                <a:latin typeface="Academy Engraved LET" pitchFamily="2" charset="0"/>
                <a:ea typeface="Calibri" panose="020F0502020204030204" pitchFamily="34" charset="0"/>
              </a:rPr>
              <a:t>Abthal Hashilah Yusuf</a:t>
            </a:r>
          </a:p>
          <a:p>
            <a:pPr algn="just"/>
            <a:r>
              <a:rPr lang="en-US" sz="1400" b="1">
                <a:solidFill>
                  <a:schemeClr val="bg2"/>
                </a:solidFill>
                <a:effectLst/>
                <a:latin typeface="Academy Engraved LET" pitchFamily="2" charset="0"/>
                <a:ea typeface="Calibri" panose="020F0502020204030204" pitchFamily="34" charset="0"/>
              </a:rPr>
              <a:t>Alif Lintang Lazuardi Sutowo</a:t>
            </a:r>
          </a:p>
          <a:p>
            <a:pPr algn="just"/>
            <a:r>
              <a:rPr lang="en-US" sz="1400" b="1">
                <a:solidFill>
                  <a:schemeClr val="bg2"/>
                </a:solidFill>
                <a:effectLst/>
                <a:latin typeface="Academy Engraved LE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Apprilia Agusti	</a:t>
            </a:r>
            <a:endParaRPr lang="en-US" sz="1400" b="1">
              <a:solidFill>
                <a:schemeClr val="bg2"/>
              </a:solidFill>
              <a:latin typeface="Academy Engraved LE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>
                <a:solidFill>
                  <a:schemeClr val="bg2"/>
                </a:solidFill>
                <a:effectLst/>
                <a:latin typeface="Academy Engraved LE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Dimas Farhanditama	</a:t>
            </a:r>
            <a:endParaRPr lang="en-US" sz="1400" b="1">
              <a:solidFill>
                <a:schemeClr val="bg2"/>
              </a:solidFill>
              <a:latin typeface="Academy Engraved LE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>
                <a:solidFill>
                  <a:schemeClr val="bg2"/>
                </a:solidFill>
                <a:effectLst/>
                <a:latin typeface="Academy Engraved LE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Fariz Aditya Nugroho</a:t>
            </a:r>
            <a:endParaRPr lang="en-US" sz="1400" b="1">
              <a:solidFill>
                <a:schemeClr val="bg2"/>
              </a:solidFill>
              <a:latin typeface="Academy Engraved LE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>
                <a:solidFill>
                  <a:schemeClr val="bg2"/>
                </a:solidFill>
                <a:effectLst/>
                <a:latin typeface="Academy Engraved LE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Muhamad Raul Gonzales</a:t>
            </a:r>
            <a:endParaRPr lang="en-US" sz="1400" b="1">
              <a:solidFill>
                <a:schemeClr val="bg2"/>
              </a:solidFill>
              <a:latin typeface="Academy Engraved LE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>
                <a:solidFill>
                  <a:schemeClr val="bg2"/>
                </a:solidFill>
                <a:effectLst/>
                <a:latin typeface="Academy Engraved LE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Naufal Abdullah Hanif Wibowo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71BE8F-646C-2F87-04DC-9516F6C16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46" y="1084333"/>
            <a:ext cx="7986568" cy="4059167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yang sangat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tidaknya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salah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City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Wakil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Jusuf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meluncurkan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Kota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Cerdas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(IKCI) 2015 di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Sidang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Jakarta pada 24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2015. Program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rangka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peningkatan kinerja Penyelenggaraan Pemerintahan Daerah. </a:t>
            </a:r>
          </a:p>
          <a:p>
            <a:pPr marL="139700" indent="0" algn="l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098967-4E9F-1427-761B-9EFD5632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46" y="97104"/>
            <a:ext cx="7986568" cy="853721"/>
          </a:xfrm>
        </p:spPr>
        <p:txBody>
          <a:bodyPr/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ff1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Opera"/>
              </a:rPr>
              <a:t>IMPLEMENTASI KEBIJAKAN SMART CITY DI KOTA BANDUNG</a:t>
            </a:r>
            <a:br>
              <a:rPr lang="en-US" b="0" i="0" dirty="0">
                <a:solidFill>
                  <a:srgbClr val="000000"/>
                </a:solidFill>
                <a:effectLst/>
                <a:latin typeface="ff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68015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8BE0A7F1-4FEE-D617-7C37-3412FF8862F5}"/>
              </a:ext>
            </a:extLst>
          </p:cNvPr>
          <p:cNvSpPr/>
          <p:nvPr/>
        </p:nvSpPr>
        <p:spPr>
          <a:xfrm>
            <a:off x="2880765" y="1411807"/>
            <a:ext cx="3957005" cy="2319885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0055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9"/>
          <p:cNvSpPr txBox="1">
            <a:spLocks noGrp="1"/>
          </p:cNvSpPr>
          <p:nvPr>
            <p:ph type="body" idx="1"/>
          </p:nvPr>
        </p:nvSpPr>
        <p:spPr>
          <a:xfrm>
            <a:off x="672778" y="684291"/>
            <a:ext cx="7977608" cy="4243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perkantoran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Daerah,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Diskominfostandi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Kota Bekasi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E-Office https://eofficev2.bekasikota.go.id/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pejabat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Sekretariat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DPRD Kota Bekasi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bertempat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Aula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Sekretariat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DPRD,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23/09/2021.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E-Government Maulana, S.T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e-office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perwujudan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e-government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memperlancar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perkantoran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e-office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OPD,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eselon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eselon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menandatangani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disposisi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walaupun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diluar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kapanpun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dimanapun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terangnya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e-office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menyurat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pemakaian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manual.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6" name="Google Shape;2136;p39"/>
          <p:cNvSpPr txBox="1">
            <a:spLocks noGrp="1"/>
          </p:cNvSpPr>
          <p:nvPr>
            <p:ph type="ctrTitle"/>
          </p:nvPr>
        </p:nvSpPr>
        <p:spPr>
          <a:xfrm>
            <a:off x="849935" y="114080"/>
            <a:ext cx="7672500" cy="460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Aplikasi E-Goverment di Bekasi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41"/>
          <p:cNvSpPr txBox="1">
            <a:spLocks noGrp="1"/>
          </p:cNvSpPr>
          <p:nvPr>
            <p:ph type="subTitle" idx="1"/>
          </p:nvPr>
        </p:nvSpPr>
        <p:spPr>
          <a:xfrm>
            <a:off x="817106" y="888740"/>
            <a:ext cx="7865647" cy="41525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Kota Bekasi,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Barat,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menggarap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12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Rp22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2017."Infrastruktur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fiber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video,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internet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telepon.Jaringan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fiber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tembaga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Pemkot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Bekasi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disewakan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disepakati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kemudian.Pemkot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Bekasi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menargetkan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2018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pengajuan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anggaran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Rp30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170 kilometer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fiber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optik.Pemerintah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Persandian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Diskominfosantik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meluncurkan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inovatif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Bebunge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(Bekasi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Nyambung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Bae), Call Center 112, Command Center,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Pengendalian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Menara Telekomunikasi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Sidalmentel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dan Newsroom.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2" name="Google Shape;2172;p41"/>
          <p:cNvSpPr/>
          <p:nvPr/>
        </p:nvSpPr>
        <p:spPr>
          <a:xfrm>
            <a:off x="7015795" y="-2521549"/>
            <a:ext cx="2175184" cy="5717903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3" name="Google Shape;2173;p41"/>
          <p:cNvSpPr txBox="1">
            <a:spLocks noGrp="1"/>
          </p:cNvSpPr>
          <p:nvPr>
            <p:ph type="ctrTitle"/>
          </p:nvPr>
        </p:nvSpPr>
        <p:spPr>
          <a:xfrm>
            <a:off x="1200881" y="175562"/>
            <a:ext cx="6902506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Infrastruktur</a:t>
            </a:r>
            <a:r>
              <a:rPr lang="en-US" dirty="0"/>
              <a:t> IT Kota Bekasi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42"/>
          <p:cNvSpPr txBox="1">
            <a:spLocks noGrp="1"/>
          </p:cNvSpPr>
          <p:nvPr>
            <p:ph type="subTitle" idx="1"/>
          </p:nvPr>
        </p:nvSpPr>
        <p:spPr>
          <a:xfrm flipH="1">
            <a:off x="646381" y="798163"/>
            <a:ext cx="8032670" cy="39443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Terbatasnya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terlepas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keberlanjutan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SWOT.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kuantitas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menuntun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menimbulkan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Perusahaan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(SDM)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menempati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lain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apalagi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Banyak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menganggap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SDM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menggerakkan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hendaknya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semata-mata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manusia-manusia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survive.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9" name="Google Shape;2179;p42"/>
          <p:cNvSpPr txBox="1">
            <a:spLocks noGrp="1"/>
          </p:cNvSpPr>
          <p:nvPr>
            <p:ph type="ctrTitle"/>
          </p:nvPr>
        </p:nvSpPr>
        <p:spPr>
          <a:xfrm flipH="1">
            <a:off x="1301855" y="193728"/>
            <a:ext cx="7113841" cy="604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v-SE" sz="2000" b="1" i="0" dirty="0">
                <a:solidFill>
                  <a:srgbClr val="000000"/>
                </a:solidFill>
                <a:effectLst/>
                <a:latin typeface="Oper"/>
                <a:cs typeface="Times New Roman" panose="02020603050405020304" pitchFamily="18" charset="0"/>
              </a:rPr>
              <a:t>ANALISIS MANAJEMEN SUMBER DAYA MANUSIA STRATEGIK PADA DINAS KEBERSIHAN KOTA BEKASI</a:t>
            </a:r>
            <a:br>
              <a:rPr lang="sv-SE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77CE-B7FE-6C5F-3FA2-29DAAB036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99" y="104376"/>
            <a:ext cx="8132687" cy="792600"/>
          </a:xfrm>
        </p:spPr>
        <p:txBody>
          <a:bodyPr/>
          <a:lstStyle/>
          <a:p>
            <a:r>
              <a:rPr lang="en-US" sz="2800" b="1" dirty="0">
                <a:latin typeface="Opera"/>
              </a:rPr>
              <a:t>FUNGSI UTAMA DALAM TRANSPORTASI INTERMODAL  KOTA BEKASI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5E74-2877-1061-6983-5FA4CB241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986822"/>
            <a:ext cx="8076042" cy="372274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Merger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mengkonsolidasikan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penumpang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mana terminal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inter-intermodal inter-system distribution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Konektivitas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Pergerakan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penumpang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setidaknya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Tingkat 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Transfer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Interchange: Proses transfer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terminal.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intermodal 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terminal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kontinuitas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pergerakan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rantai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Dekomposisi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fragmentasi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penumpang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terminal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terdekat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memindahkannya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regional.</a:t>
            </a:r>
          </a:p>
        </p:txBody>
      </p:sp>
    </p:spTree>
    <p:extLst>
      <p:ext uri="{BB962C8B-B14F-4D97-AF65-F5344CB8AC3E}">
        <p14:creationId xmlns:p14="http://schemas.microsoft.com/office/powerpoint/2010/main" val="125149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1153B48-0737-2456-317A-73BFAE04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196" y="1079190"/>
            <a:ext cx="7672500" cy="3885493"/>
          </a:xfrm>
        </p:spPr>
        <p:txBody>
          <a:bodyPr/>
          <a:lstStyle/>
          <a:p>
            <a:pPr marL="13970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Kota Bandung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Pontianak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menandatangani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Memorandum Of Understanding (MoU)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Pemkot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Pontianak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mengadopsi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Pemkot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Bandung e-Government,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Pemberantasan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Korupsi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(KPK) dan Badan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(BPK)  RI.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Penandatanganan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sela-sela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Nasional (RAKERNAS)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Kota Semarang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Tengah, Rabu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2019.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BPK dan KPK. 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bias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kota-kota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e-Government dan salah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Kota Bandung,”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sambutan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Kota Pontianak, Edi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Kamtono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Lalu, Edi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Pemkot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Pontianak sangat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e-Government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Pemkot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Bandung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ASN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Pemkot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Pontianak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proporsional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Pak Edi pun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menuturkan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mindset ASN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anggarannya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kelurahan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anggarannya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melelahkan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e-Government,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FDC9F-C2D9-F52E-2CB4-7EFE4636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500" y="178816"/>
            <a:ext cx="7672500" cy="577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APLIKASI E-GOVERMENT BANDUNG</a:t>
            </a:r>
          </a:p>
        </p:txBody>
      </p:sp>
    </p:spTree>
    <p:extLst>
      <p:ext uri="{BB962C8B-B14F-4D97-AF65-F5344CB8AC3E}">
        <p14:creationId xmlns:p14="http://schemas.microsoft.com/office/powerpoint/2010/main" val="35487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8158DF-0CAA-94D6-BFE3-EE233C17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442" y="1686093"/>
            <a:ext cx="8375257" cy="2327558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kependudukan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terintegrasi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pengadilan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agama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perceraian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kependudukan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KTP-El.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in One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82600" indent="-342900"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(Status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perkawinan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KTP-El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hidupPersyaratan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lama, KTP-El Lama, FC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Perceraian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D9AC4-4469-7EB7-02A7-3E55ED05A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026" y="370602"/>
            <a:ext cx="7672500" cy="759247"/>
          </a:xfrm>
        </p:spPr>
        <p:txBody>
          <a:bodyPr/>
          <a:lstStyle/>
          <a:p>
            <a:r>
              <a:rPr lang="en-US" sz="2400" b="1" dirty="0">
                <a:latin typeface="Opera"/>
              </a:rPr>
              <a:t>SIPAPAPP (SISTEM INTEGRASI PELAYANAN ADMINDUK DI PENGADILAN AGAMA PASCA PERCERAIAN)</a:t>
            </a:r>
          </a:p>
        </p:txBody>
      </p:sp>
    </p:spTree>
    <p:extLst>
      <p:ext uri="{BB962C8B-B14F-4D97-AF65-F5344CB8AC3E}">
        <p14:creationId xmlns:p14="http://schemas.microsoft.com/office/powerpoint/2010/main" val="14744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6624D3F-01C4-71C4-80AA-811873DF4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05" y="901166"/>
            <a:ext cx="7704000" cy="3711294"/>
          </a:xfrm>
        </p:spPr>
        <p:txBody>
          <a:bodyPr/>
          <a:lstStyle/>
          <a:p>
            <a:pPr marL="482600" indent="-342900" algn="just"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DaerahPendapatan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perkiraan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terukur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2600" indent="-342900" algn="just"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DaerahBelanja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perkiraan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dialokasikan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dinikmati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diskriminasi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2600" indent="-342900" algn="just"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Pembiayaan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DaerahPembiayaan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dibayar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bersangkutan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tahun-tahun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5BF9FF-66A6-7EB7-5B02-217577FB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500" y="89803"/>
            <a:ext cx="7672500" cy="577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ANGGARAN BANDUNG</a:t>
            </a:r>
          </a:p>
        </p:txBody>
      </p:sp>
    </p:spTree>
    <p:extLst>
      <p:ext uri="{BB962C8B-B14F-4D97-AF65-F5344CB8AC3E}">
        <p14:creationId xmlns:p14="http://schemas.microsoft.com/office/powerpoint/2010/main" val="34260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C0484D6-5CAB-2B63-D7F9-AFDE24F65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083" y="1132885"/>
            <a:ext cx="7946570" cy="4102661"/>
          </a:xfrm>
        </p:spPr>
        <p:txBody>
          <a:bodyPr/>
          <a:lstStyle/>
          <a:p>
            <a:pPr marL="482600" indent="-342900" algn="just">
              <a:lnSpc>
                <a:spcPct val="150000"/>
              </a:lnSpc>
              <a:buAutoNum type="arabicPeriod"/>
            </a:pP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Daerah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perkiraan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terukur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26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Daerah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perkiraan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dialokasikan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adil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merata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relatif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dinikmati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diskriminasi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Pembiayaan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Daerah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Pembiayaan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dibayar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dan/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anggaran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bersangkutan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tahun-tahun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anggaran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7388E-659B-5E0F-7277-4D6571977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18" y="65527"/>
            <a:ext cx="7672500" cy="577800"/>
          </a:xfrm>
        </p:spPr>
        <p:txBody>
          <a:bodyPr/>
          <a:lstStyle/>
          <a:p>
            <a:r>
              <a:rPr lang="en-US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Struktur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APBD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8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Microsoft Office PowerPoint</Application>
  <PresentationFormat>On-screen Show (16:9)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Academy Engraved LET</vt:lpstr>
      <vt:lpstr>Opera</vt:lpstr>
      <vt:lpstr>ff1</vt:lpstr>
      <vt:lpstr>Times New Roman</vt:lpstr>
      <vt:lpstr>Open Sans</vt:lpstr>
      <vt:lpstr>Overpass Black</vt:lpstr>
      <vt:lpstr>Arial</vt:lpstr>
      <vt:lpstr>Oper</vt:lpstr>
      <vt:lpstr>ff2</vt:lpstr>
      <vt:lpstr>Aqua Marketing Plan by Slidego</vt:lpstr>
      <vt:lpstr>SUMBER INFORMASI TENTANG PENAWARAN ATAU PELUANG PROYEK TIK</vt:lpstr>
      <vt:lpstr>Aplikasi E-Goverment di Bekasi</vt:lpstr>
      <vt:lpstr>Infrastruktur IT Kota Bekasi</vt:lpstr>
      <vt:lpstr>ANALISIS MANAJEMEN SUMBER DAYA MANUSIA STRATEGIK PADA DINAS KEBERSIHAN KOTA BEKASI </vt:lpstr>
      <vt:lpstr>FUNGSI UTAMA DALAM TRANSPORTASI INTERMODAL  KOTA BEKASI</vt:lpstr>
      <vt:lpstr>APLIKASI E-GOVERMENT BANDUNG</vt:lpstr>
      <vt:lpstr>SIPAPAPP (SISTEM INTEGRASI PELAYANAN ADMINDUK DI PENGADILAN AGAMA PASCA PERCERAIAN)</vt:lpstr>
      <vt:lpstr>ANGGARAN BANDUNG</vt:lpstr>
      <vt:lpstr>Struktur APBD</vt:lpstr>
      <vt:lpstr> IMPLEMENTASI KEBIJAKAN SMART CITY DI KOTA BANDUNG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SUMBER INFORMASI TENTANG PENAWARAN ATAU PELUANG PROYEK TIK</dc:title>
  <dc:creator>LENOVO</dc:creator>
  <cp:lastModifiedBy>apprilia agusti</cp:lastModifiedBy>
  <cp:revision>1</cp:revision>
  <dcterms:modified xsi:type="dcterms:W3CDTF">2022-06-28T16:13:41Z</dcterms:modified>
</cp:coreProperties>
</file>