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1" r:id="rId3"/>
    <p:sldId id="262" r:id="rId4"/>
    <p:sldId id="263" r:id="rId5"/>
    <p:sldId id="265" r:id="rId6"/>
    <p:sldId id="295" r:id="rId7"/>
    <p:sldId id="264" r:id="rId8"/>
    <p:sldId id="287" r:id="rId9"/>
    <p:sldId id="280" r:id="rId10"/>
    <p:sldId id="283" r:id="rId11"/>
    <p:sldId id="284" r:id="rId12"/>
    <p:sldId id="276" r:id="rId13"/>
    <p:sldId id="277" r:id="rId14"/>
    <p:sldId id="292" r:id="rId15"/>
    <p:sldId id="308" r:id="rId16"/>
    <p:sldId id="309" r:id="rId17"/>
    <p:sldId id="293" r:id="rId18"/>
    <p:sldId id="307" r:id="rId19"/>
    <p:sldId id="29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zmani\Downloads\Resultados%20de%20Algoritmo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solidFill>
                  <a:schemeClr val="bg1"/>
                </a:solidFill>
              </a:rPr>
              <a:t>Comparación de Modelos de Machine </a:t>
            </a:r>
            <a:r>
              <a:rPr lang="es-MX" dirty="0" err="1">
                <a:solidFill>
                  <a:schemeClr val="bg1"/>
                </a:solidFill>
              </a:rPr>
              <a:t>Learning</a:t>
            </a:r>
            <a:r>
              <a:rPr lang="es-MX" dirty="0">
                <a:solidFill>
                  <a:schemeClr val="bg1"/>
                </a:solidFill>
              </a:rPr>
              <a:t> para la Detección de Diabetes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strRef>
              <c:f>Hoja1!$B$1</c:f>
              <c:strCache>
                <c:ptCount val="1"/>
                <c:pt idx="0">
                  <c:v>Precision (%)</c:v>
                </c:pt>
              </c:strCache>
            </c:strRef>
          </c:tx>
          <c:spPr>
            <a:solidFill>
              <a:schemeClr val="accent1"/>
            </a:solidFill>
            <a:ln>
              <a:noFill/>
            </a:ln>
            <a:effectLst/>
          </c:spPr>
          <c:invertIfNegative val="0"/>
          <c:cat>
            <c:strRef>
              <c:f>Hoja1!$A$2:$A$5</c:f>
              <c:strCache>
                <c:ptCount val="4"/>
                <c:pt idx="0">
                  <c:v>Decision Tree</c:v>
                </c:pt>
                <c:pt idx="1">
                  <c:v>Random Forest</c:v>
                </c:pt>
                <c:pt idx="2">
                  <c:v>Support Vector Machine (SVM)</c:v>
                </c:pt>
                <c:pt idx="3">
                  <c:v>Logistic Regression</c:v>
                </c:pt>
              </c:strCache>
            </c:strRef>
          </c:cat>
          <c:val>
            <c:numRef>
              <c:f>Hoja1!$B$2:$B$5</c:f>
              <c:numCache>
                <c:formatCode>General</c:formatCode>
                <c:ptCount val="4"/>
                <c:pt idx="0">
                  <c:v>97.21</c:v>
                </c:pt>
                <c:pt idx="1">
                  <c:v>97.245000000000005</c:v>
                </c:pt>
                <c:pt idx="2">
                  <c:v>96.614999999999995</c:v>
                </c:pt>
                <c:pt idx="3">
                  <c:v>95.899999999999906</c:v>
                </c:pt>
              </c:numCache>
            </c:numRef>
          </c:val>
          <c:extLst>
            <c:ext xmlns:c16="http://schemas.microsoft.com/office/drawing/2014/chart" uri="{C3380CC4-5D6E-409C-BE32-E72D297353CC}">
              <c16:uniqueId val="{00000000-E695-4F8F-A557-5C20B6D9B288}"/>
            </c:ext>
          </c:extLst>
        </c:ser>
        <c:ser>
          <c:idx val="1"/>
          <c:order val="1"/>
          <c:tx>
            <c:strRef>
              <c:f>Hoja1!$C$1</c:f>
              <c:strCache>
                <c:ptCount val="1"/>
                <c:pt idx="0">
                  <c:v>Sensibilidad (%)</c:v>
                </c:pt>
              </c:strCache>
            </c:strRef>
          </c:tx>
          <c:spPr>
            <a:solidFill>
              <a:srgbClr val="00B050"/>
            </a:solidFill>
            <a:ln>
              <a:noFill/>
            </a:ln>
            <a:effectLst/>
          </c:spPr>
          <c:invertIfNegative val="0"/>
          <c:cat>
            <c:strRef>
              <c:f>Hoja1!$A$2:$A$5</c:f>
              <c:strCache>
                <c:ptCount val="4"/>
                <c:pt idx="0">
                  <c:v>Decision Tree</c:v>
                </c:pt>
                <c:pt idx="1">
                  <c:v>Random Forest</c:v>
                </c:pt>
                <c:pt idx="2">
                  <c:v>Support Vector Machine (SVM)</c:v>
                </c:pt>
                <c:pt idx="3">
                  <c:v>Logistic Regression</c:v>
                </c:pt>
              </c:strCache>
            </c:strRef>
          </c:cat>
          <c:val>
            <c:numRef>
              <c:f>Hoja1!$C$2:$C$5</c:f>
              <c:numCache>
                <c:formatCode>General</c:formatCode>
                <c:ptCount val="4"/>
                <c:pt idx="0">
                  <c:v>68.208430913348906</c:v>
                </c:pt>
                <c:pt idx="1">
                  <c:v>68.208430913348906</c:v>
                </c:pt>
                <c:pt idx="2">
                  <c:v>61.826697892271604</c:v>
                </c:pt>
                <c:pt idx="3">
                  <c:v>61.7096018735363</c:v>
                </c:pt>
              </c:numCache>
            </c:numRef>
          </c:val>
          <c:extLst>
            <c:ext xmlns:c16="http://schemas.microsoft.com/office/drawing/2014/chart" uri="{C3380CC4-5D6E-409C-BE32-E72D297353CC}">
              <c16:uniqueId val="{00000001-E695-4F8F-A557-5C20B6D9B288}"/>
            </c:ext>
          </c:extLst>
        </c:ser>
        <c:ser>
          <c:idx val="2"/>
          <c:order val="2"/>
          <c:tx>
            <c:strRef>
              <c:f>Hoja1!$D$1</c:f>
              <c:strCache>
                <c:ptCount val="1"/>
                <c:pt idx="0">
                  <c:v>Especificidad (%)</c:v>
                </c:pt>
              </c:strCache>
            </c:strRef>
          </c:tx>
          <c:spPr>
            <a:solidFill>
              <a:srgbClr val="00B0F0"/>
            </a:solidFill>
            <a:ln>
              <a:noFill/>
            </a:ln>
            <a:effectLst/>
          </c:spPr>
          <c:invertIfNegative val="0"/>
          <c:cat>
            <c:strRef>
              <c:f>Hoja1!$A$2:$A$5</c:f>
              <c:strCache>
                <c:ptCount val="4"/>
                <c:pt idx="0">
                  <c:v>Decision Tree</c:v>
                </c:pt>
                <c:pt idx="1">
                  <c:v>Random Forest</c:v>
                </c:pt>
                <c:pt idx="2">
                  <c:v>Support Vector Machine (SVM)</c:v>
                </c:pt>
                <c:pt idx="3">
                  <c:v>Logistic Regression</c:v>
                </c:pt>
              </c:strCache>
            </c:strRef>
          </c:cat>
          <c:val>
            <c:numRef>
              <c:f>Hoja1!$D$2:$D$5</c:f>
              <c:numCache>
                <c:formatCode>General</c:formatCode>
                <c:ptCount val="4"/>
                <c:pt idx="0">
                  <c:v>99.917996938552307</c:v>
                </c:pt>
                <c:pt idx="1">
                  <c:v>99.956265033894596</c:v>
                </c:pt>
                <c:pt idx="2">
                  <c:v>99.863328230920601</c:v>
                </c:pt>
                <c:pt idx="3">
                  <c:v>99.092499453312897</c:v>
                </c:pt>
              </c:numCache>
            </c:numRef>
          </c:val>
          <c:extLst>
            <c:ext xmlns:c16="http://schemas.microsoft.com/office/drawing/2014/chart" uri="{C3380CC4-5D6E-409C-BE32-E72D297353CC}">
              <c16:uniqueId val="{00000002-E695-4F8F-A557-5C20B6D9B288}"/>
            </c:ext>
          </c:extLst>
        </c:ser>
        <c:dLbls>
          <c:showLegendKey val="0"/>
          <c:showVal val="0"/>
          <c:showCatName val="0"/>
          <c:showSerName val="0"/>
          <c:showPercent val="0"/>
          <c:showBubbleSize val="0"/>
        </c:dLbls>
        <c:gapWidth val="219"/>
        <c:overlap val="-27"/>
        <c:axId val="2048721759"/>
        <c:axId val="1916084543"/>
      </c:barChart>
      <c:catAx>
        <c:axId val="204872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916084543"/>
        <c:crosses val="autoZero"/>
        <c:auto val="1"/>
        <c:lblAlgn val="ctr"/>
        <c:lblOffset val="100"/>
        <c:noMultiLvlLbl val="0"/>
      </c:catAx>
      <c:valAx>
        <c:axId val="19160845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204872175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D6306-BB39-426E-B7D1-B8EFA5873A06}" type="datetimeFigureOut">
              <a:rPr lang="es-MX" smtClean="0"/>
              <a:t>07/03/2024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BEF11-D0DA-4821-B097-26E313E86227}" type="slidenum">
              <a:rPr lang="es-MX" smtClean="0"/>
              <a:t>‹Nº›</a:t>
            </a:fld>
            <a:endParaRPr lang="es-MX"/>
          </a:p>
        </p:txBody>
      </p:sp>
    </p:spTree>
    <p:extLst>
      <p:ext uri="{BB962C8B-B14F-4D97-AF65-F5344CB8AC3E}">
        <p14:creationId xmlns:p14="http://schemas.microsoft.com/office/powerpoint/2010/main" val="412392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442A88A-958E-2133-39B6-11D15A75862C}"/>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5E80F23A-E78E-9F5C-405B-B9369118EF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8353D880-4F8F-DE54-12A8-B251DAA4FC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306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21DF03A-92B7-8094-6E52-A2D0DE97AB53}"/>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23EEDF24-3A4C-1573-FDB1-CDFEC5C884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3B94A502-13C3-2F1D-FB4D-40963434B15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15448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4F05158-A7EF-28A5-5EC1-9DF51BE91C33}"/>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FC7BB4D7-559E-66C7-C722-A242D0915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F6E3AE44-DB0D-6814-1F0F-7D4FD4C57A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18469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FFF893E-5026-86C6-293D-79F0E564A89C}"/>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13F4EF5A-4950-A792-082D-C5EC697611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9BAF4221-5B9B-1727-52FB-D468A7CD7A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63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448357A-BFA2-9296-A1ED-AB9BA2A3BB85}"/>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CBDE81E7-2177-E31F-547B-53D8B8032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E428BFA2-A515-15C8-E394-590206A740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0715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5C0F327-A3EE-0E4B-8A82-02E0DBC1F4BB}"/>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E5B2DBE6-BE92-29CC-B490-09D6E64FCA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19EA7DB2-5B16-E0DF-C26A-38E6AA01CE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8462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A77BED27-EE4C-194D-7AA3-8DB606CC622C}"/>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586CB1AB-AF71-B030-E4FF-067EA0D6AB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62357D23-B367-B770-C2BF-A968021F84B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6168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4D864019-0B50-A24C-DBF6-4F1E0AD3209B}"/>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FC34BE34-5D40-C0A1-6F37-3A42AA4DDC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3F63D13E-1627-EBE6-A2E5-13BCBD53B8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03270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EE9911B-7A5B-829A-41A3-AAA2F610DE67}"/>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8301FCA1-DCBD-666E-727F-F91250BC5C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8004B6FD-CDDB-A24A-C4D1-BD6D8232343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43546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4BA4B8B7-4AEC-05BC-ED73-9837FFF829A4}"/>
            </a:ext>
          </a:extLst>
        </p:cNvPr>
        <p:cNvGrpSpPr/>
        <p:nvPr/>
      </p:nvGrpSpPr>
      <p:grpSpPr>
        <a:xfrm>
          <a:off x="0" y="0"/>
          <a:ext cx="0" cy="0"/>
          <a:chOff x="0" y="0"/>
          <a:chExt cx="0" cy="0"/>
        </a:xfrm>
      </p:grpSpPr>
      <p:sp>
        <p:nvSpPr>
          <p:cNvPr id="67" name="Google Shape;67;p2:notes">
            <a:extLst>
              <a:ext uri="{FF2B5EF4-FFF2-40B4-BE49-F238E27FC236}">
                <a16:creationId xmlns:a16="http://schemas.microsoft.com/office/drawing/2014/main" id="{FD0D4FD8-5970-AFB0-A286-7AD114E567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a:extLst>
              <a:ext uri="{FF2B5EF4-FFF2-40B4-BE49-F238E27FC236}">
                <a16:creationId xmlns:a16="http://schemas.microsoft.com/office/drawing/2014/main" id="{2E268D77-98CB-918F-562B-993347F13C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719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973AEC8-23C4-EE4A-3F89-A88327C8CF82}"/>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83821000-7CCC-005A-48F2-2F119E4B1F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66867632-5852-26AE-8A70-48CC5553FD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1572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0EED6F0B-C3AA-1405-4AAE-8F8F1275C073}"/>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784F2B54-4B04-8088-D4AA-DF1FE1B341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8BC353A1-3A5B-8F49-EBCE-7ED891173E6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6914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AD5FF92-BFF8-92AC-39F6-B1E5622060A5}"/>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353AB125-40EE-5B8E-D72E-104C49097F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9AF3E1D3-60E3-A58F-0F99-3CF52D5A6E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6677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69CFB92-89CE-7EDC-1A17-C9D2FC49EE15}"/>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6E15A5FF-A502-3D1D-7E21-66EAACA4BE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AAA9E8CC-2F08-8E24-DC23-548E00413EA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1414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8B22BD7-D544-453E-29DB-B9C9BD4A3F31}"/>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C3414110-1F20-1201-57A6-8FBAAE4CA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BC1D976E-F49B-CF3C-8DA1-A4416D28FB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1806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D0B9B22-E3F1-F2E3-74A2-E4403EC70B2E}"/>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A43BDD98-6ACC-C103-E520-E49E2A9F91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2F2F4EFA-2DC7-D071-DAD0-F18CE8831F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55592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715F506-A900-F23B-78A0-81C1E746B112}"/>
            </a:ext>
          </a:extLst>
        </p:cNvPr>
        <p:cNvGrpSpPr/>
        <p:nvPr/>
      </p:nvGrpSpPr>
      <p:grpSpPr>
        <a:xfrm>
          <a:off x="0" y="0"/>
          <a:ext cx="0" cy="0"/>
          <a:chOff x="0" y="0"/>
          <a:chExt cx="0" cy="0"/>
        </a:xfrm>
      </p:grpSpPr>
      <p:sp>
        <p:nvSpPr>
          <p:cNvPr id="117" name="Google Shape;117;p6:notes">
            <a:extLst>
              <a:ext uri="{FF2B5EF4-FFF2-40B4-BE49-F238E27FC236}">
                <a16:creationId xmlns:a16="http://schemas.microsoft.com/office/drawing/2014/main" id="{634A9064-5E87-5043-E6D2-A387F270DB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a:extLst>
              <a:ext uri="{FF2B5EF4-FFF2-40B4-BE49-F238E27FC236}">
                <a16:creationId xmlns:a16="http://schemas.microsoft.com/office/drawing/2014/main" id="{94613363-908F-C0AD-D190-AAF94F6895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5400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33"/>
          <p:cNvSpPr txBox="1">
            <a:spLocks noGrp="1"/>
          </p:cNvSpPr>
          <p:nvPr>
            <p:ph type="ctrTitle"/>
          </p:nvPr>
        </p:nvSpPr>
        <p:spPr>
          <a:xfrm>
            <a:off x="415611" y="992767"/>
            <a:ext cx="11360852" cy="2736923"/>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6772"/>
            </a:lvl1pPr>
            <a:lvl2pPr lvl="1" algn="ctr">
              <a:lnSpc>
                <a:spcPct val="100000"/>
              </a:lnSpc>
              <a:spcBef>
                <a:spcPts val="0"/>
              </a:spcBef>
              <a:spcAft>
                <a:spcPts val="0"/>
              </a:spcAft>
              <a:buSzPts val="8400"/>
              <a:buNone/>
              <a:defRPr sz="6772"/>
            </a:lvl2pPr>
            <a:lvl3pPr lvl="2" algn="ctr">
              <a:lnSpc>
                <a:spcPct val="100000"/>
              </a:lnSpc>
              <a:spcBef>
                <a:spcPts val="0"/>
              </a:spcBef>
              <a:spcAft>
                <a:spcPts val="0"/>
              </a:spcAft>
              <a:buSzPts val="8400"/>
              <a:buNone/>
              <a:defRPr sz="6772"/>
            </a:lvl3pPr>
            <a:lvl4pPr lvl="3" algn="ctr">
              <a:lnSpc>
                <a:spcPct val="100000"/>
              </a:lnSpc>
              <a:spcBef>
                <a:spcPts val="0"/>
              </a:spcBef>
              <a:spcAft>
                <a:spcPts val="0"/>
              </a:spcAft>
              <a:buSzPts val="8400"/>
              <a:buNone/>
              <a:defRPr sz="6772"/>
            </a:lvl4pPr>
            <a:lvl5pPr lvl="4" algn="ctr">
              <a:lnSpc>
                <a:spcPct val="100000"/>
              </a:lnSpc>
              <a:spcBef>
                <a:spcPts val="0"/>
              </a:spcBef>
              <a:spcAft>
                <a:spcPts val="0"/>
              </a:spcAft>
              <a:buSzPts val="8400"/>
              <a:buNone/>
              <a:defRPr sz="6772"/>
            </a:lvl5pPr>
            <a:lvl6pPr lvl="5" algn="ctr">
              <a:lnSpc>
                <a:spcPct val="100000"/>
              </a:lnSpc>
              <a:spcBef>
                <a:spcPts val="0"/>
              </a:spcBef>
              <a:spcAft>
                <a:spcPts val="0"/>
              </a:spcAft>
              <a:buSzPts val="8400"/>
              <a:buNone/>
              <a:defRPr sz="6772"/>
            </a:lvl6pPr>
            <a:lvl7pPr lvl="6" algn="ctr">
              <a:lnSpc>
                <a:spcPct val="100000"/>
              </a:lnSpc>
              <a:spcBef>
                <a:spcPts val="0"/>
              </a:spcBef>
              <a:spcAft>
                <a:spcPts val="0"/>
              </a:spcAft>
              <a:buSzPts val="8400"/>
              <a:buNone/>
              <a:defRPr sz="6772"/>
            </a:lvl7pPr>
            <a:lvl8pPr lvl="7" algn="ctr">
              <a:lnSpc>
                <a:spcPct val="100000"/>
              </a:lnSpc>
              <a:spcBef>
                <a:spcPts val="0"/>
              </a:spcBef>
              <a:spcAft>
                <a:spcPts val="0"/>
              </a:spcAft>
              <a:buSzPts val="8400"/>
              <a:buNone/>
              <a:defRPr sz="6772"/>
            </a:lvl8pPr>
            <a:lvl9pPr lvl="8" algn="ctr">
              <a:lnSpc>
                <a:spcPct val="100000"/>
              </a:lnSpc>
              <a:spcBef>
                <a:spcPts val="0"/>
              </a:spcBef>
              <a:spcAft>
                <a:spcPts val="0"/>
              </a:spcAft>
              <a:buSzPts val="8400"/>
              <a:buNone/>
              <a:defRPr sz="6772"/>
            </a:lvl9pPr>
          </a:lstStyle>
          <a:p>
            <a:endParaRPr/>
          </a:p>
        </p:txBody>
      </p:sp>
      <p:sp>
        <p:nvSpPr>
          <p:cNvPr id="15" name="Google Shape;15;p33"/>
          <p:cNvSpPr txBox="1">
            <a:spLocks noGrp="1"/>
          </p:cNvSpPr>
          <p:nvPr>
            <p:ph type="subTitle" idx="1"/>
          </p:nvPr>
        </p:nvSpPr>
        <p:spPr>
          <a:xfrm>
            <a:off x="415601" y="3778833"/>
            <a:ext cx="11360852" cy="1056798"/>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3628"/>
            </a:lvl1pPr>
            <a:lvl2pPr lvl="1" algn="ctr">
              <a:lnSpc>
                <a:spcPct val="100000"/>
              </a:lnSpc>
              <a:spcBef>
                <a:spcPts val="0"/>
              </a:spcBef>
              <a:spcAft>
                <a:spcPts val="0"/>
              </a:spcAft>
              <a:buSzPts val="4500"/>
              <a:buNone/>
              <a:defRPr sz="3628"/>
            </a:lvl2pPr>
            <a:lvl3pPr lvl="2" algn="ctr">
              <a:lnSpc>
                <a:spcPct val="100000"/>
              </a:lnSpc>
              <a:spcBef>
                <a:spcPts val="0"/>
              </a:spcBef>
              <a:spcAft>
                <a:spcPts val="0"/>
              </a:spcAft>
              <a:buSzPts val="4500"/>
              <a:buNone/>
              <a:defRPr sz="3628"/>
            </a:lvl3pPr>
            <a:lvl4pPr lvl="3" algn="ctr">
              <a:lnSpc>
                <a:spcPct val="100000"/>
              </a:lnSpc>
              <a:spcBef>
                <a:spcPts val="0"/>
              </a:spcBef>
              <a:spcAft>
                <a:spcPts val="0"/>
              </a:spcAft>
              <a:buSzPts val="4500"/>
              <a:buNone/>
              <a:defRPr sz="3628"/>
            </a:lvl4pPr>
            <a:lvl5pPr lvl="4" algn="ctr">
              <a:lnSpc>
                <a:spcPct val="100000"/>
              </a:lnSpc>
              <a:spcBef>
                <a:spcPts val="0"/>
              </a:spcBef>
              <a:spcAft>
                <a:spcPts val="0"/>
              </a:spcAft>
              <a:buSzPts val="4500"/>
              <a:buNone/>
              <a:defRPr sz="3628"/>
            </a:lvl5pPr>
            <a:lvl6pPr lvl="5" algn="ctr">
              <a:lnSpc>
                <a:spcPct val="100000"/>
              </a:lnSpc>
              <a:spcBef>
                <a:spcPts val="0"/>
              </a:spcBef>
              <a:spcAft>
                <a:spcPts val="0"/>
              </a:spcAft>
              <a:buSzPts val="4500"/>
              <a:buNone/>
              <a:defRPr sz="3628"/>
            </a:lvl6pPr>
            <a:lvl7pPr lvl="6" algn="ctr">
              <a:lnSpc>
                <a:spcPct val="100000"/>
              </a:lnSpc>
              <a:spcBef>
                <a:spcPts val="0"/>
              </a:spcBef>
              <a:spcAft>
                <a:spcPts val="0"/>
              </a:spcAft>
              <a:buSzPts val="4500"/>
              <a:buNone/>
              <a:defRPr sz="3628"/>
            </a:lvl7pPr>
            <a:lvl8pPr lvl="7" algn="ctr">
              <a:lnSpc>
                <a:spcPct val="100000"/>
              </a:lnSpc>
              <a:spcBef>
                <a:spcPts val="0"/>
              </a:spcBef>
              <a:spcAft>
                <a:spcPts val="0"/>
              </a:spcAft>
              <a:buSzPts val="4500"/>
              <a:buNone/>
              <a:defRPr sz="3628"/>
            </a:lvl8pPr>
            <a:lvl9pPr lvl="8" algn="ctr">
              <a:lnSpc>
                <a:spcPct val="100000"/>
              </a:lnSpc>
              <a:spcBef>
                <a:spcPts val="0"/>
              </a:spcBef>
              <a:spcAft>
                <a:spcPts val="0"/>
              </a:spcAft>
              <a:buSzPts val="4500"/>
              <a:buNone/>
              <a:defRPr sz="3628"/>
            </a:lvl9pPr>
          </a:lstStyle>
          <a:p>
            <a:endParaRPr/>
          </a:p>
        </p:txBody>
      </p:sp>
      <p:sp>
        <p:nvSpPr>
          <p:cNvPr id="16" name="Google Shape;16;p33"/>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407600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42"/>
          <p:cNvSpPr txBox="1">
            <a:spLocks noGrp="1"/>
          </p:cNvSpPr>
          <p:nvPr>
            <p:ph type="title" hasCustomPrompt="1"/>
          </p:nvPr>
        </p:nvSpPr>
        <p:spPr>
          <a:xfrm>
            <a:off x="415601" y="1474833"/>
            <a:ext cx="11360852" cy="2617972"/>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5640"/>
            </a:lvl1pPr>
            <a:lvl2pPr lvl="1" algn="ctr">
              <a:lnSpc>
                <a:spcPct val="100000"/>
              </a:lnSpc>
              <a:spcBef>
                <a:spcPts val="0"/>
              </a:spcBef>
              <a:spcAft>
                <a:spcPts val="0"/>
              </a:spcAft>
              <a:buSzPts val="19400"/>
              <a:buNone/>
              <a:defRPr sz="15640"/>
            </a:lvl2pPr>
            <a:lvl3pPr lvl="2" algn="ctr">
              <a:lnSpc>
                <a:spcPct val="100000"/>
              </a:lnSpc>
              <a:spcBef>
                <a:spcPts val="0"/>
              </a:spcBef>
              <a:spcAft>
                <a:spcPts val="0"/>
              </a:spcAft>
              <a:buSzPts val="19400"/>
              <a:buNone/>
              <a:defRPr sz="15640"/>
            </a:lvl3pPr>
            <a:lvl4pPr lvl="3" algn="ctr">
              <a:lnSpc>
                <a:spcPct val="100000"/>
              </a:lnSpc>
              <a:spcBef>
                <a:spcPts val="0"/>
              </a:spcBef>
              <a:spcAft>
                <a:spcPts val="0"/>
              </a:spcAft>
              <a:buSzPts val="19400"/>
              <a:buNone/>
              <a:defRPr sz="15640"/>
            </a:lvl4pPr>
            <a:lvl5pPr lvl="4" algn="ctr">
              <a:lnSpc>
                <a:spcPct val="100000"/>
              </a:lnSpc>
              <a:spcBef>
                <a:spcPts val="0"/>
              </a:spcBef>
              <a:spcAft>
                <a:spcPts val="0"/>
              </a:spcAft>
              <a:buSzPts val="19400"/>
              <a:buNone/>
              <a:defRPr sz="15640"/>
            </a:lvl5pPr>
            <a:lvl6pPr lvl="5" algn="ctr">
              <a:lnSpc>
                <a:spcPct val="100000"/>
              </a:lnSpc>
              <a:spcBef>
                <a:spcPts val="0"/>
              </a:spcBef>
              <a:spcAft>
                <a:spcPts val="0"/>
              </a:spcAft>
              <a:buSzPts val="19400"/>
              <a:buNone/>
              <a:defRPr sz="15640"/>
            </a:lvl6pPr>
            <a:lvl7pPr lvl="6" algn="ctr">
              <a:lnSpc>
                <a:spcPct val="100000"/>
              </a:lnSpc>
              <a:spcBef>
                <a:spcPts val="0"/>
              </a:spcBef>
              <a:spcAft>
                <a:spcPts val="0"/>
              </a:spcAft>
              <a:buSzPts val="19400"/>
              <a:buNone/>
              <a:defRPr sz="15640"/>
            </a:lvl7pPr>
            <a:lvl8pPr lvl="7" algn="ctr">
              <a:lnSpc>
                <a:spcPct val="100000"/>
              </a:lnSpc>
              <a:spcBef>
                <a:spcPts val="0"/>
              </a:spcBef>
              <a:spcAft>
                <a:spcPts val="0"/>
              </a:spcAft>
              <a:buSzPts val="19400"/>
              <a:buNone/>
              <a:defRPr sz="15640"/>
            </a:lvl8pPr>
            <a:lvl9pPr lvl="8" algn="ctr">
              <a:lnSpc>
                <a:spcPct val="100000"/>
              </a:lnSpc>
              <a:spcBef>
                <a:spcPts val="0"/>
              </a:spcBef>
              <a:spcAft>
                <a:spcPts val="0"/>
              </a:spcAft>
              <a:buSzPts val="19400"/>
              <a:buNone/>
              <a:defRPr sz="15640"/>
            </a:lvl9pPr>
          </a:lstStyle>
          <a:p>
            <a:r>
              <a:t>xx%</a:t>
            </a:r>
          </a:p>
        </p:txBody>
      </p:sp>
      <p:sp>
        <p:nvSpPr>
          <p:cNvPr id="50" name="Google Shape;50;p42"/>
          <p:cNvSpPr txBox="1">
            <a:spLocks noGrp="1"/>
          </p:cNvSpPr>
          <p:nvPr>
            <p:ph type="body" idx="1"/>
          </p:nvPr>
        </p:nvSpPr>
        <p:spPr>
          <a:xfrm>
            <a:off x="415601" y="4202967"/>
            <a:ext cx="11360852" cy="1734406"/>
          </a:xfrm>
          <a:prstGeom prst="rect">
            <a:avLst/>
          </a:prstGeom>
          <a:noFill/>
          <a:ln>
            <a:noFill/>
          </a:ln>
        </p:spPr>
        <p:txBody>
          <a:bodyPr spcFirstLastPara="1" wrap="square" lIns="147725" tIns="147725" rIns="147725" bIns="147725" anchor="t" anchorCtr="0">
            <a:noAutofit/>
          </a:bodyPr>
          <a:lstStyle>
            <a:lvl1pPr marL="368595" lvl="0" indent="-332759" algn="ctr">
              <a:lnSpc>
                <a:spcPct val="115000"/>
              </a:lnSpc>
              <a:spcBef>
                <a:spcPts val="0"/>
              </a:spcBef>
              <a:spcAft>
                <a:spcPts val="0"/>
              </a:spcAft>
              <a:buSzPts val="2900"/>
              <a:buChar char="●"/>
              <a:defRPr/>
            </a:lvl1pPr>
            <a:lvl2pPr marL="737189" lvl="1" indent="-302043" algn="ctr">
              <a:lnSpc>
                <a:spcPct val="115000"/>
              </a:lnSpc>
              <a:spcBef>
                <a:spcPts val="2096"/>
              </a:spcBef>
              <a:spcAft>
                <a:spcPts val="0"/>
              </a:spcAft>
              <a:buSzPts val="2300"/>
              <a:buChar char="○"/>
              <a:defRPr/>
            </a:lvl2pPr>
            <a:lvl3pPr marL="1105784" lvl="2" indent="-302043" algn="ctr">
              <a:lnSpc>
                <a:spcPct val="115000"/>
              </a:lnSpc>
              <a:spcBef>
                <a:spcPts val="2096"/>
              </a:spcBef>
              <a:spcAft>
                <a:spcPts val="0"/>
              </a:spcAft>
              <a:buSzPts val="2300"/>
              <a:buChar char="■"/>
              <a:defRPr/>
            </a:lvl3pPr>
            <a:lvl4pPr marL="1474379" lvl="3" indent="-302043" algn="ctr">
              <a:lnSpc>
                <a:spcPct val="115000"/>
              </a:lnSpc>
              <a:spcBef>
                <a:spcPts val="2096"/>
              </a:spcBef>
              <a:spcAft>
                <a:spcPts val="0"/>
              </a:spcAft>
              <a:buSzPts val="2300"/>
              <a:buChar char="●"/>
              <a:defRPr/>
            </a:lvl4pPr>
            <a:lvl5pPr marL="1842973" lvl="4" indent="-302043" algn="ctr">
              <a:lnSpc>
                <a:spcPct val="115000"/>
              </a:lnSpc>
              <a:spcBef>
                <a:spcPts val="2096"/>
              </a:spcBef>
              <a:spcAft>
                <a:spcPts val="0"/>
              </a:spcAft>
              <a:buSzPts val="2300"/>
              <a:buChar char="○"/>
              <a:defRPr/>
            </a:lvl5pPr>
            <a:lvl6pPr marL="2211568" lvl="5" indent="-302043" algn="ctr">
              <a:lnSpc>
                <a:spcPct val="115000"/>
              </a:lnSpc>
              <a:spcBef>
                <a:spcPts val="2096"/>
              </a:spcBef>
              <a:spcAft>
                <a:spcPts val="0"/>
              </a:spcAft>
              <a:buSzPts val="2300"/>
              <a:buChar char="■"/>
              <a:defRPr/>
            </a:lvl6pPr>
            <a:lvl7pPr marL="2580162" lvl="6" indent="-302043" algn="ctr">
              <a:lnSpc>
                <a:spcPct val="115000"/>
              </a:lnSpc>
              <a:spcBef>
                <a:spcPts val="2096"/>
              </a:spcBef>
              <a:spcAft>
                <a:spcPts val="0"/>
              </a:spcAft>
              <a:buSzPts val="2300"/>
              <a:buChar char="●"/>
              <a:defRPr/>
            </a:lvl7pPr>
            <a:lvl8pPr marL="2948757" lvl="7" indent="-302043" algn="ctr">
              <a:lnSpc>
                <a:spcPct val="115000"/>
              </a:lnSpc>
              <a:spcBef>
                <a:spcPts val="2096"/>
              </a:spcBef>
              <a:spcAft>
                <a:spcPts val="0"/>
              </a:spcAft>
              <a:buSzPts val="2300"/>
              <a:buChar char="○"/>
              <a:defRPr/>
            </a:lvl8pPr>
            <a:lvl9pPr marL="3317352" lvl="8" indent="-302043" algn="ctr">
              <a:lnSpc>
                <a:spcPct val="115000"/>
              </a:lnSpc>
              <a:spcBef>
                <a:spcPts val="2096"/>
              </a:spcBef>
              <a:spcAft>
                <a:spcPts val="2096"/>
              </a:spcAft>
              <a:buSzPts val="2300"/>
              <a:buChar char="■"/>
              <a:defRPr/>
            </a:lvl9pPr>
          </a:lstStyle>
          <a:p>
            <a:endParaRPr/>
          </a:p>
        </p:txBody>
      </p:sp>
      <p:sp>
        <p:nvSpPr>
          <p:cNvPr id="51" name="Google Shape;51;p42"/>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28718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43"/>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7053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34"/>
          <p:cNvSpPr txBox="1">
            <a:spLocks noGrp="1"/>
          </p:cNvSpPr>
          <p:nvPr>
            <p:ph type="title"/>
          </p:nvPr>
        </p:nvSpPr>
        <p:spPr>
          <a:xfrm>
            <a:off x="415601" y="593366"/>
            <a:ext cx="11360852" cy="763575"/>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p34"/>
          <p:cNvSpPr txBox="1">
            <a:spLocks noGrp="1"/>
          </p:cNvSpPr>
          <p:nvPr>
            <p:ph type="body" idx="1"/>
          </p:nvPr>
        </p:nvSpPr>
        <p:spPr>
          <a:xfrm>
            <a:off x="415601" y="1536634"/>
            <a:ext cx="11360852" cy="4555219"/>
          </a:xfrm>
          <a:prstGeom prst="rect">
            <a:avLst/>
          </a:prstGeom>
          <a:noFill/>
          <a:ln>
            <a:noFill/>
          </a:ln>
        </p:spPr>
        <p:txBody>
          <a:bodyPr spcFirstLastPara="1" wrap="square" lIns="147725" tIns="147725" rIns="147725" bIns="147725" anchor="t" anchorCtr="0">
            <a:noAutofit/>
          </a:bodyPr>
          <a:lstStyle>
            <a:lvl1pPr marL="368595" lvl="0" indent="-332759" algn="l">
              <a:lnSpc>
                <a:spcPct val="115000"/>
              </a:lnSpc>
              <a:spcBef>
                <a:spcPts val="0"/>
              </a:spcBef>
              <a:spcAft>
                <a:spcPts val="0"/>
              </a:spcAft>
              <a:buSzPts val="2900"/>
              <a:buChar char="●"/>
              <a:defRPr/>
            </a:lvl1pPr>
            <a:lvl2pPr marL="737189" lvl="1" indent="-302043" algn="l">
              <a:lnSpc>
                <a:spcPct val="115000"/>
              </a:lnSpc>
              <a:spcBef>
                <a:spcPts val="2096"/>
              </a:spcBef>
              <a:spcAft>
                <a:spcPts val="0"/>
              </a:spcAft>
              <a:buSzPts val="2300"/>
              <a:buChar char="○"/>
              <a:defRPr/>
            </a:lvl2pPr>
            <a:lvl3pPr marL="1105784" lvl="2" indent="-302043" algn="l">
              <a:lnSpc>
                <a:spcPct val="115000"/>
              </a:lnSpc>
              <a:spcBef>
                <a:spcPts val="2096"/>
              </a:spcBef>
              <a:spcAft>
                <a:spcPts val="0"/>
              </a:spcAft>
              <a:buSzPts val="2300"/>
              <a:buChar char="■"/>
              <a:defRPr/>
            </a:lvl3pPr>
            <a:lvl4pPr marL="1474379" lvl="3" indent="-302043" algn="l">
              <a:lnSpc>
                <a:spcPct val="115000"/>
              </a:lnSpc>
              <a:spcBef>
                <a:spcPts val="2096"/>
              </a:spcBef>
              <a:spcAft>
                <a:spcPts val="0"/>
              </a:spcAft>
              <a:buSzPts val="2300"/>
              <a:buChar char="●"/>
              <a:defRPr/>
            </a:lvl4pPr>
            <a:lvl5pPr marL="1842973" lvl="4" indent="-302043" algn="l">
              <a:lnSpc>
                <a:spcPct val="115000"/>
              </a:lnSpc>
              <a:spcBef>
                <a:spcPts val="2096"/>
              </a:spcBef>
              <a:spcAft>
                <a:spcPts val="0"/>
              </a:spcAft>
              <a:buSzPts val="2300"/>
              <a:buChar char="○"/>
              <a:defRPr/>
            </a:lvl5pPr>
            <a:lvl6pPr marL="2211568" lvl="5" indent="-302043" algn="l">
              <a:lnSpc>
                <a:spcPct val="115000"/>
              </a:lnSpc>
              <a:spcBef>
                <a:spcPts val="2096"/>
              </a:spcBef>
              <a:spcAft>
                <a:spcPts val="0"/>
              </a:spcAft>
              <a:buSzPts val="2300"/>
              <a:buChar char="■"/>
              <a:defRPr/>
            </a:lvl6pPr>
            <a:lvl7pPr marL="2580162" lvl="6" indent="-302043" algn="l">
              <a:lnSpc>
                <a:spcPct val="115000"/>
              </a:lnSpc>
              <a:spcBef>
                <a:spcPts val="2096"/>
              </a:spcBef>
              <a:spcAft>
                <a:spcPts val="0"/>
              </a:spcAft>
              <a:buSzPts val="2300"/>
              <a:buChar char="●"/>
              <a:defRPr/>
            </a:lvl7pPr>
            <a:lvl8pPr marL="2948757" lvl="7" indent="-302043" algn="l">
              <a:lnSpc>
                <a:spcPct val="115000"/>
              </a:lnSpc>
              <a:spcBef>
                <a:spcPts val="2096"/>
              </a:spcBef>
              <a:spcAft>
                <a:spcPts val="0"/>
              </a:spcAft>
              <a:buSzPts val="2300"/>
              <a:buChar char="○"/>
              <a:defRPr/>
            </a:lvl8pPr>
            <a:lvl9pPr marL="3317352" lvl="8" indent="-302043" algn="l">
              <a:lnSpc>
                <a:spcPct val="115000"/>
              </a:lnSpc>
              <a:spcBef>
                <a:spcPts val="2096"/>
              </a:spcBef>
              <a:spcAft>
                <a:spcPts val="2096"/>
              </a:spcAft>
              <a:buSzPts val="2300"/>
              <a:buChar char="■"/>
              <a:defRPr/>
            </a:lvl9pPr>
          </a:lstStyle>
          <a:p>
            <a:endParaRPr/>
          </a:p>
        </p:txBody>
      </p:sp>
      <p:sp>
        <p:nvSpPr>
          <p:cNvPr id="20" name="Google Shape;20;p34"/>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73679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415601" y="2867801"/>
            <a:ext cx="11360852" cy="1122507"/>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4676"/>
            </a:lvl1pPr>
            <a:lvl2pPr lvl="1" algn="ctr">
              <a:lnSpc>
                <a:spcPct val="100000"/>
              </a:lnSpc>
              <a:spcBef>
                <a:spcPts val="0"/>
              </a:spcBef>
              <a:spcAft>
                <a:spcPts val="0"/>
              </a:spcAft>
              <a:buSzPts val="5800"/>
              <a:buNone/>
              <a:defRPr sz="4676"/>
            </a:lvl2pPr>
            <a:lvl3pPr lvl="2" algn="ctr">
              <a:lnSpc>
                <a:spcPct val="100000"/>
              </a:lnSpc>
              <a:spcBef>
                <a:spcPts val="0"/>
              </a:spcBef>
              <a:spcAft>
                <a:spcPts val="0"/>
              </a:spcAft>
              <a:buSzPts val="5800"/>
              <a:buNone/>
              <a:defRPr sz="4676"/>
            </a:lvl3pPr>
            <a:lvl4pPr lvl="3" algn="ctr">
              <a:lnSpc>
                <a:spcPct val="100000"/>
              </a:lnSpc>
              <a:spcBef>
                <a:spcPts val="0"/>
              </a:spcBef>
              <a:spcAft>
                <a:spcPts val="0"/>
              </a:spcAft>
              <a:buSzPts val="5800"/>
              <a:buNone/>
              <a:defRPr sz="4676"/>
            </a:lvl4pPr>
            <a:lvl5pPr lvl="4" algn="ctr">
              <a:lnSpc>
                <a:spcPct val="100000"/>
              </a:lnSpc>
              <a:spcBef>
                <a:spcPts val="0"/>
              </a:spcBef>
              <a:spcAft>
                <a:spcPts val="0"/>
              </a:spcAft>
              <a:buSzPts val="5800"/>
              <a:buNone/>
              <a:defRPr sz="4676"/>
            </a:lvl5pPr>
            <a:lvl6pPr lvl="5" algn="ctr">
              <a:lnSpc>
                <a:spcPct val="100000"/>
              </a:lnSpc>
              <a:spcBef>
                <a:spcPts val="0"/>
              </a:spcBef>
              <a:spcAft>
                <a:spcPts val="0"/>
              </a:spcAft>
              <a:buSzPts val="5800"/>
              <a:buNone/>
              <a:defRPr sz="4676"/>
            </a:lvl6pPr>
            <a:lvl7pPr lvl="6" algn="ctr">
              <a:lnSpc>
                <a:spcPct val="100000"/>
              </a:lnSpc>
              <a:spcBef>
                <a:spcPts val="0"/>
              </a:spcBef>
              <a:spcAft>
                <a:spcPts val="0"/>
              </a:spcAft>
              <a:buSzPts val="5800"/>
              <a:buNone/>
              <a:defRPr sz="4676"/>
            </a:lvl7pPr>
            <a:lvl8pPr lvl="7" algn="ctr">
              <a:lnSpc>
                <a:spcPct val="100000"/>
              </a:lnSpc>
              <a:spcBef>
                <a:spcPts val="0"/>
              </a:spcBef>
              <a:spcAft>
                <a:spcPts val="0"/>
              </a:spcAft>
              <a:buSzPts val="5800"/>
              <a:buNone/>
              <a:defRPr sz="4676"/>
            </a:lvl8pPr>
            <a:lvl9pPr lvl="8" algn="ctr">
              <a:lnSpc>
                <a:spcPct val="100000"/>
              </a:lnSpc>
              <a:spcBef>
                <a:spcPts val="0"/>
              </a:spcBef>
              <a:spcAft>
                <a:spcPts val="0"/>
              </a:spcAft>
              <a:buSzPts val="5800"/>
              <a:buNone/>
              <a:defRPr sz="4676"/>
            </a:lvl9pPr>
          </a:lstStyle>
          <a:p>
            <a:endParaRPr/>
          </a:p>
        </p:txBody>
      </p:sp>
      <p:sp>
        <p:nvSpPr>
          <p:cNvPr id="23" name="Google Shape;23;p35"/>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397240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36"/>
          <p:cNvSpPr txBox="1">
            <a:spLocks noGrp="1"/>
          </p:cNvSpPr>
          <p:nvPr>
            <p:ph type="title"/>
          </p:nvPr>
        </p:nvSpPr>
        <p:spPr>
          <a:xfrm>
            <a:off x="415601" y="593366"/>
            <a:ext cx="11360852" cy="763575"/>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p36"/>
          <p:cNvSpPr txBox="1">
            <a:spLocks noGrp="1"/>
          </p:cNvSpPr>
          <p:nvPr>
            <p:ph type="body" idx="1"/>
          </p:nvPr>
        </p:nvSpPr>
        <p:spPr>
          <a:xfrm>
            <a:off x="415601" y="1536634"/>
            <a:ext cx="5333109" cy="4555219"/>
          </a:xfrm>
          <a:prstGeom prst="rect">
            <a:avLst/>
          </a:prstGeom>
          <a:noFill/>
          <a:ln>
            <a:noFill/>
          </a:ln>
        </p:spPr>
        <p:txBody>
          <a:bodyPr spcFirstLastPara="1" wrap="square" lIns="147725" tIns="147725" rIns="147725" bIns="147725" anchor="t" anchorCtr="0">
            <a:noAutofit/>
          </a:bodyPr>
          <a:lstStyle>
            <a:lvl1pPr marL="368595" lvl="0" indent="-302043" algn="l">
              <a:lnSpc>
                <a:spcPct val="115000"/>
              </a:lnSpc>
              <a:spcBef>
                <a:spcPts val="0"/>
              </a:spcBef>
              <a:spcAft>
                <a:spcPts val="0"/>
              </a:spcAft>
              <a:buSzPts val="2300"/>
              <a:buChar char="●"/>
              <a:defRPr sz="1854"/>
            </a:lvl1pPr>
            <a:lvl2pPr marL="737189" lvl="1" indent="-281565" algn="l">
              <a:lnSpc>
                <a:spcPct val="115000"/>
              </a:lnSpc>
              <a:spcBef>
                <a:spcPts val="2096"/>
              </a:spcBef>
              <a:spcAft>
                <a:spcPts val="0"/>
              </a:spcAft>
              <a:buSzPts val="1900"/>
              <a:buChar char="○"/>
              <a:defRPr sz="1532"/>
            </a:lvl2pPr>
            <a:lvl3pPr marL="1105784" lvl="2" indent="-281565" algn="l">
              <a:lnSpc>
                <a:spcPct val="115000"/>
              </a:lnSpc>
              <a:spcBef>
                <a:spcPts val="2096"/>
              </a:spcBef>
              <a:spcAft>
                <a:spcPts val="0"/>
              </a:spcAft>
              <a:buSzPts val="1900"/>
              <a:buChar char="■"/>
              <a:defRPr sz="1532"/>
            </a:lvl3pPr>
            <a:lvl4pPr marL="1474379" lvl="3" indent="-281565" algn="l">
              <a:lnSpc>
                <a:spcPct val="115000"/>
              </a:lnSpc>
              <a:spcBef>
                <a:spcPts val="2096"/>
              </a:spcBef>
              <a:spcAft>
                <a:spcPts val="0"/>
              </a:spcAft>
              <a:buSzPts val="1900"/>
              <a:buChar char="●"/>
              <a:defRPr sz="1532"/>
            </a:lvl4pPr>
            <a:lvl5pPr marL="1842973" lvl="4" indent="-281565" algn="l">
              <a:lnSpc>
                <a:spcPct val="115000"/>
              </a:lnSpc>
              <a:spcBef>
                <a:spcPts val="2096"/>
              </a:spcBef>
              <a:spcAft>
                <a:spcPts val="0"/>
              </a:spcAft>
              <a:buSzPts val="1900"/>
              <a:buChar char="○"/>
              <a:defRPr sz="1532"/>
            </a:lvl5pPr>
            <a:lvl6pPr marL="2211568" lvl="5" indent="-281565" algn="l">
              <a:lnSpc>
                <a:spcPct val="115000"/>
              </a:lnSpc>
              <a:spcBef>
                <a:spcPts val="2096"/>
              </a:spcBef>
              <a:spcAft>
                <a:spcPts val="0"/>
              </a:spcAft>
              <a:buSzPts val="1900"/>
              <a:buChar char="■"/>
              <a:defRPr sz="1532"/>
            </a:lvl6pPr>
            <a:lvl7pPr marL="2580162" lvl="6" indent="-281565" algn="l">
              <a:lnSpc>
                <a:spcPct val="115000"/>
              </a:lnSpc>
              <a:spcBef>
                <a:spcPts val="2096"/>
              </a:spcBef>
              <a:spcAft>
                <a:spcPts val="0"/>
              </a:spcAft>
              <a:buSzPts val="1900"/>
              <a:buChar char="●"/>
              <a:defRPr sz="1532"/>
            </a:lvl7pPr>
            <a:lvl8pPr marL="2948757" lvl="7" indent="-281565" algn="l">
              <a:lnSpc>
                <a:spcPct val="115000"/>
              </a:lnSpc>
              <a:spcBef>
                <a:spcPts val="2096"/>
              </a:spcBef>
              <a:spcAft>
                <a:spcPts val="0"/>
              </a:spcAft>
              <a:buSzPts val="1900"/>
              <a:buChar char="○"/>
              <a:defRPr sz="1532"/>
            </a:lvl8pPr>
            <a:lvl9pPr marL="3317352" lvl="8" indent="-281565" algn="l">
              <a:lnSpc>
                <a:spcPct val="115000"/>
              </a:lnSpc>
              <a:spcBef>
                <a:spcPts val="2096"/>
              </a:spcBef>
              <a:spcAft>
                <a:spcPts val="2096"/>
              </a:spcAft>
              <a:buSzPts val="1900"/>
              <a:buChar char="■"/>
              <a:defRPr sz="1532"/>
            </a:lvl9pPr>
          </a:lstStyle>
          <a:p>
            <a:endParaRPr/>
          </a:p>
        </p:txBody>
      </p:sp>
      <p:sp>
        <p:nvSpPr>
          <p:cNvPr id="27" name="Google Shape;27;p36"/>
          <p:cNvSpPr txBox="1">
            <a:spLocks noGrp="1"/>
          </p:cNvSpPr>
          <p:nvPr>
            <p:ph type="body" idx="2"/>
          </p:nvPr>
        </p:nvSpPr>
        <p:spPr>
          <a:xfrm>
            <a:off x="6443200" y="1536634"/>
            <a:ext cx="5333109" cy="4555219"/>
          </a:xfrm>
          <a:prstGeom prst="rect">
            <a:avLst/>
          </a:prstGeom>
          <a:noFill/>
          <a:ln>
            <a:noFill/>
          </a:ln>
        </p:spPr>
        <p:txBody>
          <a:bodyPr spcFirstLastPara="1" wrap="square" lIns="147725" tIns="147725" rIns="147725" bIns="147725" anchor="t" anchorCtr="0">
            <a:noAutofit/>
          </a:bodyPr>
          <a:lstStyle>
            <a:lvl1pPr marL="368595" lvl="0" indent="-302043" algn="l">
              <a:lnSpc>
                <a:spcPct val="115000"/>
              </a:lnSpc>
              <a:spcBef>
                <a:spcPts val="0"/>
              </a:spcBef>
              <a:spcAft>
                <a:spcPts val="0"/>
              </a:spcAft>
              <a:buSzPts val="2300"/>
              <a:buChar char="●"/>
              <a:defRPr sz="1854"/>
            </a:lvl1pPr>
            <a:lvl2pPr marL="737189" lvl="1" indent="-281565" algn="l">
              <a:lnSpc>
                <a:spcPct val="115000"/>
              </a:lnSpc>
              <a:spcBef>
                <a:spcPts val="2096"/>
              </a:spcBef>
              <a:spcAft>
                <a:spcPts val="0"/>
              </a:spcAft>
              <a:buSzPts val="1900"/>
              <a:buChar char="○"/>
              <a:defRPr sz="1532"/>
            </a:lvl2pPr>
            <a:lvl3pPr marL="1105784" lvl="2" indent="-281565" algn="l">
              <a:lnSpc>
                <a:spcPct val="115000"/>
              </a:lnSpc>
              <a:spcBef>
                <a:spcPts val="2096"/>
              </a:spcBef>
              <a:spcAft>
                <a:spcPts val="0"/>
              </a:spcAft>
              <a:buSzPts val="1900"/>
              <a:buChar char="■"/>
              <a:defRPr sz="1532"/>
            </a:lvl3pPr>
            <a:lvl4pPr marL="1474379" lvl="3" indent="-281565" algn="l">
              <a:lnSpc>
                <a:spcPct val="115000"/>
              </a:lnSpc>
              <a:spcBef>
                <a:spcPts val="2096"/>
              </a:spcBef>
              <a:spcAft>
                <a:spcPts val="0"/>
              </a:spcAft>
              <a:buSzPts val="1900"/>
              <a:buChar char="●"/>
              <a:defRPr sz="1532"/>
            </a:lvl4pPr>
            <a:lvl5pPr marL="1842973" lvl="4" indent="-281565" algn="l">
              <a:lnSpc>
                <a:spcPct val="115000"/>
              </a:lnSpc>
              <a:spcBef>
                <a:spcPts val="2096"/>
              </a:spcBef>
              <a:spcAft>
                <a:spcPts val="0"/>
              </a:spcAft>
              <a:buSzPts val="1900"/>
              <a:buChar char="○"/>
              <a:defRPr sz="1532"/>
            </a:lvl5pPr>
            <a:lvl6pPr marL="2211568" lvl="5" indent="-281565" algn="l">
              <a:lnSpc>
                <a:spcPct val="115000"/>
              </a:lnSpc>
              <a:spcBef>
                <a:spcPts val="2096"/>
              </a:spcBef>
              <a:spcAft>
                <a:spcPts val="0"/>
              </a:spcAft>
              <a:buSzPts val="1900"/>
              <a:buChar char="■"/>
              <a:defRPr sz="1532"/>
            </a:lvl6pPr>
            <a:lvl7pPr marL="2580162" lvl="6" indent="-281565" algn="l">
              <a:lnSpc>
                <a:spcPct val="115000"/>
              </a:lnSpc>
              <a:spcBef>
                <a:spcPts val="2096"/>
              </a:spcBef>
              <a:spcAft>
                <a:spcPts val="0"/>
              </a:spcAft>
              <a:buSzPts val="1900"/>
              <a:buChar char="●"/>
              <a:defRPr sz="1532"/>
            </a:lvl7pPr>
            <a:lvl8pPr marL="2948757" lvl="7" indent="-281565" algn="l">
              <a:lnSpc>
                <a:spcPct val="115000"/>
              </a:lnSpc>
              <a:spcBef>
                <a:spcPts val="2096"/>
              </a:spcBef>
              <a:spcAft>
                <a:spcPts val="0"/>
              </a:spcAft>
              <a:buSzPts val="1900"/>
              <a:buChar char="○"/>
              <a:defRPr sz="1532"/>
            </a:lvl8pPr>
            <a:lvl9pPr marL="3317352" lvl="8" indent="-281565" algn="l">
              <a:lnSpc>
                <a:spcPct val="115000"/>
              </a:lnSpc>
              <a:spcBef>
                <a:spcPts val="2096"/>
              </a:spcBef>
              <a:spcAft>
                <a:spcPts val="2096"/>
              </a:spcAft>
              <a:buSzPts val="1900"/>
              <a:buChar char="■"/>
              <a:defRPr sz="1532"/>
            </a:lvl9pPr>
          </a:lstStyle>
          <a:p>
            <a:endParaRPr/>
          </a:p>
        </p:txBody>
      </p:sp>
      <p:sp>
        <p:nvSpPr>
          <p:cNvPr id="28" name="Google Shape;28;p36"/>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4593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415601" y="593366"/>
            <a:ext cx="11360852" cy="763575"/>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p37"/>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6891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38"/>
          <p:cNvSpPr txBox="1">
            <a:spLocks noGrp="1"/>
          </p:cNvSpPr>
          <p:nvPr>
            <p:ph type="title"/>
          </p:nvPr>
        </p:nvSpPr>
        <p:spPr>
          <a:xfrm>
            <a:off x="415601" y="740801"/>
            <a:ext cx="3744060" cy="1007711"/>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144"/>
            </a:lvl1pPr>
            <a:lvl2pPr lvl="1" algn="l">
              <a:lnSpc>
                <a:spcPct val="100000"/>
              </a:lnSpc>
              <a:spcBef>
                <a:spcPts val="0"/>
              </a:spcBef>
              <a:spcAft>
                <a:spcPts val="0"/>
              </a:spcAft>
              <a:buSzPts val="3900"/>
              <a:buNone/>
              <a:defRPr sz="3144"/>
            </a:lvl2pPr>
            <a:lvl3pPr lvl="2" algn="l">
              <a:lnSpc>
                <a:spcPct val="100000"/>
              </a:lnSpc>
              <a:spcBef>
                <a:spcPts val="0"/>
              </a:spcBef>
              <a:spcAft>
                <a:spcPts val="0"/>
              </a:spcAft>
              <a:buSzPts val="3900"/>
              <a:buNone/>
              <a:defRPr sz="3144"/>
            </a:lvl3pPr>
            <a:lvl4pPr lvl="3" algn="l">
              <a:lnSpc>
                <a:spcPct val="100000"/>
              </a:lnSpc>
              <a:spcBef>
                <a:spcPts val="0"/>
              </a:spcBef>
              <a:spcAft>
                <a:spcPts val="0"/>
              </a:spcAft>
              <a:buSzPts val="3900"/>
              <a:buNone/>
              <a:defRPr sz="3144"/>
            </a:lvl4pPr>
            <a:lvl5pPr lvl="4" algn="l">
              <a:lnSpc>
                <a:spcPct val="100000"/>
              </a:lnSpc>
              <a:spcBef>
                <a:spcPts val="0"/>
              </a:spcBef>
              <a:spcAft>
                <a:spcPts val="0"/>
              </a:spcAft>
              <a:buSzPts val="3900"/>
              <a:buNone/>
              <a:defRPr sz="3144"/>
            </a:lvl5pPr>
            <a:lvl6pPr lvl="5" algn="l">
              <a:lnSpc>
                <a:spcPct val="100000"/>
              </a:lnSpc>
              <a:spcBef>
                <a:spcPts val="0"/>
              </a:spcBef>
              <a:spcAft>
                <a:spcPts val="0"/>
              </a:spcAft>
              <a:buSzPts val="3900"/>
              <a:buNone/>
              <a:defRPr sz="3144"/>
            </a:lvl6pPr>
            <a:lvl7pPr lvl="6" algn="l">
              <a:lnSpc>
                <a:spcPct val="100000"/>
              </a:lnSpc>
              <a:spcBef>
                <a:spcPts val="0"/>
              </a:spcBef>
              <a:spcAft>
                <a:spcPts val="0"/>
              </a:spcAft>
              <a:buSzPts val="3900"/>
              <a:buNone/>
              <a:defRPr sz="3144"/>
            </a:lvl7pPr>
            <a:lvl8pPr lvl="7" algn="l">
              <a:lnSpc>
                <a:spcPct val="100000"/>
              </a:lnSpc>
              <a:spcBef>
                <a:spcPts val="0"/>
              </a:spcBef>
              <a:spcAft>
                <a:spcPts val="0"/>
              </a:spcAft>
              <a:buSzPts val="3900"/>
              <a:buNone/>
              <a:defRPr sz="3144"/>
            </a:lvl8pPr>
            <a:lvl9pPr lvl="8" algn="l">
              <a:lnSpc>
                <a:spcPct val="100000"/>
              </a:lnSpc>
              <a:spcBef>
                <a:spcPts val="0"/>
              </a:spcBef>
              <a:spcAft>
                <a:spcPts val="0"/>
              </a:spcAft>
              <a:buSzPts val="3900"/>
              <a:buNone/>
              <a:defRPr sz="3144"/>
            </a:lvl9pPr>
          </a:lstStyle>
          <a:p>
            <a:endParaRPr/>
          </a:p>
        </p:txBody>
      </p:sp>
      <p:sp>
        <p:nvSpPr>
          <p:cNvPr id="34" name="Google Shape;34;p38"/>
          <p:cNvSpPr txBox="1">
            <a:spLocks noGrp="1"/>
          </p:cNvSpPr>
          <p:nvPr>
            <p:ph type="body" idx="1"/>
          </p:nvPr>
        </p:nvSpPr>
        <p:spPr>
          <a:xfrm>
            <a:off x="415601" y="1852800"/>
            <a:ext cx="3744060" cy="4239141"/>
          </a:xfrm>
          <a:prstGeom prst="rect">
            <a:avLst/>
          </a:prstGeom>
          <a:noFill/>
          <a:ln>
            <a:noFill/>
          </a:ln>
        </p:spPr>
        <p:txBody>
          <a:bodyPr spcFirstLastPara="1" wrap="square" lIns="147725" tIns="147725" rIns="147725" bIns="147725" anchor="t" anchorCtr="0">
            <a:noAutofit/>
          </a:bodyPr>
          <a:lstStyle>
            <a:lvl1pPr marL="368595" lvl="0" indent="-281565" algn="l">
              <a:lnSpc>
                <a:spcPct val="115000"/>
              </a:lnSpc>
              <a:spcBef>
                <a:spcPts val="0"/>
              </a:spcBef>
              <a:spcAft>
                <a:spcPts val="0"/>
              </a:spcAft>
              <a:buSzPts val="1900"/>
              <a:buChar char="●"/>
              <a:defRPr sz="1532"/>
            </a:lvl1pPr>
            <a:lvl2pPr marL="737189" lvl="1" indent="-281565" algn="l">
              <a:lnSpc>
                <a:spcPct val="115000"/>
              </a:lnSpc>
              <a:spcBef>
                <a:spcPts val="2096"/>
              </a:spcBef>
              <a:spcAft>
                <a:spcPts val="0"/>
              </a:spcAft>
              <a:buSzPts val="1900"/>
              <a:buChar char="○"/>
              <a:defRPr sz="1532"/>
            </a:lvl2pPr>
            <a:lvl3pPr marL="1105784" lvl="2" indent="-281565" algn="l">
              <a:lnSpc>
                <a:spcPct val="115000"/>
              </a:lnSpc>
              <a:spcBef>
                <a:spcPts val="2096"/>
              </a:spcBef>
              <a:spcAft>
                <a:spcPts val="0"/>
              </a:spcAft>
              <a:buSzPts val="1900"/>
              <a:buChar char="■"/>
              <a:defRPr sz="1532"/>
            </a:lvl3pPr>
            <a:lvl4pPr marL="1474379" lvl="3" indent="-281565" algn="l">
              <a:lnSpc>
                <a:spcPct val="115000"/>
              </a:lnSpc>
              <a:spcBef>
                <a:spcPts val="2096"/>
              </a:spcBef>
              <a:spcAft>
                <a:spcPts val="0"/>
              </a:spcAft>
              <a:buSzPts val="1900"/>
              <a:buChar char="●"/>
              <a:defRPr sz="1532"/>
            </a:lvl4pPr>
            <a:lvl5pPr marL="1842973" lvl="4" indent="-281565" algn="l">
              <a:lnSpc>
                <a:spcPct val="115000"/>
              </a:lnSpc>
              <a:spcBef>
                <a:spcPts val="2096"/>
              </a:spcBef>
              <a:spcAft>
                <a:spcPts val="0"/>
              </a:spcAft>
              <a:buSzPts val="1900"/>
              <a:buChar char="○"/>
              <a:defRPr sz="1532"/>
            </a:lvl5pPr>
            <a:lvl6pPr marL="2211568" lvl="5" indent="-281565" algn="l">
              <a:lnSpc>
                <a:spcPct val="115000"/>
              </a:lnSpc>
              <a:spcBef>
                <a:spcPts val="2096"/>
              </a:spcBef>
              <a:spcAft>
                <a:spcPts val="0"/>
              </a:spcAft>
              <a:buSzPts val="1900"/>
              <a:buChar char="■"/>
              <a:defRPr sz="1532"/>
            </a:lvl6pPr>
            <a:lvl7pPr marL="2580162" lvl="6" indent="-281565" algn="l">
              <a:lnSpc>
                <a:spcPct val="115000"/>
              </a:lnSpc>
              <a:spcBef>
                <a:spcPts val="2096"/>
              </a:spcBef>
              <a:spcAft>
                <a:spcPts val="0"/>
              </a:spcAft>
              <a:buSzPts val="1900"/>
              <a:buChar char="●"/>
              <a:defRPr sz="1532"/>
            </a:lvl7pPr>
            <a:lvl8pPr marL="2948757" lvl="7" indent="-281565" algn="l">
              <a:lnSpc>
                <a:spcPct val="115000"/>
              </a:lnSpc>
              <a:spcBef>
                <a:spcPts val="2096"/>
              </a:spcBef>
              <a:spcAft>
                <a:spcPts val="0"/>
              </a:spcAft>
              <a:buSzPts val="1900"/>
              <a:buChar char="○"/>
              <a:defRPr sz="1532"/>
            </a:lvl8pPr>
            <a:lvl9pPr marL="3317352" lvl="8" indent="-281565" algn="l">
              <a:lnSpc>
                <a:spcPct val="115000"/>
              </a:lnSpc>
              <a:spcBef>
                <a:spcPts val="2096"/>
              </a:spcBef>
              <a:spcAft>
                <a:spcPts val="2096"/>
              </a:spcAft>
              <a:buSzPts val="1900"/>
              <a:buChar char="■"/>
              <a:defRPr sz="1532"/>
            </a:lvl9pPr>
          </a:lstStyle>
          <a:p>
            <a:endParaRPr/>
          </a:p>
        </p:txBody>
      </p:sp>
      <p:sp>
        <p:nvSpPr>
          <p:cNvPr id="35" name="Google Shape;35;p38"/>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42980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653667" y="600200"/>
            <a:ext cx="8490407" cy="5454368"/>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6288"/>
            </a:lvl1pPr>
            <a:lvl2pPr lvl="1" algn="l">
              <a:lnSpc>
                <a:spcPct val="100000"/>
              </a:lnSpc>
              <a:spcBef>
                <a:spcPts val="0"/>
              </a:spcBef>
              <a:spcAft>
                <a:spcPts val="0"/>
              </a:spcAft>
              <a:buSzPts val="7800"/>
              <a:buNone/>
              <a:defRPr sz="6288"/>
            </a:lvl2pPr>
            <a:lvl3pPr lvl="2" algn="l">
              <a:lnSpc>
                <a:spcPct val="100000"/>
              </a:lnSpc>
              <a:spcBef>
                <a:spcPts val="0"/>
              </a:spcBef>
              <a:spcAft>
                <a:spcPts val="0"/>
              </a:spcAft>
              <a:buSzPts val="7800"/>
              <a:buNone/>
              <a:defRPr sz="6288"/>
            </a:lvl3pPr>
            <a:lvl4pPr lvl="3" algn="l">
              <a:lnSpc>
                <a:spcPct val="100000"/>
              </a:lnSpc>
              <a:spcBef>
                <a:spcPts val="0"/>
              </a:spcBef>
              <a:spcAft>
                <a:spcPts val="0"/>
              </a:spcAft>
              <a:buSzPts val="7800"/>
              <a:buNone/>
              <a:defRPr sz="6288"/>
            </a:lvl4pPr>
            <a:lvl5pPr lvl="4" algn="l">
              <a:lnSpc>
                <a:spcPct val="100000"/>
              </a:lnSpc>
              <a:spcBef>
                <a:spcPts val="0"/>
              </a:spcBef>
              <a:spcAft>
                <a:spcPts val="0"/>
              </a:spcAft>
              <a:buSzPts val="7800"/>
              <a:buNone/>
              <a:defRPr sz="6288"/>
            </a:lvl5pPr>
            <a:lvl6pPr lvl="5" algn="l">
              <a:lnSpc>
                <a:spcPct val="100000"/>
              </a:lnSpc>
              <a:spcBef>
                <a:spcPts val="0"/>
              </a:spcBef>
              <a:spcAft>
                <a:spcPts val="0"/>
              </a:spcAft>
              <a:buSzPts val="7800"/>
              <a:buNone/>
              <a:defRPr sz="6288"/>
            </a:lvl6pPr>
            <a:lvl7pPr lvl="6" algn="l">
              <a:lnSpc>
                <a:spcPct val="100000"/>
              </a:lnSpc>
              <a:spcBef>
                <a:spcPts val="0"/>
              </a:spcBef>
              <a:spcAft>
                <a:spcPts val="0"/>
              </a:spcAft>
              <a:buSzPts val="7800"/>
              <a:buNone/>
              <a:defRPr sz="6288"/>
            </a:lvl7pPr>
            <a:lvl8pPr lvl="7" algn="l">
              <a:lnSpc>
                <a:spcPct val="100000"/>
              </a:lnSpc>
              <a:spcBef>
                <a:spcPts val="0"/>
              </a:spcBef>
              <a:spcAft>
                <a:spcPts val="0"/>
              </a:spcAft>
              <a:buSzPts val="7800"/>
              <a:buNone/>
              <a:defRPr sz="6288"/>
            </a:lvl8pPr>
            <a:lvl9pPr lvl="8" algn="l">
              <a:lnSpc>
                <a:spcPct val="100000"/>
              </a:lnSpc>
              <a:spcBef>
                <a:spcPts val="0"/>
              </a:spcBef>
              <a:spcAft>
                <a:spcPts val="0"/>
              </a:spcAft>
              <a:buSzPts val="7800"/>
              <a:buNone/>
              <a:defRPr sz="6288"/>
            </a:lvl9pPr>
          </a:lstStyle>
          <a:p>
            <a:endParaRPr/>
          </a:p>
        </p:txBody>
      </p:sp>
      <p:sp>
        <p:nvSpPr>
          <p:cNvPr id="38" name="Google Shape;38;p39"/>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370141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40"/>
          <p:cNvSpPr/>
          <p:nvPr/>
        </p:nvSpPr>
        <p:spPr>
          <a:xfrm>
            <a:off x="6096000" y="-167"/>
            <a:ext cx="6095950" cy="6857892"/>
          </a:xfrm>
          <a:prstGeom prst="rect">
            <a:avLst/>
          </a:prstGeom>
          <a:solidFill>
            <a:schemeClr val="lt2"/>
          </a:solidFill>
          <a:ln>
            <a:noFill/>
          </a:ln>
        </p:spPr>
        <p:txBody>
          <a:bodyPr spcFirstLastPara="1" wrap="square" lIns="119098" tIns="119098" rIns="119098" bIns="11909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129" b="0" i="0" u="none" strike="noStrike" cap="none">
              <a:solidFill>
                <a:srgbClr val="000000"/>
              </a:solidFill>
              <a:latin typeface="Arial"/>
              <a:ea typeface="Arial"/>
              <a:cs typeface="Arial"/>
              <a:sym typeface="Arial"/>
            </a:endParaRPr>
          </a:p>
        </p:txBody>
      </p:sp>
      <p:sp>
        <p:nvSpPr>
          <p:cNvPr id="41" name="Google Shape;41;p40"/>
          <p:cNvSpPr txBox="1">
            <a:spLocks noGrp="1"/>
          </p:cNvSpPr>
          <p:nvPr>
            <p:ph type="title"/>
          </p:nvPr>
        </p:nvSpPr>
        <p:spPr>
          <a:xfrm>
            <a:off x="354000" y="1644234"/>
            <a:ext cx="5393575" cy="1976465"/>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5482"/>
            </a:lvl1pPr>
            <a:lvl2pPr lvl="1" algn="ctr">
              <a:lnSpc>
                <a:spcPct val="100000"/>
              </a:lnSpc>
              <a:spcBef>
                <a:spcPts val="0"/>
              </a:spcBef>
              <a:spcAft>
                <a:spcPts val="0"/>
              </a:spcAft>
              <a:buSzPts val="6800"/>
              <a:buNone/>
              <a:defRPr sz="5482"/>
            </a:lvl2pPr>
            <a:lvl3pPr lvl="2" algn="ctr">
              <a:lnSpc>
                <a:spcPct val="100000"/>
              </a:lnSpc>
              <a:spcBef>
                <a:spcPts val="0"/>
              </a:spcBef>
              <a:spcAft>
                <a:spcPts val="0"/>
              </a:spcAft>
              <a:buSzPts val="6800"/>
              <a:buNone/>
              <a:defRPr sz="5482"/>
            </a:lvl3pPr>
            <a:lvl4pPr lvl="3" algn="ctr">
              <a:lnSpc>
                <a:spcPct val="100000"/>
              </a:lnSpc>
              <a:spcBef>
                <a:spcPts val="0"/>
              </a:spcBef>
              <a:spcAft>
                <a:spcPts val="0"/>
              </a:spcAft>
              <a:buSzPts val="6800"/>
              <a:buNone/>
              <a:defRPr sz="5482"/>
            </a:lvl4pPr>
            <a:lvl5pPr lvl="4" algn="ctr">
              <a:lnSpc>
                <a:spcPct val="100000"/>
              </a:lnSpc>
              <a:spcBef>
                <a:spcPts val="0"/>
              </a:spcBef>
              <a:spcAft>
                <a:spcPts val="0"/>
              </a:spcAft>
              <a:buSzPts val="6800"/>
              <a:buNone/>
              <a:defRPr sz="5482"/>
            </a:lvl5pPr>
            <a:lvl6pPr lvl="5" algn="ctr">
              <a:lnSpc>
                <a:spcPct val="100000"/>
              </a:lnSpc>
              <a:spcBef>
                <a:spcPts val="0"/>
              </a:spcBef>
              <a:spcAft>
                <a:spcPts val="0"/>
              </a:spcAft>
              <a:buSzPts val="6800"/>
              <a:buNone/>
              <a:defRPr sz="5482"/>
            </a:lvl6pPr>
            <a:lvl7pPr lvl="6" algn="ctr">
              <a:lnSpc>
                <a:spcPct val="100000"/>
              </a:lnSpc>
              <a:spcBef>
                <a:spcPts val="0"/>
              </a:spcBef>
              <a:spcAft>
                <a:spcPts val="0"/>
              </a:spcAft>
              <a:buSzPts val="6800"/>
              <a:buNone/>
              <a:defRPr sz="5482"/>
            </a:lvl7pPr>
            <a:lvl8pPr lvl="7" algn="ctr">
              <a:lnSpc>
                <a:spcPct val="100000"/>
              </a:lnSpc>
              <a:spcBef>
                <a:spcPts val="0"/>
              </a:spcBef>
              <a:spcAft>
                <a:spcPts val="0"/>
              </a:spcAft>
              <a:buSzPts val="6800"/>
              <a:buNone/>
              <a:defRPr sz="5482"/>
            </a:lvl8pPr>
            <a:lvl9pPr lvl="8" algn="ctr">
              <a:lnSpc>
                <a:spcPct val="100000"/>
              </a:lnSpc>
              <a:spcBef>
                <a:spcPts val="0"/>
              </a:spcBef>
              <a:spcAft>
                <a:spcPts val="0"/>
              </a:spcAft>
              <a:buSzPts val="6800"/>
              <a:buNone/>
              <a:defRPr sz="5482"/>
            </a:lvl9pPr>
          </a:lstStyle>
          <a:p>
            <a:endParaRPr/>
          </a:p>
        </p:txBody>
      </p:sp>
      <p:sp>
        <p:nvSpPr>
          <p:cNvPr id="42" name="Google Shape;42;p40"/>
          <p:cNvSpPr txBox="1">
            <a:spLocks noGrp="1"/>
          </p:cNvSpPr>
          <p:nvPr>
            <p:ph type="subTitle" idx="1"/>
          </p:nvPr>
        </p:nvSpPr>
        <p:spPr>
          <a:xfrm>
            <a:off x="354000" y="3737434"/>
            <a:ext cx="5393575" cy="1646881"/>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2741"/>
            </a:lvl1pPr>
            <a:lvl2pPr lvl="1" algn="ctr">
              <a:lnSpc>
                <a:spcPct val="100000"/>
              </a:lnSpc>
              <a:spcBef>
                <a:spcPts val="0"/>
              </a:spcBef>
              <a:spcAft>
                <a:spcPts val="0"/>
              </a:spcAft>
              <a:buSzPts val="3400"/>
              <a:buNone/>
              <a:defRPr sz="2741"/>
            </a:lvl2pPr>
            <a:lvl3pPr lvl="2" algn="ctr">
              <a:lnSpc>
                <a:spcPct val="100000"/>
              </a:lnSpc>
              <a:spcBef>
                <a:spcPts val="0"/>
              </a:spcBef>
              <a:spcAft>
                <a:spcPts val="0"/>
              </a:spcAft>
              <a:buSzPts val="3400"/>
              <a:buNone/>
              <a:defRPr sz="2741"/>
            </a:lvl3pPr>
            <a:lvl4pPr lvl="3" algn="ctr">
              <a:lnSpc>
                <a:spcPct val="100000"/>
              </a:lnSpc>
              <a:spcBef>
                <a:spcPts val="0"/>
              </a:spcBef>
              <a:spcAft>
                <a:spcPts val="0"/>
              </a:spcAft>
              <a:buSzPts val="3400"/>
              <a:buNone/>
              <a:defRPr sz="2741"/>
            </a:lvl4pPr>
            <a:lvl5pPr lvl="4" algn="ctr">
              <a:lnSpc>
                <a:spcPct val="100000"/>
              </a:lnSpc>
              <a:spcBef>
                <a:spcPts val="0"/>
              </a:spcBef>
              <a:spcAft>
                <a:spcPts val="0"/>
              </a:spcAft>
              <a:buSzPts val="3400"/>
              <a:buNone/>
              <a:defRPr sz="2741"/>
            </a:lvl5pPr>
            <a:lvl6pPr lvl="5" algn="ctr">
              <a:lnSpc>
                <a:spcPct val="100000"/>
              </a:lnSpc>
              <a:spcBef>
                <a:spcPts val="0"/>
              </a:spcBef>
              <a:spcAft>
                <a:spcPts val="0"/>
              </a:spcAft>
              <a:buSzPts val="3400"/>
              <a:buNone/>
              <a:defRPr sz="2741"/>
            </a:lvl6pPr>
            <a:lvl7pPr lvl="6" algn="ctr">
              <a:lnSpc>
                <a:spcPct val="100000"/>
              </a:lnSpc>
              <a:spcBef>
                <a:spcPts val="0"/>
              </a:spcBef>
              <a:spcAft>
                <a:spcPts val="0"/>
              </a:spcAft>
              <a:buSzPts val="3400"/>
              <a:buNone/>
              <a:defRPr sz="2741"/>
            </a:lvl7pPr>
            <a:lvl8pPr lvl="7" algn="ctr">
              <a:lnSpc>
                <a:spcPct val="100000"/>
              </a:lnSpc>
              <a:spcBef>
                <a:spcPts val="0"/>
              </a:spcBef>
              <a:spcAft>
                <a:spcPts val="0"/>
              </a:spcAft>
              <a:buSzPts val="3400"/>
              <a:buNone/>
              <a:defRPr sz="2741"/>
            </a:lvl8pPr>
            <a:lvl9pPr lvl="8" algn="ctr">
              <a:lnSpc>
                <a:spcPct val="100000"/>
              </a:lnSpc>
              <a:spcBef>
                <a:spcPts val="0"/>
              </a:spcBef>
              <a:spcAft>
                <a:spcPts val="0"/>
              </a:spcAft>
              <a:buSzPts val="3400"/>
              <a:buNone/>
              <a:defRPr sz="2741"/>
            </a:lvl9pPr>
          </a:lstStyle>
          <a:p>
            <a:endParaRPr/>
          </a:p>
        </p:txBody>
      </p:sp>
      <p:sp>
        <p:nvSpPr>
          <p:cNvPr id="43" name="Google Shape;43;p40"/>
          <p:cNvSpPr txBox="1">
            <a:spLocks noGrp="1"/>
          </p:cNvSpPr>
          <p:nvPr>
            <p:ph type="body" idx="2"/>
          </p:nvPr>
        </p:nvSpPr>
        <p:spPr>
          <a:xfrm>
            <a:off x="6586000" y="965433"/>
            <a:ext cx="5115915" cy="4926878"/>
          </a:xfrm>
          <a:prstGeom prst="rect">
            <a:avLst/>
          </a:prstGeom>
          <a:noFill/>
          <a:ln>
            <a:noFill/>
          </a:ln>
        </p:spPr>
        <p:txBody>
          <a:bodyPr spcFirstLastPara="1" wrap="square" lIns="147725" tIns="147725" rIns="147725" bIns="147725" anchor="ctr" anchorCtr="0">
            <a:noAutofit/>
          </a:bodyPr>
          <a:lstStyle>
            <a:lvl1pPr marL="368595" lvl="0" indent="-332759" algn="l">
              <a:lnSpc>
                <a:spcPct val="115000"/>
              </a:lnSpc>
              <a:spcBef>
                <a:spcPts val="0"/>
              </a:spcBef>
              <a:spcAft>
                <a:spcPts val="0"/>
              </a:spcAft>
              <a:buSzPts val="2900"/>
              <a:buChar char="●"/>
              <a:defRPr/>
            </a:lvl1pPr>
            <a:lvl2pPr marL="737189" lvl="1" indent="-302043" algn="l">
              <a:lnSpc>
                <a:spcPct val="115000"/>
              </a:lnSpc>
              <a:spcBef>
                <a:spcPts val="2096"/>
              </a:spcBef>
              <a:spcAft>
                <a:spcPts val="0"/>
              </a:spcAft>
              <a:buSzPts val="2300"/>
              <a:buChar char="○"/>
              <a:defRPr/>
            </a:lvl2pPr>
            <a:lvl3pPr marL="1105784" lvl="2" indent="-302043" algn="l">
              <a:lnSpc>
                <a:spcPct val="115000"/>
              </a:lnSpc>
              <a:spcBef>
                <a:spcPts val="2096"/>
              </a:spcBef>
              <a:spcAft>
                <a:spcPts val="0"/>
              </a:spcAft>
              <a:buSzPts val="2300"/>
              <a:buChar char="■"/>
              <a:defRPr/>
            </a:lvl3pPr>
            <a:lvl4pPr marL="1474379" lvl="3" indent="-302043" algn="l">
              <a:lnSpc>
                <a:spcPct val="115000"/>
              </a:lnSpc>
              <a:spcBef>
                <a:spcPts val="2096"/>
              </a:spcBef>
              <a:spcAft>
                <a:spcPts val="0"/>
              </a:spcAft>
              <a:buSzPts val="2300"/>
              <a:buChar char="●"/>
              <a:defRPr/>
            </a:lvl4pPr>
            <a:lvl5pPr marL="1842973" lvl="4" indent="-302043" algn="l">
              <a:lnSpc>
                <a:spcPct val="115000"/>
              </a:lnSpc>
              <a:spcBef>
                <a:spcPts val="2096"/>
              </a:spcBef>
              <a:spcAft>
                <a:spcPts val="0"/>
              </a:spcAft>
              <a:buSzPts val="2300"/>
              <a:buChar char="○"/>
              <a:defRPr/>
            </a:lvl5pPr>
            <a:lvl6pPr marL="2211568" lvl="5" indent="-302043" algn="l">
              <a:lnSpc>
                <a:spcPct val="115000"/>
              </a:lnSpc>
              <a:spcBef>
                <a:spcPts val="2096"/>
              </a:spcBef>
              <a:spcAft>
                <a:spcPts val="0"/>
              </a:spcAft>
              <a:buSzPts val="2300"/>
              <a:buChar char="■"/>
              <a:defRPr/>
            </a:lvl6pPr>
            <a:lvl7pPr marL="2580162" lvl="6" indent="-302043" algn="l">
              <a:lnSpc>
                <a:spcPct val="115000"/>
              </a:lnSpc>
              <a:spcBef>
                <a:spcPts val="2096"/>
              </a:spcBef>
              <a:spcAft>
                <a:spcPts val="0"/>
              </a:spcAft>
              <a:buSzPts val="2300"/>
              <a:buChar char="●"/>
              <a:defRPr/>
            </a:lvl7pPr>
            <a:lvl8pPr marL="2948757" lvl="7" indent="-302043" algn="l">
              <a:lnSpc>
                <a:spcPct val="115000"/>
              </a:lnSpc>
              <a:spcBef>
                <a:spcPts val="2096"/>
              </a:spcBef>
              <a:spcAft>
                <a:spcPts val="0"/>
              </a:spcAft>
              <a:buSzPts val="2300"/>
              <a:buChar char="○"/>
              <a:defRPr/>
            </a:lvl8pPr>
            <a:lvl9pPr marL="3317352" lvl="8" indent="-302043" algn="l">
              <a:lnSpc>
                <a:spcPct val="115000"/>
              </a:lnSpc>
              <a:spcBef>
                <a:spcPts val="2096"/>
              </a:spcBef>
              <a:spcAft>
                <a:spcPts val="2096"/>
              </a:spcAft>
              <a:buSzPts val="2300"/>
              <a:buChar char="■"/>
              <a:defRPr/>
            </a:lvl9pPr>
          </a:lstStyle>
          <a:p>
            <a:endParaRPr/>
          </a:p>
        </p:txBody>
      </p:sp>
      <p:sp>
        <p:nvSpPr>
          <p:cNvPr id="44" name="Google Shape;44;p40"/>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50989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41"/>
          <p:cNvSpPr txBox="1">
            <a:spLocks noGrp="1"/>
          </p:cNvSpPr>
          <p:nvPr>
            <p:ph type="body" idx="1"/>
          </p:nvPr>
        </p:nvSpPr>
        <p:spPr>
          <a:xfrm>
            <a:off x="415600" y="5640767"/>
            <a:ext cx="7998455" cy="806689"/>
          </a:xfrm>
          <a:prstGeom prst="rect">
            <a:avLst/>
          </a:prstGeom>
          <a:noFill/>
          <a:ln>
            <a:noFill/>
          </a:ln>
        </p:spPr>
        <p:txBody>
          <a:bodyPr spcFirstLastPara="1" wrap="square" lIns="147725" tIns="147725" rIns="147725" bIns="147725" anchor="ctr" anchorCtr="0">
            <a:noAutofit/>
          </a:bodyPr>
          <a:lstStyle>
            <a:lvl1pPr marL="368595" lvl="0" indent="-184297" algn="l">
              <a:lnSpc>
                <a:spcPct val="100000"/>
              </a:lnSpc>
              <a:spcBef>
                <a:spcPts val="0"/>
              </a:spcBef>
              <a:spcAft>
                <a:spcPts val="0"/>
              </a:spcAft>
              <a:buSzPts val="2900"/>
              <a:buNone/>
              <a:defRPr/>
            </a:lvl1pPr>
          </a:lstStyle>
          <a:p>
            <a:endParaRPr/>
          </a:p>
        </p:txBody>
      </p:sp>
      <p:sp>
        <p:nvSpPr>
          <p:cNvPr id="47" name="Google Shape;47;p41"/>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42289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15601" y="593366"/>
            <a:ext cx="11360852" cy="763575"/>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15601" y="1536634"/>
            <a:ext cx="11360852" cy="4555219"/>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p32"/>
          <p:cNvSpPr txBox="1">
            <a:spLocks noGrp="1"/>
          </p:cNvSpPr>
          <p:nvPr>
            <p:ph type="sldNum" idx="12"/>
          </p:nvPr>
        </p:nvSpPr>
        <p:spPr>
          <a:xfrm>
            <a:off x="11296611" y="6217623"/>
            <a:ext cx="731640" cy="524893"/>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29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78460798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0.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4.jp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1.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11" Type="http://schemas.openxmlformats.org/officeDocument/2006/relationships/image" Target="../media/image5.jpg"/><Relationship Id="rId5" Type="http://schemas.openxmlformats.org/officeDocument/2006/relationships/image" Target="../media/image6.png"/><Relationship Id="rId10" Type="http://schemas.openxmlformats.org/officeDocument/2006/relationships/image" Target="../media/image4.jpg"/><Relationship Id="rId4" Type="http://schemas.openxmlformats.org/officeDocument/2006/relationships/image" Target="../media/image1.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2.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14.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4.jpg"/></Relationships>
</file>

<file path=ppt/slides/_rels/slide1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15.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jp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6.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11" Type="http://schemas.openxmlformats.org/officeDocument/2006/relationships/image" Target="../media/image5.jpg"/><Relationship Id="rId5" Type="http://schemas.openxmlformats.org/officeDocument/2006/relationships/image" Target="../media/image6.png"/><Relationship Id="rId10" Type="http://schemas.openxmlformats.org/officeDocument/2006/relationships/image" Target="../media/image4.jpg"/><Relationship Id="rId4" Type="http://schemas.openxmlformats.org/officeDocument/2006/relationships/image" Target="../media/image1.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7.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notesSlide" Target="../notesSlides/notesSlide18.xml"/><Relationship Id="rId7" Type="http://schemas.openxmlformats.org/officeDocument/2006/relationships/image" Target="../media/image36.jpg"/><Relationship Id="rId12"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8.png"/><Relationship Id="rId11" Type="http://schemas.openxmlformats.org/officeDocument/2006/relationships/image" Target="../media/image4.jpg"/><Relationship Id="rId5" Type="http://schemas.openxmlformats.org/officeDocument/2006/relationships/image" Target="../media/image6.png"/><Relationship Id="rId10" Type="http://schemas.openxmlformats.org/officeDocument/2006/relationships/image" Target="../media/image39.png"/><Relationship Id="rId4" Type="http://schemas.openxmlformats.org/officeDocument/2006/relationships/image" Target="../media/image1.png"/><Relationship Id="rId9"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11" Type="http://schemas.openxmlformats.org/officeDocument/2006/relationships/image" Target="../media/image5.jpg"/><Relationship Id="rId5" Type="http://schemas.openxmlformats.org/officeDocument/2006/relationships/image" Target="../media/image6.png"/><Relationship Id="rId10" Type="http://schemas.openxmlformats.org/officeDocument/2006/relationships/image" Target="../media/image4.jpg"/><Relationship Id="rId4" Type="http://schemas.openxmlformats.org/officeDocument/2006/relationships/image" Target="../media/image1.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7.xml"/><Relationship Id="rId7" Type="http://schemas.openxmlformats.org/officeDocument/2006/relationships/hyperlink" Target="https://www.kaggle.com/datasets/iammustafatz/diabetes-prediction-dataset"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jp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4.jpg"/><Relationship Id="rId3" Type="http://schemas.openxmlformats.org/officeDocument/2006/relationships/notesSlide" Target="../notesSlides/notesSlide9.xml"/><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24.png"/><Relationship Id="rId1" Type="http://schemas.openxmlformats.org/officeDocument/2006/relationships/themeOverride" Target="../theme/themeOverride8.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69"/>
        <p:cNvGrpSpPr/>
        <p:nvPr/>
      </p:nvGrpSpPr>
      <p:grpSpPr>
        <a:xfrm>
          <a:off x="0" y="0"/>
          <a:ext cx="0" cy="0"/>
          <a:chOff x="0" y="0"/>
          <a:chExt cx="0" cy="0"/>
        </a:xfrm>
      </p:grpSpPr>
      <p:pic>
        <p:nvPicPr>
          <p:cNvPr id="2" name="Google Shape;70;p2">
            <a:extLst>
              <a:ext uri="{FF2B5EF4-FFF2-40B4-BE49-F238E27FC236}">
                <a16:creationId xmlns:a16="http://schemas.microsoft.com/office/drawing/2014/main" id="{66D19DC0-E478-B656-ED6E-41D37442E450}"/>
              </a:ext>
            </a:extLst>
          </p:cNvPr>
          <p:cNvPicPr preferRelativeResize="0"/>
          <p:nvPr/>
        </p:nvPicPr>
        <p:blipFill rotWithShape="1">
          <a:blip r:embed="rId3">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sp>
        <p:nvSpPr>
          <p:cNvPr id="71" name="Google Shape;71;p2"/>
          <p:cNvSpPr txBox="1"/>
          <p:nvPr/>
        </p:nvSpPr>
        <p:spPr>
          <a:xfrm>
            <a:off x="747731" y="2021644"/>
            <a:ext cx="9192371" cy="1106771"/>
          </a:xfrm>
          <a:prstGeom prst="rect">
            <a:avLst/>
          </a:prstGeom>
          <a:noFill/>
          <a:ln>
            <a:noFill/>
          </a:ln>
        </p:spPr>
        <p:txBody>
          <a:bodyPr spcFirstLastPara="1" wrap="square" lIns="119098" tIns="119098" rIns="119098" bIns="119098" anchor="ctr" anchorCtr="0">
            <a:noAutofit/>
          </a:bodyPr>
          <a:lstStyle/>
          <a:p>
            <a:pPr algn="just" defTabSz="737189">
              <a:buClr>
                <a:srgbClr val="000000"/>
              </a:buClr>
            </a:pPr>
            <a:r>
              <a:rPr lang="es-MX" sz="3600" kern="0" dirty="0">
                <a:solidFill>
                  <a:srgbClr val="FFFFFF"/>
                </a:solidFill>
                <a:latin typeface="Roboto" panose="02000000000000000000" pitchFamily="2" charset="0"/>
                <a:cs typeface="Arial"/>
                <a:sym typeface="Arial"/>
              </a:rPr>
              <a:t>Estudio sobre la clasificación oportuna de pacientes con diabetes mediante el análisis de datos con estadística y Machine  </a:t>
            </a:r>
            <a:r>
              <a:rPr lang="es-MX" sz="3600" kern="0" dirty="0" err="1">
                <a:solidFill>
                  <a:srgbClr val="FFFFFF"/>
                </a:solidFill>
                <a:latin typeface="Roboto" panose="02000000000000000000" pitchFamily="2" charset="0"/>
                <a:cs typeface="Arial"/>
                <a:sym typeface="Arial"/>
              </a:rPr>
              <a:t>Learning</a:t>
            </a:r>
            <a:r>
              <a:rPr lang="es-MX" sz="3600" kern="0" dirty="0">
                <a:solidFill>
                  <a:srgbClr val="FFFFFF"/>
                </a:solidFill>
                <a:latin typeface="Roboto" panose="02000000000000000000" pitchFamily="2" charset="0"/>
                <a:cs typeface="Arial"/>
                <a:sym typeface="Arial"/>
              </a:rPr>
              <a:t>.</a:t>
            </a:r>
          </a:p>
        </p:txBody>
      </p:sp>
      <p:pic>
        <p:nvPicPr>
          <p:cNvPr id="74" name="Google Shape;74;p2"/>
          <p:cNvPicPr preferRelativeResize="0"/>
          <p:nvPr/>
        </p:nvPicPr>
        <p:blipFill rotWithShape="1">
          <a:blip r:embed="rId4">
            <a:alphaModFix/>
          </a:blip>
          <a:srcRect/>
          <a:stretch/>
        </p:blipFill>
        <p:spPr>
          <a:xfrm flipH="1">
            <a:off x="489502" y="4207125"/>
            <a:ext cx="146847" cy="2058429"/>
          </a:xfrm>
          <a:prstGeom prst="rect">
            <a:avLst/>
          </a:prstGeom>
          <a:noFill/>
          <a:ln>
            <a:noFill/>
          </a:ln>
        </p:spPr>
      </p:pic>
      <p:cxnSp>
        <p:nvCxnSpPr>
          <p:cNvPr id="75" name="Google Shape;75;p2"/>
          <p:cNvCxnSpPr/>
          <p:nvPr/>
        </p:nvCxnSpPr>
        <p:spPr>
          <a:xfrm>
            <a:off x="747731" y="3818930"/>
            <a:ext cx="2335446" cy="0"/>
          </a:xfrm>
          <a:prstGeom prst="straightConnector1">
            <a:avLst/>
          </a:prstGeom>
          <a:noFill/>
          <a:ln w="28575" cap="flat" cmpd="sng">
            <a:solidFill>
              <a:schemeClr val="bg1"/>
            </a:solidFill>
            <a:prstDash val="solid"/>
            <a:round/>
            <a:headEnd type="none" w="sm" len="sm"/>
            <a:tailEnd type="none" w="sm" len="sm"/>
          </a:ln>
        </p:spPr>
      </p:cxnSp>
      <p:pic>
        <p:nvPicPr>
          <p:cNvPr id="5" name="Imagen 4">
            <a:extLst>
              <a:ext uri="{FF2B5EF4-FFF2-40B4-BE49-F238E27FC236}">
                <a16:creationId xmlns:a16="http://schemas.microsoft.com/office/drawing/2014/main" id="{697B0A9F-67AD-5A0A-A9E7-24CA61420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872" y="3471667"/>
            <a:ext cx="4959626" cy="289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descr="Logotipo&#10;&#10;Descripción generada automáticamente">
            <a:extLst>
              <a:ext uri="{FF2B5EF4-FFF2-40B4-BE49-F238E27FC236}">
                <a16:creationId xmlns:a16="http://schemas.microsoft.com/office/drawing/2014/main" id="{504F0FE3-35D4-FD01-BAFF-413834AD097B}"/>
              </a:ext>
            </a:extLst>
          </p:cNvPr>
          <p:cNvPicPr>
            <a:picLocks noChangeAspect="1"/>
          </p:cNvPicPr>
          <p:nvPr/>
        </p:nvPicPr>
        <p:blipFill rotWithShape="1">
          <a:blip r:embed="rId6">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8" name="Imagen 7" descr="Interfaz de usuario gráfica, Sitio web&#10;&#10;Descripción generada automáticamente">
            <a:extLst>
              <a:ext uri="{FF2B5EF4-FFF2-40B4-BE49-F238E27FC236}">
                <a16:creationId xmlns:a16="http://schemas.microsoft.com/office/drawing/2014/main" id="{2B71E61E-470A-01D3-55EA-94C0B544461F}"/>
              </a:ext>
            </a:extLst>
          </p:cNvPr>
          <p:cNvPicPr>
            <a:picLocks noChangeAspect="1"/>
          </p:cNvPicPr>
          <p:nvPr/>
        </p:nvPicPr>
        <p:blipFill rotWithShape="1">
          <a:blip r:embed="rId7">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1A08E06C-D3B3-8A89-9187-8E836DBFA67A}"/>
            </a:ext>
          </a:extLst>
        </p:cNvPr>
        <p:cNvGrpSpPr/>
        <p:nvPr/>
      </p:nvGrpSpPr>
      <p:grpSpPr>
        <a:xfrm>
          <a:off x="0" y="0"/>
          <a:ext cx="0" cy="0"/>
          <a:chOff x="0" y="0"/>
          <a:chExt cx="0" cy="0"/>
        </a:xfrm>
      </p:grpSpPr>
      <p:pic>
        <p:nvPicPr>
          <p:cNvPr id="6" name="Google Shape;70;p2">
            <a:extLst>
              <a:ext uri="{FF2B5EF4-FFF2-40B4-BE49-F238E27FC236}">
                <a16:creationId xmlns:a16="http://schemas.microsoft.com/office/drawing/2014/main" id="{7E6312A3-223B-5D69-387F-9D69BC235E2A}"/>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0561C6B5-DCAE-A2AB-0FDE-75DC0F20E1CF}"/>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7B7F2EDB-500A-27E3-C9C7-768B21A95333}"/>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AD3C5AB9-D743-34AF-D52C-326A6331BD75}"/>
              </a:ext>
            </a:extLst>
          </p:cNvPr>
          <p:cNvPicPr preferRelativeResize="0"/>
          <p:nvPr/>
        </p:nvPicPr>
        <p:blipFill rotWithShape="1">
          <a:blip r:embed="rId5">
            <a:alphaModFix/>
          </a:blip>
          <a:srcRect/>
          <a:stretch/>
        </p:blipFill>
        <p:spPr>
          <a:xfrm>
            <a:off x="401899" y="591960"/>
            <a:ext cx="1153350" cy="101831"/>
          </a:xfrm>
          <a:prstGeom prst="rect">
            <a:avLst/>
          </a:prstGeom>
          <a:noFill/>
          <a:ln>
            <a:noFill/>
          </a:ln>
        </p:spPr>
      </p:pic>
      <p:sp>
        <p:nvSpPr>
          <p:cNvPr id="125" name="Google Shape;125;p6">
            <a:extLst>
              <a:ext uri="{FF2B5EF4-FFF2-40B4-BE49-F238E27FC236}">
                <a16:creationId xmlns:a16="http://schemas.microsoft.com/office/drawing/2014/main" id="{530BF89B-5FB5-4570-7000-0FE56C9B70D9}"/>
              </a:ext>
            </a:extLst>
          </p:cNvPr>
          <p:cNvSpPr txBox="1"/>
          <p:nvPr/>
        </p:nvSpPr>
        <p:spPr>
          <a:xfrm>
            <a:off x="1850942" y="259594"/>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exploratorio de datos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87441D7D-41FB-7E98-2142-EA1F9CA7B77B}"/>
              </a:ext>
            </a:extLst>
          </p:cNvPr>
          <p:cNvPicPr preferRelativeResize="0"/>
          <p:nvPr/>
        </p:nvPicPr>
        <p:blipFill rotWithShape="1">
          <a:blip r:embed="rId6">
            <a:alphaModFix/>
          </a:blip>
          <a:srcRect/>
          <a:stretch/>
        </p:blipFill>
        <p:spPr>
          <a:xfrm>
            <a:off x="9778837" y="448329"/>
            <a:ext cx="1745735" cy="389079"/>
          </a:xfrm>
          <a:prstGeom prst="rect">
            <a:avLst/>
          </a:prstGeom>
          <a:noFill/>
          <a:ln>
            <a:noFill/>
          </a:ln>
        </p:spPr>
      </p:pic>
      <p:pic>
        <p:nvPicPr>
          <p:cNvPr id="4" name="Imagen 3">
            <a:extLst>
              <a:ext uri="{FF2B5EF4-FFF2-40B4-BE49-F238E27FC236}">
                <a16:creationId xmlns:a16="http://schemas.microsoft.com/office/drawing/2014/main" id="{660B3B81-08F0-AD5C-1CE7-053383562FB0}"/>
              </a:ext>
            </a:extLst>
          </p:cNvPr>
          <p:cNvPicPr>
            <a:picLocks noChangeAspect="1"/>
          </p:cNvPicPr>
          <p:nvPr/>
        </p:nvPicPr>
        <p:blipFill rotWithShape="1">
          <a:blip r:embed="rId7">
            <a:extLst>
              <a:ext uri="{28A0092B-C50C-407E-A947-70E740481C1C}">
                <a14:useLocalDpi xmlns:a14="http://schemas.microsoft.com/office/drawing/2010/main" val="0"/>
              </a:ext>
            </a:extLst>
          </a:blip>
          <a:srcRect l="15442" r="13751"/>
          <a:stretch/>
        </p:blipFill>
        <p:spPr>
          <a:xfrm>
            <a:off x="949679" y="927093"/>
            <a:ext cx="3259249" cy="3287879"/>
          </a:xfrm>
          <a:prstGeom prst="rect">
            <a:avLst/>
          </a:prstGeom>
        </p:spPr>
      </p:pic>
      <p:pic>
        <p:nvPicPr>
          <p:cNvPr id="9" name="Imagen 8">
            <a:extLst>
              <a:ext uri="{FF2B5EF4-FFF2-40B4-BE49-F238E27FC236}">
                <a16:creationId xmlns:a16="http://schemas.microsoft.com/office/drawing/2014/main" id="{45791589-0BF7-CF9C-9A44-94E322F665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3114" y="1050001"/>
            <a:ext cx="5236948" cy="3740677"/>
          </a:xfrm>
          <a:prstGeom prst="rect">
            <a:avLst/>
          </a:prstGeom>
        </p:spPr>
      </p:pic>
      <p:sp>
        <p:nvSpPr>
          <p:cNvPr id="10" name="Google Shape;124;p6">
            <a:extLst>
              <a:ext uri="{FF2B5EF4-FFF2-40B4-BE49-F238E27FC236}">
                <a16:creationId xmlns:a16="http://schemas.microsoft.com/office/drawing/2014/main" id="{59F0523A-64C1-0D03-957B-0CF1ECB8F573}"/>
              </a:ext>
            </a:extLst>
          </p:cNvPr>
          <p:cNvSpPr txBox="1"/>
          <p:nvPr/>
        </p:nvSpPr>
        <p:spPr>
          <a:xfrm>
            <a:off x="5372101" y="5131764"/>
            <a:ext cx="6152468" cy="1453557"/>
          </a:xfrm>
          <a:prstGeom prst="rect">
            <a:avLst/>
          </a:prstGeom>
          <a:noFill/>
          <a:ln>
            <a:solidFill>
              <a:schemeClr val="accent1"/>
            </a:solidFill>
          </a:ln>
        </p:spPr>
        <p:txBody>
          <a:bodyPr spcFirstLastPara="1" wrap="square" lIns="119098" tIns="119098" rIns="119098" bIns="119098" anchor="t" anchorCtr="0">
            <a:noAutofit/>
          </a:bodyPr>
          <a:lstStyle/>
          <a:p>
            <a:pPr algn="just"/>
            <a:r>
              <a:rPr lang="es-MX" sz="1200" b="1" kern="0" dirty="0">
                <a:solidFill>
                  <a:schemeClr val="accent4">
                    <a:lumMod val="75000"/>
                  </a:schemeClr>
                </a:solidFill>
                <a:latin typeface="Montserrat SemiBold"/>
              </a:rPr>
              <a:t>Interpretación:</a:t>
            </a:r>
          </a:p>
          <a:p>
            <a:pPr algn="just"/>
            <a:r>
              <a:rPr lang="es-MX" sz="1200" b="0" i="0" dirty="0">
                <a:solidFill>
                  <a:schemeClr val="bg1"/>
                </a:solidFill>
                <a:effectLst/>
                <a:latin typeface="system-ui"/>
              </a:rPr>
              <a:t>Podemos ver que en algunas celdas salen unas graficas con muchos puntos y eso se debe a que se trata de variables binarias, por lo que este tipo de graficas en realidad no nos dice mucho, pero también se puede ver el grado de relación entre dos variables con respecto a la variable objetivo, que en este caso es “diabetes”. Aquí se puede observar que las variables edad, índice de masa corporal, nivel de glucosa en sangre y nivel de hemoglobina, tiene cierto grado de relación.</a:t>
            </a:r>
          </a:p>
        </p:txBody>
      </p:sp>
      <p:sp>
        <p:nvSpPr>
          <p:cNvPr id="11" name="Google Shape;124;p6">
            <a:extLst>
              <a:ext uri="{FF2B5EF4-FFF2-40B4-BE49-F238E27FC236}">
                <a16:creationId xmlns:a16="http://schemas.microsoft.com/office/drawing/2014/main" id="{3EBE3646-D1F5-F7CF-E3E0-44A26C733FFB}"/>
              </a:ext>
            </a:extLst>
          </p:cNvPr>
          <p:cNvSpPr txBox="1"/>
          <p:nvPr/>
        </p:nvSpPr>
        <p:spPr>
          <a:xfrm>
            <a:off x="165102" y="4324676"/>
            <a:ext cx="5060926" cy="2426142"/>
          </a:xfrm>
          <a:prstGeom prst="rect">
            <a:avLst/>
          </a:prstGeom>
          <a:noFill/>
          <a:ln>
            <a:solidFill>
              <a:schemeClr val="accent1"/>
            </a:solidFill>
          </a:ln>
        </p:spPr>
        <p:txBody>
          <a:bodyPr spcFirstLastPara="1" wrap="square" lIns="119098" tIns="119098" rIns="119098" bIns="119098" anchor="t" anchorCtr="0">
            <a:noAutofit/>
          </a:bodyPr>
          <a:lstStyle/>
          <a:p>
            <a:r>
              <a:rPr lang="es-MX" sz="1200" b="1" kern="0" dirty="0">
                <a:solidFill>
                  <a:schemeClr val="accent4">
                    <a:lumMod val="75000"/>
                  </a:schemeClr>
                </a:solidFill>
                <a:latin typeface="Montserrat SemiBold"/>
              </a:rPr>
              <a:t>Interpretación:</a:t>
            </a:r>
          </a:p>
          <a:p>
            <a:pPr algn="l"/>
            <a:r>
              <a:rPr lang="es-MX" sz="1200" b="0" i="0" dirty="0">
                <a:solidFill>
                  <a:schemeClr val="bg1"/>
                </a:solidFill>
                <a:effectLst/>
                <a:latin typeface="system-ui"/>
              </a:rPr>
              <a:t>El mapa de correlación de todas las variables del </a:t>
            </a:r>
            <a:r>
              <a:rPr lang="es-MX" sz="1200" b="0" i="0" dirty="0" err="1">
                <a:solidFill>
                  <a:schemeClr val="bg1"/>
                </a:solidFill>
                <a:effectLst/>
                <a:latin typeface="system-ui"/>
              </a:rPr>
              <a:t>dataset</a:t>
            </a:r>
            <a:r>
              <a:rPr lang="es-MX" sz="1200" b="0" i="0" dirty="0">
                <a:solidFill>
                  <a:schemeClr val="bg1"/>
                </a:solidFill>
                <a:effectLst/>
                <a:latin typeface="system-ui"/>
              </a:rPr>
              <a:t> nos permite ver cuál es el nivel de correlación que puede haber entre una variable y otra. Como se observa, las variables que presentan un mayor índice de correlación son:</a:t>
            </a:r>
          </a:p>
          <a:p>
            <a:pPr marL="171450" indent="-171450" algn="l">
              <a:buFont typeface="Arial" panose="020B0604020202020204" pitchFamily="34" charset="0"/>
              <a:buChar char="•"/>
            </a:pPr>
            <a:r>
              <a:rPr lang="es-MX" sz="1200" b="0" i="0" dirty="0">
                <a:solidFill>
                  <a:schemeClr val="bg1"/>
                </a:solidFill>
                <a:effectLst/>
                <a:latin typeface="system-ui"/>
              </a:rPr>
              <a:t>Nivel de glucosa en sangre y diabetes</a:t>
            </a:r>
          </a:p>
          <a:p>
            <a:pPr marL="171450" indent="-171450" algn="l">
              <a:buFont typeface="Arial" panose="020B0604020202020204" pitchFamily="34" charset="0"/>
              <a:buChar char="•"/>
            </a:pPr>
            <a:r>
              <a:rPr lang="es-MX" sz="1200" b="0" i="0" dirty="0">
                <a:solidFill>
                  <a:schemeClr val="bg1"/>
                </a:solidFill>
                <a:effectLst/>
                <a:latin typeface="system-ui"/>
              </a:rPr>
              <a:t>Nivel de hemoglobina y diabetes</a:t>
            </a:r>
          </a:p>
          <a:p>
            <a:pPr marL="171450" indent="-171450" algn="l">
              <a:buFont typeface="Arial" panose="020B0604020202020204" pitchFamily="34" charset="0"/>
              <a:buChar char="•"/>
            </a:pPr>
            <a:r>
              <a:rPr lang="es-MX" sz="1200" b="0" i="0" dirty="0">
                <a:solidFill>
                  <a:schemeClr val="bg1"/>
                </a:solidFill>
                <a:effectLst/>
                <a:latin typeface="system-ui"/>
              </a:rPr>
              <a:t>Edad e </a:t>
            </a:r>
            <a:r>
              <a:rPr lang="es-MX" sz="1200" b="0" i="0" dirty="0" err="1">
                <a:solidFill>
                  <a:schemeClr val="bg1"/>
                </a:solidFill>
                <a:effectLst/>
                <a:latin typeface="system-ui"/>
              </a:rPr>
              <a:t>Indice</a:t>
            </a:r>
            <a:r>
              <a:rPr lang="es-MX" sz="1200" b="0" i="0" dirty="0">
                <a:solidFill>
                  <a:schemeClr val="bg1"/>
                </a:solidFill>
                <a:effectLst/>
                <a:latin typeface="system-ui"/>
              </a:rPr>
              <a:t> de masa corporal</a:t>
            </a:r>
            <a:endParaRPr lang="es-MX" sz="1200" dirty="0">
              <a:solidFill>
                <a:schemeClr val="bg1"/>
              </a:solidFill>
              <a:latin typeface="system-ui"/>
            </a:endParaRPr>
          </a:p>
          <a:p>
            <a:pPr algn="l"/>
            <a:r>
              <a:rPr lang="es-MX" sz="1200" b="0" i="0" dirty="0">
                <a:solidFill>
                  <a:schemeClr val="bg1"/>
                </a:solidFill>
                <a:effectLst/>
                <a:latin typeface="system-ui"/>
              </a:rPr>
              <a:t>En las 3 relaciones, la correlación es positiva, lo cual indica que ambas tienden a aumentar juntas, aunque debido a que el valor de la correlación no está totalmente en los extremos (1 y -1) puede implicar que ese aumento no es totalmente lineal, pero sin duda nos muestra información importante sobre cuales variables pueden ser interesantes para el análisis.</a:t>
            </a:r>
          </a:p>
        </p:txBody>
      </p:sp>
      <p:pic>
        <p:nvPicPr>
          <p:cNvPr id="2" name="Imagen 1" descr="Logotipo&#10;&#10;Descripción generada automáticamente">
            <a:extLst>
              <a:ext uri="{FF2B5EF4-FFF2-40B4-BE49-F238E27FC236}">
                <a16:creationId xmlns:a16="http://schemas.microsoft.com/office/drawing/2014/main" id="{AF046643-5289-8DC9-99E6-2371C2DF06EE}"/>
              </a:ext>
            </a:extLst>
          </p:cNvPr>
          <p:cNvPicPr>
            <a:picLocks noChangeAspect="1"/>
          </p:cNvPicPr>
          <p:nvPr/>
        </p:nvPicPr>
        <p:blipFill rotWithShape="1">
          <a:blip r:embed="rId9">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3" name="Imagen 2" descr="Interfaz de usuario gráfica, Sitio web&#10;&#10;Descripción generada automáticamente">
            <a:extLst>
              <a:ext uri="{FF2B5EF4-FFF2-40B4-BE49-F238E27FC236}">
                <a16:creationId xmlns:a16="http://schemas.microsoft.com/office/drawing/2014/main" id="{2CE44376-4A3F-416B-150B-81EB0A1F7651}"/>
              </a:ext>
            </a:extLst>
          </p:cNvPr>
          <p:cNvPicPr>
            <a:picLocks noChangeAspect="1"/>
          </p:cNvPicPr>
          <p:nvPr/>
        </p:nvPicPr>
        <p:blipFill rotWithShape="1">
          <a:blip r:embed="rId10">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80766460"/>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92763231-2CA7-E339-A3A0-AE514C555F77}"/>
            </a:ext>
          </a:extLst>
        </p:cNvPr>
        <p:cNvGrpSpPr/>
        <p:nvPr/>
      </p:nvGrpSpPr>
      <p:grpSpPr>
        <a:xfrm>
          <a:off x="0" y="0"/>
          <a:ext cx="0" cy="0"/>
          <a:chOff x="0" y="0"/>
          <a:chExt cx="0" cy="0"/>
        </a:xfrm>
      </p:grpSpPr>
      <p:pic>
        <p:nvPicPr>
          <p:cNvPr id="9" name="Google Shape;70;p2">
            <a:extLst>
              <a:ext uri="{FF2B5EF4-FFF2-40B4-BE49-F238E27FC236}">
                <a16:creationId xmlns:a16="http://schemas.microsoft.com/office/drawing/2014/main" id="{47C56786-4222-8D42-FDFC-E491BC7A6963}"/>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B0970C93-3EC5-B203-53C4-F73A2ABBE004}"/>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2A639C19-484F-9226-3A6B-0A4BF18C6A45}"/>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113A1586-160D-6367-F689-4EC0F12B5066}"/>
              </a:ext>
            </a:extLst>
          </p:cNvPr>
          <p:cNvPicPr preferRelativeResize="0"/>
          <p:nvPr/>
        </p:nvPicPr>
        <p:blipFill rotWithShape="1">
          <a:blip r:embed="rId5">
            <a:alphaModFix/>
          </a:blip>
          <a:srcRect/>
          <a:stretch/>
        </p:blipFill>
        <p:spPr>
          <a:xfrm>
            <a:off x="401899" y="642760"/>
            <a:ext cx="1153350" cy="101831"/>
          </a:xfrm>
          <a:prstGeom prst="rect">
            <a:avLst/>
          </a:prstGeom>
          <a:noFill/>
          <a:ln>
            <a:noFill/>
          </a:ln>
        </p:spPr>
      </p:pic>
      <p:sp>
        <p:nvSpPr>
          <p:cNvPr id="125" name="Google Shape;125;p6">
            <a:extLst>
              <a:ext uri="{FF2B5EF4-FFF2-40B4-BE49-F238E27FC236}">
                <a16:creationId xmlns:a16="http://schemas.microsoft.com/office/drawing/2014/main" id="{7C48ECF0-D20C-49FE-D16D-B6E6194FC310}"/>
              </a:ext>
            </a:extLst>
          </p:cNvPr>
          <p:cNvSpPr txBox="1"/>
          <p:nvPr/>
        </p:nvSpPr>
        <p:spPr>
          <a:xfrm>
            <a:off x="1850942" y="404771"/>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exploratorio de datos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58CD050B-F078-1ABD-EE34-F707DB3FB57F}"/>
              </a:ext>
            </a:extLst>
          </p:cNvPr>
          <p:cNvPicPr preferRelativeResize="0"/>
          <p:nvPr/>
        </p:nvPicPr>
        <p:blipFill rotWithShape="1">
          <a:blip r:embed="rId6">
            <a:alphaModFix/>
          </a:blip>
          <a:srcRect/>
          <a:stretch/>
        </p:blipFill>
        <p:spPr>
          <a:xfrm>
            <a:off x="9778837" y="499129"/>
            <a:ext cx="1745735" cy="389079"/>
          </a:xfrm>
          <a:prstGeom prst="rect">
            <a:avLst/>
          </a:prstGeom>
          <a:noFill/>
          <a:ln>
            <a:noFill/>
          </a:ln>
        </p:spPr>
      </p:pic>
      <p:pic>
        <p:nvPicPr>
          <p:cNvPr id="3" name="Imagen 2">
            <a:extLst>
              <a:ext uri="{FF2B5EF4-FFF2-40B4-BE49-F238E27FC236}">
                <a16:creationId xmlns:a16="http://schemas.microsoft.com/office/drawing/2014/main" id="{513F2BA7-92D9-8C7C-1DB2-969CF26F70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278" y="1330129"/>
            <a:ext cx="3520140" cy="2514385"/>
          </a:xfrm>
          <a:prstGeom prst="rect">
            <a:avLst/>
          </a:prstGeom>
        </p:spPr>
      </p:pic>
      <p:pic>
        <p:nvPicPr>
          <p:cNvPr id="7" name="Imagen 6">
            <a:extLst>
              <a:ext uri="{FF2B5EF4-FFF2-40B4-BE49-F238E27FC236}">
                <a16:creationId xmlns:a16="http://schemas.microsoft.com/office/drawing/2014/main" id="{2025F122-CAC8-0AB0-7E43-2A4E9376DC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0886" y="1334622"/>
            <a:ext cx="3520138" cy="2514384"/>
          </a:xfrm>
          <a:prstGeom prst="rect">
            <a:avLst/>
          </a:prstGeom>
        </p:spPr>
      </p:pic>
      <p:pic>
        <p:nvPicPr>
          <p:cNvPr id="11" name="Imagen 10">
            <a:extLst>
              <a:ext uri="{FF2B5EF4-FFF2-40B4-BE49-F238E27FC236}">
                <a16:creationId xmlns:a16="http://schemas.microsoft.com/office/drawing/2014/main" id="{294668C7-945B-B7B3-AF23-E3D686E953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4541" y="1334621"/>
            <a:ext cx="3520136" cy="2514383"/>
          </a:xfrm>
          <a:prstGeom prst="rect">
            <a:avLst/>
          </a:prstGeom>
        </p:spPr>
      </p:pic>
      <p:sp>
        <p:nvSpPr>
          <p:cNvPr id="12" name="Google Shape;124;p6">
            <a:extLst>
              <a:ext uri="{FF2B5EF4-FFF2-40B4-BE49-F238E27FC236}">
                <a16:creationId xmlns:a16="http://schemas.microsoft.com/office/drawing/2014/main" id="{9E6ADCE2-98D2-99C9-82A7-E4731DB755CC}"/>
              </a:ext>
            </a:extLst>
          </p:cNvPr>
          <p:cNvSpPr txBox="1"/>
          <p:nvPr/>
        </p:nvSpPr>
        <p:spPr>
          <a:xfrm>
            <a:off x="401899" y="4277993"/>
            <a:ext cx="11015399" cy="1931950"/>
          </a:xfrm>
          <a:prstGeom prst="rect">
            <a:avLst/>
          </a:prstGeom>
          <a:noFill/>
          <a:ln>
            <a:solidFill>
              <a:schemeClr val="accent1"/>
            </a:solidFill>
          </a:ln>
        </p:spPr>
        <p:txBody>
          <a:bodyPr spcFirstLastPara="1" wrap="square" lIns="119098" tIns="119098" rIns="119098" bIns="119098" anchor="t" anchorCtr="0">
            <a:noAutofit/>
          </a:bodyPr>
          <a:lstStyle/>
          <a:p>
            <a:pPr algn="just"/>
            <a:r>
              <a:rPr lang="es-MX" sz="1600" b="1" kern="0" dirty="0">
                <a:solidFill>
                  <a:schemeClr val="accent4">
                    <a:lumMod val="75000"/>
                  </a:schemeClr>
                </a:solidFill>
                <a:latin typeface="Montserrat SemiBold"/>
              </a:rPr>
              <a:t>Interpretación:</a:t>
            </a:r>
          </a:p>
          <a:p>
            <a:pPr algn="just"/>
            <a:endParaRPr lang="es-MX" sz="1600" b="0" i="0" dirty="0">
              <a:solidFill>
                <a:srgbClr val="222222"/>
              </a:solidFill>
              <a:effectLst/>
              <a:latin typeface="system-ui"/>
            </a:endParaRPr>
          </a:p>
          <a:p>
            <a:pPr marL="285750" indent="-285750" algn="just">
              <a:buFont typeface="Arial" panose="020B0604020202020204" pitchFamily="34" charset="0"/>
              <a:buChar char="•"/>
            </a:pPr>
            <a:r>
              <a:rPr lang="es-MX" sz="1600" b="0" i="0" dirty="0">
                <a:solidFill>
                  <a:schemeClr val="bg1"/>
                </a:solidFill>
                <a:effectLst/>
                <a:latin typeface="system-ui"/>
              </a:rPr>
              <a:t>Entre las variables “edad” e “índice de masa corporal” se observa que a mayor edad también hay mayores niveles de </a:t>
            </a:r>
            <a:r>
              <a:rPr lang="es-MX" sz="1600" b="0" i="0" dirty="0" err="1">
                <a:solidFill>
                  <a:schemeClr val="bg1"/>
                </a:solidFill>
                <a:effectLst/>
                <a:latin typeface="system-ui"/>
              </a:rPr>
              <a:t>indice</a:t>
            </a:r>
            <a:r>
              <a:rPr lang="es-MX" sz="1600" b="0" i="0" dirty="0">
                <a:solidFill>
                  <a:schemeClr val="bg1"/>
                </a:solidFill>
                <a:effectLst/>
                <a:latin typeface="system-ui"/>
              </a:rPr>
              <a:t> de masa corporal, lo que también refleja un mayor riesgo a diabetes.</a:t>
            </a:r>
          </a:p>
          <a:p>
            <a:pPr marL="285750" indent="-285750" algn="just">
              <a:buFont typeface="Arial" panose="020B0604020202020204" pitchFamily="34" charset="0"/>
              <a:buChar char="•"/>
            </a:pPr>
            <a:r>
              <a:rPr lang="es-MX" sz="1600" b="0" i="0" dirty="0">
                <a:solidFill>
                  <a:schemeClr val="bg1"/>
                </a:solidFill>
                <a:effectLst/>
                <a:latin typeface="system-ui"/>
              </a:rPr>
              <a:t>Entre las variables “nivel de glucosa en sangre” e “índice de masa corporal” se observa que a mayores niveles de glucosa en la sangre también refleja mayor riesgo a diabetes, y también se puede ver que tanto a bajos como a altos niveles de índice de masa corporal se pueden tener altos niveles de glucosa en sangre, lo cual sigue siendo riesgoso para tener diabetes.</a:t>
            </a:r>
          </a:p>
        </p:txBody>
      </p:sp>
      <p:pic>
        <p:nvPicPr>
          <p:cNvPr id="5" name="Imagen 4" descr="Logotipo&#10;&#10;Descripción generada automáticamente">
            <a:extLst>
              <a:ext uri="{FF2B5EF4-FFF2-40B4-BE49-F238E27FC236}">
                <a16:creationId xmlns:a16="http://schemas.microsoft.com/office/drawing/2014/main" id="{F180A652-5952-B62A-50DD-10D18C783DD9}"/>
              </a:ext>
            </a:extLst>
          </p:cNvPr>
          <p:cNvPicPr>
            <a:picLocks noChangeAspect="1"/>
          </p:cNvPicPr>
          <p:nvPr/>
        </p:nvPicPr>
        <p:blipFill rotWithShape="1">
          <a:blip r:embed="rId10">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6" name="Imagen 5" descr="Interfaz de usuario gráfica, Sitio web&#10;&#10;Descripción generada automáticamente">
            <a:extLst>
              <a:ext uri="{FF2B5EF4-FFF2-40B4-BE49-F238E27FC236}">
                <a16:creationId xmlns:a16="http://schemas.microsoft.com/office/drawing/2014/main" id="{57E7887B-72BB-F845-D0D5-F9648FF50FBE}"/>
              </a:ext>
            </a:extLst>
          </p:cNvPr>
          <p:cNvPicPr>
            <a:picLocks noChangeAspect="1"/>
          </p:cNvPicPr>
          <p:nvPr/>
        </p:nvPicPr>
        <p:blipFill rotWithShape="1">
          <a:blip r:embed="rId11">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3640788063"/>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964D8636-8DD5-FC9F-4F59-41527CBBCB27}"/>
            </a:ext>
          </a:extLst>
        </p:cNvPr>
        <p:cNvGrpSpPr/>
        <p:nvPr/>
      </p:nvGrpSpPr>
      <p:grpSpPr>
        <a:xfrm>
          <a:off x="0" y="0"/>
          <a:ext cx="0" cy="0"/>
          <a:chOff x="0" y="0"/>
          <a:chExt cx="0" cy="0"/>
        </a:xfrm>
      </p:grpSpPr>
      <p:pic>
        <p:nvPicPr>
          <p:cNvPr id="7" name="Google Shape;70;p2">
            <a:extLst>
              <a:ext uri="{FF2B5EF4-FFF2-40B4-BE49-F238E27FC236}">
                <a16:creationId xmlns:a16="http://schemas.microsoft.com/office/drawing/2014/main" id="{E43DAA34-2CA5-F428-1585-4D03728DC431}"/>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ACD18006-135C-36EB-553A-17299F5C13B9}"/>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9FD1011D-129B-8E8B-F537-A7B6985E2478}"/>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405EE95A-145B-2DE1-71B5-379744822F9B}"/>
              </a:ext>
            </a:extLst>
          </p:cNvPr>
          <p:cNvPicPr preferRelativeResize="0"/>
          <p:nvPr/>
        </p:nvPicPr>
        <p:blipFill rotWithShape="1">
          <a:blip r:embed="rId5">
            <a:alphaModFix/>
          </a:blip>
          <a:srcRect/>
          <a:stretch/>
        </p:blipFill>
        <p:spPr>
          <a:xfrm>
            <a:off x="401899" y="807860"/>
            <a:ext cx="1153350" cy="101831"/>
          </a:xfrm>
          <a:prstGeom prst="rect">
            <a:avLst/>
          </a:prstGeom>
          <a:noFill/>
          <a:ln>
            <a:noFill/>
          </a:ln>
        </p:spPr>
      </p:pic>
      <p:sp>
        <p:nvSpPr>
          <p:cNvPr id="125" name="Google Shape;125;p6">
            <a:extLst>
              <a:ext uri="{FF2B5EF4-FFF2-40B4-BE49-F238E27FC236}">
                <a16:creationId xmlns:a16="http://schemas.microsoft.com/office/drawing/2014/main" id="{2B66CAC8-C2BA-97C7-EF14-4907D73F53F5}"/>
              </a:ext>
            </a:extLst>
          </p:cNvPr>
          <p:cNvSpPr txBox="1"/>
          <p:nvPr/>
        </p:nvSpPr>
        <p:spPr>
          <a:xfrm>
            <a:off x="1841706" y="365572"/>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Estadístico</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C74AAB5E-52CC-F5D1-26CD-75F669A1CED6}"/>
              </a:ext>
            </a:extLst>
          </p:cNvPr>
          <p:cNvPicPr preferRelativeResize="0"/>
          <p:nvPr/>
        </p:nvPicPr>
        <p:blipFill rotWithShape="1">
          <a:blip r:embed="rId6">
            <a:alphaModFix/>
          </a:blip>
          <a:srcRect/>
          <a:stretch/>
        </p:blipFill>
        <p:spPr>
          <a:xfrm>
            <a:off x="9778837" y="664229"/>
            <a:ext cx="1745735" cy="389079"/>
          </a:xfrm>
          <a:prstGeom prst="rect">
            <a:avLst/>
          </a:prstGeom>
          <a:noFill/>
          <a:ln>
            <a:noFill/>
          </a:ln>
        </p:spPr>
      </p:pic>
      <p:sp>
        <p:nvSpPr>
          <p:cNvPr id="2" name="Google Shape;124;p6">
            <a:extLst>
              <a:ext uri="{FF2B5EF4-FFF2-40B4-BE49-F238E27FC236}">
                <a16:creationId xmlns:a16="http://schemas.microsoft.com/office/drawing/2014/main" id="{177157FC-716D-2528-BFF9-D15648A6CCD9}"/>
              </a:ext>
            </a:extLst>
          </p:cNvPr>
          <p:cNvSpPr txBox="1"/>
          <p:nvPr/>
        </p:nvSpPr>
        <p:spPr>
          <a:xfrm>
            <a:off x="256153" y="1837847"/>
            <a:ext cx="5694102" cy="4588056"/>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1400" b="1" kern="0" dirty="0">
                <a:solidFill>
                  <a:schemeClr val="accent4">
                    <a:lumMod val="75000"/>
                  </a:schemeClr>
                </a:solidFill>
                <a:latin typeface="Montserrat SemiBold"/>
              </a:rPr>
              <a:t>Análisis de Datos e Interpretaciones</a:t>
            </a:r>
          </a:p>
          <a:p>
            <a:pPr algn="just"/>
            <a:r>
              <a:rPr lang="es-MX" sz="1400" b="0" i="0" dirty="0">
                <a:solidFill>
                  <a:schemeClr val="bg1"/>
                </a:solidFill>
                <a:effectLst/>
                <a:latin typeface="system-ui"/>
              </a:rPr>
              <a:t>El análisis involucra modelos de regresión logística para evaluar la relación entre las variables independientes y la diabetes. Los hallazgos clave indicaron:</a:t>
            </a:r>
          </a:p>
          <a:p>
            <a:pPr algn="just" defTabSz="737189">
              <a:buClr>
                <a:srgbClr val="000000"/>
              </a:buClr>
              <a:buSzPts val="2600"/>
            </a:pPr>
            <a:endParaRPr lang="es-MX" sz="1400" b="1" kern="0" dirty="0">
              <a:solidFill>
                <a:srgbClr val="2B303C"/>
              </a:solidFill>
              <a:latin typeface="Montserrat SemiBold"/>
            </a:endParaRPr>
          </a:p>
          <a:p>
            <a:pPr algn="just" defTabSz="737189">
              <a:buClr>
                <a:srgbClr val="000000"/>
              </a:buClr>
              <a:buSzPts val="2600"/>
            </a:pPr>
            <a:r>
              <a:rPr lang="es-MX" sz="1400" b="1" kern="0" dirty="0">
                <a:solidFill>
                  <a:schemeClr val="accent4">
                    <a:lumMod val="75000"/>
                  </a:schemeClr>
                </a:solidFill>
                <a:latin typeface="Montserrat SemiBold"/>
              </a:rPr>
              <a:t>Interacción entre BMI y Edad:</a:t>
            </a:r>
          </a:p>
          <a:p>
            <a:pPr marL="285750" indent="-285750" algn="just">
              <a:buFont typeface="Arial" panose="020B0604020202020204" pitchFamily="34" charset="0"/>
              <a:buChar char="•"/>
            </a:pPr>
            <a:r>
              <a:rPr lang="es-MX" sz="1400" dirty="0">
                <a:solidFill>
                  <a:schemeClr val="bg1"/>
                </a:solidFill>
                <a:latin typeface="system-ui"/>
              </a:rPr>
              <a:t>Hallazgo: Existe una interacción significativa entre BMI y edad en la predicción de diabetes.</a:t>
            </a:r>
          </a:p>
          <a:p>
            <a:pPr marL="285750" indent="-285750" algn="just">
              <a:buFont typeface="Arial" panose="020B0604020202020204" pitchFamily="34" charset="0"/>
              <a:buChar char="•"/>
            </a:pPr>
            <a:r>
              <a:rPr lang="es-MX" sz="1400" dirty="0">
                <a:solidFill>
                  <a:schemeClr val="bg1"/>
                </a:solidFill>
                <a:latin typeface="system-ui"/>
              </a:rPr>
              <a:t>Interpretación: Esto indica que el impacto del BMI en el riesgo de diabetes varía con la edad. En otras palabras, el riesgo asociado con un BMI elevado podría ser diferente en jóvenes comparado con adultos mayores.</a:t>
            </a:r>
          </a:p>
          <a:p>
            <a:pPr algn="just"/>
            <a:endParaRPr lang="es-MX" sz="1400" dirty="0">
              <a:solidFill>
                <a:srgbClr val="222222"/>
              </a:solidFill>
              <a:latin typeface="system-ui"/>
            </a:endParaRPr>
          </a:p>
          <a:p>
            <a:pPr algn="just" defTabSz="737189">
              <a:buClr>
                <a:srgbClr val="000000"/>
              </a:buClr>
              <a:buSzPts val="2600"/>
            </a:pPr>
            <a:r>
              <a:rPr lang="es-MX" sz="1400" b="1" kern="0" dirty="0">
                <a:solidFill>
                  <a:schemeClr val="accent4">
                    <a:lumMod val="75000"/>
                  </a:schemeClr>
                </a:solidFill>
                <a:latin typeface="Montserrat SemiBold"/>
              </a:rPr>
              <a:t>Relevancia de la Glucosa en Sangre:</a:t>
            </a:r>
          </a:p>
          <a:p>
            <a:pPr marL="285750" indent="-285750" algn="just">
              <a:buFont typeface="Arial" panose="020B0604020202020204" pitchFamily="34" charset="0"/>
              <a:buChar char="•"/>
            </a:pPr>
            <a:r>
              <a:rPr lang="es-MX" sz="1400" dirty="0">
                <a:solidFill>
                  <a:schemeClr val="bg1"/>
                </a:solidFill>
                <a:latin typeface="system-ui"/>
              </a:rPr>
              <a:t>Hallazgo: Los niveles de glucosa en sangre son un predictor significativo de la diabetes.</a:t>
            </a:r>
          </a:p>
          <a:p>
            <a:pPr marL="285750" indent="-285750" algn="just">
              <a:buFont typeface="Arial" panose="020B0604020202020204" pitchFamily="34" charset="0"/>
              <a:buChar char="•"/>
            </a:pPr>
            <a:r>
              <a:rPr lang="es-MX" sz="1400" dirty="0">
                <a:solidFill>
                  <a:schemeClr val="bg1"/>
                </a:solidFill>
                <a:latin typeface="system-ui"/>
              </a:rPr>
              <a:t>Interpretación: La glucosa en sangre es un indicador más fuerte para predecir la diabetes que el BMI solo. Esto subraya la importancia de monitorear los niveles de glucosa en intervenciones preventivas.</a:t>
            </a:r>
          </a:p>
        </p:txBody>
      </p:sp>
      <p:sp>
        <p:nvSpPr>
          <p:cNvPr id="6" name="Google Shape;124;p6">
            <a:extLst>
              <a:ext uri="{FF2B5EF4-FFF2-40B4-BE49-F238E27FC236}">
                <a16:creationId xmlns:a16="http://schemas.microsoft.com/office/drawing/2014/main" id="{191CC239-D549-0840-B232-82C7847C14D9}"/>
              </a:ext>
            </a:extLst>
          </p:cNvPr>
          <p:cNvSpPr txBox="1"/>
          <p:nvPr/>
        </p:nvSpPr>
        <p:spPr>
          <a:xfrm>
            <a:off x="256153" y="1123870"/>
            <a:ext cx="5839846" cy="475983"/>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b="1" kern="0" dirty="0">
                <a:solidFill>
                  <a:schemeClr val="accent4">
                    <a:lumMod val="75000"/>
                  </a:schemeClr>
                </a:solidFill>
                <a:latin typeface="Montserrat SemiBold"/>
              </a:rPr>
              <a:t>COMUNICACIÓN DE HALLAZGOS RELEVANTES</a:t>
            </a:r>
          </a:p>
        </p:txBody>
      </p:sp>
      <p:sp>
        <p:nvSpPr>
          <p:cNvPr id="3" name="Google Shape;124;p6">
            <a:extLst>
              <a:ext uri="{FF2B5EF4-FFF2-40B4-BE49-F238E27FC236}">
                <a16:creationId xmlns:a16="http://schemas.microsoft.com/office/drawing/2014/main" id="{A5D6274B-6C17-A70B-75CC-6683FCDB194D}"/>
              </a:ext>
            </a:extLst>
          </p:cNvPr>
          <p:cNvSpPr txBox="1"/>
          <p:nvPr/>
        </p:nvSpPr>
        <p:spPr>
          <a:xfrm>
            <a:off x="5976535" y="1619354"/>
            <a:ext cx="5694102" cy="4588056"/>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1400" b="1" kern="0" dirty="0">
                <a:solidFill>
                  <a:schemeClr val="accent4">
                    <a:lumMod val="75000"/>
                  </a:schemeClr>
                </a:solidFill>
                <a:latin typeface="Montserrat SemiBold"/>
              </a:rPr>
              <a:t>Variaciones por Grupos de Edad:</a:t>
            </a:r>
          </a:p>
          <a:p>
            <a:pPr marL="285750" indent="-285750" algn="just">
              <a:buFont typeface="Arial" panose="020B0604020202020204" pitchFamily="34" charset="0"/>
              <a:buChar char="•"/>
            </a:pPr>
            <a:r>
              <a:rPr lang="es-MX" sz="1400" dirty="0">
                <a:solidFill>
                  <a:schemeClr val="bg1"/>
                </a:solidFill>
                <a:latin typeface="system-ui"/>
              </a:rPr>
              <a:t>Hallazgo: Existen diferencias significativas en la prevalencia de diabetes entre diferentes grupos de edad.</a:t>
            </a:r>
          </a:p>
          <a:p>
            <a:pPr marL="285750" indent="-285750" algn="just">
              <a:buFont typeface="Arial" panose="020B0604020202020204" pitchFamily="34" charset="0"/>
              <a:buChar char="•"/>
            </a:pPr>
            <a:r>
              <a:rPr lang="es-MX" sz="1400" dirty="0">
                <a:solidFill>
                  <a:schemeClr val="bg1"/>
                </a:solidFill>
                <a:latin typeface="system-ui"/>
              </a:rPr>
              <a:t>Interpretación: Los individuos mayores tienen una prevalencia más alta de diabetes, lo que sugiere que la edad es un factor de riesgo importante.</a:t>
            </a:r>
          </a:p>
          <a:p>
            <a:pPr algn="just" defTabSz="737189">
              <a:buClr>
                <a:srgbClr val="000000"/>
              </a:buClr>
              <a:buSzPts val="2600"/>
            </a:pPr>
            <a:endParaRPr lang="es-MX" sz="1400" b="1" kern="0" dirty="0">
              <a:solidFill>
                <a:srgbClr val="2B303C"/>
              </a:solidFill>
              <a:latin typeface="Montserrat SemiBold"/>
            </a:endParaRPr>
          </a:p>
          <a:p>
            <a:pPr algn="just" defTabSz="737189">
              <a:buClr>
                <a:srgbClr val="000000"/>
              </a:buClr>
              <a:buSzPts val="2600"/>
            </a:pPr>
            <a:r>
              <a:rPr lang="es-MX" sz="1400" b="1" kern="0" dirty="0">
                <a:solidFill>
                  <a:schemeClr val="accent4">
                    <a:lumMod val="75000"/>
                  </a:schemeClr>
                </a:solidFill>
                <a:latin typeface="Montserrat SemiBold"/>
              </a:rPr>
              <a:t>Factores de Riesgo Combinados:</a:t>
            </a:r>
          </a:p>
          <a:p>
            <a:pPr marL="285750" indent="-285750" algn="just">
              <a:buFont typeface="Arial" panose="020B0604020202020204" pitchFamily="34" charset="0"/>
              <a:buChar char="•"/>
            </a:pPr>
            <a:r>
              <a:rPr lang="es-MX" sz="1300" dirty="0">
                <a:solidFill>
                  <a:schemeClr val="bg1"/>
                </a:solidFill>
                <a:latin typeface="system-ui"/>
              </a:rPr>
              <a:t>Hallazgo: Varios factores como BMI, edad, glucosa en sangre, hipertensión, enfermedad cardíaca y niveles de HbA1c son predictores significativos de la diabetes.</a:t>
            </a:r>
          </a:p>
          <a:p>
            <a:pPr marL="285750" indent="-285750" algn="just">
              <a:buFont typeface="Arial" panose="020B0604020202020204" pitchFamily="34" charset="0"/>
              <a:buChar char="•"/>
            </a:pPr>
            <a:r>
              <a:rPr lang="es-MX" sz="1300" dirty="0">
                <a:solidFill>
                  <a:schemeClr val="bg1"/>
                </a:solidFill>
                <a:latin typeface="system-ui"/>
              </a:rPr>
              <a:t>Interpretación: La combinación de estos factores aumenta la precisión del modelo predictivo, lo que indica que la diabetes es una enfermedad multifactorial.</a:t>
            </a:r>
          </a:p>
          <a:p>
            <a:pPr algn="just"/>
            <a:endParaRPr lang="es-MX" sz="1300" dirty="0">
              <a:solidFill>
                <a:srgbClr val="222222"/>
              </a:solidFill>
              <a:latin typeface="system-ui"/>
            </a:endParaRPr>
          </a:p>
          <a:p>
            <a:pPr algn="just" defTabSz="737189">
              <a:buClr>
                <a:srgbClr val="000000"/>
              </a:buClr>
              <a:buSzPts val="2600"/>
            </a:pPr>
            <a:r>
              <a:rPr lang="es-MX" sz="1400" b="1" kern="0" dirty="0">
                <a:solidFill>
                  <a:schemeClr val="accent4">
                    <a:lumMod val="75000"/>
                  </a:schemeClr>
                </a:solidFill>
                <a:latin typeface="Montserrat SemiBold"/>
              </a:rPr>
              <a:t>Diferencias de Género:</a:t>
            </a:r>
          </a:p>
          <a:p>
            <a:pPr marL="285750" indent="-285750" algn="just">
              <a:buFont typeface="Arial" panose="020B0604020202020204" pitchFamily="34" charset="0"/>
              <a:buChar char="•"/>
            </a:pPr>
            <a:r>
              <a:rPr lang="es-MX" sz="1300" dirty="0">
                <a:solidFill>
                  <a:schemeClr val="bg1"/>
                </a:solidFill>
                <a:latin typeface="system-ui"/>
              </a:rPr>
              <a:t>Hallazgo: Hay diferencias significativas en el riesgo de diabetes entre géneros.</a:t>
            </a:r>
          </a:p>
          <a:p>
            <a:pPr marL="285750" indent="-285750" algn="just">
              <a:buFont typeface="Arial" panose="020B0604020202020204" pitchFamily="34" charset="0"/>
              <a:buChar char="•"/>
            </a:pPr>
            <a:r>
              <a:rPr lang="es-MX" sz="1300" dirty="0">
                <a:solidFill>
                  <a:schemeClr val="bg1"/>
                </a:solidFill>
                <a:latin typeface="system-ui"/>
              </a:rPr>
              <a:t>Interpretación: Las mujeres tienen un riesgo ligeramente mayor de desarrollar diabetes en comparación con los hombres, lo que puede deberse a diferencias biológicas y de estilo de vida.</a:t>
            </a:r>
          </a:p>
        </p:txBody>
      </p:sp>
      <p:pic>
        <p:nvPicPr>
          <p:cNvPr id="4" name="Imagen 3" descr="Logotipo&#10;&#10;Descripción generada automáticamente">
            <a:extLst>
              <a:ext uri="{FF2B5EF4-FFF2-40B4-BE49-F238E27FC236}">
                <a16:creationId xmlns:a16="http://schemas.microsoft.com/office/drawing/2014/main" id="{EEE4534F-B365-3036-A5AF-4AF36A92EF34}"/>
              </a:ext>
            </a:extLst>
          </p:cNvPr>
          <p:cNvPicPr>
            <a:picLocks noChangeAspect="1"/>
          </p:cNvPicPr>
          <p:nvPr/>
        </p:nvPicPr>
        <p:blipFill rotWithShape="1">
          <a:blip r:embed="rId7">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5" name="Imagen 4" descr="Interfaz de usuario gráfica, Sitio web&#10;&#10;Descripción generada automáticamente">
            <a:extLst>
              <a:ext uri="{FF2B5EF4-FFF2-40B4-BE49-F238E27FC236}">
                <a16:creationId xmlns:a16="http://schemas.microsoft.com/office/drawing/2014/main" id="{8AEC7A68-7B6E-6F23-6B23-9FBE89B3651E}"/>
              </a:ext>
            </a:extLst>
          </p:cNvPr>
          <p:cNvPicPr>
            <a:picLocks noChangeAspect="1"/>
          </p:cNvPicPr>
          <p:nvPr/>
        </p:nvPicPr>
        <p:blipFill rotWithShape="1">
          <a:blip r:embed="rId8">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1722799688"/>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D042E769-76FB-FB57-7CCC-ECC06FE19476}"/>
            </a:ext>
          </a:extLst>
        </p:cNvPr>
        <p:cNvGrpSpPr/>
        <p:nvPr/>
      </p:nvGrpSpPr>
      <p:grpSpPr>
        <a:xfrm>
          <a:off x="0" y="0"/>
          <a:ext cx="0" cy="0"/>
          <a:chOff x="0" y="0"/>
          <a:chExt cx="0" cy="0"/>
        </a:xfrm>
      </p:grpSpPr>
      <p:pic>
        <p:nvPicPr>
          <p:cNvPr id="7" name="Google Shape;70;p2">
            <a:extLst>
              <a:ext uri="{FF2B5EF4-FFF2-40B4-BE49-F238E27FC236}">
                <a16:creationId xmlns:a16="http://schemas.microsoft.com/office/drawing/2014/main" id="{1AE503A9-A778-2EA2-9483-F50153680D03}"/>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FECDD83B-EDE0-7025-16E8-E63A27A0360D}"/>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A297A144-1C38-3577-0FAA-B3036DCFF9EF}"/>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9DCA1356-5974-B974-4A6C-8F576D76011B}"/>
              </a:ext>
            </a:extLst>
          </p:cNvPr>
          <p:cNvPicPr preferRelativeResize="0"/>
          <p:nvPr/>
        </p:nvPicPr>
        <p:blipFill rotWithShape="1">
          <a:blip r:embed="rId5">
            <a:alphaModFix/>
          </a:blip>
          <a:srcRect/>
          <a:stretch/>
        </p:blipFill>
        <p:spPr>
          <a:xfrm>
            <a:off x="401899" y="807860"/>
            <a:ext cx="1153350" cy="101831"/>
          </a:xfrm>
          <a:prstGeom prst="rect">
            <a:avLst/>
          </a:prstGeom>
          <a:noFill/>
          <a:ln>
            <a:noFill/>
          </a:ln>
        </p:spPr>
      </p:pic>
      <p:sp>
        <p:nvSpPr>
          <p:cNvPr id="125" name="Google Shape;125;p6">
            <a:extLst>
              <a:ext uri="{FF2B5EF4-FFF2-40B4-BE49-F238E27FC236}">
                <a16:creationId xmlns:a16="http://schemas.microsoft.com/office/drawing/2014/main" id="{69FD98E9-2FF0-3448-F4F5-E3114046378E}"/>
              </a:ext>
            </a:extLst>
          </p:cNvPr>
          <p:cNvSpPr txBox="1"/>
          <p:nvPr/>
        </p:nvSpPr>
        <p:spPr>
          <a:xfrm>
            <a:off x="1860179" y="382761"/>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Estadístico</a:t>
            </a:r>
            <a:endParaRPr lang="es-MX"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0089F069-83B3-1B77-9C2D-10A17896907A}"/>
              </a:ext>
            </a:extLst>
          </p:cNvPr>
          <p:cNvPicPr preferRelativeResize="0"/>
          <p:nvPr/>
        </p:nvPicPr>
        <p:blipFill rotWithShape="1">
          <a:blip r:embed="rId6">
            <a:alphaModFix/>
          </a:blip>
          <a:srcRect/>
          <a:stretch/>
        </p:blipFill>
        <p:spPr>
          <a:xfrm>
            <a:off x="9778837" y="664229"/>
            <a:ext cx="1745735" cy="389079"/>
          </a:xfrm>
          <a:prstGeom prst="rect">
            <a:avLst/>
          </a:prstGeom>
          <a:noFill/>
          <a:ln>
            <a:noFill/>
          </a:ln>
        </p:spPr>
      </p:pic>
      <p:sp>
        <p:nvSpPr>
          <p:cNvPr id="2" name="Google Shape;124;p6">
            <a:extLst>
              <a:ext uri="{FF2B5EF4-FFF2-40B4-BE49-F238E27FC236}">
                <a16:creationId xmlns:a16="http://schemas.microsoft.com/office/drawing/2014/main" id="{57184285-699B-05C4-CF8A-E24F4844D23F}"/>
              </a:ext>
            </a:extLst>
          </p:cNvPr>
          <p:cNvSpPr txBox="1"/>
          <p:nvPr/>
        </p:nvSpPr>
        <p:spPr>
          <a:xfrm>
            <a:off x="256153" y="1964847"/>
            <a:ext cx="5694102" cy="4588056"/>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1400" b="1" kern="0" dirty="0">
                <a:solidFill>
                  <a:schemeClr val="accent4">
                    <a:lumMod val="75000"/>
                  </a:schemeClr>
                </a:solidFill>
                <a:latin typeface="Montserrat SemiBold"/>
              </a:rPr>
              <a:t>Preguntas de Investigación Específicas</a:t>
            </a:r>
          </a:p>
          <a:p>
            <a:pPr algn="just" defTabSz="737189">
              <a:buClr>
                <a:srgbClr val="000000"/>
              </a:buClr>
              <a:buSzPts val="2600"/>
            </a:pPr>
            <a:endParaRPr lang="es-MX" sz="1400" b="1" kern="0" dirty="0">
              <a:solidFill>
                <a:srgbClr val="2B303C"/>
              </a:solidFill>
              <a:latin typeface="Montserrat SemiBold"/>
            </a:endParaRPr>
          </a:p>
          <a:p>
            <a:pPr algn="just" defTabSz="737189">
              <a:buClr>
                <a:srgbClr val="000000"/>
              </a:buClr>
              <a:buSzPts val="2600"/>
            </a:pPr>
            <a:r>
              <a:rPr lang="es-MX" sz="1400" b="1" kern="0" dirty="0">
                <a:solidFill>
                  <a:schemeClr val="accent4">
                    <a:lumMod val="75000"/>
                  </a:schemeClr>
                </a:solidFill>
                <a:latin typeface="Montserrat SemiBold"/>
              </a:rPr>
              <a:t>Influencia de la Hipertensión:</a:t>
            </a:r>
          </a:p>
          <a:p>
            <a:pPr algn="just" defTabSz="737189">
              <a:buClr>
                <a:srgbClr val="000000"/>
              </a:buClr>
              <a:buSzPts val="2600"/>
            </a:pPr>
            <a:endParaRPr lang="es-MX" sz="1400" b="1" kern="0" dirty="0">
              <a:solidFill>
                <a:srgbClr val="2B303C"/>
              </a:solidFill>
              <a:latin typeface="Montserrat SemiBold"/>
            </a:endParaRPr>
          </a:p>
          <a:p>
            <a:pPr marL="285750" indent="-285750" algn="just">
              <a:buFont typeface="Arial" panose="020B0604020202020204" pitchFamily="34" charset="0"/>
              <a:buChar char="•"/>
            </a:pPr>
            <a:r>
              <a:rPr lang="es-MX" sz="1400" dirty="0">
                <a:solidFill>
                  <a:schemeClr val="bg1"/>
                </a:solidFill>
                <a:latin typeface="system-ui"/>
              </a:rPr>
              <a:t>Hallazgo: La hipertensión es un predictor significativo de diabetes.</a:t>
            </a:r>
          </a:p>
          <a:p>
            <a:pPr marL="285750" indent="-285750" algn="just">
              <a:buFont typeface="Arial" panose="020B0604020202020204" pitchFamily="34" charset="0"/>
              <a:buChar char="•"/>
            </a:pPr>
            <a:r>
              <a:rPr lang="es-MX" sz="1400" dirty="0">
                <a:solidFill>
                  <a:schemeClr val="bg1"/>
                </a:solidFill>
                <a:latin typeface="system-ui"/>
              </a:rPr>
              <a:t>Interpretación: Las personas con hipertensión tienen un riesgo mayor de desarrollar diabetes, lo que sugiere una posible relación fisiológica entre ambas condiciones.</a:t>
            </a:r>
          </a:p>
          <a:p>
            <a:pPr marL="285750" indent="-285750" algn="just">
              <a:buFont typeface="Arial" panose="020B0604020202020204" pitchFamily="34" charset="0"/>
              <a:buChar char="•"/>
            </a:pPr>
            <a:endParaRPr lang="es-MX" sz="1400" dirty="0">
              <a:solidFill>
                <a:srgbClr val="222222"/>
              </a:solidFill>
              <a:latin typeface="system-ui"/>
            </a:endParaRPr>
          </a:p>
          <a:p>
            <a:pPr algn="just" defTabSz="737189">
              <a:buClr>
                <a:srgbClr val="000000"/>
              </a:buClr>
              <a:buSzPts val="2600"/>
            </a:pPr>
            <a:r>
              <a:rPr lang="es-MX" sz="1400" b="1" kern="0" dirty="0">
                <a:solidFill>
                  <a:schemeClr val="accent4">
                    <a:lumMod val="75000"/>
                  </a:schemeClr>
                </a:solidFill>
                <a:latin typeface="Montserrat SemiBold"/>
              </a:rPr>
              <a:t>Impacto de la Enfermedad Cardíaca:</a:t>
            </a:r>
          </a:p>
          <a:p>
            <a:pPr algn="just" defTabSz="737189">
              <a:buClr>
                <a:srgbClr val="000000"/>
              </a:buClr>
              <a:buSzPts val="2600"/>
            </a:pPr>
            <a:endParaRPr lang="es-MX" sz="1400" b="1" kern="0" dirty="0">
              <a:solidFill>
                <a:srgbClr val="2B303C"/>
              </a:solidFill>
              <a:latin typeface="Montserrat SemiBold"/>
            </a:endParaRPr>
          </a:p>
          <a:p>
            <a:pPr marL="285750" indent="-285750" algn="just">
              <a:buFont typeface="Arial" panose="020B0604020202020204" pitchFamily="34" charset="0"/>
              <a:buChar char="•"/>
            </a:pPr>
            <a:r>
              <a:rPr lang="es-MX" sz="1400" dirty="0">
                <a:solidFill>
                  <a:schemeClr val="bg1"/>
                </a:solidFill>
                <a:latin typeface="system-ui"/>
              </a:rPr>
              <a:t>Hallazgo: La enfermedad cardíaca está asociada con un riesgo aumentado de diabetes.</a:t>
            </a:r>
          </a:p>
          <a:p>
            <a:pPr marL="285750" indent="-285750" algn="just">
              <a:buFont typeface="Arial" panose="020B0604020202020204" pitchFamily="34" charset="0"/>
              <a:buChar char="•"/>
            </a:pPr>
            <a:r>
              <a:rPr lang="es-MX" sz="1400" dirty="0">
                <a:solidFill>
                  <a:schemeClr val="bg1"/>
                </a:solidFill>
                <a:latin typeface="system-ui"/>
              </a:rPr>
              <a:t>Interpretación: Este hallazgo refuerza la idea de que las enfermedades cardiovasculares y la diabetes pueden compartir factores de riesgo comunes.</a:t>
            </a:r>
          </a:p>
        </p:txBody>
      </p:sp>
      <p:sp>
        <p:nvSpPr>
          <p:cNvPr id="3" name="Google Shape;124;p6">
            <a:extLst>
              <a:ext uri="{FF2B5EF4-FFF2-40B4-BE49-F238E27FC236}">
                <a16:creationId xmlns:a16="http://schemas.microsoft.com/office/drawing/2014/main" id="{90059B55-BB95-9161-130E-4A74E47CF91D}"/>
              </a:ext>
            </a:extLst>
          </p:cNvPr>
          <p:cNvSpPr txBox="1"/>
          <p:nvPr/>
        </p:nvSpPr>
        <p:spPr>
          <a:xfrm>
            <a:off x="5976535" y="2375571"/>
            <a:ext cx="5694102" cy="3854346"/>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1400" b="1" kern="0" dirty="0">
                <a:solidFill>
                  <a:schemeClr val="accent4">
                    <a:lumMod val="75000"/>
                  </a:schemeClr>
                </a:solidFill>
                <a:latin typeface="Montserrat SemiBold"/>
              </a:rPr>
              <a:t>Relación con el Historial de Fumar:</a:t>
            </a:r>
          </a:p>
          <a:p>
            <a:pPr algn="just" defTabSz="737189">
              <a:buClr>
                <a:srgbClr val="000000"/>
              </a:buClr>
              <a:buSzPts val="2600"/>
            </a:pPr>
            <a:endParaRPr lang="es-MX" sz="1400" b="1" kern="0" dirty="0">
              <a:solidFill>
                <a:srgbClr val="2B303C"/>
              </a:solidFill>
              <a:latin typeface="Montserrat SemiBold"/>
            </a:endParaRPr>
          </a:p>
          <a:p>
            <a:pPr marL="285750" indent="-285750" algn="just">
              <a:buFont typeface="Arial" panose="020B0604020202020204" pitchFamily="34" charset="0"/>
              <a:buChar char="•"/>
            </a:pPr>
            <a:r>
              <a:rPr lang="es-MX" sz="1400" dirty="0">
                <a:solidFill>
                  <a:schemeClr val="bg1"/>
                </a:solidFill>
                <a:latin typeface="system-ui"/>
              </a:rPr>
              <a:t>Hallazgo: Fumar tiene una asociación compleja con el riesgo de diabetes.</a:t>
            </a:r>
          </a:p>
          <a:p>
            <a:pPr marL="285750" indent="-285750" algn="just">
              <a:buFont typeface="Arial" panose="020B0604020202020204" pitchFamily="34" charset="0"/>
              <a:buChar char="•"/>
            </a:pPr>
            <a:r>
              <a:rPr lang="es-MX" sz="1400" dirty="0">
                <a:solidFill>
                  <a:schemeClr val="bg1"/>
                </a:solidFill>
                <a:latin typeface="system-ui"/>
              </a:rPr>
              <a:t>Interpretación: Aunque fumar en general no mostró un patrón claro, ciertos tipos de historiales de fumar (como “nunca fumadores” y “sin información”) presentaron asociaciones significativas, lo que sugiere que el efecto del tabaquismo en la diabetes podría ser más matizado de lo previamente pensado.</a:t>
            </a:r>
          </a:p>
          <a:p>
            <a:pPr algn="just"/>
            <a:endParaRPr lang="es-MX" sz="1400" dirty="0">
              <a:solidFill>
                <a:srgbClr val="222222"/>
              </a:solidFill>
              <a:latin typeface="system-ui"/>
            </a:endParaRPr>
          </a:p>
          <a:p>
            <a:pPr algn="just" defTabSz="737189">
              <a:buClr>
                <a:srgbClr val="000000"/>
              </a:buClr>
              <a:buSzPts val="2600"/>
            </a:pPr>
            <a:r>
              <a:rPr lang="es-MX" sz="1400" b="1" kern="0" dirty="0">
                <a:solidFill>
                  <a:schemeClr val="accent4">
                    <a:lumMod val="75000"/>
                  </a:schemeClr>
                </a:solidFill>
                <a:latin typeface="Montserrat SemiBold"/>
              </a:rPr>
              <a:t>Predicción con Niveles de HbA1c:</a:t>
            </a:r>
          </a:p>
          <a:p>
            <a:pPr algn="just" defTabSz="737189">
              <a:buClr>
                <a:srgbClr val="000000"/>
              </a:buClr>
              <a:buSzPts val="2600"/>
            </a:pPr>
            <a:endParaRPr lang="es-MX" sz="1400" b="1" kern="0" dirty="0">
              <a:solidFill>
                <a:srgbClr val="2B303C"/>
              </a:solidFill>
              <a:latin typeface="Montserrat SemiBold"/>
            </a:endParaRPr>
          </a:p>
          <a:p>
            <a:pPr marL="285750" indent="-285750" algn="just">
              <a:buFont typeface="Arial" panose="020B0604020202020204" pitchFamily="34" charset="0"/>
              <a:buChar char="•"/>
            </a:pPr>
            <a:r>
              <a:rPr lang="es-MX" sz="1400" dirty="0">
                <a:solidFill>
                  <a:schemeClr val="bg1"/>
                </a:solidFill>
                <a:latin typeface="system-ui"/>
              </a:rPr>
              <a:t>Hallazgo: Los niveles de HbA1c son un fuerte predictor de diabetes.</a:t>
            </a:r>
          </a:p>
          <a:p>
            <a:pPr marL="285750" indent="-285750" algn="just">
              <a:buFont typeface="Arial" panose="020B0604020202020204" pitchFamily="34" charset="0"/>
              <a:buChar char="•"/>
            </a:pPr>
            <a:r>
              <a:rPr lang="es-MX" sz="1400" dirty="0">
                <a:solidFill>
                  <a:schemeClr val="bg1"/>
                </a:solidFill>
                <a:latin typeface="system-ui"/>
              </a:rPr>
              <a:t>Interpretación: Dado que HbA1c refleja el control glucémico a largo plazo, su relación con la diabetes es robusta y podría ser utilizada para identificar individuos en riesgo.</a:t>
            </a:r>
          </a:p>
        </p:txBody>
      </p:sp>
      <p:sp>
        <p:nvSpPr>
          <p:cNvPr id="4" name="Google Shape;124;p6">
            <a:extLst>
              <a:ext uri="{FF2B5EF4-FFF2-40B4-BE49-F238E27FC236}">
                <a16:creationId xmlns:a16="http://schemas.microsoft.com/office/drawing/2014/main" id="{939D4FAD-E2B0-1437-65C7-B8FC09112317}"/>
              </a:ext>
            </a:extLst>
          </p:cNvPr>
          <p:cNvSpPr txBox="1"/>
          <p:nvPr/>
        </p:nvSpPr>
        <p:spPr>
          <a:xfrm>
            <a:off x="256152" y="1123870"/>
            <a:ext cx="6246247" cy="475983"/>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b="1" kern="0" dirty="0">
                <a:solidFill>
                  <a:schemeClr val="accent4">
                    <a:lumMod val="75000"/>
                  </a:schemeClr>
                </a:solidFill>
                <a:latin typeface="Montserrat SemiBold"/>
              </a:rPr>
              <a:t>COMUNICACIÓN DE HALLAZGOS RELEVANTES</a:t>
            </a:r>
          </a:p>
        </p:txBody>
      </p:sp>
      <p:pic>
        <p:nvPicPr>
          <p:cNvPr id="5" name="Imagen 4" descr="Logotipo&#10;&#10;Descripción generada automáticamente">
            <a:extLst>
              <a:ext uri="{FF2B5EF4-FFF2-40B4-BE49-F238E27FC236}">
                <a16:creationId xmlns:a16="http://schemas.microsoft.com/office/drawing/2014/main" id="{1C854A64-7440-5218-E8E0-88761804893D}"/>
              </a:ext>
            </a:extLst>
          </p:cNvPr>
          <p:cNvPicPr>
            <a:picLocks noChangeAspect="1"/>
          </p:cNvPicPr>
          <p:nvPr/>
        </p:nvPicPr>
        <p:blipFill rotWithShape="1">
          <a:blip r:embed="rId7">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6" name="Imagen 5" descr="Interfaz de usuario gráfica, Sitio web&#10;&#10;Descripción generada automáticamente">
            <a:extLst>
              <a:ext uri="{FF2B5EF4-FFF2-40B4-BE49-F238E27FC236}">
                <a16:creationId xmlns:a16="http://schemas.microsoft.com/office/drawing/2014/main" id="{3C3BA3D3-F66E-66AF-4365-D333B2D1CF70}"/>
              </a:ext>
            </a:extLst>
          </p:cNvPr>
          <p:cNvPicPr>
            <a:picLocks noChangeAspect="1"/>
          </p:cNvPicPr>
          <p:nvPr/>
        </p:nvPicPr>
        <p:blipFill rotWithShape="1">
          <a:blip r:embed="rId8">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483348625"/>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A898A473-3B75-2C6E-A2C4-F9278CE6BC90}"/>
            </a:ext>
          </a:extLst>
        </p:cNvPr>
        <p:cNvGrpSpPr/>
        <p:nvPr/>
      </p:nvGrpSpPr>
      <p:grpSpPr>
        <a:xfrm>
          <a:off x="0" y="0"/>
          <a:ext cx="0" cy="0"/>
          <a:chOff x="0" y="0"/>
          <a:chExt cx="0" cy="0"/>
        </a:xfrm>
      </p:grpSpPr>
      <p:pic>
        <p:nvPicPr>
          <p:cNvPr id="11" name="Google Shape;70;p2">
            <a:extLst>
              <a:ext uri="{FF2B5EF4-FFF2-40B4-BE49-F238E27FC236}">
                <a16:creationId xmlns:a16="http://schemas.microsoft.com/office/drawing/2014/main" id="{D14D96FD-B150-CE7C-C6B8-9F9D3D7D83DC}"/>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6DE75E31-255A-C414-4AAC-E4867B432C26}"/>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C831678A-AB86-F75C-19A2-9766694776F4}"/>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28DC16DA-570F-359B-61CA-B5D965FFA3D3}"/>
              </a:ext>
            </a:extLst>
          </p:cNvPr>
          <p:cNvPicPr preferRelativeResize="0"/>
          <p:nvPr/>
        </p:nvPicPr>
        <p:blipFill rotWithShape="1">
          <a:blip r:embed="rId5">
            <a:alphaModFix/>
          </a:blip>
          <a:srcRect/>
          <a:stretch/>
        </p:blipFill>
        <p:spPr>
          <a:xfrm>
            <a:off x="401899" y="579260"/>
            <a:ext cx="1153350" cy="101831"/>
          </a:xfrm>
          <a:prstGeom prst="rect">
            <a:avLst/>
          </a:prstGeom>
          <a:noFill/>
          <a:ln>
            <a:noFill/>
          </a:ln>
        </p:spPr>
      </p:pic>
      <p:sp>
        <p:nvSpPr>
          <p:cNvPr id="125" name="Google Shape;125;p6">
            <a:extLst>
              <a:ext uri="{FF2B5EF4-FFF2-40B4-BE49-F238E27FC236}">
                <a16:creationId xmlns:a16="http://schemas.microsoft.com/office/drawing/2014/main" id="{78F5FAF2-3EF7-22AE-44DD-C44842197EC0}"/>
              </a:ext>
            </a:extLst>
          </p:cNvPr>
          <p:cNvSpPr txBox="1"/>
          <p:nvPr/>
        </p:nvSpPr>
        <p:spPr>
          <a:xfrm>
            <a:off x="1897124" y="285273"/>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Machine </a:t>
            </a:r>
            <a:r>
              <a:rPr lang="es-MX" sz="2800" b="1" kern="0" dirty="0" err="1">
                <a:solidFill>
                  <a:schemeClr val="bg1"/>
                </a:solidFill>
                <a:latin typeface="Montserrat"/>
                <a:ea typeface="Montserrat"/>
                <a:cs typeface="Montserrat"/>
                <a:sym typeface="Montserrat"/>
              </a:rPr>
              <a:t>Learning</a:t>
            </a:r>
            <a:r>
              <a:rPr lang="es-MX" sz="2800" b="1" kern="0" dirty="0">
                <a:solidFill>
                  <a:schemeClr val="bg1"/>
                </a:solidFill>
                <a:latin typeface="Montserrat"/>
                <a:ea typeface="Montserrat"/>
                <a:cs typeface="Montserrat"/>
                <a:sym typeface="Montserrat"/>
              </a:rPr>
              <a:t> con Python</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9BC10EA2-FDF9-E466-FE6D-DAA25BFC1037}"/>
              </a:ext>
            </a:extLst>
          </p:cNvPr>
          <p:cNvPicPr preferRelativeResize="0"/>
          <p:nvPr/>
        </p:nvPicPr>
        <p:blipFill rotWithShape="1">
          <a:blip r:embed="rId6">
            <a:alphaModFix/>
          </a:blip>
          <a:srcRect/>
          <a:stretch/>
        </p:blipFill>
        <p:spPr>
          <a:xfrm>
            <a:off x="9778837" y="435629"/>
            <a:ext cx="1745735" cy="389079"/>
          </a:xfrm>
          <a:prstGeom prst="rect">
            <a:avLst/>
          </a:prstGeom>
          <a:noFill/>
          <a:ln>
            <a:noFill/>
          </a:ln>
        </p:spPr>
      </p:pic>
      <p:sp>
        <p:nvSpPr>
          <p:cNvPr id="3" name="Google Shape;124;p6">
            <a:extLst>
              <a:ext uri="{FF2B5EF4-FFF2-40B4-BE49-F238E27FC236}">
                <a16:creationId xmlns:a16="http://schemas.microsoft.com/office/drawing/2014/main" id="{0FB32955-B273-4F02-0186-DCDA2DF45528}"/>
              </a:ext>
            </a:extLst>
          </p:cNvPr>
          <p:cNvSpPr txBox="1"/>
          <p:nvPr/>
        </p:nvSpPr>
        <p:spPr>
          <a:xfrm>
            <a:off x="5006108" y="2972831"/>
            <a:ext cx="6518457" cy="2743200"/>
          </a:xfrm>
          <a:prstGeom prst="rect">
            <a:avLst/>
          </a:prstGeom>
          <a:noFill/>
          <a:ln>
            <a:noFill/>
          </a:ln>
        </p:spPr>
        <p:txBody>
          <a:bodyPr spcFirstLastPara="1" wrap="square" lIns="119098" tIns="119098" rIns="119098" bIns="119098" anchor="t" anchorCtr="0">
            <a:noAutofit/>
          </a:bodyPr>
          <a:lstStyle/>
          <a:p>
            <a:pPr marL="285750" indent="-285750" algn="just">
              <a:buFont typeface="Arial" panose="020B0604020202020204" pitchFamily="34" charset="0"/>
              <a:buChar char="•"/>
            </a:pPr>
            <a:r>
              <a:rPr lang="es-MX" sz="1100" dirty="0">
                <a:solidFill>
                  <a:schemeClr val="bg1"/>
                </a:solidFill>
                <a:latin typeface="system-ui"/>
              </a:rPr>
              <a:t>La tarea de clasificar pacientes con diabetes presenta desafíos específicos que deben ser cuidadosamente evaluados en términos de precisión, sensibilidad y especificidad.</a:t>
            </a:r>
          </a:p>
          <a:p>
            <a:pPr marL="285750" indent="-285750" algn="just">
              <a:buFont typeface="Arial" panose="020B0604020202020204" pitchFamily="34" charset="0"/>
              <a:buChar char="•"/>
            </a:pPr>
            <a:endParaRPr lang="es-MX" sz="1100" dirty="0">
              <a:solidFill>
                <a:schemeClr val="bg1"/>
              </a:solidFill>
              <a:latin typeface="system-ui"/>
            </a:endParaRPr>
          </a:p>
          <a:p>
            <a:pPr marL="285750" indent="-285750" algn="just">
              <a:buFont typeface="Arial" panose="020B0604020202020204" pitchFamily="34" charset="0"/>
              <a:buChar char="•"/>
            </a:pPr>
            <a:r>
              <a:rPr lang="es-MX" sz="1100" dirty="0">
                <a:solidFill>
                  <a:schemeClr val="bg1"/>
                </a:solidFill>
                <a:latin typeface="system-ui"/>
              </a:rPr>
              <a:t>Tanto "</a:t>
            </a:r>
            <a:r>
              <a:rPr lang="es-MX" sz="1100" dirty="0" err="1">
                <a:solidFill>
                  <a:schemeClr val="bg1"/>
                </a:solidFill>
                <a:latin typeface="system-ui"/>
              </a:rPr>
              <a:t>Decision</a:t>
            </a:r>
            <a:r>
              <a:rPr lang="es-MX" sz="1100" dirty="0">
                <a:solidFill>
                  <a:schemeClr val="bg1"/>
                </a:solidFill>
                <a:latin typeface="system-ui"/>
              </a:rPr>
              <a:t> </a:t>
            </a:r>
            <a:r>
              <a:rPr lang="es-MX" sz="1100" dirty="0" err="1">
                <a:solidFill>
                  <a:schemeClr val="bg1"/>
                </a:solidFill>
                <a:latin typeface="system-ui"/>
              </a:rPr>
              <a:t>Tree</a:t>
            </a:r>
            <a:r>
              <a:rPr lang="es-MX" sz="1100" dirty="0">
                <a:solidFill>
                  <a:schemeClr val="bg1"/>
                </a:solidFill>
                <a:latin typeface="system-ui"/>
              </a:rPr>
              <a:t>" como "</a:t>
            </a:r>
            <a:r>
              <a:rPr lang="es-MX" sz="1100" dirty="0" err="1">
                <a:solidFill>
                  <a:schemeClr val="bg1"/>
                </a:solidFill>
                <a:latin typeface="system-ui"/>
              </a:rPr>
              <a:t>Random</a:t>
            </a:r>
            <a:r>
              <a:rPr lang="es-MX" sz="1100" dirty="0">
                <a:solidFill>
                  <a:schemeClr val="bg1"/>
                </a:solidFill>
                <a:latin typeface="system-ui"/>
              </a:rPr>
              <a:t> Forest" han demostrado un rendimiento excepcionalmente alto en la tarea de clasificación. Ambos modelos superaron el 97% de precisión, lo que sugiere una capacidad robusta para generalizar patrones en los datos, parecen ser candidatos sólidos para la clasificación de pacientes diabéticos. Además, ambos modelos exhiben alta especificidad, superando el 99.9%, lo que sugiere su capacidad para identificar correctamente a los pacientes no diabéticos. Sin embargo, la sensibilidad de ambos modelos es del 68.21%, lo que indica que puede haber falsos negativos, es decir, casos de pacientes diabéticos que podrían no ser identificados.</a:t>
            </a:r>
          </a:p>
          <a:p>
            <a:pPr marL="285750" indent="-285750" algn="just">
              <a:buFont typeface="Arial" panose="020B0604020202020204" pitchFamily="34" charset="0"/>
              <a:buChar char="•"/>
            </a:pPr>
            <a:endParaRPr lang="es-MX" sz="1100" dirty="0">
              <a:solidFill>
                <a:schemeClr val="bg1"/>
              </a:solidFill>
              <a:latin typeface="system-ui"/>
            </a:endParaRPr>
          </a:p>
          <a:p>
            <a:pPr marL="285750" indent="-285750" algn="just">
              <a:buFont typeface="Arial" panose="020B0604020202020204" pitchFamily="34" charset="0"/>
              <a:buChar char="•"/>
            </a:pPr>
            <a:r>
              <a:rPr lang="es-MX" sz="1100" dirty="0">
                <a:solidFill>
                  <a:schemeClr val="bg1"/>
                </a:solidFill>
                <a:latin typeface="system-ui"/>
              </a:rPr>
              <a:t>"</a:t>
            </a:r>
            <a:r>
              <a:rPr lang="es-MX" sz="1100" dirty="0" err="1">
                <a:solidFill>
                  <a:schemeClr val="bg1"/>
                </a:solidFill>
                <a:latin typeface="system-ui"/>
              </a:rPr>
              <a:t>Support</a:t>
            </a:r>
            <a:r>
              <a:rPr lang="es-MX" sz="1100" dirty="0">
                <a:solidFill>
                  <a:schemeClr val="bg1"/>
                </a:solidFill>
                <a:latin typeface="system-ui"/>
              </a:rPr>
              <a:t> Vector Machine (SVM)" también mostró un rendimiento respetable con una precisión del 96.62% y una especificidad del 99.86%. Aunque su sensibilidad es más baja en comparación con los modelos de "Árboles de decisión" y "</a:t>
            </a:r>
            <a:r>
              <a:rPr lang="es-MX" sz="1100" dirty="0" err="1">
                <a:solidFill>
                  <a:schemeClr val="bg1"/>
                </a:solidFill>
                <a:latin typeface="system-ui"/>
              </a:rPr>
              <a:t>Random</a:t>
            </a:r>
            <a:r>
              <a:rPr lang="es-MX" sz="1100" dirty="0">
                <a:solidFill>
                  <a:schemeClr val="bg1"/>
                </a:solidFill>
                <a:latin typeface="system-ui"/>
              </a:rPr>
              <a:t> Forest", sigue siendo aceptable para la detección de pacientes diabéticos.</a:t>
            </a:r>
          </a:p>
          <a:p>
            <a:pPr marL="285750" indent="-285750" algn="just">
              <a:buFont typeface="Arial" panose="020B0604020202020204" pitchFamily="34" charset="0"/>
              <a:buChar char="•"/>
            </a:pPr>
            <a:endParaRPr lang="es-MX" sz="1100" dirty="0">
              <a:solidFill>
                <a:schemeClr val="bg1"/>
              </a:solidFill>
              <a:latin typeface="system-ui"/>
            </a:endParaRPr>
          </a:p>
          <a:p>
            <a:pPr marL="285750" indent="-285750" algn="just">
              <a:buFont typeface="Arial" panose="020B0604020202020204" pitchFamily="34" charset="0"/>
              <a:buChar char="•"/>
            </a:pPr>
            <a:r>
              <a:rPr lang="es-MX" sz="1100" dirty="0">
                <a:solidFill>
                  <a:schemeClr val="bg1"/>
                </a:solidFill>
                <a:latin typeface="system-ui"/>
              </a:rPr>
              <a:t>En el caso de "</a:t>
            </a:r>
            <a:r>
              <a:rPr lang="es-MX" sz="1100" dirty="0" err="1">
                <a:solidFill>
                  <a:schemeClr val="bg1"/>
                </a:solidFill>
                <a:latin typeface="system-ui"/>
              </a:rPr>
              <a:t>Logistic</a:t>
            </a:r>
            <a:r>
              <a:rPr lang="es-MX" sz="1100" dirty="0">
                <a:solidFill>
                  <a:schemeClr val="bg1"/>
                </a:solidFill>
                <a:latin typeface="system-ui"/>
              </a:rPr>
              <a:t> </a:t>
            </a:r>
            <a:r>
              <a:rPr lang="es-MX" sz="1100" dirty="0" err="1">
                <a:solidFill>
                  <a:schemeClr val="bg1"/>
                </a:solidFill>
                <a:latin typeface="system-ui"/>
              </a:rPr>
              <a:t>Regression</a:t>
            </a:r>
            <a:r>
              <a:rPr lang="es-MX" sz="1100" dirty="0">
                <a:solidFill>
                  <a:schemeClr val="bg1"/>
                </a:solidFill>
                <a:latin typeface="system-ui"/>
              </a:rPr>
              <a:t>", aunque presenta una precisión ligeramente inferior del 95.90%, sigue siendo una opción viable ya que mantiene una sensibilidad y especificidad razonables del 61.71% y 99.09%, respectivamente.</a:t>
            </a:r>
          </a:p>
        </p:txBody>
      </p:sp>
      <p:sp>
        <p:nvSpPr>
          <p:cNvPr id="4" name="Google Shape;124;p6">
            <a:extLst>
              <a:ext uri="{FF2B5EF4-FFF2-40B4-BE49-F238E27FC236}">
                <a16:creationId xmlns:a16="http://schemas.microsoft.com/office/drawing/2014/main" id="{D8F14431-271D-4115-BFE3-03978607D21C}"/>
              </a:ext>
            </a:extLst>
          </p:cNvPr>
          <p:cNvSpPr txBox="1"/>
          <p:nvPr/>
        </p:nvSpPr>
        <p:spPr>
          <a:xfrm>
            <a:off x="259484" y="1003151"/>
            <a:ext cx="10373747" cy="475983"/>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b="1" kern="0" dirty="0">
                <a:solidFill>
                  <a:schemeClr val="accent4">
                    <a:lumMod val="75000"/>
                  </a:schemeClr>
                </a:solidFill>
                <a:latin typeface="Montserrat SemiBold"/>
              </a:rPr>
              <a:t>Resultados del entrenamiento y predicción de los modelos de Machine </a:t>
            </a:r>
            <a:r>
              <a:rPr lang="es-MX" b="1" kern="0" dirty="0" err="1">
                <a:solidFill>
                  <a:schemeClr val="accent4">
                    <a:lumMod val="75000"/>
                  </a:schemeClr>
                </a:solidFill>
                <a:latin typeface="Montserrat SemiBold"/>
              </a:rPr>
              <a:t>Learning</a:t>
            </a:r>
            <a:endParaRPr lang="es-MX" b="1" kern="0" dirty="0">
              <a:solidFill>
                <a:schemeClr val="accent4">
                  <a:lumMod val="75000"/>
                </a:schemeClr>
              </a:solidFill>
              <a:latin typeface="Montserrat SemiBold"/>
            </a:endParaRPr>
          </a:p>
        </p:txBody>
      </p:sp>
      <p:pic>
        <p:nvPicPr>
          <p:cNvPr id="5" name="Imagen 4">
            <a:extLst>
              <a:ext uri="{FF2B5EF4-FFF2-40B4-BE49-F238E27FC236}">
                <a16:creationId xmlns:a16="http://schemas.microsoft.com/office/drawing/2014/main" id="{0A874549-7704-19BB-1406-4D708A34E274}"/>
              </a:ext>
            </a:extLst>
          </p:cNvPr>
          <p:cNvPicPr>
            <a:picLocks noChangeAspect="1"/>
          </p:cNvPicPr>
          <p:nvPr/>
        </p:nvPicPr>
        <p:blipFill rotWithShape="1">
          <a:blip r:embed="rId7">
            <a:extLst>
              <a:ext uri="{28A0092B-C50C-407E-A947-70E740481C1C}">
                <a14:useLocalDpi xmlns:a14="http://schemas.microsoft.com/office/drawing/2010/main" val="0"/>
              </a:ext>
            </a:extLst>
          </a:blip>
          <a:srcRect r="48347"/>
          <a:stretch/>
        </p:blipFill>
        <p:spPr>
          <a:xfrm>
            <a:off x="104504" y="5130715"/>
            <a:ext cx="4901605" cy="1087421"/>
          </a:xfrm>
          <a:prstGeom prst="rect">
            <a:avLst/>
          </a:prstGeom>
        </p:spPr>
      </p:pic>
      <p:grpSp>
        <p:nvGrpSpPr>
          <p:cNvPr id="7" name="Grupo 6">
            <a:extLst>
              <a:ext uri="{FF2B5EF4-FFF2-40B4-BE49-F238E27FC236}">
                <a16:creationId xmlns:a16="http://schemas.microsoft.com/office/drawing/2014/main" id="{81805EFD-469C-929E-4CCF-178E15B266ED}"/>
              </a:ext>
            </a:extLst>
          </p:cNvPr>
          <p:cNvGrpSpPr/>
          <p:nvPr/>
        </p:nvGrpSpPr>
        <p:grpSpPr>
          <a:xfrm>
            <a:off x="5224580" y="1619198"/>
            <a:ext cx="6180847" cy="1169767"/>
            <a:chOff x="291731" y="3229153"/>
            <a:chExt cx="7251110" cy="1295570"/>
          </a:xfrm>
        </p:grpSpPr>
        <p:pic>
          <p:nvPicPr>
            <p:cNvPr id="2" name="Imagen 1">
              <a:extLst>
                <a:ext uri="{FF2B5EF4-FFF2-40B4-BE49-F238E27FC236}">
                  <a16:creationId xmlns:a16="http://schemas.microsoft.com/office/drawing/2014/main" id="{B1428543-BE80-F0A3-E55F-AA0099B875DC}"/>
                </a:ext>
              </a:extLst>
            </p:cNvPr>
            <p:cNvPicPr>
              <a:picLocks noChangeAspect="1"/>
            </p:cNvPicPr>
            <p:nvPr/>
          </p:nvPicPr>
          <p:blipFill rotWithShape="1">
            <a:blip r:embed="rId7">
              <a:extLst>
                <a:ext uri="{28A0092B-C50C-407E-A947-70E740481C1C}">
                  <a14:useLocalDpi xmlns:a14="http://schemas.microsoft.com/office/drawing/2010/main" val="0"/>
                </a:ext>
              </a:extLst>
            </a:blip>
            <a:srcRect r="83954"/>
            <a:stretch/>
          </p:blipFill>
          <p:spPr>
            <a:xfrm>
              <a:off x="291731" y="3229153"/>
              <a:ext cx="1814160" cy="1295570"/>
            </a:xfrm>
            <a:prstGeom prst="rect">
              <a:avLst/>
            </a:prstGeom>
          </p:spPr>
        </p:pic>
        <p:pic>
          <p:nvPicPr>
            <p:cNvPr id="6" name="Imagen 5">
              <a:extLst>
                <a:ext uri="{FF2B5EF4-FFF2-40B4-BE49-F238E27FC236}">
                  <a16:creationId xmlns:a16="http://schemas.microsoft.com/office/drawing/2014/main" id="{CEC147BC-760F-3DF8-A4A1-F6320D0DE64E}"/>
                </a:ext>
              </a:extLst>
            </p:cNvPr>
            <p:cNvPicPr>
              <a:picLocks noChangeAspect="1"/>
            </p:cNvPicPr>
            <p:nvPr/>
          </p:nvPicPr>
          <p:blipFill rotWithShape="1">
            <a:blip r:embed="rId7">
              <a:extLst>
                <a:ext uri="{28A0092B-C50C-407E-A947-70E740481C1C}">
                  <a14:useLocalDpi xmlns:a14="http://schemas.microsoft.com/office/drawing/2010/main" val="0"/>
                </a:ext>
              </a:extLst>
            </a:blip>
            <a:srcRect l="51911"/>
            <a:stretch/>
          </p:blipFill>
          <p:spPr>
            <a:xfrm>
              <a:off x="2105891" y="3229153"/>
              <a:ext cx="5436950" cy="1295570"/>
            </a:xfrm>
            <a:prstGeom prst="rect">
              <a:avLst/>
            </a:prstGeom>
          </p:spPr>
        </p:pic>
      </p:grpSp>
      <p:graphicFrame>
        <p:nvGraphicFramePr>
          <p:cNvPr id="8" name="Gráfico 7">
            <a:extLst>
              <a:ext uri="{FF2B5EF4-FFF2-40B4-BE49-F238E27FC236}">
                <a16:creationId xmlns:a16="http://schemas.microsoft.com/office/drawing/2014/main" id="{60019C66-7B51-42E9-E0F2-D93360EF839D}"/>
              </a:ext>
            </a:extLst>
          </p:cNvPr>
          <p:cNvGraphicFramePr>
            <a:graphicFrameLocks/>
          </p:cNvGraphicFramePr>
          <p:nvPr>
            <p:extLst>
              <p:ext uri="{D42A27DB-BD31-4B8C-83A1-F6EECF244321}">
                <p14:modId xmlns:p14="http://schemas.microsoft.com/office/powerpoint/2010/main" val="3661326703"/>
              </p:ext>
            </p:extLst>
          </p:nvPr>
        </p:nvGraphicFramePr>
        <p:xfrm>
          <a:off x="104502" y="1736643"/>
          <a:ext cx="4755523" cy="2924342"/>
        </p:xfrm>
        <a:graphic>
          <a:graphicData uri="http://schemas.openxmlformats.org/drawingml/2006/chart">
            <c:chart xmlns:c="http://schemas.openxmlformats.org/drawingml/2006/chart" xmlns:r="http://schemas.openxmlformats.org/officeDocument/2006/relationships" r:id="rId8"/>
          </a:graphicData>
        </a:graphic>
      </p:graphicFrame>
      <p:pic>
        <p:nvPicPr>
          <p:cNvPr id="9" name="Imagen 8" descr="Logotipo&#10;&#10;Descripción generada automáticamente">
            <a:extLst>
              <a:ext uri="{FF2B5EF4-FFF2-40B4-BE49-F238E27FC236}">
                <a16:creationId xmlns:a16="http://schemas.microsoft.com/office/drawing/2014/main" id="{AA6D1BE8-AD5F-0856-1503-F544E05D9FF2}"/>
              </a:ext>
            </a:extLst>
          </p:cNvPr>
          <p:cNvPicPr>
            <a:picLocks noChangeAspect="1"/>
          </p:cNvPicPr>
          <p:nvPr/>
        </p:nvPicPr>
        <p:blipFill rotWithShape="1">
          <a:blip r:embed="rId9">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10" name="Imagen 9" descr="Interfaz de usuario gráfica, Sitio web&#10;&#10;Descripción generada automáticamente">
            <a:extLst>
              <a:ext uri="{FF2B5EF4-FFF2-40B4-BE49-F238E27FC236}">
                <a16:creationId xmlns:a16="http://schemas.microsoft.com/office/drawing/2014/main" id="{F57B5516-C4E9-229F-484B-C39E1C4649E5}"/>
              </a:ext>
            </a:extLst>
          </p:cNvPr>
          <p:cNvPicPr>
            <a:picLocks noChangeAspect="1"/>
          </p:cNvPicPr>
          <p:nvPr/>
        </p:nvPicPr>
        <p:blipFill rotWithShape="1">
          <a:blip r:embed="rId10">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261777412"/>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027EC3BF-654D-7839-1CBF-D6FB5F95A36C}"/>
            </a:ext>
          </a:extLst>
        </p:cNvPr>
        <p:cNvGrpSpPr/>
        <p:nvPr/>
      </p:nvGrpSpPr>
      <p:grpSpPr>
        <a:xfrm>
          <a:off x="0" y="0"/>
          <a:ext cx="0" cy="0"/>
          <a:chOff x="0" y="0"/>
          <a:chExt cx="0" cy="0"/>
        </a:xfrm>
      </p:grpSpPr>
      <p:pic>
        <p:nvPicPr>
          <p:cNvPr id="14" name="Google Shape;70;p2">
            <a:extLst>
              <a:ext uri="{FF2B5EF4-FFF2-40B4-BE49-F238E27FC236}">
                <a16:creationId xmlns:a16="http://schemas.microsoft.com/office/drawing/2014/main" id="{653BFB61-DA6B-743C-D4B6-3DBBE4E24C96}"/>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D77CC793-0227-6720-D8DD-E17D1279CDD6}"/>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BC72E5F8-D015-B11B-9C2B-7CA3CE7E22EF}"/>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68CF2AEF-6FC1-29F1-9682-813AB98B3793}"/>
              </a:ext>
            </a:extLst>
          </p:cNvPr>
          <p:cNvPicPr preferRelativeResize="0"/>
          <p:nvPr/>
        </p:nvPicPr>
        <p:blipFill rotWithShape="1">
          <a:blip r:embed="rId5">
            <a:alphaModFix/>
          </a:blip>
          <a:srcRect/>
          <a:stretch/>
        </p:blipFill>
        <p:spPr>
          <a:xfrm>
            <a:off x="401899" y="579260"/>
            <a:ext cx="1153350" cy="101831"/>
          </a:xfrm>
          <a:prstGeom prst="rect">
            <a:avLst/>
          </a:prstGeom>
          <a:noFill/>
          <a:ln>
            <a:noFill/>
          </a:ln>
        </p:spPr>
      </p:pic>
      <p:sp>
        <p:nvSpPr>
          <p:cNvPr id="125" name="Google Shape;125;p6">
            <a:extLst>
              <a:ext uri="{FF2B5EF4-FFF2-40B4-BE49-F238E27FC236}">
                <a16:creationId xmlns:a16="http://schemas.microsoft.com/office/drawing/2014/main" id="{B7DDC669-601C-6094-4C07-F77A4FB650E7}"/>
              </a:ext>
            </a:extLst>
          </p:cNvPr>
          <p:cNvSpPr txBox="1"/>
          <p:nvPr/>
        </p:nvSpPr>
        <p:spPr>
          <a:xfrm>
            <a:off x="1897124" y="285273"/>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Entregables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2E8EFA75-E390-BD6A-BE11-6C8965961AC2}"/>
              </a:ext>
            </a:extLst>
          </p:cNvPr>
          <p:cNvPicPr preferRelativeResize="0"/>
          <p:nvPr/>
        </p:nvPicPr>
        <p:blipFill rotWithShape="1">
          <a:blip r:embed="rId6">
            <a:alphaModFix/>
          </a:blip>
          <a:srcRect/>
          <a:stretch/>
        </p:blipFill>
        <p:spPr>
          <a:xfrm>
            <a:off x="9778837" y="435629"/>
            <a:ext cx="1745735" cy="389079"/>
          </a:xfrm>
          <a:prstGeom prst="rect">
            <a:avLst/>
          </a:prstGeom>
          <a:noFill/>
          <a:ln>
            <a:noFill/>
          </a:ln>
        </p:spPr>
      </p:pic>
      <p:sp>
        <p:nvSpPr>
          <p:cNvPr id="3" name="Google Shape;124;p6">
            <a:extLst>
              <a:ext uri="{FF2B5EF4-FFF2-40B4-BE49-F238E27FC236}">
                <a16:creationId xmlns:a16="http://schemas.microsoft.com/office/drawing/2014/main" id="{A1D86247-8FBC-893D-3A30-FCC53B66A983}"/>
              </a:ext>
            </a:extLst>
          </p:cNvPr>
          <p:cNvSpPr txBox="1"/>
          <p:nvPr/>
        </p:nvSpPr>
        <p:spPr>
          <a:xfrm>
            <a:off x="8606681" y="3082631"/>
            <a:ext cx="2952364" cy="1341588"/>
          </a:xfrm>
          <a:prstGeom prst="rect">
            <a:avLst/>
          </a:prstGeom>
          <a:noFill/>
          <a:ln>
            <a:noFill/>
          </a:ln>
        </p:spPr>
        <p:txBody>
          <a:bodyPr spcFirstLastPara="1" wrap="square" lIns="119098" tIns="119098" rIns="119098" bIns="119098" anchor="t" anchorCtr="0">
            <a:noAutofit/>
          </a:bodyPr>
          <a:lstStyle/>
          <a:p>
            <a:pPr algn="just"/>
            <a:r>
              <a:rPr lang="es-MX" sz="1100" dirty="0">
                <a:solidFill>
                  <a:schemeClr val="bg1"/>
                </a:solidFill>
                <a:latin typeface="system-ui"/>
              </a:rPr>
              <a:t>Se trabajó sobre un archivo de tipo </a:t>
            </a:r>
            <a:r>
              <a:rPr lang="es-MX" sz="1100" dirty="0" err="1">
                <a:solidFill>
                  <a:schemeClr val="bg1"/>
                </a:solidFill>
                <a:latin typeface="system-ui"/>
              </a:rPr>
              <a:t>Quarto</a:t>
            </a:r>
            <a:r>
              <a:rPr lang="es-MX" sz="1100" dirty="0">
                <a:solidFill>
                  <a:schemeClr val="bg1"/>
                </a:solidFill>
                <a:latin typeface="system-ui"/>
              </a:rPr>
              <a:t>  en </a:t>
            </a:r>
            <a:r>
              <a:rPr lang="es-MX" sz="1100" dirty="0" err="1">
                <a:solidFill>
                  <a:schemeClr val="bg1"/>
                </a:solidFill>
                <a:latin typeface="system-ui"/>
              </a:rPr>
              <a:t>Rstudio</a:t>
            </a:r>
            <a:r>
              <a:rPr lang="es-MX" sz="1100" dirty="0">
                <a:solidFill>
                  <a:schemeClr val="bg1"/>
                </a:solidFill>
                <a:latin typeface="system-ui"/>
              </a:rPr>
              <a:t> para procesos las cargas de trabajo, el cual también permitió documentar todo el proyecto generando un formato de salida amigable para el usuario en formato HTML y con la opción de transformarlo a PDF.</a:t>
            </a:r>
          </a:p>
        </p:txBody>
      </p:sp>
      <p:sp>
        <p:nvSpPr>
          <p:cNvPr id="4" name="Google Shape;124;p6">
            <a:extLst>
              <a:ext uri="{FF2B5EF4-FFF2-40B4-BE49-F238E27FC236}">
                <a16:creationId xmlns:a16="http://schemas.microsoft.com/office/drawing/2014/main" id="{7650335A-BFEF-6B70-43CB-49BF611242DF}"/>
              </a:ext>
            </a:extLst>
          </p:cNvPr>
          <p:cNvSpPr txBox="1"/>
          <p:nvPr/>
        </p:nvSpPr>
        <p:spPr>
          <a:xfrm>
            <a:off x="250248" y="1022340"/>
            <a:ext cx="6021243" cy="475983"/>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b="1" kern="0" dirty="0">
                <a:solidFill>
                  <a:schemeClr val="accent4">
                    <a:lumMod val="75000"/>
                  </a:schemeClr>
                </a:solidFill>
                <a:latin typeface="Montserrat SemiBold"/>
              </a:rPr>
              <a:t>Informe detallado en formato HTML/PDF</a:t>
            </a:r>
          </a:p>
        </p:txBody>
      </p:sp>
      <p:pic>
        <p:nvPicPr>
          <p:cNvPr id="11" name="Imagen 10">
            <a:extLst>
              <a:ext uri="{FF2B5EF4-FFF2-40B4-BE49-F238E27FC236}">
                <a16:creationId xmlns:a16="http://schemas.microsoft.com/office/drawing/2014/main" id="{172C84FB-440F-CCD0-B21B-053400E43EA0}"/>
              </a:ext>
            </a:extLst>
          </p:cNvPr>
          <p:cNvPicPr>
            <a:picLocks noChangeAspect="1"/>
          </p:cNvPicPr>
          <p:nvPr/>
        </p:nvPicPr>
        <p:blipFill>
          <a:blip r:embed="rId7"/>
          <a:stretch>
            <a:fillRect/>
          </a:stretch>
        </p:blipFill>
        <p:spPr>
          <a:xfrm>
            <a:off x="250248" y="1720883"/>
            <a:ext cx="8374244" cy="4557857"/>
          </a:xfrm>
          <a:prstGeom prst="rect">
            <a:avLst/>
          </a:prstGeom>
        </p:spPr>
      </p:pic>
      <p:pic>
        <p:nvPicPr>
          <p:cNvPr id="12" name="Imagen 11" descr="Logotipo&#10;&#10;Descripción generada automáticamente">
            <a:extLst>
              <a:ext uri="{FF2B5EF4-FFF2-40B4-BE49-F238E27FC236}">
                <a16:creationId xmlns:a16="http://schemas.microsoft.com/office/drawing/2014/main" id="{5C5B241E-D0B5-662A-7783-B71B1E2F93A0}"/>
              </a:ext>
            </a:extLst>
          </p:cNvPr>
          <p:cNvPicPr>
            <a:picLocks noChangeAspect="1"/>
          </p:cNvPicPr>
          <p:nvPr/>
        </p:nvPicPr>
        <p:blipFill rotWithShape="1">
          <a:blip r:embed="rId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13" name="Imagen 12" descr="Interfaz de usuario gráfica, Sitio web&#10;&#10;Descripción generada automáticamente">
            <a:extLst>
              <a:ext uri="{FF2B5EF4-FFF2-40B4-BE49-F238E27FC236}">
                <a16:creationId xmlns:a16="http://schemas.microsoft.com/office/drawing/2014/main" id="{4810A07E-AFD0-2A83-AD93-F62B9A057EA2}"/>
              </a:ext>
            </a:extLst>
          </p:cNvPr>
          <p:cNvPicPr>
            <a:picLocks noChangeAspect="1"/>
          </p:cNvPicPr>
          <p:nvPr/>
        </p:nvPicPr>
        <p:blipFill rotWithShape="1">
          <a:blip r:embed="rId9">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3263309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CB0CEDCB-0211-D014-97AE-996D2BE47167}"/>
            </a:ext>
          </a:extLst>
        </p:cNvPr>
        <p:cNvGrpSpPr/>
        <p:nvPr/>
      </p:nvGrpSpPr>
      <p:grpSpPr>
        <a:xfrm>
          <a:off x="0" y="0"/>
          <a:ext cx="0" cy="0"/>
          <a:chOff x="0" y="0"/>
          <a:chExt cx="0" cy="0"/>
        </a:xfrm>
      </p:grpSpPr>
      <p:pic>
        <p:nvPicPr>
          <p:cNvPr id="13" name="Google Shape;70;p2">
            <a:extLst>
              <a:ext uri="{FF2B5EF4-FFF2-40B4-BE49-F238E27FC236}">
                <a16:creationId xmlns:a16="http://schemas.microsoft.com/office/drawing/2014/main" id="{DF614E1F-2D34-74FB-51FB-71214AAB00EB}"/>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C94B2165-3EB0-D0F7-2F78-7ACD58B2F26D}"/>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3D21CEE6-A24B-4B27-D73A-C52269F55BA6}"/>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AAC749F2-A375-5685-FFAE-68FD539A568B}"/>
              </a:ext>
            </a:extLst>
          </p:cNvPr>
          <p:cNvPicPr preferRelativeResize="0"/>
          <p:nvPr/>
        </p:nvPicPr>
        <p:blipFill rotWithShape="1">
          <a:blip r:embed="rId5">
            <a:alphaModFix/>
          </a:blip>
          <a:srcRect/>
          <a:stretch/>
        </p:blipFill>
        <p:spPr>
          <a:xfrm>
            <a:off x="401899" y="579260"/>
            <a:ext cx="1153350" cy="101831"/>
          </a:xfrm>
          <a:prstGeom prst="rect">
            <a:avLst/>
          </a:prstGeom>
          <a:noFill/>
          <a:ln>
            <a:noFill/>
          </a:ln>
        </p:spPr>
      </p:pic>
      <p:sp>
        <p:nvSpPr>
          <p:cNvPr id="125" name="Google Shape;125;p6">
            <a:extLst>
              <a:ext uri="{FF2B5EF4-FFF2-40B4-BE49-F238E27FC236}">
                <a16:creationId xmlns:a16="http://schemas.microsoft.com/office/drawing/2014/main" id="{51F47BC1-E685-FAF8-9E60-B51521A19B5C}"/>
              </a:ext>
            </a:extLst>
          </p:cNvPr>
          <p:cNvSpPr txBox="1"/>
          <p:nvPr/>
        </p:nvSpPr>
        <p:spPr>
          <a:xfrm>
            <a:off x="1897125" y="235727"/>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Entregables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E8FF5AF6-784F-85CE-B586-6ABB09A4CF5C}"/>
              </a:ext>
            </a:extLst>
          </p:cNvPr>
          <p:cNvPicPr preferRelativeResize="0"/>
          <p:nvPr/>
        </p:nvPicPr>
        <p:blipFill rotWithShape="1">
          <a:blip r:embed="rId6">
            <a:alphaModFix/>
          </a:blip>
          <a:srcRect/>
          <a:stretch/>
        </p:blipFill>
        <p:spPr>
          <a:xfrm>
            <a:off x="9778837" y="435629"/>
            <a:ext cx="1745735" cy="389079"/>
          </a:xfrm>
          <a:prstGeom prst="rect">
            <a:avLst/>
          </a:prstGeom>
          <a:noFill/>
          <a:ln>
            <a:noFill/>
          </a:ln>
        </p:spPr>
      </p:pic>
      <p:sp>
        <p:nvSpPr>
          <p:cNvPr id="3" name="Google Shape;124;p6">
            <a:extLst>
              <a:ext uri="{FF2B5EF4-FFF2-40B4-BE49-F238E27FC236}">
                <a16:creationId xmlns:a16="http://schemas.microsoft.com/office/drawing/2014/main" id="{C91761B0-541B-78B9-D287-027774B7D364}"/>
              </a:ext>
            </a:extLst>
          </p:cNvPr>
          <p:cNvSpPr txBox="1"/>
          <p:nvPr/>
        </p:nvSpPr>
        <p:spPr>
          <a:xfrm>
            <a:off x="287223" y="1506941"/>
            <a:ext cx="5671074" cy="756130"/>
          </a:xfrm>
          <a:prstGeom prst="rect">
            <a:avLst/>
          </a:prstGeom>
          <a:noFill/>
          <a:ln>
            <a:noFill/>
          </a:ln>
        </p:spPr>
        <p:txBody>
          <a:bodyPr spcFirstLastPara="1" wrap="square" lIns="119098" tIns="119098" rIns="119098" bIns="119098" anchor="t" anchorCtr="0">
            <a:noAutofit/>
          </a:bodyPr>
          <a:lstStyle/>
          <a:p>
            <a:pPr algn="just"/>
            <a:r>
              <a:rPr lang="es-MX" sz="1100" dirty="0">
                <a:solidFill>
                  <a:schemeClr val="bg1"/>
                </a:solidFill>
                <a:latin typeface="system-ui"/>
              </a:rPr>
              <a:t>Se diseñó e implementó un tablero interactivo en </a:t>
            </a:r>
            <a:r>
              <a:rPr lang="es-MX" sz="1100" dirty="0" err="1">
                <a:solidFill>
                  <a:schemeClr val="bg1"/>
                </a:solidFill>
                <a:latin typeface="system-ui"/>
              </a:rPr>
              <a:t>Power</a:t>
            </a:r>
            <a:r>
              <a:rPr lang="es-MX" sz="1100" dirty="0">
                <a:solidFill>
                  <a:schemeClr val="bg1"/>
                </a:solidFill>
                <a:latin typeface="system-ui"/>
              </a:rPr>
              <a:t> BI, para que el usuario pueda consultar de forma visual y dinámica las relaciones y comportamientos de los datos.</a:t>
            </a:r>
          </a:p>
        </p:txBody>
      </p:sp>
      <p:sp>
        <p:nvSpPr>
          <p:cNvPr id="4" name="Google Shape;124;p6">
            <a:extLst>
              <a:ext uri="{FF2B5EF4-FFF2-40B4-BE49-F238E27FC236}">
                <a16:creationId xmlns:a16="http://schemas.microsoft.com/office/drawing/2014/main" id="{BF6E7E36-59EC-CBA3-6FA6-B76EF8C8BA6C}"/>
              </a:ext>
            </a:extLst>
          </p:cNvPr>
          <p:cNvSpPr txBox="1"/>
          <p:nvPr/>
        </p:nvSpPr>
        <p:spPr>
          <a:xfrm>
            <a:off x="287223" y="756615"/>
            <a:ext cx="6021243" cy="475983"/>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b="1" kern="0" dirty="0" err="1">
                <a:solidFill>
                  <a:schemeClr val="accent4">
                    <a:lumMod val="75000"/>
                  </a:schemeClr>
                </a:solidFill>
                <a:latin typeface="Montserrat SemiBold"/>
              </a:rPr>
              <a:t>Dashboard</a:t>
            </a:r>
            <a:r>
              <a:rPr lang="es-MX" b="1" kern="0" dirty="0">
                <a:solidFill>
                  <a:schemeClr val="accent4">
                    <a:lumMod val="75000"/>
                  </a:schemeClr>
                </a:solidFill>
                <a:latin typeface="Montserrat SemiBold"/>
              </a:rPr>
              <a:t> en </a:t>
            </a:r>
            <a:r>
              <a:rPr lang="es-MX" b="1" kern="0" dirty="0" err="1">
                <a:solidFill>
                  <a:schemeClr val="accent4">
                    <a:lumMod val="75000"/>
                  </a:schemeClr>
                </a:solidFill>
                <a:latin typeface="Montserrat SemiBold"/>
              </a:rPr>
              <a:t>Power</a:t>
            </a:r>
            <a:r>
              <a:rPr lang="es-MX" b="1" kern="0" dirty="0">
                <a:solidFill>
                  <a:schemeClr val="accent4">
                    <a:lumMod val="75000"/>
                  </a:schemeClr>
                </a:solidFill>
                <a:latin typeface="Montserrat SemiBold"/>
              </a:rPr>
              <a:t> BI</a:t>
            </a:r>
          </a:p>
        </p:txBody>
      </p:sp>
      <p:pic>
        <p:nvPicPr>
          <p:cNvPr id="5" name="Imagen 4">
            <a:extLst>
              <a:ext uri="{FF2B5EF4-FFF2-40B4-BE49-F238E27FC236}">
                <a16:creationId xmlns:a16="http://schemas.microsoft.com/office/drawing/2014/main" id="{3CF262EE-85D2-14F5-17B2-725955A2C901}"/>
              </a:ext>
            </a:extLst>
          </p:cNvPr>
          <p:cNvPicPr>
            <a:picLocks noChangeAspect="1"/>
          </p:cNvPicPr>
          <p:nvPr/>
        </p:nvPicPr>
        <p:blipFill>
          <a:blip r:embed="rId7"/>
          <a:stretch>
            <a:fillRect/>
          </a:stretch>
        </p:blipFill>
        <p:spPr>
          <a:xfrm>
            <a:off x="401899" y="2577548"/>
            <a:ext cx="5671074" cy="3188759"/>
          </a:xfrm>
          <a:prstGeom prst="rect">
            <a:avLst/>
          </a:prstGeom>
        </p:spPr>
      </p:pic>
      <p:pic>
        <p:nvPicPr>
          <p:cNvPr id="7" name="Imagen 6">
            <a:extLst>
              <a:ext uri="{FF2B5EF4-FFF2-40B4-BE49-F238E27FC236}">
                <a16:creationId xmlns:a16="http://schemas.microsoft.com/office/drawing/2014/main" id="{4D696432-8F5F-454D-F035-F4C5351AF5C0}"/>
              </a:ext>
            </a:extLst>
          </p:cNvPr>
          <p:cNvPicPr>
            <a:picLocks noChangeAspect="1"/>
          </p:cNvPicPr>
          <p:nvPr/>
        </p:nvPicPr>
        <p:blipFill>
          <a:blip r:embed="rId8"/>
          <a:stretch>
            <a:fillRect/>
          </a:stretch>
        </p:blipFill>
        <p:spPr>
          <a:xfrm>
            <a:off x="6454531" y="892972"/>
            <a:ext cx="4900387" cy="2740037"/>
          </a:xfrm>
          <a:prstGeom prst="rect">
            <a:avLst/>
          </a:prstGeom>
        </p:spPr>
      </p:pic>
      <p:pic>
        <p:nvPicPr>
          <p:cNvPr id="10" name="Imagen 9">
            <a:extLst>
              <a:ext uri="{FF2B5EF4-FFF2-40B4-BE49-F238E27FC236}">
                <a16:creationId xmlns:a16="http://schemas.microsoft.com/office/drawing/2014/main" id="{50599252-97B8-0DD3-D8A6-20541037E4E5}"/>
              </a:ext>
            </a:extLst>
          </p:cNvPr>
          <p:cNvPicPr>
            <a:picLocks noChangeAspect="1"/>
          </p:cNvPicPr>
          <p:nvPr/>
        </p:nvPicPr>
        <p:blipFill>
          <a:blip r:embed="rId9"/>
          <a:stretch>
            <a:fillRect/>
          </a:stretch>
        </p:blipFill>
        <p:spPr>
          <a:xfrm>
            <a:off x="6445373" y="3826163"/>
            <a:ext cx="4909544" cy="2753394"/>
          </a:xfrm>
          <a:prstGeom prst="rect">
            <a:avLst/>
          </a:prstGeom>
        </p:spPr>
      </p:pic>
      <p:pic>
        <p:nvPicPr>
          <p:cNvPr id="11" name="Imagen 10" descr="Logotipo&#10;&#10;Descripción generada automáticamente">
            <a:extLst>
              <a:ext uri="{FF2B5EF4-FFF2-40B4-BE49-F238E27FC236}">
                <a16:creationId xmlns:a16="http://schemas.microsoft.com/office/drawing/2014/main" id="{32B40634-2F74-8DF0-983C-ACE040E78E51}"/>
              </a:ext>
            </a:extLst>
          </p:cNvPr>
          <p:cNvPicPr>
            <a:picLocks noChangeAspect="1"/>
          </p:cNvPicPr>
          <p:nvPr/>
        </p:nvPicPr>
        <p:blipFill rotWithShape="1">
          <a:blip r:embed="rId10">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12" name="Imagen 11" descr="Interfaz de usuario gráfica, Sitio web&#10;&#10;Descripción generada automáticamente">
            <a:extLst>
              <a:ext uri="{FF2B5EF4-FFF2-40B4-BE49-F238E27FC236}">
                <a16:creationId xmlns:a16="http://schemas.microsoft.com/office/drawing/2014/main" id="{EAF3BC74-14A7-3F55-D495-24D01CA32E77}"/>
              </a:ext>
            </a:extLst>
          </p:cNvPr>
          <p:cNvPicPr>
            <a:picLocks noChangeAspect="1"/>
          </p:cNvPicPr>
          <p:nvPr/>
        </p:nvPicPr>
        <p:blipFill rotWithShape="1">
          <a:blip r:embed="rId11">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985230519"/>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81569520-3D94-F652-6164-ED47E2F631CA}"/>
            </a:ext>
          </a:extLst>
        </p:cNvPr>
        <p:cNvGrpSpPr/>
        <p:nvPr/>
      </p:nvGrpSpPr>
      <p:grpSpPr>
        <a:xfrm>
          <a:off x="0" y="0"/>
          <a:ext cx="0" cy="0"/>
          <a:chOff x="0" y="0"/>
          <a:chExt cx="0" cy="0"/>
        </a:xfrm>
      </p:grpSpPr>
      <p:pic>
        <p:nvPicPr>
          <p:cNvPr id="2" name="Google Shape;70;p2">
            <a:extLst>
              <a:ext uri="{FF2B5EF4-FFF2-40B4-BE49-F238E27FC236}">
                <a16:creationId xmlns:a16="http://schemas.microsoft.com/office/drawing/2014/main" id="{287EF51F-AC09-7207-D766-2537A535483C}"/>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2C98B900-7938-923A-E4F6-439643FB6DC5}"/>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897D67A8-16DA-C066-CAC7-BF3980475B8B}"/>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0BD0B959-E0FC-2730-4EA0-8DD223DE074D}"/>
              </a:ext>
            </a:extLst>
          </p:cNvPr>
          <p:cNvPicPr preferRelativeResize="0"/>
          <p:nvPr/>
        </p:nvPicPr>
        <p:blipFill rotWithShape="1">
          <a:blip r:embed="rId5">
            <a:alphaModFix/>
          </a:blip>
          <a:srcRect/>
          <a:stretch/>
        </p:blipFill>
        <p:spPr>
          <a:xfrm>
            <a:off x="401899" y="579260"/>
            <a:ext cx="1153350" cy="101831"/>
          </a:xfrm>
          <a:prstGeom prst="rect">
            <a:avLst/>
          </a:prstGeom>
          <a:noFill/>
          <a:ln>
            <a:noFill/>
          </a:ln>
        </p:spPr>
      </p:pic>
      <p:sp>
        <p:nvSpPr>
          <p:cNvPr id="125" name="Google Shape;125;p6">
            <a:extLst>
              <a:ext uri="{FF2B5EF4-FFF2-40B4-BE49-F238E27FC236}">
                <a16:creationId xmlns:a16="http://schemas.microsoft.com/office/drawing/2014/main" id="{883C6B08-7384-BC52-2D02-F7102E965941}"/>
              </a:ext>
            </a:extLst>
          </p:cNvPr>
          <p:cNvSpPr txBox="1"/>
          <p:nvPr/>
        </p:nvSpPr>
        <p:spPr>
          <a:xfrm>
            <a:off x="1850942" y="341271"/>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Conclusiones Finales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43B4CAD6-761B-7EBD-92F3-C471D381E67D}"/>
              </a:ext>
            </a:extLst>
          </p:cNvPr>
          <p:cNvPicPr preferRelativeResize="0"/>
          <p:nvPr/>
        </p:nvPicPr>
        <p:blipFill rotWithShape="1">
          <a:blip r:embed="rId6">
            <a:alphaModFix/>
          </a:blip>
          <a:srcRect/>
          <a:stretch/>
        </p:blipFill>
        <p:spPr>
          <a:xfrm>
            <a:off x="9778837" y="435629"/>
            <a:ext cx="1745735" cy="389079"/>
          </a:xfrm>
          <a:prstGeom prst="rect">
            <a:avLst/>
          </a:prstGeom>
          <a:noFill/>
          <a:ln>
            <a:noFill/>
          </a:ln>
        </p:spPr>
      </p:pic>
      <p:sp>
        <p:nvSpPr>
          <p:cNvPr id="3" name="Google Shape;124;p6">
            <a:extLst>
              <a:ext uri="{FF2B5EF4-FFF2-40B4-BE49-F238E27FC236}">
                <a16:creationId xmlns:a16="http://schemas.microsoft.com/office/drawing/2014/main" id="{BE3392D0-B1DA-3257-819A-0A1A9E13BDBC}"/>
              </a:ext>
            </a:extLst>
          </p:cNvPr>
          <p:cNvSpPr txBox="1"/>
          <p:nvPr/>
        </p:nvSpPr>
        <p:spPr>
          <a:xfrm>
            <a:off x="388761" y="1213029"/>
            <a:ext cx="11149276" cy="5201869"/>
          </a:xfrm>
          <a:prstGeom prst="rect">
            <a:avLst/>
          </a:prstGeom>
          <a:noFill/>
          <a:ln>
            <a:noFill/>
          </a:ln>
        </p:spPr>
        <p:txBody>
          <a:bodyPr spcFirstLastPara="1" wrap="square" lIns="119098" tIns="119098" rIns="119098" bIns="119098" anchor="t" anchorCtr="0">
            <a:noAutofit/>
          </a:bodyPr>
          <a:lstStyle/>
          <a:p>
            <a:pPr marL="285750" indent="-285750" algn="just">
              <a:buFont typeface="Arial" panose="020B0604020202020204" pitchFamily="34" charset="0"/>
              <a:buChar char="•"/>
            </a:pPr>
            <a:r>
              <a:rPr lang="es-MX" sz="1400" dirty="0">
                <a:solidFill>
                  <a:schemeClr val="bg1"/>
                </a:solidFill>
                <a:latin typeface="system-ui"/>
              </a:rPr>
              <a:t>R y Python ofrecieron herramientas interactivas y notebooks (como R </a:t>
            </a:r>
            <a:r>
              <a:rPr lang="es-MX" sz="1400" dirty="0" err="1">
                <a:solidFill>
                  <a:schemeClr val="bg1"/>
                </a:solidFill>
                <a:latin typeface="system-ui"/>
              </a:rPr>
              <a:t>Markdown</a:t>
            </a:r>
            <a:r>
              <a:rPr lang="es-MX" sz="1400" dirty="0">
                <a:solidFill>
                  <a:schemeClr val="bg1"/>
                </a:solidFill>
                <a:latin typeface="system-ui"/>
              </a:rPr>
              <a:t> en R y </a:t>
            </a:r>
            <a:r>
              <a:rPr lang="es-MX" sz="1400" dirty="0" err="1">
                <a:solidFill>
                  <a:schemeClr val="bg1"/>
                </a:solidFill>
                <a:latin typeface="system-ui"/>
              </a:rPr>
              <a:t>Jupyter</a:t>
            </a:r>
            <a:r>
              <a:rPr lang="es-MX" sz="1400" dirty="0">
                <a:solidFill>
                  <a:schemeClr val="bg1"/>
                </a:solidFill>
                <a:latin typeface="system-ui"/>
              </a:rPr>
              <a:t> Notebooks en Python) que facilitaron la exploración de datos, la experimentación y la documentación de los análisis. Estas herramientas fomentaron la reproducibilidad y la transparencia en esta investigación.</a:t>
            </a:r>
          </a:p>
          <a:p>
            <a:pPr marL="285750" indent="-285750" algn="just">
              <a:buFont typeface="Arial" panose="020B0604020202020204" pitchFamily="34" charset="0"/>
              <a:buChar char="•"/>
            </a:pPr>
            <a:endParaRPr lang="es-MX" sz="1400" dirty="0">
              <a:solidFill>
                <a:schemeClr val="bg1"/>
              </a:solidFill>
              <a:latin typeface="system-ui"/>
            </a:endParaRPr>
          </a:p>
          <a:p>
            <a:pPr marL="285750" indent="-285750" algn="just">
              <a:buFont typeface="Arial" panose="020B0604020202020204" pitchFamily="34" charset="0"/>
              <a:buChar char="•"/>
            </a:pPr>
            <a:r>
              <a:rPr lang="es-MX" sz="1400" dirty="0">
                <a:solidFill>
                  <a:schemeClr val="bg1"/>
                </a:solidFill>
                <a:latin typeface="system-ui"/>
              </a:rPr>
              <a:t>R fue particularmente fuerte en el análisis exploratorio de datos (EDA), proporcionando una amplia gama de herramientas y técnicas para visualizar y explorar los datos de manera efectiva.  Algunas librerías ofrecieron una gran flexibilidad y capacidad para crear visualizaciones de alta calidad. Por su parte Python fue particularmente fuerte en la parte de Machine </a:t>
            </a:r>
            <a:r>
              <a:rPr lang="es-MX" sz="1400" dirty="0" err="1">
                <a:solidFill>
                  <a:schemeClr val="bg1"/>
                </a:solidFill>
                <a:latin typeface="system-ui"/>
              </a:rPr>
              <a:t>Learning</a:t>
            </a:r>
            <a:r>
              <a:rPr lang="es-MX" sz="1400" dirty="0">
                <a:solidFill>
                  <a:schemeClr val="bg1"/>
                </a:solidFill>
                <a:latin typeface="system-ui"/>
              </a:rPr>
              <a:t>, permitiendo un proceso muy eficiente del modelado y entrenamiento de algoritmos de clasificación.</a:t>
            </a:r>
          </a:p>
          <a:p>
            <a:pPr algn="just"/>
            <a:endParaRPr lang="es-MX" sz="1400" dirty="0">
              <a:solidFill>
                <a:schemeClr val="bg1"/>
              </a:solidFill>
              <a:latin typeface="system-ui"/>
            </a:endParaRPr>
          </a:p>
          <a:p>
            <a:pPr marL="285750" indent="-285750" algn="just">
              <a:buFont typeface="Arial" panose="020B0604020202020204" pitchFamily="34" charset="0"/>
              <a:buChar char="•"/>
            </a:pPr>
            <a:r>
              <a:rPr lang="es-MX" sz="1400" dirty="0">
                <a:solidFill>
                  <a:schemeClr val="bg1"/>
                </a:solidFill>
                <a:latin typeface="system-ui"/>
              </a:rPr>
              <a:t>La exploración análisis y procesamiento de datos también es clave, ya que se pueden hacer mejoras descartando datos atípicos, y si algunas variables lo permiten, aplicar transformaciones para buscar otros tipos de patrones en los datos.</a:t>
            </a:r>
          </a:p>
          <a:p>
            <a:pPr marL="285750" indent="-285750" algn="just">
              <a:buFont typeface="Arial" panose="020B0604020202020204" pitchFamily="34" charset="0"/>
              <a:buChar char="•"/>
            </a:pPr>
            <a:endParaRPr lang="es-MX" sz="1400" dirty="0">
              <a:solidFill>
                <a:schemeClr val="bg1"/>
              </a:solidFill>
              <a:latin typeface="system-ui"/>
            </a:endParaRPr>
          </a:p>
          <a:p>
            <a:pPr marL="285750" indent="-285750" algn="just">
              <a:buFont typeface="Arial" panose="020B0604020202020204" pitchFamily="34" charset="0"/>
              <a:buChar char="•"/>
            </a:pPr>
            <a:r>
              <a:rPr lang="es-MX" sz="1400" dirty="0">
                <a:solidFill>
                  <a:schemeClr val="bg1"/>
                </a:solidFill>
                <a:latin typeface="system-ui"/>
              </a:rPr>
              <a:t>En general, la elección entre estos modelos también dependerá de factores adicionales, como la interpretabilidad del modelo, la complejidad computacional, la disponibilidad de datos y la tolerancia a falsos positivos o falsos negativos en el contexto específico de la aplicación médica. Además, es importante realizar una validación adicional y considerar la sensibilidad y especificidad del modelo en el contexto clínico para asegurar su aplicabilidad y confiabilidad en la clasificación de pacientes con diabetes.</a:t>
            </a:r>
          </a:p>
          <a:p>
            <a:pPr marL="285750" indent="-285750" algn="just">
              <a:buFont typeface="Arial" panose="020B0604020202020204" pitchFamily="34" charset="0"/>
              <a:buChar char="•"/>
            </a:pPr>
            <a:endParaRPr lang="es-MX" sz="1400" dirty="0">
              <a:solidFill>
                <a:schemeClr val="bg1"/>
              </a:solidFill>
              <a:latin typeface="system-ui"/>
            </a:endParaRPr>
          </a:p>
          <a:p>
            <a:pPr marL="285750" indent="-285750" algn="just">
              <a:buFont typeface="Arial" panose="020B0604020202020204" pitchFamily="34" charset="0"/>
              <a:buChar char="•"/>
            </a:pPr>
            <a:r>
              <a:rPr lang="es-MX" sz="1400" dirty="0">
                <a:solidFill>
                  <a:schemeClr val="bg1"/>
                </a:solidFill>
                <a:latin typeface="system-ui"/>
              </a:rPr>
              <a:t>En muchos casos se puede buscar una compensación entre la precisión y sensibilidad. Ajustar el umbral de clasificación puede afectar estos dos valores de manera inversa. Por ejemplo, al disminuir el umbral, es posible aumentar la sensibilidad a costa de la precisión y viceversa. En el contexto de la detección de diabetes, el equilibrio óptimo dependerá de las consecuencias prácticas y clínicas de los falsos positivos y falsos negativos.</a:t>
            </a:r>
          </a:p>
        </p:txBody>
      </p:sp>
      <p:pic>
        <p:nvPicPr>
          <p:cNvPr id="4" name="Imagen 3" descr="Logotipo&#10;&#10;Descripción generada automáticamente">
            <a:extLst>
              <a:ext uri="{FF2B5EF4-FFF2-40B4-BE49-F238E27FC236}">
                <a16:creationId xmlns:a16="http://schemas.microsoft.com/office/drawing/2014/main" id="{3DD17577-7606-43DF-ED74-796D21AC32DB}"/>
              </a:ext>
            </a:extLst>
          </p:cNvPr>
          <p:cNvPicPr>
            <a:picLocks noChangeAspect="1"/>
          </p:cNvPicPr>
          <p:nvPr/>
        </p:nvPicPr>
        <p:blipFill rotWithShape="1">
          <a:blip r:embed="rId7">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5" name="Imagen 4" descr="Interfaz de usuario gráfica, Sitio web&#10;&#10;Descripción generada automáticamente">
            <a:extLst>
              <a:ext uri="{FF2B5EF4-FFF2-40B4-BE49-F238E27FC236}">
                <a16:creationId xmlns:a16="http://schemas.microsoft.com/office/drawing/2014/main" id="{B68C74AA-4DC6-80AC-8E40-A3F281209DFC}"/>
              </a:ext>
            </a:extLst>
          </p:cNvPr>
          <p:cNvPicPr>
            <a:picLocks noChangeAspect="1"/>
          </p:cNvPicPr>
          <p:nvPr/>
        </p:nvPicPr>
        <p:blipFill rotWithShape="1">
          <a:blip r:embed="rId8">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688205973"/>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D1462B97-A296-C139-7306-BD1931567446}"/>
            </a:ext>
          </a:extLst>
        </p:cNvPr>
        <p:cNvGrpSpPr/>
        <p:nvPr/>
      </p:nvGrpSpPr>
      <p:grpSpPr>
        <a:xfrm>
          <a:off x="0" y="0"/>
          <a:ext cx="0" cy="0"/>
          <a:chOff x="0" y="0"/>
          <a:chExt cx="0" cy="0"/>
        </a:xfrm>
      </p:grpSpPr>
      <p:pic>
        <p:nvPicPr>
          <p:cNvPr id="9" name="Google Shape;70;p2">
            <a:extLst>
              <a:ext uri="{FF2B5EF4-FFF2-40B4-BE49-F238E27FC236}">
                <a16:creationId xmlns:a16="http://schemas.microsoft.com/office/drawing/2014/main" id="{FF753D0D-EDD1-C830-435F-693C3724215F}"/>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0D0902BF-1C13-8631-7E65-D9B8588A84E0}"/>
              </a:ext>
            </a:extLst>
          </p:cNvPr>
          <p:cNvCxnSpPr>
            <a:cxnSpLocks/>
          </p:cNvCxnSpPr>
          <p:nvPr/>
        </p:nvCxnSpPr>
        <p:spPr>
          <a:xfrm>
            <a:off x="11670637" y="1237673"/>
            <a:ext cx="0" cy="2124151"/>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5B5816C0-2855-233E-9CBF-302A79D3F3BC}"/>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39262608-6151-2601-CE2F-246D490D5DBE}"/>
              </a:ext>
            </a:extLst>
          </p:cNvPr>
          <p:cNvPicPr preferRelativeResize="0"/>
          <p:nvPr/>
        </p:nvPicPr>
        <p:blipFill rotWithShape="1">
          <a:blip r:embed="rId5">
            <a:alphaModFix/>
          </a:blip>
          <a:srcRect/>
          <a:stretch/>
        </p:blipFill>
        <p:spPr>
          <a:xfrm>
            <a:off x="393892" y="562635"/>
            <a:ext cx="1153350" cy="101831"/>
          </a:xfrm>
          <a:prstGeom prst="rect">
            <a:avLst/>
          </a:prstGeom>
          <a:noFill/>
          <a:ln>
            <a:noFill/>
          </a:ln>
        </p:spPr>
      </p:pic>
      <p:sp>
        <p:nvSpPr>
          <p:cNvPr id="125" name="Google Shape;125;p6">
            <a:extLst>
              <a:ext uri="{FF2B5EF4-FFF2-40B4-BE49-F238E27FC236}">
                <a16:creationId xmlns:a16="http://schemas.microsoft.com/office/drawing/2014/main" id="{0AD0CD7C-37B0-C3C2-AD00-1561F2E4F9D5}"/>
              </a:ext>
            </a:extLst>
          </p:cNvPr>
          <p:cNvSpPr txBox="1"/>
          <p:nvPr/>
        </p:nvSpPr>
        <p:spPr>
          <a:xfrm>
            <a:off x="2059651" y="1359695"/>
            <a:ext cx="7857062" cy="577814"/>
          </a:xfrm>
          <a:prstGeom prst="rect">
            <a:avLst/>
          </a:prstGeom>
          <a:noFill/>
          <a:ln>
            <a:noFill/>
          </a:ln>
        </p:spPr>
        <p:txBody>
          <a:bodyPr spcFirstLastPara="1" wrap="square" lIns="119098" tIns="119098" rIns="119098" bIns="119098" anchor="ctr" anchorCtr="0">
            <a:noAutofit/>
          </a:bodyPr>
          <a:lstStyle/>
          <a:p>
            <a:pPr marL="0" marR="0" lvl="0" indent="0" algn="ctr" defTabSz="737189" rtl="0" eaLnBrk="1" fontAlgn="auto" latinLnBrk="0" hangingPunct="1">
              <a:lnSpc>
                <a:spcPct val="100000"/>
              </a:lnSpc>
              <a:spcBef>
                <a:spcPts val="0"/>
              </a:spcBef>
              <a:spcAft>
                <a:spcPts val="0"/>
              </a:spcAft>
              <a:buClr>
                <a:srgbClr val="000000"/>
              </a:buClr>
              <a:buSzPts val="4000"/>
              <a:buFontTx/>
              <a:buNone/>
              <a:tabLst/>
              <a:defRPr/>
            </a:pPr>
            <a:r>
              <a:rPr kumimoji="0" lang="es-MX" sz="2800" b="1" i="0" u="none" strike="noStrike" kern="0" cap="none" spc="0" normalizeH="0" baseline="0" noProof="0" dirty="0" err="1">
                <a:ln>
                  <a:noFill/>
                </a:ln>
                <a:solidFill>
                  <a:schemeClr val="bg1"/>
                </a:solidFill>
                <a:effectLst/>
                <a:uLnTx/>
                <a:uFillTx/>
                <a:latin typeface="Montserrat"/>
                <a:ea typeface="Montserrat"/>
                <a:cs typeface="Montserrat"/>
                <a:sym typeface="Montserrat"/>
              </a:rPr>
              <a:t>Team</a:t>
            </a:r>
            <a:endParaRPr kumimoji="0" sz="2800" b="0" i="0" u="none" strike="noStrike" kern="0" cap="none" spc="0" normalizeH="0" baseline="0" noProof="0" dirty="0">
              <a:ln>
                <a:noFill/>
              </a:ln>
              <a:solidFill>
                <a:schemeClr val="bg1"/>
              </a:solidFill>
              <a:effectLst/>
              <a:uLnTx/>
              <a:uFillTx/>
              <a:latin typeface="Montserrat"/>
              <a:ea typeface="Montserrat"/>
              <a:cs typeface="Montserrat"/>
              <a:sym typeface="Montserrat"/>
            </a:endParaRPr>
          </a:p>
        </p:txBody>
      </p:sp>
      <p:sp>
        <p:nvSpPr>
          <p:cNvPr id="2" name="Google Shape;124;p6">
            <a:extLst>
              <a:ext uri="{FF2B5EF4-FFF2-40B4-BE49-F238E27FC236}">
                <a16:creationId xmlns:a16="http://schemas.microsoft.com/office/drawing/2014/main" id="{E19CF82E-16A3-0F58-73A4-DF803DC84DA9}"/>
              </a:ext>
            </a:extLst>
          </p:cNvPr>
          <p:cNvSpPr txBox="1"/>
          <p:nvPr/>
        </p:nvSpPr>
        <p:spPr>
          <a:xfrm>
            <a:off x="612192" y="4585784"/>
            <a:ext cx="2578919" cy="1512495"/>
          </a:xfrm>
          <a:prstGeom prst="rect">
            <a:avLst/>
          </a:prstGeom>
          <a:noFill/>
          <a:ln>
            <a:noFill/>
          </a:ln>
        </p:spPr>
        <p:txBody>
          <a:bodyPr spcFirstLastPara="1" wrap="square" lIns="119098" tIns="119098" rIns="119098" bIns="119098"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schemeClr val="bg1"/>
                </a:solidFill>
                <a:effectLst/>
                <a:uLnTx/>
                <a:uFillTx/>
                <a:latin typeface="Söhne"/>
                <a:ea typeface="+mn-ea"/>
                <a:cs typeface="+mn-cs"/>
              </a:rPr>
              <a:t>Yazmani Reyes Hernandez</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chemeClr val="bg1"/>
                </a:solidFill>
                <a:effectLst/>
                <a:latin typeface="-apple-system"/>
              </a:rPr>
              <a:t>PM/Data Engineer/Machine Learning Developer</a:t>
            </a:r>
            <a:endParaRPr kumimoji="0" lang="es-MX" sz="1600" b="0" i="0" u="none" strike="noStrike" kern="1200" cap="none" spc="0" normalizeH="0" baseline="0" noProof="0" dirty="0">
              <a:ln>
                <a:noFill/>
              </a:ln>
              <a:solidFill>
                <a:schemeClr val="bg1"/>
              </a:solidFill>
              <a:effectLst/>
              <a:uLnTx/>
              <a:uFillTx/>
              <a:latin typeface="Söhne"/>
              <a:ea typeface="+mn-ea"/>
              <a:cs typeface="+mn-cs"/>
            </a:endParaRPr>
          </a:p>
        </p:txBody>
      </p:sp>
      <p:pic>
        <p:nvPicPr>
          <p:cNvPr id="3" name="Google Shape;127;p6">
            <a:extLst>
              <a:ext uri="{FF2B5EF4-FFF2-40B4-BE49-F238E27FC236}">
                <a16:creationId xmlns:a16="http://schemas.microsoft.com/office/drawing/2014/main" id="{DE4A9377-E1B9-055A-1F0D-32A3E08C631A}"/>
              </a:ext>
            </a:extLst>
          </p:cNvPr>
          <p:cNvPicPr preferRelativeResize="0"/>
          <p:nvPr/>
        </p:nvPicPr>
        <p:blipFill rotWithShape="1">
          <a:blip r:embed="rId6">
            <a:alphaModFix/>
          </a:blip>
          <a:srcRect/>
          <a:stretch/>
        </p:blipFill>
        <p:spPr>
          <a:xfrm>
            <a:off x="101157" y="6328906"/>
            <a:ext cx="2252691" cy="409512"/>
          </a:xfrm>
          <a:prstGeom prst="rect">
            <a:avLst/>
          </a:prstGeom>
          <a:noFill/>
          <a:ln>
            <a:noFill/>
          </a:ln>
        </p:spPr>
      </p:pic>
      <p:sp>
        <p:nvSpPr>
          <p:cNvPr id="4" name="Google Shape;124;p6">
            <a:extLst>
              <a:ext uri="{FF2B5EF4-FFF2-40B4-BE49-F238E27FC236}">
                <a16:creationId xmlns:a16="http://schemas.microsoft.com/office/drawing/2014/main" id="{595E93E4-51D2-60B4-AAD4-89D077005C1E}"/>
              </a:ext>
            </a:extLst>
          </p:cNvPr>
          <p:cNvSpPr txBox="1"/>
          <p:nvPr/>
        </p:nvSpPr>
        <p:spPr>
          <a:xfrm>
            <a:off x="3335890" y="4598141"/>
            <a:ext cx="2403794" cy="1512495"/>
          </a:xfrm>
          <a:prstGeom prst="rect">
            <a:avLst/>
          </a:prstGeom>
          <a:noFill/>
          <a:ln>
            <a:noFill/>
          </a:ln>
        </p:spPr>
        <p:txBody>
          <a:bodyPr spcFirstLastPara="1" wrap="square" lIns="119098" tIns="119098" rIns="119098" bIns="119098"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schemeClr val="bg1"/>
                </a:solidFill>
                <a:effectLst/>
                <a:uLnTx/>
                <a:uFillTx/>
                <a:latin typeface="Söhne"/>
                <a:ea typeface="+mn-ea"/>
                <a:cs typeface="+mn-cs"/>
              </a:rPr>
              <a:t>Adrián Ezequiel </a:t>
            </a:r>
            <a:r>
              <a:rPr kumimoji="0" lang="es-MX" b="1" i="0" u="none" strike="noStrike" kern="1200" cap="none" spc="0" normalizeH="0" baseline="0" noProof="0" dirty="0" err="1">
                <a:ln>
                  <a:noFill/>
                </a:ln>
                <a:solidFill>
                  <a:schemeClr val="bg1"/>
                </a:solidFill>
                <a:effectLst/>
                <a:uLnTx/>
                <a:uFillTx/>
                <a:latin typeface="Söhne"/>
                <a:ea typeface="+mn-ea"/>
                <a:cs typeface="+mn-cs"/>
              </a:rPr>
              <a:t>Angió</a:t>
            </a:r>
            <a:endParaRPr kumimoji="0" lang="es-MX" b="1" i="0" u="none" strike="noStrike" kern="1200" cap="none" spc="0" normalizeH="0" baseline="0" noProof="0" dirty="0">
              <a:ln>
                <a:noFill/>
              </a:ln>
              <a:solidFill>
                <a:schemeClr val="bg1"/>
              </a:solidFill>
              <a:effectLst/>
              <a:uLnTx/>
              <a:uFillTx/>
              <a:latin typeface="Söhn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b="0" i="0" dirty="0" err="1">
                <a:solidFill>
                  <a:schemeClr val="bg1"/>
                </a:solidFill>
                <a:effectLst/>
                <a:latin typeface="-apple-system"/>
              </a:rPr>
              <a:t>Analyst</a:t>
            </a:r>
            <a:r>
              <a:rPr lang="es-MX" sz="1600" b="0" i="0" dirty="0">
                <a:solidFill>
                  <a:schemeClr val="bg1"/>
                </a:solidFill>
                <a:effectLst/>
                <a:latin typeface="-apple-system"/>
              </a:rPr>
              <a:t> &amp; Data </a:t>
            </a:r>
            <a:r>
              <a:rPr lang="es-MX" sz="1600" dirty="0" err="1">
                <a:solidFill>
                  <a:schemeClr val="bg1"/>
                </a:solidFill>
                <a:latin typeface="-apple-system"/>
              </a:rPr>
              <a:t>S</a:t>
            </a:r>
            <a:r>
              <a:rPr lang="es-MX" sz="1600" b="0" i="0" dirty="0" err="1">
                <a:solidFill>
                  <a:schemeClr val="bg1"/>
                </a:solidFill>
                <a:effectLst/>
                <a:latin typeface="-apple-system"/>
              </a:rPr>
              <a:t>cientist</a:t>
            </a:r>
            <a:endParaRPr kumimoji="0" lang="es-MX" sz="1600" b="0" i="0" u="none" strike="noStrike" kern="1200" cap="none" spc="0" normalizeH="0" baseline="0" noProof="0" dirty="0">
              <a:ln>
                <a:noFill/>
              </a:ln>
              <a:solidFill>
                <a:schemeClr val="bg1"/>
              </a:solidFill>
              <a:effectLst/>
              <a:uLnTx/>
              <a:uFillTx/>
              <a:latin typeface="Söhne"/>
              <a:ea typeface="+mn-ea"/>
              <a:cs typeface="+mn-cs"/>
            </a:endParaRPr>
          </a:p>
        </p:txBody>
      </p:sp>
      <p:sp>
        <p:nvSpPr>
          <p:cNvPr id="5" name="Google Shape;124;p6">
            <a:extLst>
              <a:ext uri="{FF2B5EF4-FFF2-40B4-BE49-F238E27FC236}">
                <a16:creationId xmlns:a16="http://schemas.microsoft.com/office/drawing/2014/main" id="{A8E3116C-5389-07BE-1001-72527EECFF95}"/>
              </a:ext>
            </a:extLst>
          </p:cNvPr>
          <p:cNvSpPr txBox="1"/>
          <p:nvPr/>
        </p:nvSpPr>
        <p:spPr>
          <a:xfrm>
            <a:off x="6010622" y="4585783"/>
            <a:ext cx="2326969" cy="1512495"/>
          </a:xfrm>
          <a:prstGeom prst="rect">
            <a:avLst/>
          </a:prstGeom>
          <a:noFill/>
          <a:ln>
            <a:noFill/>
          </a:ln>
        </p:spPr>
        <p:txBody>
          <a:bodyPr spcFirstLastPara="1" wrap="square" lIns="119098" tIns="119098" rIns="119098" bIns="119098"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err="1">
                <a:ln>
                  <a:noFill/>
                </a:ln>
                <a:solidFill>
                  <a:schemeClr val="bg1"/>
                </a:solidFill>
                <a:effectLst/>
                <a:uLnTx/>
                <a:uFillTx/>
                <a:latin typeface="Söhne"/>
                <a:ea typeface="+mn-ea"/>
                <a:cs typeface="+mn-cs"/>
              </a:rPr>
              <a:t>Eglimar</a:t>
            </a:r>
            <a:r>
              <a:rPr kumimoji="0" lang="es-MX" b="1" i="0" u="none" strike="noStrike" kern="1200" cap="none" spc="0" normalizeH="0" baseline="0" noProof="0" dirty="0">
                <a:ln>
                  <a:noFill/>
                </a:ln>
                <a:solidFill>
                  <a:schemeClr val="bg1"/>
                </a:solidFill>
                <a:effectLst/>
                <a:uLnTx/>
                <a:uFillTx/>
                <a:latin typeface="Söhne"/>
                <a:ea typeface="+mn-ea"/>
                <a:cs typeface="+mn-cs"/>
              </a:rPr>
              <a:t> Ramírez</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chemeClr val="bg1"/>
                </a:solidFill>
                <a:effectLst/>
                <a:latin typeface="-apple-system"/>
              </a:rPr>
              <a:t>BI Analyst/ Machine Learning Developer</a:t>
            </a:r>
            <a:endParaRPr kumimoji="0" lang="es-MX" sz="1600" b="0" i="0" u="none" strike="noStrike" kern="1200" cap="none" spc="0" normalizeH="0" baseline="0" noProof="0" dirty="0">
              <a:ln>
                <a:noFill/>
              </a:ln>
              <a:solidFill>
                <a:schemeClr val="bg1"/>
              </a:solidFill>
              <a:effectLst/>
              <a:uLnTx/>
              <a:uFillTx/>
              <a:latin typeface="Söhne"/>
              <a:ea typeface="+mn-ea"/>
              <a:cs typeface="+mn-cs"/>
            </a:endParaRPr>
          </a:p>
        </p:txBody>
      </p:sp>
      <p:pic>
        <p:nvPicPr>
          <p:cNvPr id="8" name="Imagen 7" descr="Hombre con camisa blanca y corbata negra&#10;&#10;Descripción generada automáticamente">
            <a:extLst>
              <a:ext uri="{FF2B5EF4-FFF2-40B4-BE49-F238E27FC236}">
                <a16:creationId xmlns:a16="http://schemas.microsoft.com/office/drawing/2014/main" id="{9058510E-299B-EDD4-4E3F-28A8279DE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719" y="2610452"/>
            <a:ext cx="1913867" cy="19138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Imagen 9" descr="Un hombre parado enfrente de una playa&#10;&#10;Descripción generada automáticamente">
            <a:extLst>
              <a:ext uri="{FF2B5EF4-FFF2-40B4-BE49-F238E27FC236}">
                <a16:creationId xmlns:a16="http://schemas.microsoft.com/office/drawing/2014/main" id="{682C58C6-7613-6EE4-4B1F-DB8114A9C4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0854" y="2610452"/>
            <a:ext cx="1913867" cy="19138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Google Shape;124;p6">
            <a:extLst>
              <a:ext uri="{FF2B5EF4-FFF2-40B4-BE49-F238E27FC236}">
                <a16:creationId xmlns:a16="http://schemas.microsoft.com/office/drawing/2014/main" id="{81894F02-66FD-AF29-3912-CD35D1D55975}"/>
              </a:ext>
            </a:extLst>
          </p:cNvPr>
          <p:cNvSpPr txBox="1"/>
          <p:nvPr/>
        </p:nvSpPr>
        <p:spPr>
          <a:xfrm>
            <a:off x="8686645" y="4585783"/>
            <a:ext cx="2326969" cy="1512495"/>
          </a:xfrm>
          <a:prstGeom prst="rect">
            <a:avLst/>
          </a:prstGeom>
          <a:noFill/>
          <a:ln>
            <a:noFill/>
          </a:ln>
        </p:spPr>
        <p:txBody>
          <a:bodyPr spcFirstLastPara="1" wrap="square" lIns="119098" tIns="119098" rIns="119098" bIns="119098"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schemeClr val="bg1"/>
                </a:solidFill>
                <a:effectLst/>
                <a:uLnTx/>
                <a:uFillTx/>
                <a:latin typeface="Söhne"/>
                <a:ea typeface="+mn-ea"/>
                <a:cs typeface="+mn-cs"/>
              </a:rPr>
              <a:t>Isabel </a:t>
            </a:r>
            <a:r>
              <a:rPr kumimoji="0" lang="es-MX" b="1" i="0" u="none" strike="noStrike" kern="1200" cap="none" spc="0" normalizeH="0" baseline="0" noProof="0" dirty="0" err="1">
                <a:ln>
                  <a:noFill/>
                </a:ln>
                <a:solidFill>
                  <a:schemeClr val="bg1"/>
                </a:solidFill>
                <a:effectLst/>
                <a:uLnTx/>
                <a:uFillTx/>
                <a:latin typeface="Söhne"/>
                <a:ea typeface="+mn-ea"/>
                <a:cs typeface="+mn-cs"/>
              </a:rPr>
              <a:t>Marquinez</a:t>
            </a:r>
            <a:endParaRPr kumimoji="0" lang="es-MX" b="1" i="0" u="none" strike="noStrike" kern="1200" cap="none" spc="0" normalizeH="0" baseline="0" noProof="0" dirty="0">
              <a:ln>
                <a:noFill/>
              </a:ln>
              <a:solidFill>
                <a:schemeClr val="bg1"/>
              </a:solidFill>
              <a:effectLst/>
              <a:uLnTx/>
              <a:uFillTx/>
              <a:latin typeface="Söhn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b="0" i="0" dirty="0">
                <a:solidFill>
                  <a:schemeClr val="bg1"/>
                </a:solidFill>
                <a:effectLst/>
                <a:latin typeface="-apple-system"/>
              </a:rPr>
              <a:t>Data &amp; BI </a:t>
            </a:r>
            <a:r>
              <a:rPr lang="es-MX" sz="1600" b="0" i="0" dirty="0" err="1">
                <a:solidFill>
                  <a:schemeClr val="bg1"/>
                </a:solidFill>
                <a:effectLst/>
                <a:latin typeface="-apple-system"/>
              </a:rPr>
              <a:t>Analyst</a:t>
            </a:r>
            <a:endParaRPr kumimoji="0" lang="es-MX" sz="1600" b="0" i="0" u="none" strike="noStrike" kern="1200" cap="none" spc="0" normalizeH="0" baseline="0" noProof="0" dirty="0">
              <a:ln>
                <a:noFill/>
              </a:ln>
              <a:solidFill>
                <a:schemeClr val="bg1"/>
              </a:solidFill>
              <a:effectLst/>
              <a:uLnTx/>
              <a:uFillTx/>
              <a:latin typeface="Söhne"/>
              <a:ea typeface="+mn-ea"/>
              <a:cs typeface="+mn-cs"/>
            </a:endParaRPr>
          </a:p>
        </p:txBody>
      </p:sp>
      <p:pic>
        <p:nvPicPr>
          <p:cNvPr id="20" name="Imagen 19" descr="Una persona sonriendo&#10;&#10;Descripción generada automáticamente">
            <a:extLst>
              <a:ext uri="{FF2B5EF4-FFF2-40B4-BE49-F238E27FC236}">
                <a16:creationId xmlns:a16="http://schemas.microsoft.com/office/drawing/2014/main" id="{9699C206-7CD9-2D7E-B7A8-C2B08C0F75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5288" y="2610640"/>
            <a:ext cx="1987501" cy="19875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Imagen 21" descr="Una persona con el cabello largo&#10;&#10;Descripción generada automáticamente con confianza media">
            <a:extLst>
              <a:ext uri="{FF2B5EF4-FFF2-40B4-BE49-F238E27FC236}">
                <a16:creationId xmlns:a16="http://schemas.microsoft.com/office/drawing/2014/main" id="{39943A87-98D3-3510-5D9D-F9BBA6A27C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43356" y="2610452"/>
            <a:ext cx="1987501" cy="19875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Imagen 22" descr="Logotipo&#10;&#10;Descripción generada automáticamente">
            <a:extLst>
              <a:ext uri="{FF2B5EF4-FFF2-40B4-BE49-F238E27FC236}">
                <a16:creationId xmlns:a16="http://schemas.microsoft.com/office/drawing/2014/main" id="{3A5F5AF5-0F49-8291-A78A-9ECBCC95049F}"/>
              </a:ext>
            </a:extLst>
          </p:cNvPr>
          <p:cNvPicPr>
            <a:picLocks noChangeAspect="1"/>
          </p:cNvPicPr>
          <p:nvPr/>
        </p:nvPicPr>
        <p:blipFill rotWithShape="1">
          <a:blip r:embed="rId11">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24" name="Imagen 23" descr="Interfaz de usuario gráfica, Sitio web&#10;&#10;Descripción generada automáticamente">
            <a:extLst>
              <a:ext uri="{FF2B5EF4-FFF2-40B4-BE49-F238E27FC236}">
                <a16:creationId xmlns:a16="http://schemas.microsoft.com/office/drawing/2014/main" id="{3D7493F1-CFF1-112F-41EA-5C9D21603318}"/>
              </a:ext>
            </a:extLst>
          </p:cNvPr>
          <p:cNvPicPr>
            <a:picLocks noChangeAspect="1"/>
          </p:cNvPicPr>
          <p:nvPr/>
        </p:nvPicPr>
        <p:blipFill rotWithShape="1">
          <a:blip r:embed="rId12">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874016095"/>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69">
          <a:extLst>
            <a:ext uri="{FF2B5EF4-FFF2-40B4-BE49-F238E27FC236}">
              <a16:creationId xmlns:a16="http://schemas.microsoft.com/office/drawing/2014/main" id="{E2A088F7-23B1-676E-1159-F8B7A057639B}"/>
            </a:ext>
          </a:extLst>
        </p:cNvPr>
        <p:cNvGrpSpPr/>
        <p:nvPr/>
      </p:nvGrpSpPr>
      <p:grpSpPr>
        <a:xfrm>
          <a:off x="0" y="0"/>
          <a:ext cx="0" cy="0"/>
          <a:chOff x="0" y="0"/>
          <a:chExt cx="0" cy="0"/>
        </a:xfrm>
      </p:grpSpPr>
      <p:sp>
        <p:nvSpPr>
          <p:cNvPr id="71" name="Google Shape;71;p2">
            <a:extLst>
              <a:ext uri="{FF2B5EF4-FFF2-40B4-BE49-F238E27FC236}">
                <a16:creationId xmlns:a16="http://schemas.microsoft.com/office/drawing/2014/main" id="{1911D57A-5AF1-C543-7515-3E11F5E76FB4}"/>
              </a:ext>
            </a:extLst>
          </p:cNvPr>
          <p:cNvSpPr txBox="1"/>
          <p:nvPr/>
        </p:nvSpPr>
        <p:spPr>
          <a:xfrm>
            <a:off x="1499814" y="1394947"/>
            <a:ext cx="9192371" cy="1106771"/>
          </a:xfrm>
          <a:prstGeom prst="rect">
            <a:avLst/>
          </a:prstGeom>
          <a:noFill/>
          <a:ln>
            <a:noFill/>
          </a:ln>
        </p:spPr>
        <p:txBody>
          <a:bodyPr spcFirstLastPara="1" wrap="square" lIns="119098" tIns="119098" rIns="119098" bIns="119098" anchor="ctr" anchorCtr="0">
            <a:noAutofit/>
          </a:bodyPr>
          <a:lstStyle/>
          <a:p>
            <a:pPr algn="ctr" defTabSz="737189">
              <a:buClr>
                <a:srgbClr val="000000"/>
              </a:buClr>
            </a:pPr>
            <a:r>
              <a:rPr lang="es-MX" sz="6000" b="1" kern="0" dirty="0">
                <a:solidFill>
                  <a:srgbClr val="FFFFFF"/>
                </a:solidFill>
                <a:latin typeface="Roboto" panose="02000000000000000000" pitchFamily="2" charset="0"/>
                <a:cs typeface="Arial"/>
                <a:sym typeface="Arial"/>
              </a:rPr>
              <a:t>GRACIAS</a:t>
            </a:r>
          </a:p>
        </p:txBody>
      </p:sp>
      <p:pic>
        <p:nvPicPr>
          <p:cNvPr id="74" name="Google Shape;74;p2">
            <a:extLst>
              <a:ext uri="{FF2B5EF4-FFF2-40B4-BE49-F238E27FC236}">
                <a16:creationId xmlns:a16="http://schemas.microsoft.com/office/drawing/2014/main" id="{1F1CC18E-F2A4-37F6-3460-B2F208C31F6B}"/>
              </a:ext>
            </a:extLst>
          </p:cNvPr>
          <p:cNvPicPr preferRelativeResize="0"/>
          <p:nvPr/>
        </p:nvPicPr>
        <p:blipFill rotWithShape="1">
          <a:blip r:embed="rId3">
            <a:alphaModFix/>
          </a:blip>
          <a:srcRect/>
          <a:stretch/>
        </p:blipFill>
        <p:spPr>
          <a:xfrm flipH="1">
            <a:off x="489502" y="4207125"/>
            <a:ext cx="146847" cy="2058429"/>
          </a:xfrm>
          <a:prstGeom prst="rect">
            <a:avLst/>
          </a:prstGeom>
          <a:noFill/>
          <a:ln>
            <a:noFill/>
          </a:ln>
        </p:spPr>
      </p:pic>
      <p:pic>
        <p:nvPicPr>
          <p:cNvPr id="5" name="Imagen 4">
            <a:extLst>
              <a:ext uri="{FF2B5EF4-FFF2-40B4-BE49-F238E27FC236}">
                <a16:creationId xmlns:a16="http://schemas.microsoft.com/office/drawing/2014/main" id="{A9FB7E10-8898-6AE5-656E-155AADADC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649" y="2585225"/>
            <a:ext cx="4584700" cy="2672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n 1" descr="Logotipo&#10;&#10;Descripción generada automáticamente">
            <a:extLst>
              <a:ext uri="{FF2B5EF4-FFF2-40B4-BE49-F238E27FC236}">
                <a16:creationId xmlns:a16="http://schemas.microsoft.com/office/drawing/2014/main" id="{6127EC53-D1FC-2C1B-EDF5-6BE424E104DA}"/>
              </a:ext>
            </a:extLst>
          </p:cNvPr>
          <p:cNvPicPr>
            <a:picLocks noChangeAspect="1"/>
          </p:cNvPicPr>
          <p:nvPr/>
        </p:nvPicPr>
        <p:blipFill rotWithShape="1">
          <a:blip r:embed="rId5">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3" name="Imagen 2" descr="Interfaz de usuario gráfica, Sitio web&#10;&#10;Descripción generada automáticamente">
            <a:extLst>
              <a:ext uri="{FF2B5EF4-FFF2-40B4-BE49-F238E27FC236}">
                <a16:creationId xmlns:a16="http://schemas.microsoft.com/office/drawing/2014/main" id="{25A644FD-91B3-8BC6-9283-584C3EC7357D}"/>
              </a:ext>
            </a:extLst>
          </p:cNvPr>
          <p:cNvPicPr>
            <a:picLocks noChangeAspect="1"/>
          </p:cNvPicPr>
          <p:nvPr/>
        </p:nvPicPr>
        <p:blipFill rotWithShape="1">
          <a:blip r:embed="rId6">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31609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p:cNvGrpSpPr/>
        <p:nvPr/>
      </p:nvGrpSpPr>
      <p:grpSpPr>
        <a:xfrm>
          <a:off x="0" y="0"/>
          <a:ext cx="0" cy="0"/>
          <a:chOff x="0" y="0"/>
          <a:chExt cx="0" cy="0"/>
        </a:xfrm>
      </p:grpSpPr>
      <p:pic>
        <p:nvPicPr>
          <p:cNvPr id="8" name="Google Shape;70;p2">
            <a:extLst>
              <a:ext uri="{FF2B5EF4-FFF2-40B4-BE49-F238E27FC236}">
                <a16:creationId xmlns:a16="http://schemas.microsoft.com/office/drawing/2014/main" id="{634C1FFB-1029-3840-CF12-2ACB976D7A51}"/>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p:cNvPicPr preferRelativeResize="0"/>
          <p:nvPr/>
        </p:nvPicPr>
        <p:blipFill rotWithShape="1">
          <a:blip r:embed="rId5">
            <a:alphaModFix/>
          </a:blip>
          <a:srcRect/>
          <a:stretch/>
        </p:blipFill>
        <p:spPr>
          <a:xfrm>
            <a:off x="401899" y="706260"/>
            <a:ext cx="1153350" cy="101831"/>
          </a:xfrm>
          <a:prstGeom prst="rect">
            <a:avLst/>
          </a:prstGeom>
          <a:noFill/>
          <a:ln>
            <a:noFill/>
          </a:ln>
        </p:spPr>
      </p:pic>
      <p:sp>
        <p:nvSpPr>
          <p:cNvPr id="125" name="Google Shape;125;p6"/>
          <p:cNvSpPr txBox="1"/>
          <p:nvPr/>
        </p:nvSpPr>
        <p:spPr>
          <a:xfrm>
            <a:off x="1850942" y="468271"/>
            <a:ext cx="7432008"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3225" b="1" kern="0" dirty="0">
                <a:solidFill>
                  <a:schemeClr val="bg1"/>
                </a:solidFill>
                <a:latin typeface="Montserrat"/>
                <a:ea typeface="Montserrat"/>
                <a:cs typeface="Montserrat"/>
                <a:sym typeface="Montserrat"/>
              </a:rPr>
              <a:t>Introducción</a:t>
            </a:r>
            <a:endParaRPr sz="3225" kern="0" dirty="0">
              <a:solidFill>
                <a:schemeClr val="bg1"/>
              </a:solidFill>
              <a:latin typeface="Montserrat"/>
              <a:ea typeface="Montserrat"/>
              <a:cs typeface="Montserrat"/>
              <a:sym typeface="Montserrat"/>
            </a:endParaRPr>
          </a:p>
        </p:txBody>
      </p:sp>
      <p:pic>
        <p:nvPicPr>
          <p:cNvPr id="128" name="Google Shape;128;p6"/>
          <p:cNvPicPr preferRelativeResize="0"/>
          <p:nvPr/>
        </p:nvPicPr>
        <p:blipFill rotWithShape="1">
          <a:blip r:embed="rId6">
            <a:alphaModFix/>
          </a:blip>
          <a:srcRect/>
          <a:stretch/>
        </p:blipFill>
        <p:spPr>
          <a:xfrm>
            <a:off x="7923151" y="562629"/>
            <a:ext cx="1745735" cy="389079"/>
          </a:xfrm>
          <a:prstGeom prst="rect">
            <a:avLst/>
          </a:prstGeom>
          <a:noFill/>
          <a:ln>
            <a:noFill/>
          </a:ln>
        </p:spPr>
      </p:pic>
      <p:sp>
        <p:nvSpPr>
          <p:cNvPr id="2" name="Google Shape;124;p6">
            <a:extLst>
              <a:ext uri="{FF2B5EF4-FFF2-40B4-BE49-F238E27FC236}">
                <a16:creationId xmlns:a16="http://schemas.microsoft.com/office/drawing/2014/main" id="{E10A71D7-27C1-5061-F9D5-B78313152254}"/>
              </a:ext>
            </a:extLst>
          </p:cNvPr>
          <p:cNvSpPr txBox="1"/>
          <p:nvPr/>
        </p:nvSpPr>
        <p:spPr>
          <a:xfrm>
            <a:off x="709391" y="1554862"/>
            <a:ext cx="6292926" cy="4297825"/>
          </a:xfrm>
          <a:prstGeom prst="rect">
            <a:avLst/>
          </a:prstGeom>
          <a:noFill/>
          <a:ln>
            <a:noFill/>
          </a:ln>
        </p:spPr>
        <p:txBody>
          <a:bodyPr spcFirstLastPara="1" wrap="square" lIns="119098" tIns="119098" rIns="119098" bIns="119098" anchor="t" anchorCtr="0">
            <a:noAutofit/>
          </a:bodyPr>
          <a:lstStyle/>
          <a:p>
            <a:pPr algn="l"/>
            <a:r>
              <a:rPr lang="es-MX" sz="2096" b="1" kern="0" dirty="0">
                <a:solidFill>
                  <a:schemeClr val="accent4">
                    <a:lumMod val="75000"/>
                  </a:schemeClr>
                </a:solidFill>
                <a:latin typeface="Montserrat SemiBold"/>
              </a:rPr>
              <a:t>Caso de estudio: Predicción de Diabetes</a:t>
            </a:r>
          </a:p>
          <a:p>
            <a:pPr algn="l"/>
            <a:endParaRPr lang="es-MX" sz="2000" b="0" i="0" dirty="0">
              <a:solidFill>
                <a:srgbClr val="222222"/>
              </a:solidFill>
              <a:effectLst/>
              <a:latin typeface="system-ui"/>
            </a:endParaRPr>
          </a:p>
          <a:p>
            <a:pPr algn="just"/>
            <a:r>
              <a:rPr lang="es-MX" sz="1600" b="0" i="0" dirty="0">
                <a:solidFill>
                  <a:schemeClr val="bg1"/>
                </a:solidFill>
                <a:effectLst/>
                <a:latin typeface="system-ui"/>
              </a:rPr>
              <a:t>La diabetes, una enfermedad crónica caracterizada por niveles elevados de glucosa en la sangre, ha emergido como un desafío de salud global con consecuencias significativas. </a:t>
            </a:r>
          </a:p>
          <a:p>
            <a:pPr algn="just"/>
            <a:endParaRPr lang="es-MX" sz="1600" b="0" i="0" dirty="0">
              <a:solidFill>
                <a:schemeClr val="bg1"/>
              </a:solidFill>
              <a:effectLst/>
              <a:latin typeface="system-ui"/>
            </a:endParaRPr>
          </a:p>
          <a:p>
            <a:pPr algn="just"/>
            <a:r>
              <a:rPr lang="es-MX" sz="1600" b="0" i="0" dirty="0">
                <a:solidFill>
                  <a:schemeClr val="bg1"/>
                </a:solidFill>
                <a:effectLst/>
                <a:latin typeface="system-ui"/>
              </a:rPr>
              <a:t>Afectando a personas de todas las edades, géneros y grupos étnicos, la diabetes tiene un impacto sustancial en la calidad de vida y aumenta el riesgo de complicaciones graves como enfermedades cardíacas, accidentes cerebrovasculares y daño renal. </a:t>
            </a:r>
          </a:p>
          <a:p>
            <a:pPr algn="just"/>
            <a:endParaRPr lang="es-MX" sz="1600" b="0" i="0" dirty="0">
              <a:solidFill>
                <a:schemeClr val="bg1"/>
              </a:solidFill>
              <a:effectLst/>
              <a:latin typeface="system-ui"/>
            </a:endParaRPr>
          </a:p>
          <a:p>
            <a:pPr algn="just"/>
            <a:r>
              <a:rPr lang="es-MX" sz="1600" b="0" i="0" dirty="0">
                <a:solidFill>
                  <a:schemeClr val="bg1"/>
                </a:solidFill>
                <a:effectLst/>
                <a:latin typeface="system-ui"/>
              </a:rPr>
              <a:t>Según la Federación Internacional de Diabetes (IDF), aproximadamente 537 millones de personas vivían con diabetes en 2021, y se proyecta que esta cifra alcance los 643 millones para 2030. Este aumento alarmante se asocia con factores como el envejecimiento de la población, cambios en los estilos de vida, y la prevalencia de la obesidad. </a:t>
            </a:r>
          </a:p>
        </p:txBody>
      </p:sp>
      <p:pic>
        <p:nvPicPr>
          <p:cNvPr id="3" name="Google Shape;127;p6">
            <a:extLst>
              <a:ext uri="{FF2B5EF4-FFF2-40B4-BE49-F238E27FC236}">
                <a16:creationId xmlns:a16="http://schemas.microsoft.com/office/drawing/2014/main" id="{8657D27C-CC38-EEE3-FD63-8763F51680BF}"/>
              </a:ext>
            </a:extLst>
          </p:cNvPr>
          <p:cNvPicPr preferRelativeResize="0"/>
          <p:nvPr/>
        </p:nvPicPr>
        <p:blipFill rotWithShape="1">
          <a:blip r:embed="rId7">
            <a:alphaModFix/>
          </a:blip>
          <a:srcRect/>
          <a:stretch/>
        </p:blipFill>
        <p:spPr>
          <a:xfrm>
            <a:off x="9069782" y="6184973"/>
            <a:ext cx="2252691" cy="409512"/>
          </a:xfrm>
          <a:prstGeom prst="rect">
            <a:avLst/>
          </a:prstGeom>
          <a:noFill/>
          <a:ln>
            <a:noFill/>
          </a:ln>
        </p:spPr>
      </p:pic>
      <p:pic>
        <p:nvPicPr>
          <p:cNvPr id="5" name="Imagen 4">
            <a:extLst>
              <a:ext uri="{FF2B5EF4-FFF2-40B4-BE49-F238E27FC236}">
                <a16:creationId xmlns:a16="http://schemas.microsoft.com/office/drawing/2014/main" id="{FD1262D7-99AB-29BA-6D9D-3038149C85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0140" y="1798775"/>
            <a:ext cx="3810000" cy="3810000"/>
          </a:xfrm>
          <a:prstGeom prst="rect">
            <a:avLst/>
          </a:prstGeom>
        </p:spPr>
      </p:pic>
      <p:pic>
        <p:nvPicPr>
          <p:cNvPr id="6" name="Imagen 5" descr="Logotipo&#10;&#10;Descripción generada automáticamente">
            <a:extLst>
              <a:ext uri="{FF2B5EF4-FFF2-40B4-BE49-F238E27FC236}">
                <a16:creationId xmlns:a16="http://schemas.microsoft.com/office/drawing/2014/main" id="{2188E43F-A745-AF4C-73F7-8883D60FA3B5}"/>
              </a:ext>
            </a:extLst>
          </p:cNvPr>
          <p:cNvPicPr>
            <a:picLocks noChangeAspect="1"/>
          </p:cNvPicPr>
          <p:nvPr/>
        </p:nvPicPr>
        <p:blipFill rotWithShape="1">
          <a:blip r:embed="rId9">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7" name="Imagen 6" descr="Interfaz de usuario gráfica, Sitio web&#10;&#10;Descripción generada automáticamente">
            <a:extLst>
              <a:ext uri="{FF2B5EF4-FFF2-40B4-BE49-F238E27FC236}">
                <a16:creationId xmlns:a16="http://schemas.microsoft.com/office/drawing/2014/main" id="{969CC083-AF19-8342-40FD-A7E17264FC42}"/>
              </a:ext>
            </a:extLst>
          </p:cNvPr>
          <p:cNvPicPr>
            <a:picLocks noChangeAspect="1"/>
          </p:cNvPicPr>
          <p:nvPr/>
        </p:nvPicPr>
        <p:blipFill rotWithShape="1">
          <a:blip r:embed="rId10">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A62D142E-3E96-9D2B-2E12-E56A3FF12E85}"/>
            </a:ext>
          </a:extLst>
        </p:cNvPr>
        <p:cNvGrpSpPr/>
        <p:nvPr/>
      </p:nvGrpSpPr>
      <p:grpSpPr>
        <a:xfrm>
          <a:off x="0" y="0"/>
          <a:ext cx="0" cy="0"/>
          <a:chOff x="0" y="0"/>
          <a:chExt cx="0" cy="0"/>
        </a:xfrm>
      </p:grpSpPr>
      <p:pic>
        <p:nvPicPr>
          <p:cNvPr id="6" name="Google Shape;70;p2">
            <a:extLst>
              <a:ext uri="{FF2B5EF4-FFF2-40B4-BE49-F238E27FC236}">
                <a16:creationId xmlns:a16="http://schemas.microsoft.com/office/drawing/2014/main" id="{6F2D55E0-F72B-4F2C-E5D1-D14278CF3F9D}"/>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5F35EBDA-C9AA-EA7B-BABE-2F68A22CCDC6}"/>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574FE547-EB73-9B83-8B91-6C50BA5365EF}"/>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437E4D11-46DB-5487-09B4-546990E3C727}"/>
              </a:ext>
            </a:extLst>
          </p:cNvPr>
          <p:cNvPicPr preferRelativeResize="0"/>
          <p:nvPr/>
        </p:nvPicPr>
        <p:blipFill rotWithShape="1">
          <a:blip r:embed="rId5">
            <a:alphaModFix/>
          </a:blip>
          <a:srcRect/>
          <a:stretch/>
        </p:blipFill>
        <p:spPr>
          <a:xfrm>
            <a:off x="401899" y="807860"/>
            <a:ext cx="1153350" cy="101831"/>
          </a:xfrm>
          <a:prstGeom prst="rect">
            <a:avLst/>
          </a:prstGeom>
          <a:noFill/>
          <a:ln>
            <a:noFill/>
          </a:ln>
        </p:spPr>
      </p:pic>
      <p:sp>
        <p:nvSpPr>
          <p:cNvPr id="125" name="Google Shape;125;p6">
            <a:extLst>
              <a:ext uri="{FF2B5EF4-FFF2-40B4-BE49-F238E27FC236}">
                <a16:creationId xmlns:a16="http://schemas.microsoft.com/office/drawing/2014/main" id="{982E1B65-7614-7517-D753-67A582D4EB3F}"/>
              </a:ext>
            </a:extLst>
          </p:cNvPr>
          <p:cNvSpPr txBox="1"/>
          <p:nvPr/>
        </p:nvSpPr>
        <p:spPr>
          <a:xfrm>
            <a:off x="1850942" y="569871"/>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400" b="1" kern="0" dirty="0">
                <a:solidFill>
                  <a:schemeClr val="bg1"/>
                </a:solidFill>
                <a:latin typeface="Montserrat"/>
                <a:ea typeface="Montserrat"/>
                <a:cs typeface="Montserrat"/>
                <a:sym typeface="Montserrat"/>
              </a:rPr>
              <a:t>Objetivo – Problemática e Hipótesis Central</a:t>
            </a:r>
            <a:endParaRPr sz="2400" kern="0" dirty="0">
              <a:solidFill>
                <a:schemeClr val="bg1"/>
              </a:solidFill>
              <a:latin typeface="Montserrat"/>
              <a:ea typeface="Montserrat"/>
              <a:cs typeface="Montserrat"/>
              <a:sym typeface="Montserrat"/>
            </a:endParaRPr>
          </a:p>
        </p:txBody>
      </p:sp>
      <p:pic>
        <p:nvPicPr>
          <p:cNvPr id="127" name="Google Shape;127;p6">
            <a:extLst>
              <a:ext uri="{FF2B5EF4-FFF2-40B4-BE49-F238E27FC236}">
                <a16:creationId xmlns:a16="http://schemas.microsoft.com/office/drawing/2014/main" id="{C31CE5C5-2B28-58A0-0682-0C7DF259518B}"/>
              </a:ext>
            </a:extLst>
          </p:cNvPr>
          <p:cNvPicPr preferRelativeResize="0"/>
          <p:nvPr/>
        </p:nvPicPr>
        <p:blipFill rotWithShape="1">
          <a:blip r:embed="rId6">
            <a:alphaModFix/>
          </a:blip>
          <a:srcRect/>
          <a:stretch/>
        </p:blipFill>
        <p:spPr>
          <a:xfrm>
            <a:off x="401899" y="6212753"/>
            <a:ext cx="2252691" cy="409512"/>
          </a:xfrm>
          <a:prstGeom prst="rect">
            <a:avLst/>
          </a:prstGeom>
          <a:noFill/>
          <a:ln>
            <a:noFill/>
          </a:ln>
        </p:spPr>
      </p:pic>
      <p:pic>
        <p:nvPicPr>
          <p:cNvPr id="128" name="Google Shape;128;p6">
            <a:extLst>
              <a:ext uri="{FF2B5EF4-FFF2-40B4-BE49-F238E27FC236}">
                <a16:creationId xmlns:a16="http://schemas.microsoft.com/office/drawing/2014/main" id="{F0759A76-B8A7-2030-48DB-D8ABC833E39D}"/>
              </a:ext>
            </a:extLst>
          </p:cNvPr>
          <p:cNvPicPr preferRelativeResize="0"/>
          <p:nvPr/>
        </p:nvPicPr>
        <p:blipFill rotWithShape="1">
          <a:blip r:embed="rId7">
            <a:alphaModFix/>
          </a:blip>
          <a:srcRect/>
          <a:stretch/>
        </p:blipFill>
        <p:spPr>
          <a:xfrm>
            <a:off x="9778837" y="664229"/>
            <a:ext cx="1745735" cy="389079"/>
          </a:xfrm>
          <a:prstGeom prst="rect">
            <a:avLst/>
          </a:prstGeom>
          <a:noFill/>
          <a:ln>
            <a:noFill/>
          </a:ln>
        </p:spPr>
      </p:pic>
      <p:sp>
        <p:nvSpPr>
          <p:cNvPr id="2" name="Google Shape;124;p6">
            <a:extLst>
              <a:ext uri="{FF2B5EF4-FFF2-40B4-BE49-F238E27FC236}">
                <a16:creationId xmlns:a16="http://schemas.microsoft.com/office/drawing/2014/main" id="{B7060201-C784-2798-C2D3-5B616D80A9CD}"/>
              </a:ext>
            </a:extLst>
          </p:cNvPr>
          <p:cNvSpPr txBox="1"/>
          <p:nvPr/>
        </p:nvSpPr>
        <p:spPr>
          <a:xfrm>
            <a:off x="675813" y="2004832"/>
            <a:ext cx="10618864" cy="3761475"/>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2000" b="1" kern="0" dirty="0">
                <a:solidFill>
                  <a:schemeClr val="accent4">
                    <a:lumMod val="75000"/>
                  </a:schemeClr>
                </a:solidFill>
                <a:latin typeface="Montserrat SemiBold"/>
                <a:ea typeface="Montserrat SemiBold"/>
                <a:cs typeface="Montserrat SemiBold"/>
                <a:sym typeface="Montserrat SemiBold"/>
              </a:rPr>
              <a:t>Objetivo:</a:t>
            </a:r>
            <a:r>
              <a:rPr lang="es-MX" sz="2000" b="1" kern="0" dirty="0">
                <a:solidFill>
                  <a:schemeClr val="accent4">
                    <a:lumMod val="75000"/>
                  </a:schemeClr>
                </a:solidFill>
                <a:latin typeface="Montserrat"/>
                <a:ea typeface="Montserrat"/>
                <a:cs typeface="Montserrat"/>
                <a:sym typeface="Montserrat"/>
              </a:rPr>
              <a:t> </a:t>
            </a:r>
          </a:p>
          <a:p>
            <a:pPr algn="just" defTabSz="737189">
              <a:buClr>
                <a:srgbClr val="000000"/>
              </a:buClr>
              <a:buSzPts val="2600"/>
            </a:pPr>
            <a:r>
              <a:rPr lang="es-MX" b="0" i="0" dirty="0">
                <a:solidFill>
                  <a:schemeClr val="bg1"/>
                </a:solidFill>
                <a:effectLst/>
                <a:latin typeface="system-ui"/>
              </a:rPr>
              <a:t>Determinar si un paciente tiene riesgo de tener diabetes o no utilizando programación y estadística con R y Python para el análisis de los datos y mediante la aplicación de algoritmos de Machine </a:t>
            </a:r>
            <a:r>
              <a:rPr lang="es-MX" b="0" i="0" dirty="0" err="1">
                <a:solidFill>
                  <a:schemeClr val="bg1"/>
                </a:solidFill>
                <a:effectLst/>
                <a:latin typeface="system-ui"/>
              </a:rPr>
              <a:t>Learning</a:t>
            </a:r>
            <a:r>
              <a:rPr lang="es-MX" b="0" i="0" dirty="0">
                <a:solidFill>
                  <a:schemeClr val="bg1"/>
                </a:solidFill>
                <a:effectLst/>
                <a:latin typeface="system-ui"/>
              </a:rPr>
              <a:t> con Python para la clasificación.</a:t>
            </a:r>
          </a:p>
          <a:p>
            <a:pPr algn="just" defTabSz="737189">
              <a:buClr>
                <a:srgbClr val="000000"/>
              </a:buClr>
              <a:buSzPts val="2600"/>
            </a:pPr>
            <a:endParaRPr lang="es-MX" dirty="0">
              <a:solidFill>
                <a:srgbClr val="222222"/>
              </a:solidFill>
              <a:latin typeface="system-ui"/>
            </a:endParaRPr>
          </a:p>
          <a:p>
            <a:pPr algn="just" defTabSz="737189">
              <a:buClr>
                <a:srgbClr val="000000"/>
              </a:buClr>
              <a:buSzPts val="2600"/>
            </a:pPr>
            <a:r>
              <a:rPr lang="es-MX" sz="2000" b="1" kern="0" dirty="0">
                <a:solidFill>
                  <a:schemeClr val="accent4">
                    <a:lumMod val="75000"/>
                  </a:schemeClr>
                </a:solidFill>
                <a:latin typeface="Montserrat SemiBold"/>
                <a:ea typeface="Montserrat SemiBold"/>
                <a:cs typeface="Montserrat SemiBold"/>
                <a:sym typeface="Montserrat SemiBold"/>
              </a:rPr>
              <a:t>Problemática:</a:t>
            </a:r>
            <a:r>
              <a:rPr lang="es-MX" sz="2000" b="1" kern="0" dirty="0">
                <a:solidFill>
                  <a:schemeClr val="accent4">
                    <a:lumMod val="75000"/>
                  </a:schemeClr>
                </a:solidFill>
                <a:latin typeface="Montserrat"/>
                <a:ea typeface="Montserrat"/>
                <a:cs typeface="Montserrat"/>
                <a:sym typeface="Montserrat"/>
              </a:rPr>
              <a:t> </a:t>
            </a:r>
          </a:p>
          <a:p>
            <a:pPr algn="just" defTabSz="737189">
              <a:buClr>
                <a:srgbClr val="000000"/>
              </a:buClr>
              <a:buSzPts val="2600"/>
            </a:pPr>
            <a:r>
              <a:rPr lang="es-MX" b="0" i="0" dirty="0">
                <a:solidFill>
                  <a:schemeClr val="bg1"/>
                </a:solidFill>
                <a:effectLst/>
                <a:latin typeface="system-ui"/>
              </a:rPr>
              <a:t>A través del análisis y estadística de los datos, identificar factores de riesgos que están asociados la enfermedad de la diabetes como la edad, hipertensión, niveles de glucosa en sangre, el hábito de fumar, cardiopatía, entre otras variables con la finalidad de ayudar al profesional de la salud a identificar si en un paciente existe el riesgo de tener diabetes.</a:t>
            </a:r>
            <a:endParaRPr lang="es-MX" dirty="0">
              <a:solidFill>
                <a:schemeClr val="bg1"/>
              </a:solidFill>
              <a:latin typeface="system-ui"/>
            </a:endParaRPr>
          </a:p>
          <a:p>
            <a:pPr algn="just" defTabSz="737189">
              <a:buClr>
                <a:srgbClr val="000000"/>
              </a:buClr>
              <a:buSzPts val="2600"/>
            </a:pPr>
            <a:endParaRPr lang="es-MX" dirty="0">
              <a:solidFill>
                <a:srgbClr val="222222"/>
              </a:solidFill>
              <a:latin typeface="system-ui"/>
            </a:endParaRPr>
          </a:p>
          <a:p>
            <a:pPr algn="just" defTabSz="737189">
              <a:buClr>
                <a:srgbClr val="000000"/>
              </a:buClr>
              <a:buSzPts val="2600"/>
            </a:pPr>
            <a:endParaRPr lang="es-MX" b="0" i="0" dirty="0">
              <a:solidFill>
                <a:srgbClr val="222222"/>
              </a:solidFill>
              <a:effectLst/>
              <a:latin typeface="system-ui"/>
            </a:endParaRPr>
          </a:p>
        </p:txBody>
      </p:sp>
      <p:pic>
        <p:nvPicPr>
          <p:cNvPr id="4" name="Imagen 3" descr="Logotipo&#10;&#10;Descripción generada automáticamente">
            <a:extLst>
              <a:ext uri="{FF2B5EF4-FFF2-40B4-BE49-F238E27FC236}">
                <a16:creationId xmlns:a16="http://schemas.microsoft.com/office/drawing/2014/main" id="{63325B91-3F94-916D-AE00-BC526B1E3892}"/>
              </a:ext>
            </a:extLst>
          </p:cNvPr>
          <p:cNvPicPr>
            <a:picLocks noChangeAspect="1"/>
          </p:cNvPicPr>
          <p:nvPr/>
        </p:nvPicPr>
        <p:blipFill rotWithShape="1">
          <a:blip r:embed="rId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5" name="Imagen 4" descr="Interfaz de usuario gráfica, Sitio web&#10;&#10;Descripción generada automáticamente">
            <a:extLst>
              <a:ext uri="{FF2B5EF4-FFF2-40B4-BE49-F238E27FC236}">
                <a16:creationId xmlns:a16="http://schemas.microsoft.com/office/drawing/2014/main" id="{9E961D7F-EB47-7D30-B763-2C253422DCBE}"/>
              </a:ext>
            </a:extLst>
          </p:cNvPr>
          <p:cNvPicPr>
            <a:picLocks noChangeAspect="1"/>
          </p:cNvPicPr>
          <p:nvPr/>
        </p:nvPicPr>
        <p:blipFill rotWithShape="1">
          <a:blip r:embed="rId9">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3315314080"/>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6DBF1FEE-E12E-A9A5-B0F6-FFA0DAA15CEE}"/>
            </a:ext>
          </a:extLst>
        </p:cNvPr>
        <p:cNvGrpSpPr/>
        <p:nvPr/>
      </p:nvGrpSpPr>
      <p:grpSpPr>
        <a:xfrm>
          <a:off x="0" y="0"/>
          <a:ext cx="0" cy="0"/>
          <a:chOff x="0" y="0"/>
          <a:chExt cx="0" cy="0"/>
        </a:xfrm>
      </p:grpSpPr>
      <p:pic>
        <p:nvPicPr>
          <p:cNvPr id="6" name="Google Shape;70;p2">
            <a:extLst>
              <a:ext uri="{FF2B5EF4-FFF2-40B4-BE49-F238E27FC236}">
                <a16:creationId xmlns:a16="http://schemas.microsoft.com/office/drawing/2014/main" id="{5332DCD8-A5CF-A982-6FF9-9691E24481BF}"/>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53942AF1-9512-8FCD-E74F-1B409AD29DF6}"/>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FD2F99BD-2084-40B4-3E8F-A37A15D75034}"/>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8A103C65-63E4-32AD-51AD-D5DAF26590F3}"/>
              </a:ext>
            </a:extLst>
          </p:cNvPr>
          <p:cNvPicPr preferRelativeResize="0"/>
          <p:nvPr/>
        </p:nvPicPr>
        <p:blipFill rotWithShape="1">
          <a:blip r:embed="rId5">
            <a:alphaModFix/>
          </a:blip>
          <a:srcRect/>
          <a:stretch/>
        </p:blipFill>
        <p:spPr>
          <a:xfrm>
            <a:off x="401899" y="807860"/>
            <a:ext cx="1153350" cy="101831"/>
          </a:xfrm>
          <a:prstGeom prst="rect">
            <a:avLst/>
          </a:prstGeom>
          <a:noFill/>
          <a:ln>
            <a:noFill/>
          </a:ln>
        </p:spPr>
      </p:pic>
      <p:sp>
        <p:nvSpPr>
          <p:cNvPr id="125" name="Google Shape;125;p6">
            <a:extLst>
              <a:ext uri="{FF2B5EF4-FFF2-40B4-BE49-F238E27FC236}">
                <a16:creationId xmlns:a16="http://schemas.microsoft.com/office/drawing/2014/main" id="{4898BDC8-FAEA-5EF8-B7D0-F2FCE0EC3A65}"/>
              </a:ext>
            </a:extLst>
          </p:cNvPr>
          <p:cNvSpPr txBox="1"/>
          <p:nvPr/>
        </p:nvSpPr>
        <p:spPr>
          <a:xfrm>
            <a:off x="1850942" y="569871"/>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400" b="1" kern="0" dirty="0">
                <a:solidFill>
                  <a:schemeClr val="bg1"/>
                </a:solidFill>
                <a:latin typeface="Montserrat"/>
                <a:ea typeface="Montserrat"/>
                <a:cs typeface="Montserrat"/>
                <a:sym typeface="Montserrat"/>
              </a:rPr>
              <a:t>Hipótesis y preguntas de investigación</a:t>
            </a:r>
            <a:endParaRPr sz="2400" kern="0" dirty="0">
              <a:solidFill>
                <a:schemeClr val="bg1"/>
              </a:solidFill>
              <a:latin typeface="Montserrat"/>
              <a:ea typeface="Montserrat"/>
              <a:cs typeface="Montserrat"/>
              <a:sym typeface="Montserrat"/>
            </a:endParaRPr>
          </a:p>
        </p:txBody>
      </p:sp>
      <p:pic>
        <p:nvPicPr>
          <p:cNvPr id="127" name="Google Shape;127;p6">
            <a:extLst>
              <a:ext uri="{FF2B5EF4-FFF2-40B4-BE49-F238E27FC236}">
                <a16:creationId xmlns:a16="http://schemas.microsoft.com/office/drawing/2014/main" id="{AF704BA7-7839-7E2E-4A81-90956556FB3F}"/>
              </a:ext>
            </a:extLst>
          </p:cNvPr>
          <p:cNvPicPr preferRelativeResize="0"/>
          <p:nvPr/>
        </p:nvPicPr>
        <p:blipFill rotWithShape="1">
          <a:blip r:embed="rId6">
            <a:alphaModFix/>
          </a:blip>
          <a:srcRect/>
          <a:stretch/>
        </p:blipFill>
        <p:spPr>
          <a:xfrm>
            <a:off x="401899" y="6212753"/>
            <a:ext cx="2252691" cy="409512"/>
          </a:xfrm>
          <a:prstGeom prst="rect">
            <a:avLst/>
          </a:prstGeom>
          <a:noFill/>
          <a:ln>
            <a:noFill/>
          </a:ln>
        </p:spPr>
      </p:pic>
      <p:pic>
        <p:nvPicPr>
          <p:cNvPr id="128" name="Google Shape;128;p6">
            <a:extLst>
              <a:ext uri="{FF2B5EF4-FFF2-40B4-BE49-F238E27FC236}">
                <a16:creationId xmlns:a16="http://schemas.microsoft.com/office/drawing/2014/main" id="{2337A6A7-7F03-4683-D019-9A1D80D7D8D0}"/>
              </a:ext>
            </a:extLst>
          </p:cNvPr>
          <p:cNvPicPr preferRelativeResize="0"/>
          <p:nvPr/>
        </p:nvPicPr>
        <p:blipFill rotWithShape="1">
          <a:blip r:embed="rId7">
            <a:alphaModFix/>
          </a:blip>
          <a:srcRect/>
          <a:stretch/>
        </p:blipFill>
        <p:spPr>
          <a:xfrm>
            <a:off x="9778837" y="664229"/>
            <a:ext cx="1745735" cy="389079"/>
          </a:xfrm>
          <a:prstGeom prst="rect">
            <a:avLst/>
          </a:prstGeom>
          <a:noFill/>
          <a:ln>
            <a:noFill/>
          </a:ln>
        </p:spPr>
      </p:pic>
      <p:sp>
        <p:nvSpPr>
          <p:cNvPr id="2" name="Google Shape;124;p6">
            <a:extLst>
              <a:ext uri="{FF2B5EF4-FFF2-40B4-BE49-F238E27FC236}">
                <a16:creationId xmlns:a16="http://schemas.microsoft.com/office/drawing/2014/main" id="{7C1A7966-5DC5-2E89-12D0-7382900AFDBE}"/>
              </a:ext>
            </a:extLst>
          </p:cNvPr>
          <p:cNvSpPr txBox="1"/>
          <p:nvPr/>
        </p:nvSpPr>
        <p:spPr>
          <a:xfrm>
            <a:off x="798150" y="1403252"/>
            <a:ext cx="10618864" cy="3761475"/>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2000" b="1" kern="0" dirty="0">
                <a:solidFill>
                  <a:schemeClr val="accent4">
                    <a:lumMod val="75000"/>
                  </a:schemeClr>
                </a:solidFill>
                <a:latin typeface="Montserrat SemiBold"/>
              </a:rPr>
              <a:t>Hipótesis adicionales</a:t>
            </a:r>
            <a:endParaRPr lang="es-MX" sz="2000" b="1" kern="0" dirty="0">
              <a:solidFill>
                <a:schemeClr val="accent4">
                  <a:lumMod val="75000"/>
                </a:schemeClr>
              </a:solidFill>
              <a:latin typeface="Montserrat SemiBold"/>
              <a:sym typeface="Montserrat"/>
            </a:endParaRPr>
          </a:p>
          <a:p>
            <a:pPr algn="just"/>
            <a:r>
              <a:rPr lang="es-MX" b="0" i="0" dirty="0">
                <a:solidFill>
                  <a:srgbClr val="222222"/>
                </a:solidFill>
                <a:effectLst/>
                <a:latin typeface="system-ui"/>
              </a:rPr>
              <a:t> </a:t>
            </a:r>
          </a:p>
          <a:p>
            <a:pPr marL="285750" indent="-285750" algn="just">
              <a:buFont typeface="Arial" panose="020B0604020202020204" pitchFamily="34" charset="0"/>
              <a:buChar char="•"/>
            </a:pPr>
            <a:r>
              <a:rPr lang="es-MX" b="0" i="0" dirty="0">
                <a:solidFill>
                  <a:schemeClr val="bg1"/>
                </a:solidFill>
                <a:effectLst/>
                <a:latin typeface="system-ui"/>
              </a:rPr>
              <a:t>Interacción entre BMI y Edad: ¿El riesgo de diabetes varía con la edad dependiendo del BMI?</a:t>
            </a:r>
          </a:p>
          <a:p>
            <a:pPr marL="285750" indent="-285750" algn="just">
              <a:buFont typeface="Arial" panose="020B0604020202020204" pitchFamily="34" charset="0"/>
              <a:buChar char="•"/>
            </a:pPr>
            <a:r>
              <a:rPr lang="es-MX" b="0" i="0" dirty="0">
                <a:solidFill>
                  <a:schemeClr val="bg1"/>
                </a:solidFill>
                <a:effectLst/>
                <a:latin typeface="system-ui"/>
              </a:rPr>
              <a:t>Relevancia de la Glucosa en Sangre: ¿Los niveles de glucosa en sangre son más predictivos que el BMI?</a:t>
            </a:r>
          </a:p>
          <a:p>
            <a:pPr marL="285750" indent="-285750" algn="just">
              <a:buFont typeface="Arial" panose="020B0604020202020204" pitchFamily="34" charset="0"/>
              <a:buChar char="•"/>
            </a:pPr>
            <a:r>
              <a:rPr lang="es-MX" b="0" i="0" dirty="0">
                <a:solidFill>
                  <a:schemeClr val="bg1"/>
                </a:solidFill>
                <a:effectLst/>
                <a:latin typeface="system-ui"/>
              </a:rPr>
              <a:t>Variaciones por Grupos de Edad: ¿La prevalencia de diabetes cambia entre diferentes grupos de edad?</a:t>
            </a:r>
          </a:p>
          <a:p>
            <a:pPr marL="285750" indent="-285750" algn="just">
              <a:buFont typeface="Arial" panose="020B0604020202020204" pitchFamily="34" charset="0"/>
              <a:buChar char="•"/>
            </a:pPr>
            <a:r>
              <a:rPr lang="es-MX" b="0" i="0" dirty="0">
                <a:solidFill>
                  <a:schemeClr val="bg1"/>
                </a:solidFill>
                <a:effectLst/>
                <a:latin typeface="system-ui"/>
              </a:rPr>
              <a:t>Factores de Riesgo Combinados: ¿Cómo afectan los factores combinados la probabilidad de diabetes?</a:t>
            </a:r>
          </a:p>
          <a:p>
            <a:pPr marL="285750" indent="-285750" algn="just">
              <a:buFont typeface="Arial" panose="020B0604020202020204" pitchFamily="34" charset="0"/>
              <a:buChar char="•"/>
            </a:pPr>
            <a:r>
              <a:rPr lang="es-MX" b="0" i="0" dirty="0">
                <a:solidFill>
                  <a:schemeClr val="bg1"/>
                </a:solidFill>
                <a:effectLst/>
                <a:latin typeface="system-ui"/>
              </a:rPr>
              <a:t>Diferencias de Género: ¿Hay diferencias significativas en los factores de riesgo o tasas de diabetes entre géneros?</a:t>
            </a:r>
          </a:p>
          <a:p>
            <a:pPr marL="285750" indent="-285750" algn="just">
              <a:buFont typeface="Arial" panose="020B0604020202020204" pitchFamily="34" charset="0"/>
              <a:buChar char="•"/>
            </a:pPr>
            <a:endParaRPr lang="es-MX" dirty="0">
              <a:solidFill>
                <a:srgbClr val="222222"/>
              </a:solidFill>
              <a:latin typeface="system-ui"/>
            </a:endParaRPr>
          </a:p>
          <a:p>
            <a:pPr algn="just" defTabSz="737189">
              <a:buClr>
                <a:srgbClr val="000000"/>
              </a:buClr>
              <a:buSzPts val="2600"/>
            </a:pPr>
            <a:r>
              <a:rPr lang="es-MX" sz="2000" b="1" kern="0" dirty="0">
                <a:solidFill>
                  <a:schemeClr val="accent4">
                    <a:lumMod val="75000"/>
                  </a:schemeClr>
                </a:solidFill>
                <a:latin typeface="Montserrat SemiBold"/>
              </a:rPr>
              <a:t>Preguntas de Investigación Específicas</a:t>
            </a:r>
            <a:r>
              <a:rPr lang="es-MX" sz="2000" b="1" kern="0" dirty="0">
                <a:solidFill>
                  <a:schemeClr val="accent4">
                    <a:lumMod val="75000"/>
                  </a:schemeClr>
                </a:solidFill>
                <a:latin typeface="Montserrat SemiBold"/>
                <a:sym typeface="Montserrat SemiBold"/>
              </a:rPr>
              <a:t>:</a:t>
            </a:r>
            <a:r>
              <a:rPr lang="es-MX" sz="2000" b="1" kern="0" dirty="0">
                <a:solidFill>
                  <a:schemeClr val="accent4">
                    <a:lumMod val="75000"/>
                  </a:schemeClr>
                </a:solidFill>
                <a:latin typeface="Montserrat SemiBold"/>
                <a:sym typeface="Montserrat"/>
              </a:rPr>
              <a:t> </a:t>
            </a:r>
          </a:p>
          <a:p>
            <a:pPr marL="285750" indent="-285750" algn="just">
              <a:buFont typeface="Arial" panose="020B0604020202020204" pitchFamily="34" charset="0"/>
              <a:buChar char="•"/>
            </a:pPr>
            <a:endParaRPr lang="es-MX" b="0" i="0" dirty="0">
              <a:solidFill>
                <a:srgbClr val="222222"/>
              </a:solidFill>
              <a:effectLst/>
              <a:latin typeface="system-ui"/>
            </a:endParaRPr>
          </a:p>
          <a:p>
            <a:pPr marL="285750" indent="-285750" algn="just">
              <a:buFont typeface="Arial" panose="020B0604020202020204" pitchFamily="34" charset="0"/>
              <a:buChar char="•"/>
            </a:pPr>
            <a:r>
              <a:rPr lang="es-MX" b="0" i="0" dirty="0">
                <a:solidFill>
                  <a:schemeClr val="bg1"/>
                </a:solidFill>
                <a:effectLst/>
                <a:latin typeface="system-ui"/>
              </a:rPr>
              <a:t>Influencia de la Hipertensión: ¿Cómo afecta la hipertensión al riesgo de diabetes?</a:t>
            </a:r>
          </a:p>
          <a:p>
            <a:pPr marL="285750" indent="-285750" algn="just">
              <a:buFont typeface="Arial" panose="020B0604020202020204" pitchFamily="34" charset="0"/>
              <a:buChar char="•"/>
            </a:pPr>
            <a:r>
              <a:rPr lang="es-MX" b="0" i="0" dirty="0">
                <a:solidFill>
                  <a:schemeClr val="bg1"/>
                </a:solidFill>
                <a:effectLst/>
                <a:latin typeface="system-ui"/>
              </a:rPr>
              <a:t>Impacto de la Enfermedad Cardíaca: ¿Cuál es el efecto de las enfermedades cardíacas en el riesgo de diabetes?</a:t>
            </a:r>
          </a:p>
          <a:p>
            <a:pPr marL="285750" indent="-285750" algn="just">
              <a:buFont typeface="Arial" panose="020B0604020202020204" pitchFamily="34" charset="0"/>
              <a:buChar char="•"/>
            </a:pPr>
            <a:r>
              <a:rPr lang="es-MX" b="0" i="0" dirty="0">
                <a:solidFill>
                  <a:schemeClr val="bg1"/>
                </a:solidFill>
                <a:effectLst/>
                <a:latin typeface="system-ui"/>
              </a:rPr>
              <a:t>Relación con el Historial de Fumar: ¿El fumar está asociado con un cambio en el riesgo de diabetes?</a:t>
            </a:r>
          </a:p>
          <a:p>
            <a:pPr marL="285750" indent="-285750" algn="just">
              <a:buFont typeface="Arial" panose="020B0604020202020204" pitchFamily="34" charset="0"/>
              <a:buChar char="•"/>
            </a:pPr>
            <a:r>
              <a:rPr lang="es-MX" b="0" i="0" dirty="0">
                <a:solidFill>
                  <a:schemeClr val="bg1"/>
                </a:solidFill>
                <a:effectLst/>
                <a:latin typeface="system-ui"/>
              </a:rPr>
              <a:t>Predicción con Niveles de HbA1c: ¿Son los niveles de HbA1c un indicador fuerte de diabetes?</a:t>
            </a:r>
          </a:p>
        </p:txBody>
      </p:sp>
      <p:pic>
        <p:nvPicPr>
          <p:cNvPr id="4" name="Imagen 3" descr="Logotipo&#10;&#10;Descripción generada automáticamente">
            <a:extLst>
              <a:ext uri="{FF2B5EF4-FFF2-40B4-BE49-F238E27FC236}">
                <a16:creationId xmlns:a16="http://schemas.microsoft.com/office/drawing/2014/main" id="{AF8E1AB4-BE43-6DE8-AEA8-67C45A7C20C2}"/>
              </a:ext>
            </a:extLst>
          </p:cNvPr>
          <p:cNvPicPr>
            <a:picLocks noChangeAspect="1"/>
          </p:cNvPicPr>
          <p:nvPr/>
        </p:nvPicPr>
        <p:blipFill rotWithShape="1">
          <a:blip r:embed="rId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5" name="Imagen 4" descr="Interfaz de usuario gráfica, Sitio web&#10;&#10;Descripción generada automáticamente">
            <a:extLst>
              <a:ext uri="{FF2B5EF4-FFF2-40B4-BE49-F238E27FC236}">
                <a16:creationId xmlns:a16="http://schemas.microsoft.com/office/drawing/2014/main" id="{8FD61C25-D84B-339F-1FA6-9177114C1567}"/>
              </a:ext>
            </a:extLst>
          </p:cNvPr>
          <p:cNvPicPr>
            <a:picLocks noChangeAspect="1"/>
          </p:cNvPicPr>
          <p:nvPr/>
        </p:nvPicPr>
        <p:blipFill rotWithShape="1">
          <a:blip r:embed="rId9">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649314182"/>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BD7CCF6E-1122-50ED-0CFC-6933DCA43D82}"/>
            </a:ext>
          </a:extLst>
        </p:cNvPr>
        <p:cNvGrpSpPr/>
        <p:nvPr/>
      </p:nvGrpSpPr>
      <p:grpSpPr>
        <a:xfrm>
          <a:off x="0" y="0"/>
          <a:ext cx="0" cy="0"/>
          <a:chOff x="0" y="0"/>
          <a:chExt cx="0" cy="0"/>
        </a:xfrm>
      </p:grpSpPr>
      <p:pic>
        <p:nvPicPr>
          <p:cNvPr id="6" name="Google Shape;70;p2">
            <a:extLst>
              <a:ext uri="{FF2B5EF4-FFF2-40B4-BE49-F238E27FC236}">
                <a16:creationId xmlns:a16="http://schemas.microsoft.com/office/drawing/2014/main" id="{C1849D4C-85F3-1C31-41BA-EAF20EE4668E}"/>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36D6FA66-3E24-61C0-C56F-43E0C7E6BA88}"/>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103610B1-12B5-4565-D24F-8AF89109E8B1}"/>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B6187180-73AB-EB08-435A-C9BBCD53A168}"/>
              </a:ext>
            </a:extLst>
          </p:cNvPr>
          <p:cNvPicPr preferRelativeResize="0"/>
          <p:nvPr/>
        </p:nvPicPr>
        <p:blipFill rotWithShape="1">
          <a:blip r:embed="rId5">
            <a:alphaModFix/>
          </a:blip>
          <a:srcRect/>
          <a:stretch/>
        </p:blipFill>
        <p:spPr>
          <a:xfrm>
            <a:off x="401899" y="807860"/>
            <a:ext cx="1153350" cy="101831"/>
          </a:xfrm>
          <a:prstGeom prst="rect">
            <a:avLst/>
          </a:prstGeom>
          <a:noFill/>
          <a:ln>
            <a:noFill/>
          </a:ln>
        </p:spPr>
      </p:pic>
      <p:sp>
        <p:nvSpPr>
          <p:cNvPr id="125" name="Google Shape;125;p6">
            <a:extLst>
              <a:ext uri="{FF2B5EF4-FFF2-40B4-BE49-F238E27FC236}">
                <a16:creationId xmlns:a16="http://schemas.microsoft.com/office/drawing/2014/main" id="{B8FD4DEF-8E74-5C67-7F41-83EBA0F7AA93}"/>
              </a:ext>
            </a:extLst>
          </p:cNvPr>
          <p:cNvSpPr txBox="1"/>
          <p:nvPr/>
        </p:nvSpPr>
        <p:spPr>
          <a:xfrm>
            <a:off x="1850942" y="719936"/>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Metodología e importancia del estudio</a:t>
            </a:r>
            <a:endParaRPr sz="2800" kern="0" dirty="0">
              <a:solidFill>
                <a:schemeClr val="bg1"/>
              </a:solidFill>
              <a:latin typeface="Montserrat"/>
              <a:ea typeface="Montserrat"/>
              <a:cs typeface="Montserrat"/>
              <a:sym typeface="Montserrat"/>
            </a:endParaRPr>
          </a:p>
        </p:txBody>
      </p:sp>
      <p:pic>
        <p:nvPicPr>
          <p:cNvPr id="127" name="Google Shape;127;p6">
            <a:extLst>
              <a:ext uri="{FF2B5EF4-FFF2-40B4-BE49-F238E27FC236}">
                <a16:creationId xmlns:a16="http://schemas.microsoft.com/office/drawing/2014/main" id="{7E80F63A-CC89-E2EE-7941-58040086A93B}"/>
              </a:ext>
            </a:extLst>
          </p:cNvPr>
          <p:cNvPicPr preferRelativeResize="0"/>
          <p:nvPr/>
        </p:nvPicPr>
        <p:blipFill rotWithShape="1">
          <a:blip r:embed="rId6">
            <a:alphaModFix/>
          </a:blip>
          <a:srcRect/>
          <a:stretch/>
        </p:blipFill>
        <p:spPr>
          <a:xfrm>
            <a:off x="401899" y="6212753"/>
            <a:ext cx="2252691" cy="409512"/>
          </a:xfrm>
          <a:prstGeom prst="rect">
            <a:avLst/>
          </a:prstGeom>
          <a:noFill/>
          <a:ln>
            <a:noFill/>
          </a:ln>
        </p:spPr>
      </p:pic>
      <p:pic>
        <p:nvPicPr>
          <p:cNvPr id="128" name="Google Shape;128;p6">
            <a:extLst>
              <a:ext uri="{FF2B5EF4-FFF2-40B4-BE49-F238E27FC236}">
                <a16:creationId xmlns:a16="http://schemas.microsoft.com/office/drawing/2014/main" id="{9978BA25-EC6A-70DB-E5C5-ACA334EE3FB0}"/>
              </a:ext>
            </a:extLst>
          </p:cNvPr>
          <p:cNvPicPr preferRelativeResize="0"/>
          <p:nvPr/>
        </p:nvPicPr>
        <p:blipFill rotWithShape="1">
          <a:blip r:embed="rId7">
            <a:alphaModFix/>
          </a:blip>
          <a:srcRect/>
          <a:stretch/>
        </p:blipFill>
        <p:spPr>
          <a:xfrm>
            <a:off x="9778837" y="664229"/>
            <a:ext cx="1745735" cy="389079"/>
          </a:xfrm>
          <a:prstGeom prst="rect">
            <a:avLst/>
          </a:prstGeom>
          <a:noFill/>
          <a:ln>
            <a:noFill/>
          </a:ln>
        </p:spPr>
      </p:pic>
      <p:sp>
        <p:nvSpPr>
          <p:cNvPr id="2" name="Google Shape;124;p6">
            <a:extLst>
              <a:ext uri="{FF2B5EF4-FFF2-40B4-BE49-F238E27FC236}">
                <a16:creationId xmlns:a16="http://schemas.microsoft.com/office/drawing/2014/main" id="{C11B0738-FEF7-A94B-A8EE-1E84F408B774}"/>
              </a:ext>
            </a:extLst>
          </p:cNvPr>
          <p:cNvSpPr txBox="1"/>
          <p:nvPr/>
        </p:nvSpPr>
        <p:spPr>
          <a:xfrm>
            <a:off x="557833" y="1798775"/>
            <a:ext cx="10618864" cy="3761475"/>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2000" b="1" kern="0" dirty="0">
                <a:solidFill>
                  <a:schemeClr val="accent4">
                    <a:lumMod val="75000"/>
                  </a:schemeClr>
                </a:solidFill>
                <a:latin typeface="Montserrat SemiBold"/>
              </a:rPr>
              <a:t>Metodología</a:t>
            </a:r>
            <a:r>
              <a:rPr lang="es-MX" sz="2000" b="1" kern="0" dirty="0">
                <a:solidFill>
                  <a:schemeClr val="accent4">
                    <a:lumMod val="75000"/>
                  </a:schemeClr>
                </a:solidFill>
                <a:latin typeface="Montserrat SemiBold"/>
                <a:sym typeface="Montserrat SemiBold"/>
              </a:rPr>
              <a:t>:</a:t>
            </a:r>
            <a:r>
              <a:rPr lang="es-MX" sz="2000" b="1" kern="0" dirty="0">
                <a:solidFill>
                  <a:schemeClr val="accent4">
                    <a:lumMod val="75000"/>
                  </a:schemeClr>
                </a:solidFill>
                <a:latin typeface="Montserrat SemiBold"/>
                <a:sym typeface="Montserrat"/>
              </a:rPr>
              <a:t> </a:t>
            </a:r>
          </a:p>
          <a:p>
            <a:pPr algn="just"/>
            <a:r>
              <a:rPr lang="es-MX" b="0" i="0" dirty="0">
                <a:solidFill>
                  <a:srgbClr val="222222"/>
                </a:solidFill>
                <a:effectLst/>
                <a:latin typeface="system-ui"/>
              </a:rPr>
              <a:t> </a:t>
            </a:r>
          </a:p>
          <a:p>
            <a:pPr algn="just"/>
            <a:r>
              <a:rPr lang="es-MX" b="0" i="0" dirty="0">
                <a:solidFill>
                  <a:schemeClr val="bg1"/>
                </a:solidFill>
                <a:effectLst/>
                <a:latin typeface="system-ui"/>
              </a:rPr>
              <a:t>El proyecto utiliza técnicas estadísticas avanzadas y análisis de datos para probar las hipótesis y responder a las preguntas de investigación. Se construyen modelos para predecir la probabilidad de diabetes, integrando el análisis de interacciones entre variables y evaluando la importancia predictiva de cada factor.</a:t>
            </a:r>
          </a:p>
          <a:p>
            <a:pPr marL="285750" indent="-285750" algn="just">
              <a:buFont typeface="Arial" panose="020B0604020202020204" pitchFamily="34" charset="0"/>
              <a:buChar char="•"/>
            </a:pPr>
            <a:endParaRPr lang="es-MX" dirty="0">
              <a:solidFill>
                <a:srgbClr val="222222"/>
              </a:solidFill>
              <a:latin typeface="system-ui"/>
            </a:endParaRPr>
          </a:p>
          <a:p>
            <a:pPr marL="285750" indent="-285750" algn="just">
              <a:buFont typeface="Arial" panose="020B0604020202020204" pitchFamily="34" charset="0"/>
              <a:buChar char="•"/>
            </a:pPr>
            <a:endParaRPr lang="es-MX" dirty="0">
              <a:solidFill>
                <a:srgbClr val="222222"/>
              </a:solidFill>
              <a:latin typeface="system-ui"/>
            </a:endParaRPr>
          </a:p>
          <a:p>
            <a:pPr algn="just" defTabSz="737189">
              <a:buClr>
                <a:srgbClr val="000000"/>
              </a:buClr>
              <a:buSzPts val="2600"/>
            </a:pPr>
            <a:r>
              <a:rPr lang="es-MX" sz="2000" b="1" kern="0" dirty="0">
                <a:solidFill>
                  <a:schemeClr val="accent4">
                    <a:lumMod val="75000"/>
                  </a:schemeClr>
                </a:solidFill>
                <a:latin typeface="Montserrat SemiBold"/>
              </a:rPr>
              <a:t>Importancia del estudio</a:t>
            </a:r>
            <a:r>
              <a:rPr lang="es-MX" sz="2000" b="1" kern="0" dirty="0">
                <a:solidFill>
                  <a:schemeClr val="accent4">
                    <a:lumMod val="75000"/>
                  </a:schemeClr>
                </a:solidFill>
                <a:latin typeface="Montserrat SemiBold"/>
                <a:sym typeface="Montserrat SemiBold"/>
              </a:rPr>
              <a:t>:</a:t>
            </a:r>
            <a:r>
              <a:rPr lang="es-MX" sz="2000" b="1" kern="0" dirty="0">
                <a:solidFill>
                  <a:schemeClr val="accent4">
                    <a:lumMod val="75000"/>
                  </a:schemeClr>
                </a:solidFill>
                <a:latin typeface="Montserrat SemiBold"/>
                <a:sym typeface="Montserrat"/>
              </a:rPr>
              <a:t> </a:t>
            </a:r>
          </a:p>
          <a:p>
            <a:pPr marL="285750" indent="-285750" algn="just">
              <a:buFont typeface="Arial" panose="020B0604020202020204" pitchFamily="34" charset="0"/>
              <a:buChar char="•"/>
            </a:pPr>
            <a:endParaRPr lang="es-MX" b="0" i="0" dirty="0">
              <a:solidFill>
                <a:srgbClr val="222222"/>
              </a:solidFill>
              <a:effectLst/>
              <a:latin typeface="system-ui"/>
            </a:endParaRPr>
          </a:p>
          <a:p>
            <a:pPr algn="just"/>
            <a:r>
              <a:rPr lang="es-MX" b="0" i="0" dirty="0">
                <a:solidFill>
                  <a:schemeClr val="bg1"/>
                </a:solidFill>
                <a:effectLst/>
                <a:latin typeface="system-ui"/>
              </a:rPr>
              <a:t>El desarrollo de un modelo eficaz para la diabetes es crucial para la identificación temprana de individuos en riesgo y para la implementación de estrategias preventivas. Este estudio contribuye al entendimiento de cómo diversos factores biológicos y de estilo de vida interactúan en la génesis de la diabetes, ofreciendo así un marco para futuras investigaciones y aplicaciones en salud pública.</a:t>
            </a:r>
          </a:p>
        </p:txBody>
      </p:sp>
      <p:pic>
        <p:nvPicPr>
          <p:cNvPr id="4" name="Imagen 3" descr="Logotipo&#10;&#10;Descripción generada automáticamente">
            <a:extLst>
              <a:ext uri="{FF2B5EF4-FFF2-40B4-BE49-F238E27FC236}">
                <a16:creationId xmlns:a16="http://schemas.microsoft.com/office/drawing/2014/main" id="{9008893F-57AB-AA9D-59B3-F8F53735AC37}"/>
              </a:ext>
            </a:extLst>
          </p:cNvPr>
          <p:cNvPicPr>
            <a:picLocks noChangeAspect="1"/>
          </p:cNvPicPr>
          <p:nvPr/>
        </p:nvPicPr>
        <p:blipFill rotWithShape="1">
          <a:blip r:embed="rId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5" name="Imagen 4" descr="Interfaz de usuario gráfica, Sitio web&#10;&#10;Descripción generada automáticamente">
            <a:extLst>
              <a:ext uri="{FF2B5EF4-FFF2-40B4-BE49-F238E27FC236}">
                <a16:creationId xmlns:a16="http://schemas.microsoft.com/office/drawing/2014/main" id="{73880C04-E400-FF20-127D-0A24C3501EAC}"/>
              </a:ext>
            </a:extLst>
          </p:cNvPr>
          <p:cNvPicPr>
            <a:picLocks noChangeAspect="1"/>
          </p:cNvPicPr>
          <p:nvPr/>
        </p:nvPicPr>
        <p:blipFill rotWithShape="1">
          <a:blip r:embed="rId9">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1840841605"/>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4575C8AD-3642-96C3-306C-6D7CB6796964}"/>
            </a:ext>
          </a:extLst>
        </p:cNvPr>
        <p:cNvGrpSpPr/>
        <p:nvPr/>
      </p:nvGrpSpPr>
      <p:grpSpPr>
        <a:xfrm>
          <a:off x="0" y="0"/>
          <a:ext cx="0" cy="0"/>
          <a:chOff x="0" y="0"/>
          <a:chExt cx="0" cy="0"/>
        </a:xfrm>
      </p:grpSpPr>
      <p:pic>
        <p:nvPicPr>
          <p:cNvPr id="10" name="Google Shape;70;p2">
            <a:extLst>
              <a:ext uri="{FF2B5EF4-FFF2-40B4-BE49-F238E27FC236}">
                <a16:creationId xmlns:a16="http://schemas.microsoft.com/office/drawing/2014/main" id="{5FE59FE6-3F45-3462-2E9C-91B61E9D37C6}"/>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59BF131D-225D-2616-9444-5838858EDEB3}"/>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9BCF0F87-D354-9068-D605-16CF32BD4933}"/>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3BDC07BF-6819-39EA-6A10-0EB237DC0418}"/>
              </a:ext>
            </a:extLst>
          </p:cNvPr>
          <p:cNvPicPr preferRelativeResize="0"/>
          <p:nvPr/>
        </p:nvPicPr>
        <p:blipFill rotWithShape="1">
          <a:blip r:embed="rId5">
            <a:alphaModFix/>
          </a:blip>
          <a:srcRect/>
          <a:stretch/>
        </p:blipFill>
        <p:spPr>
          <a:xfrm>
            <a:off x="401899" y="807860"/>
            <a:ext cx="1153350" cy="101831"/>
          </a:xfrm>
          <a:prstGeom prst="rect">
            <a:avLst/>
          </a:prstGeom>
          <a:noFill/>
          <a:ln>
            <a:noFill/>
          </a:ln>
        </p:spPr>
      </p:pic>
      <p:sp>
        <p:nvSpPr>
          <p:cNvPr id="125" name="Google Shape;125;p6">
            <a:extLst>
              <a:ext uri="{FF2B5EF4-FFF2-40B4-BE49-F238E27FC236}">
                <a16:creationId xmlns:a16="http://schemas.microsoft.com/office/drawing/2014/main" id="{CEB87E5B-6CC9-5746-3E54-44A0CA22EB8D}"/>
              </a:ext>
            </a:extLst>
          </p:cNvPr>
          <p:cNvSpPr txBox="1"/>
          <p:nvPr/>
        </p:nvSpPr>
        <p:spPr>
          <a:xfrm>
            <a:off x="1792373" y="375322"/>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Arquitectura y entornos utilizados</a:t>
            </a:r>
            <a:endParaRPr sz="2800" kern="0" dirty="0">
              <a:solidFill>
                <a:schemeClr val="bg1"/>
              </a:solidFill>
              <a:latin typeface="Montserrat"/>
              <a:ea typeface="Montserrat"/>
              <a:cs typeface="Montserrat"/>
              <a:sym typeface="Montserrat"/>
            </a:endParaRPr>
          </a:p>
        </p:txBody>
      </p:sp>
      <p:pic>
        <p:nvPicPr>
          <p:cNvPr id="127" name="Google Shape;127;p6">
            <a:extLst>
              <a:ext uri="{FF2B5EF4-FFF2-40B4-BE49-F238E27FC236}">
                <a16:creationId xmlns:a16="http://schemas.microsoft.com/office/drawing/2014/main" id="{E67C64E7-0448-1F49-1AD0-FC7C77215AC7}"/>
              </a:ext>
            </a:extLst>
          </p:cNvPr>
          <p:cNvPicPr preferRelativeResize="0"/>
          <p:nvPr/>
        </p:nvPicPr>
        <p:blipFill rotWithShape="1">
          <a:blip r:embed="rId6">
            <a:alphaModFix/>
          </a:blip>
          <a:srcRect/>
          <a:stretch/>
        </p:blipFill>
        <p:spPr>
          <a:xfrm>
            <a:off x="401899" y="6212753"/>
            <a:ext cx="2252691" cy="409512"/>
          </a:xfrm>
          <a:prstGeom prst="rect">
            <a:avLst/>
          </a:prstGeom>
          <a:noFill/>
          <a:ln>
            <a:noFill/>
          </a:ln>
        </p:spPr>
      </p:pic>
      <p:pic>
        <p:nvPicPr>
          <p:cNvPr id="128" name="Google Shape;128;p6">
            <a:extLst>
              <a:ext uri="{FF2B5EF4-FFF2-40B4-BE49-F238E27FC236}">
                <a16:creationId xmlns:a16="http://schemas.microsoft.com/office/drawing/2014/main" id="{2E0742BC-90DA-A39C-A13F-B266AC52A4C8}"/>
              </a:ext>
            </a:extLst>
          </p:cNvPr>
          <p:cNvPicPr preferRelativeResize="0"/>
          <p:nvPr/>
        </p:nvPicPr>
        <p:blipFill rotWithShape="1">
          <a:blip r:embed="rId7">
            <a:alphaModFix/>
          </a:blip>
          <a:srcRect/>
          <a:stretch/>
        </p:blipFill>
        <p:spPr>
          <a:xfrm>
            <a:off x="9778837" y="664229"/>
            <a:ext cx="1745735" cy="389079"/>
          </a:xfrm>
          <a:prstGeom prst="rect">
            <a:avLst/>
          </a:prstGeom>
          <a:noFill/>
          <a:ln>
            <a:noFill/>
          </a:ln>
        </p:spPr>
      </p:pic>
      <p:sp>
        <p:nvSpPr>
          <p:cNvPr id="2" name="Google Shape;124;p6">
            <a:extLst>
              <a:ext uri="{FF2B5EF4-FFF2-40B4-BE49-F238E27FC236}">
                <a16:creationId xmlns:a16="http://schemas.microsoft.com/office/drawing/2014/main" id="{23B217B9-94DD-4A43-BD09-C8B58455FE97}"/>
              </a:ext>
            </a:extLst>
          </p:cNvPr>
          <p:cNvSpPr txBox="1"/>
          <p:nvPr/>
        </p:nvSpPr>
        <p:spPr>
          <a:xfrm>
            <a:off x="362863" y="4939505"/>
            <a:ext cx="11101245" cy="1461735"/>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1600" b="1" kern="0" dirty="0">
                <a:solidFill>
                  <a:schemeClr val="accent4">
                    <a:lumMod val="75000"/>
                  </a:schemeClr>
                </a:solidFill>
                <a:latin typeface="Montserrat SemiBold"/>
              </a:rPr>
              <a:t>Ambiente de Desarrollo e Implementación</a:t>
            </a:r>
            <a:endParaRPr lang="es-MX" sz="1600" b="1" kern="0" dirty="0">
              <a:solidFill>
                <a:schemeClr val="accent4">
                  <a:lumMod val="75000"/>
                </a:schemeClr>
              </a:solidFill>
              <a:latin typeface="Montserrat SemiBold"/>
              <a:sym typeface="Montserrat"/>
            </a:endParaRPr>
          </a:p>
          <a:p>
            <a:pPr algn="just"/>
            <a:r>
              <a:rPr lang="es-MX" sz="1400" b="0" i="0" dirty="0">
                <a:solidFill>
                  <a:srgbClr val="222222"/>
                </a:solidFill>
                <a:effectLst/>
                <a:latin typeface="system-ui"/>
              </a:rPr>
              <a:t> </a:t>
            </a:r>
          </a:p>
          <a:p>
            <a:pPr algn="just"/>
            <a:r>
              <a:rPr lang="es-MX" sz="1200" b="0" i="0" dirty="0">
                <a:solidFill>
                  <a:schemeClr val="bg1"/>
                </a:solidFill>
                <a:effectLst/>
                <a:latin typeface="system-ui"/>
              </a:rPr>
              <a:t>Se utilizaron plataformas como </a:t>
            </a:r>
            <a:r>
              <a:rPr lang="es-MX" sz="1200" b="0" i="0" dirty="0" err="1">
                <a:solidFill>
                  <a:schemeClr val="bg1"/>
                </a:solidFill>
                <a:effectLst/>
                <a:latin typeface="system-ui"/>
              </a:rPr>
              <a:t>RStudio</a:t>
            </a:r>
            <a:r>
              <a:rPr lang="es-MX" sz="1200" b="0" i="0" dirty="0">
                <a:solidFill>
                  <a:schemeClr val="bg1"/>
                </a:solidFill>
                <a:effectLst/>
                <a:latin typeface="system-ui"/>
              </a:rPr>
              <a:t> y Notebooks de </a:t>
            </a:r>
            <a:r>
              <a:rPr lang="es-MX" sz="1200" b="0" i="0" dirty="0" err="1">
                <a:solidFill>
                  <a:schemeClr val="bg1"/>
                </a:solidFill>
                <a:effectLst/>
                <a:latin typeface="system-ui"/>
              </a:rPr>
              <a:t>Jupyter</a:t>
            </a:r>
            <a:r>
              <a:rPr lang="es-MX" sz="1200" b="0" i="0" dirty="0">
                <a:solidFill>
                  <a:schemeClr val="bg1"/>
                </a:solidFill>
                <a:effectLst/>
                <a:latin typeface="system-ui"/>
              </a:rPr>
              <a:t> en Google </a:t>
            </a:r>
            <a:r>
              <a:rPr lang="es-MX" sz="1200" b="0" i="0" dirty="0" err="1">
                <a:solidFill>
                  <a:schemeClr val="bg1"/>
                </a:solidFill>
                <a:effectLst/>
                <a:latin typeface="system-ui"/>
              </a:rPr>
              <a:t>Colab</a:t>
            </a:r>
            <a:r>
              <a:rPr lang="es-MX" sz="1200" b="0" i="0" dirty="0">
                <a:solidFill>
                  <a:schemeClr val="bg1"/>
                </a:solidFill>
                <a:effectLst/>
                <a:latin typeface="system-ui"/>
              </a:rPr>
              <a:t>. </a:t>
            </a:r>
            <a:r>
              <a:rPr lang="es-MX" sz="1200" b="0" i="0" dirty="0">
                <a:solidFill>
                  <a:schemeClr val="bg1"/>
                </a:solidFill>
                <a:effectLst/>
                <a:latin typeface="Söhne"/>
              </a:rPr>
              <a:t>Ambos son entornos de desarrollo integrado muy populares que ofrecen una serie de características diseñadas específicamente para la ciencia de datos y el análisis estadístico. Ofrecen una interfaz de usuario amigable, depuración interactiva, integración con Git y muchas otras características útiles.</a:t>
            </a:r>
          </a:p>
          <a:p>
            <a:pPr algn="just"/>
            <a:endParaRPr lang="es-MX" sz="1200" dirty="0">
              <a:solidFill>
                <a:schemeClr val="bg1"/>
              </a:solidFill>
              <a:latin typeface="Söhne"/>
            </a:endParaRPr>
          </a:p>
        </p:txBody>
      </p:sp>
      <p:pic>
        <p:nvPicPr>
          <p:cNvPr id="4" name="Imagen 3">
            <a:extLst>
              <a:ext uri="{FF2B5EF4-FFF2-40B4-BE49-F238E27FC236}">
                <a16:creationId xmlns:a16="http://schemas.microsoft.com/office/drawing/2014/main" id="{463B49B2-9AA9-35A1-826A-B007EBCB8BF1}"/>
              </a:ext>
            </a:extLst>
          </p:cNvPr>
          <p:cNvPicPr>
            <a:picLocks noChangeAspect="1"/>
          </p:cNvPicPr>
          <p:nvPr/>
        </p:nvPicPr>
        <p:blipFill>
          <a:blip r:embed="rId8"/>
          <a:stretch>
            <a:fillRect/>
          </a:stretch>
        </p:blipFill>
        <p:spPr>
          <a:xfrm>
            <a:off x="6877470" y="1481802"/>
            <a:ext cx="4683618" cy="2546717"/>
          </a:xfrm>
          <a:prstGeom prst="rect">
            <a:avLst/>
          </a:prstGeom>
          <a:ln>
            <a:solidFill>
              <a:schemeClr val="accent1"/>
            </a:solidFill>
          </a:ln>
        </p:spPr>
      </p:pic>
      <p:sp>
        <p:nvSpPr>
          <p:cNvPr id="3" name="Google Shape;124;p6">
            <a:extLst>
              <a:ext uri="{FF2B5EF4-FFF2-40B4-BE49-F238E27FC236}">
                <a16:creationId xmlns:a16="http://schemas.microsoft.com/office/drawing/2014/main" id="{8D384B20-4C5F-C36A-8B46-FEC8A9FF6FA8}"/>
              </a:ext>
            </a:extLst>
          </p:cNvPr>
          <p:cNvSpPr txBox="1"/>
          <p:nvPr/>
        </p:nvSpPr>
        <p:spPr>
          <a:xfrm>
            <a:off x="258517" y="953136"/>
            <a:ext cx="3731678" cy="475983"/>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sz="1600" b="1" kern="0" dirty="0">
                <a:solidFill>
                  <a:schemeClr val="accent4">
                    <a:lumMod val="75000"/>
                  </a:schemeClr>
                </a:solidFill>
                <a:latin typeface="Montserrat SemiBold"/>
              </a:rPr>
              <a:t>Arquitectura del proyecto</a:t>
            </a:r>
            <a:endParaRPr lang="es-MX" sz="1600" b="1" kern="0" dirty="0">
              <a:solidFill>
                <a:schemeClr val="accent4">
                  <a:lumMod val="75000"/>
                </a:schemeClr>
              </a:solidFill>
              <a:latin typeface="Montserrat SemiBold"/>
              <a:sym typeface="Montserrat"/>
            </a:endParaRPr>
          </a:p>
        </p:txBody>
      </p:sp>
      <p:pic>
        <p:nvPicPr>
          <p:cNvPr id="7" name="Imagen 6">
            <a:extLst>
              <a:ext uri="{FF2B5EF4-FFF2-40B4-BE49-F238E27FC236}">
                <a16:creationId xmlns:a16="http://schemas.microsoft.com/office/drawing/2014/main" id="{ADEDB3B3-37A9-7345-98CC-D5CF643417D9}"/>
              </a:ext>
            </a:extLst>
          </p:cNvPr>
          <p:cNvPicPr>
            <a:picLocks noChangeAspect="1"/>
          </p:cNvPicPr>
          <p:nvPr/>
        </p:nvPicPr>
        <p:blipFill>
          <a:blip r:embed="rId9"/>
          <a:stretch>
            <a:fillRect/>
          </a:stretch>
        </p:blipFill>
        <p:spPr>
          <a:xfrm>
            <a:off x="299848" y="1661158"/>
            <a:ext cx="6468074" cy="2810452"/>
          </a:xfrm>
          <a:prstGeom prst="rect">
            <a:avLst/>
          </a:prstGeom>
        </p:spPr>
      </p:pic>
      <p:pic>
        <p:nvPicPr>
          <p:cNvPr id="8" name="Imagen 7" descr="Logotipo&#10;&#10;Descripción generada automáticamente">
            <a:extLst>
              <a:ext uri="{FF2B5EF4-FFF2-40B4-BE49-F238E27FC236}">
                <a16:creationId xmlns:a16="http://schemas.microsoft.com/office/drawing/2014/main" id="{09379DB3-F1F5-8B7A-3052-1F9194D66F51}"/>
              </a:ext>
            </a:extLst>
          </p:cNvPr>
          <p:cNvPicPr>
            <a:picLocks noChangeAspect="1"/>
          </p:cNvPicPr>
          <p:nvPr/>
        </p:nvPicPr>
        <p:blipFill rotWithShape="1">
          <a:blip r:embed="rId10">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9" name="Imagen 8" descr="Interfaz de usuario gráfica, Sitio web&#10;&#10;Descripción generada automáticamente">
            <a:extLst>
              <a:ext uri="{FF2B5EF4-FFF2-40B4-BE49-F238E27FC236}">
                <a16:creationId xmlns:a16="http://schemas.microsoft.com/office/drawing/2014/main" id="{7BAE5D09-97AD-64A6-185E-7478479BAE7A}"/>
              </a:ext>
            </a:extLst>
          </p:cNvPr>
          <p:cNvPicPr>
            <a:picLocks noChangeAspect="1"/>
          </p:cNvPicPr>
          <p:nvPr/>
        </p:nvPicPr>
        <p:blipFill rotWithShape="1">
          <a:blip r:embed="rId11">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pic>
        <p:nvPicPr>
          <p:cNvPr id="12" name="Imagen 11">
            <a:extLst>
              <a:ext uri="{FF2B5EF4-FFF2-40B4-BE49-F238E27FC236}">
                <a16:creationId xmlns:a16="http://schemas.microsoft.com/office/drawing/2014/main" id="{FF591535-A473-0208-1875-D1C1A0A2F28A}"/>
              </a:ext>
            </a:extLst>
          </p:cNvPr>
          <p:cNvPicPr>
            <a:picLocks noChangeAspect="1"/>
          </p:cNvPicPr>
          <p:nvPr/>
        </p:nvPicPr>
        <p:blipFill>
          <a:blip r:embed="rId12"/>
          <a:stretch>
            <a:fillRect/>
          </a:stretch>
        </p:blipFill>
        <p:spPr>
          <a:xfrm>
            <a:off x="6893044" y="4211971"/>
            <a:ext cx="4610100" cy="838200"/>
          </a:xfrm>
          <a:prstGeom prst="rect">
            <a:avLst/>
          </a:prstGeom>
        </p:spPr>
      </p:pic>
    </p:spTree>
    <p:extLst>
      <p:ext uri="{BB962C8B-B14F-4D97-AF65-F5344CB8AC3E}">
        <p14:creationId xmlns:p14="http://schemas.microsoft.com/office/powerpoint/2010/main" val="72150027"/>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D54F7C50-944D-CC3A-2ADC-8047DE91EC8B}"/>
            </a:ext>
          </a:extLst>
        </p:cNvPr>
        <p:cNvGrpSpPr/>
        <p:nvPr/>
      </p:nvGrpSpPr>
      <p:grpSpPr>
        <a:xfrm>
          <a:off x="0" y="0"/>
          <a:ext cx="0" cy="0"/>
          <a:chOff x="0" y="0"/>
          <a:chExt cx="0" cy="0"/>
        </a:xfrm>
      </p:grpSpPr>
      <p:pic>
        <p:nvPicPr>
          <p:cNvPr id="7" name="Google Shape;70;p2">
            <a:extLst>
              <a:ext uri="{FF2B5EF4-FFF2-40B4-BE49-F238E27FC236}">
                <a16:creationId xmlns:a16="http://schemas.microsoft.com/office/drawing/2014/main" id="{393468B9-2115-F0AF-FFEC-A27B5017B65A}"/>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EFAB4061-0666-BE27-64AF-29E296A0C6AD}"/>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768B1249-3AF9-9ECE-2739-E5EB8DB5262D}"/>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984A6F76-569D-AB64-7D9E-CB275917CF01}"/>
              </a:ext>
            </a:extLst>
          </p:cNvPr>
          <p:cNvPicPr preferRelativeResize="0"/>
          <p:nvPr/>
        </p:nvPicPr>
        <p:blipFill rotWithShape="1">
          <a:blip r:embed="rId5">
            <a:alphaModFix/>
          </a:blip>
          <a:srcRect/>
          <a:stretch/>
        </p:blipFill>
        <p:spPr>
          <a:xfrm>
            <a:off x="401899" y="642760"/>
            <a:ext cx="1153350" cy="101831"/>
          </a:xfrm>
          <a:prstGeom prst="rect">
            <a:avLst/>
          </a:prstGeom>
          <a:noFill/>
          <a:ln>
            <a:noFill/>
          </a:ln>
        </p:spPr>
      </p:pic>
      <p:sp>
        <p:nvSpPr>
          <p:cNvPr id="125" name="Google Shape;125;p6">
            <a:extLst>
              <a:ext uri="{FF2B5EF4-FFF2-40B4-BE49-F238E27FC236}">
                <a16:creationId xmlns:a16="http://schemas.microsoft.com/office/drawing/2014/main" id="{072C9272-84E8-AAD5-41B8-9BAD1759A6AE}"/>
              </a:ext>
            </a:extLst>
          </p:cNvPr>
          <p:cNvSpPr txBox="1"/>
          <p:nvPr/>
        </p:nvSpPr>
        <p:spPr>
          <a:xfrm>
            <a:off x="1879644" y="263613"/>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exploratorio de datos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85FF6880-4EB2-D7DE-6B7A-599FA80C15DF}"/>
              </a:ext>
            </a:extLst>
          </p:cNvPr>
          <p:cNvPicPr preferRelativeResize="0"/>
          <p:nvPr/>
        </p:nvPicPr>
        <p:blipFill rotWithShape="1">
          <a:blip r:embed="rId6">
            <a:alphaModFix/>
          </a:blip>
          <a:srcRect/>
          <a:stretch/>
        </p:blipFill>
        <p:spPr>
          <a:xfrm>
            <a:off x="9778837" y="499129"/>
            <a:ext cx="1745735" cy="389079"/>
          </a:xfrm>
          <a:prstGeom prst="rect">
            <a:avLst/>
          </a:prstGeom>
          <a:noFill/>
          <a:ln>
            <a:noFill/>
          </a:ln>
        </p:spPr>
      </p:pic>
      <p:sp>
        <p:nvSpPr>
          <p:cNvPr id="2" name="Google Shape;124;p6">
            <a:extLst>
              <a:ext uri="{FF2B5EF4-FFF2-40B4-BE49-F238E27FC236}">
                <a16:creationId xmlns:a16="http://schemas.microsoft.com/office/drawing/2014/main" id="{495E4088-4473-88E5-11F5-FB31088384AA}"/>
              </a:ext>
            </a:extLst>
          </p:cNvPr>
          <p:cNvSpPr txBox="1"/>
          <p:nvPr/>
        </p:nvSpPr>
        <p:spPr>
          <a:xfrm>
            <a:off x="401899" y="1145305"/>
            <a:ext cx="5421035" cy="5098800"/>
          </a:xfrm>
          <a:prstGeom prst="rect">
            <a:avLst/>
          </a:prstGeom>
          <a:noFill/>
          <a:ln>
            <a:noFill/>
          </a:ln>
        </p:spPr>
        <p:txBody>
          <a:bodyPr spcFirstLastPara="1" wrap="square" lIns="119098" tIns="119098" rIns="119098" bIns="119098" anchor="t" anchorCtr="0">
            <a:noAutofit/>
          </a:bodyPr>
          <a:lstStyle/>
          <a:p>
            <a:pPr algn="just" defTabSz="737189">
              <a:buClr>
                <a:srgbClr val="000000"/>
              </a:buClr>
              <a:buSzPts val="2600"/>
            </a:pPr>
            <a:r>
              <a:rPr lang="es-MX" b="1" kern="0" dirty="0" err="1">
                <a:solidFill>
                  <a:schemeClr val="accent4">
                    <a:lumMod val="75000"/>
                  </a:schemeClr>
                </a:solidFill>
                <a:latin typeface="Montserrat SemiBold"/>
              </a:rPr>
              <a:t>Dataset</a:t>
            </a:r>
            <a:r>
              <a:rPr lang="es-MX" b="1" kern="0" dirty="0">
                <a:solidFill>
                  <a:schemeClr val="accent4">
                    <a:lumMod val="75000"/>
                  </a:schemeClr>
                </a:solidFill>
                <a:latin typeface="Montserrat SemiBold"/>
              </a:rPr>
              <a:t> y Variables del conjunto de datos</a:t>
            </a:r>
            <a:r>
              <a:rPr lang="es-MX" b="1" kern="0" dirty="0">
                <a:solidFill>
                  <a:schemeClr val="accent4">
                    <a:lumMod val="75000"/>
                  </a:schemeClr>
                </a:solidFill>
                <a:latin typeface="Montserrat SemiBold"/>
                <a:sym typeface="Montserrat SemiBold"/>
              </a:rPr>
              <a:t>:</a:t>
            </a:r>
            <a:r>
              <a:rPr lang="es-MX" b="1" kern="0" dirty="0">
                <a:solidFill>
                  <a:schemeClr val="accent4">
                    <a:lumMod val="75000"/>
                  </a:schemeClr>
                </a:solidFill>
                <a:latin typeface="Montserrat SemiBold"/>
                <a:sym typeface="Montserrat"/>
              </a:rPr>
              <a:t> </a:t>
            </a:r>
          </a:p>
          <a:p>
            <a:pPr algn="just"/>
            <a:endParaRPr lang="es-MX" sz="1600" b="0" i="0" dirty="0">
              <a:solidFill>
                <a:srgbClr val="222222"/>
              </a:solidFill>
              <a:effectLst/>
              <a:latin typeface="system-ui"/>
            </a:endParaRPr>
          </a:p>
          <a:p>
            <a:pPr algn="just"/>
            <a:r>
              <a:rPr lang="es-MX" sz="1300" b="0" i="0" dirty="0">
                <a:solidFill>
                  <a:schemeClr val="bg1"/>
                </a:solidFill>
                <a:effectLst/>
                <a:latin typeface="system-ui"/>
              </a:rPr>
              <a:t>El </a:t>
            </a:r>
            <a:r>
              <a:rPr lang="es-MX" sz="1300" b="0" i="0" dirty="0" err="1">
                <a:solidFill>
                  <a:schemeClr val="bg1"/>
                </a:solidFill>
                <a:effectLst/>
                <a:latin typeface="system-ui"/>
              </a:rPr>
              <a:t>dataset</a:t>
            </a:r>
            <a:r>
              <a:rPr lang="es-MX" sz="1300" b="0" i="0" dirty="0">
                <a:solidFill>
                  <a:schemeClr val="bg1"/>
                </a:solidFill>
                <a:effectLst/>
                <a:latin typeface="system-ui"/>
              </a:rPr>
              <a:t> utilizado está disponible de forma pública en el portal web de </a:t>
            </a:r>
            <a:r>
              <a:rPr lang="es-MX" sz="1300" b="0" i="0" dirty="0" err="1">
                <a:solidFill>
                  <a:schemeClr val="bg1"/>
                </a:solidFill>
                <a:effectLst/>
                <a:latin typeface="system-ui"/>
              </a:rPr>
              <a:t>Kaggle</a:t>
            </a:r>
            <a:r>
              <a:rPr lang="es-MX" sz="1300" b="0" i="0" dirty="0">
                <a:solidFill>
                  <a:schemeClr val="bg1"/>
                </a:solidFill>
                <a:effectLst/>
                <a:latin typeface="system-ui"/>
              </a:rPr>
              <a:t>, la fuente es la siguiente: </a:t>
            </a:r>
            <a:r>
              <a:rPr lang="es-MX" sz="1300" b="0" i="0" dirty="0">
                <a:solidFill>
                  <a:srgbClr val="222222"/>
                </a:solidFill>
                <a:effectLst/>
                <a:latin typeface="system-ui"/>
                <a:hlinkClick r:id="rId7"/>
              </a:rPr>
              <a:t>https://www.kaggle.com/datasets/iammustafatz/diabetes-prediction-dataset</a:t>
            </a:r>
            <a:endParaRPr lang="es-MX" sz="1300" dirty="0">
              <a:solidFill>
                <a:srgbClr val="222222"/>
              </a:solidFill>
              <a:latin typeface="system-ui"/>
            </a:endParaRPr>
          </a:p>
          <a:p>
            <a:pPr algn="just"/>
            <a:endParaRPr lang="es-MX" sz="1400" dirty="0">
              <a:solidFill>
                <a:schemeClr val="bg1"/>
              </a:solidFill>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El género (</a:t>
            </a:r>
            <a:r>
              <a:rPr lang="es-MX" sz="1300" b="1" i="0" dirty="0" err="1">
                <a:solidFill>
                  <a:schemeClr val="bg1"/>
                </a:solidFill>
                <a:effectLst/>
                <a:latin typeface="system-ui"/>
              </a:rPr>
              <a:t>gender</a:t>
            </a:r>
            <a:r>
              <a:rPr lang="es-MX" sz="1300" b="0" i="0" dirty="0">
                <a:solidFill>
                  <a:schemeClr val="bg1"/>
                </a:solidFill>
                <a:effectLst/>
                <a:latin typeface="system-ui"/>
              </a:rPr>
              <a:t>) se refiere al sexo biológico del individuo, que puede tener un impacto en su susceptibilidad a la diabetes. Hay tres categorías: masculino, femenino y otras.</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La edad (</a:t>
            </a:r>
            <a:r>
              <a:rPr lang="es-MX" sz="1300" b="1" i="0" dirty="0" err="1">
                <a:solidFill>
                  <a:schemeClr val="bg1"/>
                </a:solidFill>
                <a:effectLst/>
                <a:latin typeface="system-ui"/>
              </a:rPr>
              <a:t>age</a:t>
            </a:r>
            <a:r>
              <a:rPr lang="es-MX" sz="1300" b="0" i="0" dirty="0">
                <a:solidFill>
                  <a:schemeClr val="bg1"/>
                </a:solidFill>
                <a:effectLst/>
                <a:latin typeface="system-ui"/>
              </a:rPr>
              <a:t>) es un factor importante ya que la diabetes se diagnostica con mayor frecuencia en adultos mayores. La edad oscila entre 0 y 80 años en nuestro conjunto de datos.</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La hipertensión (</a:t>
            </a:r>
            <a:r>
              <a:rPr lang="es-MX" sz="1300" b="1" i="0" dirty="0" err="1">
                <a:solidFill>
                  <a:schemeClr val="bg1"/>
                </a:solidFill>
                <a:effectLst/>
                <a:latin typeface="system-ui"/>
              </a:rPr>
              <a:t>hypertension</a:t>
            </a:r>
            <a:r>
              <a:rPr lang="es-MX" sz="1300" b="0" i="0" dirty="0">
                <a:solidFill>
                  <a:schemeClr val="bg1"/>
                </a:solidFill>
                <a:effectLst/>
                <a:latin typeface="system-ui"/>
              </a:rPr>
              <a:t>) es una afección médica en la que la presión arterial en las arterias está elevada persistentemente. Tiene valores 0 o 1 donde 0 indica que no tiene hipertensión y 1 significa que tiene hipertensión.</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La enfermedad cardíaca (</a:t>
            </a:r>
            <a:r>
              <a:rPr lang="es-MX" sz="1300" b="1" i="0" dirty="0" err="1">
                <a:solidFill>
                  <a:schemeClr val="bg1"/>
                </a:solidFill>
                <a:effectLst/>
                <a:latin typeface="system-ui"/>
              </a:rPr>
              <a:t>heart_disease</a:t>
            </a:r>
            <a:r>
              <a:rPr lang="es-MX" sz="1300" b="0" i="0" dirty="0">
                <a:solidFill>
                  <a:schemeClr val="bg1"/>
                </a:solidFill>
                <a:effectLst/>
                <a:latin typeface="system-ui"/>
              </a:rPr>
              <a:t>) es otra condición médica que se asocia con un mayor riesgo de desarrollar diabetes. Tiene valores 0 o 1 donde 0 indica que no tienen enfermedad cardíaca y 1 significa que tienen enfermedad cardíaca.</a:t>
            </a:r>
          </a:p>
        </p:txBody>
      </p:sp>
      <p:sp>
        <p:nvSpPr>
          <p:cNvPr id="3" name="Google Shape;124;p6">
            <a:extLst>
              <a:ext uri="{FF2B5EF4-FFF2-40B4-BE49-F238E27FC236}">
                <a16:creationId xmlns:a16="http://schemas.microsoft.com/office/drawing/2014/main" id="{95F89A28-6F9F-9D98-75E2-0C1E16233FF2}"/>
              </a:ext>
            </a:extLst>
          </p:cNvPr>
          <p:cNvSpPr txBox="1"/>
          <p:nvPr/>
        </p:nvSpPr>
        <p:spPr>
          <a:xfrm>
            <a:off x="5895967" y="1008276"/>
            <a:ext cx="5436437" cy="5565021"/>
          </a:xfrm>
          <a:prstGeom prst="rect">
            <a:avLst/>
          </a:prstGeom>
          <a:noFill/>
          <a:ln>
            <a:noFill/>
          </a:ln>
        </p:spPr>
        <p:txBody>
          <a:bodyPr spcFirstLastPara="1" wrap="square" lIns="119098" tIns="119098" rIns="119098" bIns="119098" anchor="t" anchorCtr="0">
            <a:noAutofit/>
          </a:bodyPr>
          <a:lstStyle/>
          <a:p>
            <a:pPr marL="285750" indent="-285750" algn="just">
              <a:buFont typeface="Arial" panose="020B0604020202020204" pitchFamily="34" charset="0"/>
              <a:buChar char="•"/>
            </a:pPr>
            <a:r>
              <a:rPr lang="es-MX" sz="1300" b="0" i="0" dirty="0">
                <a:solidFill>
                  <a:schemeClr val="bg1"/>
                </a:solidFill>
                <a:effectLst/>
                <a:latin typeface="system-ui"/>
              </a:rPr>
              <a:t>El historial de tabaquismo (</a:t>
            </a:r>
            <a:r>
              <a:rPr lang="es-MX" sz="1300" b="1" i="0" dirty="0" err="1">
                <a:solidFill>
                  <a:schemeClr val="bg1"/>
                </a:solidFill>
                <a:effectLst/>
                <a:latin typeface="system-ui"/>
              </a:rPr>
              <a:t>smoking_history</a:t>
            </a:r>
            <a:r>
              <a:rPr lang="es-MX" sz="1300" b="0" i="0" dirty="0">
                <a:solidFill>
                  <a:schemeClr val="bg1"/>
                </a:solidFill>
                <a:effectLst/>
                <a:latin typeface="system-ui"/>
              </a:rPr>
              <a:t>) también se considera un factor de riesgo para la diabetes y puede exacerbar las complicaciones asociadas con la diabetes. En nuestro conjunto de datos tenemos 6 categorías: no actualmente, anteriormente, sin información, actualmente, nunca y jamás.</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El IMC (índice de masa corporal) (</a:t>
            </a:r>
            <a:r>
              <a:rPr lang="es-MX" sz="1300" b="1" i="0" dirty="0" err="1">
                <a:solidFill>
                  <a:schemeClr val="bg1"/>
                </a:solidFill>
                <a:effectLst/>
                <a:latin typeface="system-ui"/>
              </a:rPr>
              <a:t>bmi</a:t>
            </a:r>
            <a:r>
              <a:rPr lang="es-MX" sz="1300" b="0" i="0" dirty="0">
                <a:solidFill>
                  <a:schemeClr val="bg1"/>
                </a:solidFill>
                <a:effectLst/>
                <a:latin typeface="system-ui"/>
              </a:rPr>
              <a:t>) es una medida de la grasa corporal basada en el peso y la altura. Los valores más altos de IMC están relacionados con un mayor riesgo de diabetes. El rango de IMC en el conjunto de datos es de 10.16 a 71.55. Un IMC inferior a 18.5 indica bajo peso, entre 18.5 y 24.9 es normal, entre 25 y 29.9 indica sobrepeso y 30 o más indica obesidad.</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El nivel de HbA1c (hemoglobina A1c) (</a:t>
            </a:r>
            <a:r>
              <a:rPr lang="es-MX" sz="1300" b="1" i="0" dirty="0">
                <a:solidFill>
                  <a:schemeClr val="bg1"/>
                </a:solidFill>
                <a:effectLst/>
                <a:latin typeface="system-ui"/>
              </a:rPr>
              <a:t>HbA1c_level</a:t>
            </a:r>
            <a:r>
              <a:rPr lang="es-MX" sz="1300" b="0" i="0" dirty="0">
                <a:solidFill>
                  <a:schemeClr val="bg1"/>
                </a:solidFill>
                <a:effectLst/>
                <a:latin typeface="system-ui"/>
              </a:rPr>
              <a:t>) es una medida del nivel promedio de azúcar en sangre de una persona durante los últimos 2 o 3 meses. Los niveles más altos indican un mayor riesgo de desarrollar diabetes. En su mayoría, más del 6.5% del nivel de HbA1c indica diabetes.</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El nivel de glucosa en sangre (</a:t>
            </a:r>
            <a:r>
              <a:rPr lang="es-MX" sz="1300" b="1" i="0" dirty="0" err="1">
                <a:solidFill>
                  <a:schemeClr val="bg1"/>
                </a:solidFill>
                <a:effectLst/>
                <a:latin typeface="system-ui"/>
              </a:rPr>
              <a:t>blood_glucose_level</a:t>
            </a:r>
            <a:r>
              <a:rPr lang="es-MX" sz="1300" b="0" i="0" dirty="0">
                <a:solidFill>
                  <a:schemeClr val="bg1"/>
                </a:solidFill>
                <a:effectLst/>
                <a:latin typeface="system-ui"/>
              </a:rPr>
              <a:t>) se refiere a la cantidad de glucosa en el torrente sanguíneo en un momento dado. Los niveles altos de glucosa en sangre son un indicador clave de diabetes.</a:t>
            </a:r>
          </a:p>
          <a:p>
            <a:pPr marL="285750" indent="-285750" algn="just">
              <a:buFont typeface="Arial" panose="020B0604020202020204" pitchFamily="34" charset="0"/>
              <a:buChar char="•"/>
            </a:pPr>
            <a:endParaRPr lang="es-MX" sz="1300" b="0" i="0" dirty="0">
              <a:solidFill>
                <a:schemeClr val="bg1"/>
              </a:solidFill>
              <a:effectLst/>
              <a:latin typeface="system-ui"/>
            </a:endParaRPr>
          </a:p>
          <a:p>
            <a:pPr marL="285750" indent="-285750" algn="just">
              <a:buFont typeface="Arial" panose="020B0604020202020204" pitchFamily="34" charset="0"/>
              <a:buChar char="•"/>
            </a:pPr>
            <a:r>
              <a:rPr lang="es-MX" sz="1300" b="0" i="0" dirty="0">
                <a:solidFill>
                  <a:schemeClr val="bg1"/>
                </a:solidFill>
                <a:effectLst/>
                <a:latin typeface="system-ui"/>
              </a:rPr>
              <a:t>La diabetes (</a:t>
            </a:r>
            <a:r>
              <a:rPr lang="es-MX" sz="1300" b="1" i="0" dirty="0">
                <a:solidFill>
                  <a:schemeClr val="bg1"/>
                </a:solidFill>
                <a:effectLst/>
                <a:latin typeface="system-ui"/>
              </a:rPr>
              <a:t>diabetes</a:t>
            </a:r>
            <a:r>
              <a:rPr lang="es-MX" sz="1300" b="0" i="0" dirty="0">
                <a:solidFill>
                  <a:schemeClr val="bg1"/>
                </a:solidFill>
                <a:effectLst/>
                <a:latin typeface="system-ui"/>
              </a:rPr>
              <a:t>) es la variable objetivo que se predice, donde los valores de 1 indican la presencia de diabetes y 0 indican la ausencia de diabetes.</a:t>
            </a:r>
          </a:p>
        </p:txBody>
      </p:sp>
      <p:pic>
        <p:nvPicPr>
          <p:cNvPr id="6" name="Imagen 5" descr="Logotipo&#10;&#10;Descripción generada automáticamente">
            <a:extLst>
              <a:ext uri="{FF2B5EF4-FFF2-40B4-BE49-F238E27FC236}">
                <a16:creationId xmlns:a16="http://schemas.microsoft.com/office/drawing/2014/main" id="{F45DFD4F-9DCC-0830-74B2-EC51316A2C11}"/>
              </a:ext>
            </a:extLst>
          </p:cNvPr>
          <p:cNvPicPr>
            <a:picLocks noChangeAspect="1"/>
          </p:cNvPicPr>
          <p:nvPr/>
        </p:nvPicPr>
        <p:blipFill rotWithShape="1">
          <a:blip r:embed="rId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8" name="Imagen 7" descr="Logotipo&#10;&#10;Descripción generada automáticamente">
            <a:extLst>
              <a:ext uri="{FF2B5EF4-FFF2-40B4-BE49-F238E27FC236}">
                <a16:creationId xmlns:a16="http://schemas.microsoft.com/office/drawing/2014/main" id="{4671D9C0-9C80-553F-4B72-81FF439D67F1}"/>
              </a:ext>
            </a:extLst>
          </p:cNvPr>
          <p:cNvPicPr>
            <a:picLocks noChangeAspect="1"/>
          </p:cNvPicPr>
          <p:nvPr/>
        </p:nvPicPr>
        <p:blipFill rotWithShape="1">
          <a:blip r:embed="rId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9" name="Imagen 8" descr="Interfaz de usuario gráfica, Sitio web&#10;&#10;Descripción generada automáticamente">
            <a:extLst>
              <a:ext uri="{FF2B5EF4-FFF2-40B4-BE49-F238E27FC236}">
                <a16:creationId xmlns:a16="http://schemas.microsoft.com/office/drawing/2014/main" id="{CB86C903-29A7-4539-CB11-BA88D69E96D3}"/>
              </a:ext>
            </a:extLst>
          </p:cNvPr>
          <p:cNvPicPr>
            <a:picLocks noChangeAspect="1"/>
          </p:cNvPicPr>
          <p:nvPr/>
        </p:nvPicPr>
        <p:blipFill rotWithShape="1">
          <a:blip r:embed="rId9">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190415108"/>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0A5064E9-1086-88CD-AF56-E7FF08368DA7}"/>
            </a:ext>
          </a:extLst>
        </p:cNvPr>
        <p:cNvGrpSpPr/>
        <p:nvPr/>
      </p:nvGrpSpPr>
      <p:grpSpPr>
        <a:xfrm>
          <a:off x="0" y="0"/>
          <a:ext cx="0" cy="0"/>
          <a:chOff x="0" y="0"/>
          <a:chExt cx="0" cy="0"/>
        </a:xfrm>
      </p:grpSpPr>
      <p:pic>
        <p:nvPicPr>
          <p:cNvPr id="10" name="Google Shape;70;p2">
            <a:extLst>
              <a:ext uri="{FF2B5EF4-FFF2-40B4-BE49-F238E27FC236}">
                <a16:creationId xmlns:a16="http://schemas.microsoft.com/office/drawing/2014/main" id="{1A8F84B8-75D1-69B9-165A-8FC8780C4635}"/>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DD807DB1-401C-2442-CB11-2FEAC4CD149C}"/>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5C6D71F6-16C7-BD3A-11B9-7DCB81AAF4AB}"/>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0703FDBC-AE97-E1E7-8821-BCBDE96F9007}"/>
              </a:ext>
            </a:extLst>
          </p:cNvPr>
          <p:cNvPicPr preferRelativeResize="0"/>
          <p:nvPr/>
        </p:nvPicPr>
        <p:blipFill rotWithShape="1">
          <a:blip r:embed="rId5">
            <a:alphaModFix/>
          </a:blip>
          <a:srcRect/>
          <a:stretch/>
        </p:blipFill>
        <p:spPr>
          <a:xfrm>
            <a:off x="401899" y="642760"/>
            <a:ext cx="1153350" cy="101831"/>
          </a:xfrm>
          <a:prstGeom prst="rect">
            <a:avLst/>
          </a:prstGeom>
          <a:noFill/>
          <a:ln>
            <a:noFill/>
          </a:ln>
        </p:spPr>
      </p:pic>
      <p:sp>
        <p:nvSpPr>
          <p:cNvPr id="125" name="Google Shape;125;p6">
            <a:extLst>
              <a:ext uri="{FF2B5EF4-FFF2-40B4-BE49-F238E27FC236}">
                <a16:creationId xmlns:a16="http://schemas.microsoft.com/office/drawing/2014/main" id="{FD9157F6-C729-F976-DA27-1A0C72F2A06F}"/>
              </a:ext>
            </a:extLst>
          </p:cNvPr>
          <p:cNvSpPr txBox="1"/>
          <p:nvPr/>
        </p:nvSpPr>
        <p:spPr>
          <a:xfrm>
            <a:off x="1856544" y="235727"/>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exploratorio de datos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25B27976-2AFA-9121-EE13-97B67F731376}"/>
              </a:ext>
            </a:extLst>
          </p:cNvPr>
          <p:cNvPicPr preferRelativeResize="0"/>
          <p:nvPr/>
        </p:nvPicPr>
        <p:blipFill rotWithShape="1">
          <a:blip r:embed="rId6">
            <a:alphaModFix/>
          </a:blip>
          <a:srcRect/>
          <a:stretch/>
        </p:blipFill>
        <p:spPr>
          <a:xfrm>
            <a:off x="9778837" y="499129"/>
            <a:ext cx="1745735" cy="389079"/>
          </a:xfrm>
          <a:prstGeom prst="rect">
            <a:avLst/>
          </a:prstGeom>
          <a:noFill/>
          <a:ln>
            <a:noFill/>
          </a:ln>
        </p:spPr>
      </p:pic>
      <p:pic>
        <p:nvPicPr>
          <p:cNvPr id="7" name="Imagen 6">
            <a:extLst>
              <a:ext uri="{FF2B5EF4-FFF2-40B4-BE49-F238E27FC236}">
                <a16:creationId xmlns:a16="http://schemas.microsoft.com/office/drawing/2014/main" id="{5DF898F4-B61E-0161-3698-50CEB530FC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851" y="1049270"/>
            <a:ext cx="4443500" cy="3173928"/>
          </a:xfrm>
          <a:prstGeom prst="rect">
            <a:avLst/>
          </a:prstGeom>
        </p:spPr>
      </p:pic>
      <p:pic>
        <p:nvPicPr>
          <p:cNvPr id="5" name="Imagen 4">
            <a:extLst>
              <a:ext uri="{FF2B5EF4-FFF2-40B4-BE49-F238E27FC236}">
                <a16:creationId xmlns:a16="http://schemas.microsoft.com/office/drawing/2014/main" id="{39382827-F0AC-47AE-5FA8-315563C22A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9448" y="1049270"/>
            <a:ext cx="4542323" cy="3244516"/>
          </a:xfrm>
          <a:prstGeom prst="rect">
            <a:avLst/>
          </a:prstGeom>
        </p:spPr>
      </p:pic>
      <p:sp>
        <p:nvSpPr>
          <p:cNvPr id="6" name="Google Shape;124;p6">
            <a:extLst>
              <a:ext uri="{FF2B5EF4-FFF2-40B4-BE49-F238E27FC236}">
                <a16:creationId xmlns:a16="http://schemas.microsoft.com/office/drawing/2014/main" id="{E7DDF3A1-B9CC-84B0-9488-E1090E4D8343}"/>
              </a:ext>
            </a:extLst>
          </p:cNvPr>
          <p:cNvSpPr txBox="1"/>
          <p:nvPr/>
        </p:nvSpPr>
        <p:spPr>
          <a:xfrm>
            <a:off x="271068" y="4374038"/>
            <a:ext cx="5400977" cy="2278659"/>
          </a:xfrm>
          <a:prstGeom prst="rect">
            <a:avLst/>
          </a:prstGeom>
          <a:noFill/>
          <a:ln>
            <a:solidFill>
              <a:schemeClr val="accent1"/>
            </a:solidFill>
          </a:ln>
        </p:spPr>
        <p:txBody>
          <a:bodyPr spcFirstLastPara="1" wrap="square" lIns="119098" tIns="119098" rIns="119098" bIns="119098" anchor="t" anchorCtr="0">
            <a:noAutofit/>
          </a:bodyPr>
          <a:lstStyle/>
          <a:p>
            <a:pPr algn="just" defTabSz="737189">
              <a:buClr>
                <a:srgbClr val="000000"/>
              </a:buClr>
              <a:buSzPts val="2600"/>
            </a:pPr>
            <a:r>
              <a:rPr lang="es-MX" sz="1200" b="1" kern="0" dirty="0">
                <a:solidFill>
                  <a:schemeClr val="accent4">
                    <a:lumMod val="75000"/>
                  </a:schemeClr>
                </a:solidFill>
                <a:latin typeface="Montserrat SemiBold"/>
              </a:rPr>
              <a:t>Interpretación:</a:t>
            </a:r>
          </a:p>
          <a:p>
            <a:pPr algn="just" defTabSz="737189">
              <a:buClr>
                <a:srgbClr val="000000"/>
              </a:buClr>
              <a:buSzPts val="2600"/>
            </a:pPr>
            <a:endParaRPr lang="es-MX" sz="1200" b="1" kern="0" dirty="0">
              <a:solidFill>
                <a:schemeClr val="accent4">
                  <a:lumMod val="75000"/>
                </a:schemeClr>
              </a:solidFill>
              <a:latin typeface="Montserrat SemiBold"/>
            </a:endParaRPr>
          </a:p>
          <a:p>
            <a:pPr algn="just"/>
            <a:r>
              <a:rPr lang="es-MX" sz="1100" dirty="0">
                <a:solidFill>
                  <a:schemeClr val="bg1"/>
                </a:solidFill>
                <a:latin typeface="system-ui"/>
              </a:rPr>
              <a:t>Se tienen </a:t>
            </a:r>
            <a:r>
              <a:rPr lang="es-MX" sz="1100" b="0" i="0" dirty="0">
                <a:solidFill>
                  <a:schemeClr val="bg1"/>
                </a:solidFill>
                <a:effectLst/>
                <a:latin typeface="system-ui"/>
              </a:rPr>
              <a:t>algunas variables binarias como la hipertensión, enfermedades cardiacas y la propia variable objetivo (diabetes), y también hay variables como la edad, índice de masa corporal nivel de hemoglobina y nivel de glucosa en la sangre cuya distribución de datos no parece tender a la normalidad, es decir, que en estas variables los datos tienen picos altos y bajos, que no parecen comportarse con algún tipo de patrón fijo.</a:t>
            </a:r>
          </a:p>
          <a:p>
            <a:pPr algn="just"/>
            <a:endParaRPr lang="es-MX" sz="1100" dirty="0">
              <a:solidFill>
                <a:schemeClr val="bg1"/>
              </a:solidFill>
              <a:latin typeface="system-ui"/>
            </a:endParaRPr>
          </a:p>
          <a:p>
            <a:pPr algn="just"/>
            <a:r>
              <a:rPr lang="es-MX" sz="1100" b="0" i="0" dirty="0">
                <a:solidFill>
                  <a:schemeClr val="bg1"/>
                </a:solidFill>
                <a:effectLst/>
                <a:latin typeface="system-ui"/>
              </a:rPr>
              <a:t>Algo muy importante que podemos notar, es que hay un mayor número de pacientes sin diabetes con respecto al número de pacientes con diabetes, es decir, no están balanceados los datos en esta variable, y lo mismo sucede con otras variables como la hipertensión y las enfermedades cardiacas.</a:t>
            </a:r>
          </a:p>
        </p:txBody>
      </p:sp>
      <p:sp>
        <p:nvSpPr>
          <p:cNvPr id="8" name="Google Shape;124;p6">
            <a:extLst>
              <a:ext uri="{FF2B5EF4-FFF2-40B4-BE49-F238E27FC236}">
                <a16:creationId xmlns:a16="http://schemas.microsoft.com/office/drawing/2014/main" id="{A9979D4D-DD01-B450-E94F-24730336CDFE}"/>
              </a:ext>
            </a:extLst>
          </p:cNvPr>
          <p:cNvSpPr txBox="1"/>
          <p:nvPr/>
        </p:nvSpPr>
        <p:spPr>
          <a:xfrm>
            <a:off x="5872867" y="4591079"/>
            <a:ext cx="5654113" cy="1558223"/>
          </a:xfrm>
          <a:prstGeom prst="rect">
            <a:avLst/>
          </a:prstGeom>
          <a:noFill/>
          <a:ln>
            <a:solidFill>
              <a:schemeClr val="accent1"/>
            </a:solidFill>
          </a:ln>
        </p:spPr>
        <p:txBody>
          <a:bodyPr spcFirstLastPara="1" wrap="square" lIns="119098" tIns="119098" rIns="119098" bIns="119098" anchor="t" anchorCtr="0">
            <a:noAutofit/>
          </a:bodyPr>
          <a:lstStyle/>
          <a:p>
            <a:pPr algn="just"/>
            <a:r>
              <a:rPr lang="es-MX" sz="1200" b="1" kern="0" dirty="0">
                <a:solidFill>
                  <a:schemeClr val="accent4">
                    <a:lumMod val="75000"/>
                  </a:schemeClr>
                </a:solidFill>
                <a:latin typeface="Montserrat SemiBold"/>
              </a:rPr>
              <a:t>Interpretación:</a:t>
            </a:r>
          </a:p>
          <a:p>
            <a:pPr algn="just"/>
            <a:endParaRPr lang="es-MX" sz="1200" dirty="0">
              <a:solidFill>
                <a:srgbClr val="222222"/>
              </a:solidFill>
              <a:latin typeface="system-ui"/>
            </a:endParaRPr>
          </a:p>
          <a:p>
            <a:pPr algn="just"/>
            <a:r>
              <a:rPr lang="es-MX" sz="1200" dirty="0">
                <a:solidFill>
                  <a:schemeClr val="bg1"/>
                </a:solidFill>
                <a:latin typeface="system-ui"/>
              </a:rPr>
              <a:t>P</a:t>
            </a:r>
            <a:r>
              <a:rPr lang="es-MX" sz="1200" b="0" i="0" dirty="0">
                <a:solidFill>
                  <a:schemeClr val="bg1"/>
                </a:solidFill>
                <a:effectLst/>
                <a:latin typeface="system-ui"/>
              </a:rPr>
              <a:t>odemos ver una comparación general de cada uno de los </a:t>
            </a:r>
            <a:r>
              <a:rPr lang="es-MX" sz="1200" b="0" i="0" dirty="0" err="1">
                <a:solidFill>
                  <a:schemeClr val="bg1"/>
                </a:solidFill>
                <a:effectLst/>
                <a:latin typeface="system-ui"/>
              </a:rPr>
              <a:t>boxplot</a:t>
            </a:r>
            <a:r>
              <a:rPr lang="es-MX" sz="1200" b="0" i="0" dirty="0">
                <a:solidFill>
                  <a:schemeClr val="bg1"/>
                </a:solidFill>
                <a:effectLst/>
                <a:latin typeface="system-ui"/>
              </a:rPr>
              <a:t> de las variables del conjunto de datos, en el podemos ver que evidentemente para las variables “hipertensión”, “enfermedades cardiacas” y “diabetes” es complicado ver algún tipo de comportamiento ya que se trata de variables binarias. En el caso de las variables “índice de masa corporal” y “nivel de glucosa en sangre” podemos ver algunos valores atípicos.</a:t>
            </a:r>
          </a:p>
        </p:txBody>
      </p:sp>
      <p:pic>
        <p:nvPicPr>
          <p:cNvPr id="11" name="Imagen 10" descr="Logotipo&#10;&#10;Descripción generada automáticamente">
            <a:extLst>
              <a:ext uri="{FF2B5EF4-FFF2-40B4-BE49-F238E27FC236}">
                <a16:creationId xmlns:a16="http://schemas.microsoft.com/office/drawing/2014/main" id="{58ACCEB6-64F9-8B5F-60CA-C49A783E1415}"/>
              </a:ext>
            </a:extLst>
          </p:cNvPr>
          <p:cNvPicPr>
            <a:picLocks noChangeAspect="1"/>
          </p:cNvPicPr>
          <p:nvPr/>
        </p:nvPicPr>
        <p:blipFill rotWithShape="1">
          <a:blip r:embed="rId9">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12" name="Imagen 11" descr="Interfaz de usuario gráfica, Sitio web&#10;&#10;Descripción generada automáticamente">
            <a:extLst>
              <a:ext uri="{FF2B5EF4-FFF2-40B4-BE49-F238E27FC236}">
                <a16:creationId xmlns:a16="http://schemas.microsoft.com/office/drawing/2014/main" id="{8F38BEC1-E3BC-2F2A-12C6-3C5F55716A4E}"/>
              </a:ext>
            </a:extLst>
          </p:cNvPr>
          <p:cNvPicPr>
            <a:picLocks noChangeAspect="1"/>
          </p:cNvPicPr>
          <p:nvPr/>
        </p:nvPicPr>
        <p:blipFill rotWithShape="1">
          <a:blip r:embed="rId10">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2381249425"/>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0226"/>
        </a:solidFill>
        <a:effectLst/>
      </p:bgPr>
    </p:bg>
    <p:spTree>
      <p:nvGrpSpPr>
        <p:cNvPr id="1" name="Shape 119">
          <a:extLst>
            <a:ext uri="{FF2B5EF4-FFF2-40B4-BE49-F238E27FC236}">
              <a16:creationId xmlns:a16="http://schemas.microsoft.com/office/drawing/2014/main" id="{CDAE8FC2-6BD8-3A66-1AD6-1C94A6B1B9C6}"/>
            </a:ext>
          </a:extLst>
        </p:cNvPr>
        <p:cNvGrpSpPr/>
        <p:nvPr/>
      </p:nvGrpSpPr>
      <p:grpSpPr>
        <a:xfrm>
          <a:off x="0" y="0"/>
          <a:ext cx="0" cy="0"/>
          <a:chOff x="0" y="0"/>
          <a:chExt cx="0" cy="0"/>
        </a:xfrm>
      </p:grpSpPr>
      <p:pic>
        <p:nvPicPr>
          <p:cNvPr id="15" name="Google Shape;70;p2">
            <a:extLst>
              <a:ext uri="{FF2B5EF4-FFF2-40B4-BE49-F238E27FC236}">
                <a16:creationId xmlns:a16="http://schemas.microsoft.com/office/drawing/2014/main" id="{56DDDB43-E44C-AEEF-22C2-9AD0DE8D928E}"/>
              </a:ext>
            </a:extLst>
          </p:cNvPr>
          <p:cNvPicPr preferRelativeResize="0"/>
          <p:nvPr/>
        </p:nvPicPr>
        <p:blipFill rotWithShape="1">
          <a:blip r:embed="rId4">
            <a:alphaModFix amt="50000"/>
            <a:duotone>
              <a:schemeClr val="accent1">
                <a:shade val="45000"/>
                <a:satMod val="135000"/>
              </a:schemeClr>
              <a:prstClr val="white"/>
            </a:duotone>
          </a:blip>
          <a:srcRect l="-22410" t="-32620" r="32297" b="52015"/>
          <a:stretch/>
        </p:blipFill>
        <p:spPr>
          <a:xfrm flipH="1" flipV="1">
            <a:off x="-2" y="-2"/>
            <a:ext cx="4949503" cy="5050173"/>
          </a:xfrm>
          <a:prstGeom prst="rect">
            <a:avLst/>
          </a:prstGeom>
          <a:noFill/>
          <a:ln>
            <a:noFill/>
          </a:ln>
        </p:spPr>
      </p:pic>
      <p:cxnSp>
        <p:nvCxnSpPr>
          <p:cNvPr id="120" name="Google Shape;120;p6">
            <a:extLst>
              <a:ext uri="{FF2B5EF4-FFF2-40B4-BE49-F238E27FC236}">
                <a16:creationId xmlns:a16="http://schemas.microsoft.com/office/drawing/2014/main" id="{3149F6D3-3EFA-8E78-4E13-3059213C2A01}"/>
              </a:ext>
            </a:extLst>
          </p:cNvPr>
          <p:cNvCxnSpPr/>
          <p:nvPr/>
        </p:nvCxnSpPr>
        <p:spPr>
          <a:xfrm>
            <a:off x="11670637" y="235727"/>
            <a:ext cx="0" cy="3126097"/>
          </a:xfrm>
          <a:prstGeom prst="straightConnector1">
            <a:avLst/>
          </a:prstGeom>
          <a:noFill/>
          <a:ln w="19050" cap="flat" cmpd="sng">
            <a:solidFill>
              <a:srgbClr val="FF6A39"/>
            </a:solidFill>
            <a:prstDash val="solid"/>
            <a:round/>
            <a:headEnd type="none" w="sm" len="sm"/>
            <a:tailEnd type="none" w="sm" len="sm"/>
          </a:ln>
        </p:spPr>
      </p:cxnSp>
      <p:cxnSp>
        <p:nvCxnSpPr>
          <p:cNvPr id="121" name="Google Shape;121;p6">
            <a:extLst>
              <a:ext uri="{FF2B5EF4-FFF2-40B4-BE49-F238E27FC236}">
                <a16:creationId xmlns:a16="http://schemas.microsoft.com/office/drawing/2014/main" id="{DB078D7D-7DD8-1073-4D31-A99076FD7974}"/>
              </a:ext>
            </a:extLst>
          </p:cNvPr>
          <p:cNvCxnSpPr/>
          <p:nvPr/>
        </p:nvCxnSpPr>
        <p:spPr>
          <a:xfrm>
            <a:off x="11670642" y="5766307"/>
            <a:ext cx="0" cy="855958"/>
          </a:xfrm>
          <a:prstGeom prst="straightConnector1">
            <a:avLst/>
          </a:prstGeom>
          <a:noFill/>
          <a:ln w="19050" cap="flat" cmpd="sng">
            <a:solidFill>
              <a:srgbClr val="FF6A39"/>
            </a:solidFill>
            <a:prstDash val="solid"/>
            <a:round/>
            <a:headEnd type="none" w="sm" len="sm"/>
            <a:tailEnd type="none" w="sm" len="sm"/>
          </a:ln>
        </p:spPr>
      </p:cxnSp>
      <p:pic>
        <p:nvPicPr>
          <p:cNvPr id="122" name="Google Shape;122;p6">
            <a:extLst>
              <a:ext uri="{FF2B5EF4-FFF2-40B4-BE49-F238E27FC236}">
                <a16:creationId xmlns:a16="http://schemas.microsoft.com/office/drawing/2014/main" id="{5DFD3B40-FD81-202B-4621-9ABA14DAF033}"/>
              </a:ext>
            </a:extLst>
          </p:cNvPr>
          <p:cNvPicPr preferRelativeResize="0"/>
          <p:nvPr/>
        </p:nvPicPr>
        <p:blipFill rotWithShape="1">
          <a:blip r:embed="rId5">
            <a:alphaModFix/>
          </a:blip>
          <a:srcRect/>
          <a:stretch/>
        </p:blipFill>
        <p:spPr>
          <a:xfrm>
            <a:off x="401899" y="642760"/>
            <a:ext cx="1153350" cy="101831"/>
          </a:xfrm>
          <a:prstGeom prst="rect">
            <a:avLst/>
          </a:prstGeom>
          <a:noFill/>
          <a:ln>
            <a:noFill/>
          </a:ln>
        </p:spPr>
      </p:pic>
      <p:sp>
        <p:nvSpPr>
          <p:cNvPr id="125" name="Google Shape;125;p6">
            <a:extLst>
              <a:ext uri="{FF2B5EF4-FFF2-40B4-BE49-F238E27FC236}">
                <a16:creationId xmlns:a16="http://schemas.microsoft.com/office/drawing/2014/main" id="{5DB61C59-9DA2-7904-C3B0-74F9A19999D3}"/>
              </a:ext>
            </a:extLst>
          </p:cNvPr>
          <p:cNvSpPr txBox="1"/>
          <p:nvPr/>
        </p:nvSpPr>
        <p:spPr>
          <a:xfrm>
            <a:off x="1878651" y="266886"/>
            <a:ext cx="8032646" cy="577814"/>
          </a:xfrm>
          <a:prstGeom prst="rect">
            <a:avLst/>
          </a:prstGeom>
          <a:noFill/>
          <a:ln>
            <a:noFill/>
          </a:ln>
        </p:spPr>
        <p:txBody>
          <a:bodyPr spcFirstLastPara="1" wrap="square" lIns="119098" tIns="119098" rIns="119098" bIns="119098" anchor="ctr" anchorCtr="0">
            <a:noAutofit/>
          </a:bodyPr>
          <a:lstStyle/>
          <a:p>
            <a:pPr algn="ctr" defTabSz="737189">
              <a:buClr>
                <a:srgbClr val="000000"/>
              </a:buClr>
              <a:buSzPts val="4000"/>
            </a:pPr>
            <a:r>
              <a:rPr lang="es-MX" sz="2800" b="1" kern="0" dirty="0">
                <a:solidFill>
                  <a:schemeClr val="bg1"/>
                </a:solidFill>
                <a:latin typeface="Montserrat"/>
                <a:ea typeface="Montserrat"/>
                <a:cs typeface="Montserrat"/>
                <a:sym typeface="Montserrat"/>
              </a:rPr>
              <a:t>Análisis exploratorio de datos</a:t>
            </a:r>
            <a:endParaRPr sz="2800" kern="0" dirty="0">
              <a:solidFill>
                <a:schemeClr val="bg1"/>
              </a:solidFill>
              <a:latin typeface="Montserrat"/>
              <a:ea typeface="Montserrat"/>
              <a:cs typeface="Montserrat"/>
              <a:sym typeface="Montserrat"/>
            </a:endParaRPr>
          </a:p>
        </p:txBody>
      </p:sp>
      <p:pic>
        <p:nvPicPr>
          <p:cNvPr id="128" name="Google Shape;128;p6">
            <a:extLst>
              <a:ext uri="{FF2B5EF4-FFF2-40B4-BE49-F238E27FC236}">
                <a16:creationId xmlns:a16="http://schemas.microsoft.com/office/drawing/2014/main" id="{083963E6-A92E-B5DA-29F1-F75DFD2DA17F}"/>
              </a:ext>
            </a:extLst>
          </p:cNvPr>
          <p:cNvPicPr preferRelativeResize="0"/>
          <p:nvPr/>
        </p:nvPicPr>
        <p:blipFill rotWithShape="1">
          <a:blip r:embed="rId6">
            <a:alphaModFix/>
          </a:blip>
          <a:srcRect/>
          <a:stretch/>
        </p:blipFill>
        <p:spPr>
          <a:xfrm>
            <a:off x="9778837" y="499129"/>
            <a:ext cx="1745735" cy="389079"/>
          </a:xfrm>
          <a:prstGeom prst="rect">
            <a:avLst/>
          </a:prstGeom>
          <a:noFill/>
          <a:ln>
            <a:noFill/>
          </a:ln>
        </p:spPr>
      </p:pic>
      <p:pic>
        <p:nvPicPr>
          <p:cNvPr id="4" name="Imagen 3">
            <a:extLst>
              <a:ext uri="{FF2B5EF4-FFF2-40B4-BE49-F238E27FC236}">
                <a16:creationId xmlns:a16="http://schemas.microsoft.com/office/drawing/2014/main" id="{C17C9C2E-D1BE-E0A4-D2C1-9256245935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880" y="1270945"/>
            <a:ext cx="1721131" cy="1229380"/>
          </a:xfrm>
          <a:prstGeom prst="rect">
            <a:avLst/>
          </a:prstGeom>
        </p:spPr>
      </p:pic>
      <p:pic>
        <p:nvPicPr>
          <p:cNvPr id="6" name="Imagen 5">
            <a:extLst>
              <a:ext uri="{FF2B5EF4-FFF2-40B4-BE49-F238E27FC236}">
                <a16:creationId xmlns:a16="http://schemas.microsoft.com/office/drawing/2014/main" id="{23C948FD-8099-A76F-607D-72C98665F2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0580" y="1268476"/>
            <a:ext cx="1721132" cy="1229380"/>
          </a:xfrm>
          <a:prstGeom prst="rect">
            <a:avLst/>
          </a:prstGeom>
        </p:spPr>
      </p:pic>
      <p:pic>
        <p:nvPicPr>
          <p:cNvPr id="9" name="Imagen 8">
            <a:extLst>
              <a:ext uri="{FF2B5EF4-FFF2-40B4-BE49-F238E27FC236}">
                <a16:creationId xmlns:a16="http://schemas.microsoft.com/office/drawing/2014/main" id="{0E9947B4-7F84-7994-1F7D-0B7EA4610B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396" y="2542046"/>
            <a:ext cx="1707922" cy="1219944"/>
          </a:xfrm>
          <a:prstGeom prst="rect">
            <a:avLst/>
          </a:prstGeom>
        </p:spPr>
      </p:pic>
      <p:pic>
        <p:nvPicPr>
          <p:cNvPr id="13" name="Imagen 12">
            <a:extLst>
              <a:ext uri="{FF2B5EF4-FFF2-40B4-BE49-F238E27FC236}">
                <a16:creationId xmlns:a16="http://schemas.microsoft.com/office/drawing/2014/main" id="{1953ED09-3A86-4768-4D29-75C44FC1C5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0780" y="2542046"/>
            <a:ext cx="1721131" cy="1229380"/>
          </a:xfrm>
          <a:prstGeom prst="rect">
            <a:avLst/>
          </a:prstGeom>
        </p:spPr>
      </p:pic>
      <p:sp>
        <p:nvSpPr>
          <p:cNvPr id="27" name="Google Shape;124;p6">
            <a:extLst>
              <a:ext uri="{FF2B5EF4-FFF2-40B4-BE49-F238E27FC236}">
                <a16:creationId xmlns:a16="http://schemas.microsoft.com/office/drawing/2014/main" id="{472D5CDA-5DB5-D4F2-B66A-42AB07B37D02}"/>
              </a:ext>
            </a:extLst>
          </p:cNvPr>
          <p:cNvSpPr txBox="1"/>
          <p:nvPr/>
        </p:nvSpPr>
        <p:spPr>
          <a:xfrm>
            <a:off x="346149" y="4221547"/>
            <a:ext cx="5436437" cy="2137324"/>
          </a:xfrm>
          <a:prstGeom prst="rect">
            <a:avLst/>
          </a:prstGeom>
          <a:noFill/>
          <a:ln>
            <a:solidFill>
              <a:schemeClr val="accent1"/>
            </a:solidFill>
          </a:ln>
        </p:spPr>
        <p:txBody>
          <a:bodyPr spcFirstLastPara="1" wrap="square" lIns="119098" tIns="119098" rIns="119098" bIns="119098" anchor="t" anchorCtr="0">
            <a:noAutofit/>
          </a:bodyPr>
          <a:lstStyle/>
          <a:p>
            <a:pPr algn="just"/>
            <a:r>
              <a:rPr lang="es-MX" sz="1100" b="1" kern="0" dirty="0">
                <a:solidFill>
                  <a:schemeClr val="accent4">
                    <a:lumMod val="75000"/>
                  </a:schemeClr>
                </a:solidFill>
                <a:latin typeface="Montserrat SemiBold"/>
              </a:rPr>
              <a:t>Interpretación:</a:t>
            </a:r>
          </a:p>
          <a:p>
            <a:pPr algn="just"/>
            <a:endParaRPr lang="es-MX" sz="1100" b="0" i="0" dirty="0">
              <a:solidFill>
                <a:srgbClr val="222222"/>
              </a:solidFill>
              <a:effectLst/>
              <a:latin typeface="system-ui"/>
            </a:endParaRPr>
          </a:p>
          <a:p>
            <a:pPr marL="285750" indent="-285750" algn="just">
              <a:buFont typeface="Arial" panose="020B0604020202020204" pitchFamily="34" charset="0"/>
              <a:buChar char="•"/>
            </a:pPr>
            <a:r>
              <a:rPr lang="es-MX" sz="1100" b="0" i="0" dirty="0">
                <a:solidFill>
                  <a:schemeClr val="bg1"/>
                </a:solidFill>
                <a:effectLst/>
                <a:latin typeface="system-ui"/>
              </a:rPr>
              <a:t>El género femenino tiene mayores porcentajes de pacientes CON y SIN diabetes con respecto a los pacientes del género masculino.</a:t>
            </a:r>
          </a:p>
          <a:p>
            <a:pPr marL="285750" indent="-285750" algn="just">
              <a:buFont typeface="Arial" panose="020B0604020202020204" pitchFamily="34" charset="0"/>
              <a:buChar char="•"/>
            </a:pPr>
            <a:r>
              <a:rPr lang="es-MX" sz="1100" b="0" i="0" dirty="0">
                <a:solidFill>
                  <a:schemeClr val="bg1"/>
                </a:solidFill>
                <a:effectLst/>
                <a:latin typeface="system-ui"/>
              </a:rPr>
              <a:t>Los pacientes que NO tienen hipertensión son los que tienen mayores porcentajes de pacientes CON y SIN diabetes.</a:t>
            </a:r>
          </a:p>
          <a:p>
            <a:pPr marL="285750" indent="-285750" algn="just">
              <a:buFont typeface="Arial" panose="020B0604020202020204" pitchFamily="34" charset="0"/>
              <a:buChar char="•"/>
            </a:pPr>
            <a:r>
              <a:rPr lang="es-MX" sz="1100" b="0" i="0" dirty="0">
                <a:solidFill>
                  <a:schemeClr val="bg1"/>
                </a:solidFill>
                <a:effectLst/>
                <a:latin typeface="system-ui"/>
              </a:rPr>
              <a:t>Los pacientes que NO tienen enfermedades cardiacas son los que tienen mayores porcentajes de pacientes CON y SIN diabetes.</a:t>
            </a:r>
          </a:p>
          <a:p>
            <a:pPr marL="285750" indent="-285750" algn="just">
              <a:buFont typeface="Arial" panose="020B0604020202020204" pitchFamily="34" charset="0"/>
              <a:buChar char="•"/>
            </a:pPr>
            <a:r>
              <a:rPr lang="es-MX" sz="1100" b="0" i="0" dirty="0">
                <a:solidFill>
                  <a:schemeClr val="bg1"/>
                </a:solidFill>
                <a:effectLst/>
                <a:latin typeface="system-ui"/>
              </a:rPr>
              <a:t>Los pacientes que NO tienen historial de tabaquismo y también los que no tienen información al respecto de este hábito, son los que tienen mayores porcentajes de pacientes CON y SIN diabetes.</a:t>
            </a:r>
          </a:p>
        </p:txBody>
      </p:sp>
      <p:pic>
        <p:nvPicPr>
          <p:cNvPr id="29" name="Imagen 28">
            <a:extLst>
              <a:ext uri="{FF2B5EF4-FFF2-40B4-BE49-F238E27FC236}">
                <a16:creationId xmlns:a16="http://schemas.microsoft.com/office/drawing/2014/main" id="{3C7BC40D-4589-6FB5-9848-FDC66C85418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74967" y="1266009"/>
            <a:ext cx="1721130" cy="1229379"/>
          </a:xfrm>
          <a:prstGeom prst="rect">
            <a:avLst/>
          </a:prstGeom>
        </p:spPr>
      </p:pic>
      <p:pic>
        <p:nvPicPr>
          <p:cNvPr id="2" name="Imagen 1">
            <a:extLst>
              <a:ext uri="{FF2B5EF4-FFF2-40B4-BE49-F238E27FC236}">
                <a16:creationId xmlns:a16="http://schemas.microsoft.com/office/drawing/2014/main" id="{0CFD092E-E7A2-FDCC-BF08-C0875312C7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46883" y="1321770"/>
            <a:ext cx="1782800" cy="1273428"/>
          </a:xfrm>
          <a:prstGeom prst="rect">
            <a:avLst/>
          </a:prstGeom>
        </p:spPr>
      </p:pic>
      <p:pic>
        <p:nvPicPr>
          <p:cNvPr id="3" name="Imagen 2">
            <a:extLst>
              <a:ext uri="{FF2B5EF4-FFF2-40B4-BE49-F238E27FC236}">
                <a16:creationId xmlns:a16="http://schemas.microsoft.com/office/drawing/2014/main" id="{55504AF3-965B-5723-9910-327B26FCF8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97086" y="1321770"/>
            <a:ext cx="1782800" cy="1273428"/>
          </a:xfrm>
          <a:prstGeom prst="rect">
            <a:avLst/>
          </a:prstGeom>
        </p:spPr>
      </p:pic>
      <p:pic>
        <p:nvPicPr>
          <p:cNvPr id="5" name="Imagen 4">
            <a:extLst>
              <a:ext uri="{FF2B5EF4-FFF2-40B4-BE49-F238E27FC236}">
                <a16:creationId xmlns:a16="http://schemas.microsoft.com/office/drawing/2014/main" id="{2C451A31-50F7-7A7B-B94D-D29D84F1CB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33127" y="1321770"/>
            <a:ext cx="1782800" cy="1273428"/>
          </a:xfrm>
          <a:prstGeom prst="rect">
            <a:avLst/>
          </a:prstGeom>
        </p:spPr>
      </p:pic>
      <p:pic>
        <p:nvPicPr>
          <p:cNvPr id="7" name="Imagen 6">
            <a:extLst>
              <a:ext uri="{FF2B5EF4-FFF2-40B4-BE49-F238E27FC236}">
                <a16:creationId xmlns:a16="http://schemas.microsoft.com/office/drawing/2014/main" id="{57E9D92A-3616-FF25-AC65-E3C7A29A835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47648" y="2796851"/>
            <a:ext cx="1788270" cy="1277335"/>
          </a:xfrm>
          <a:prstGeom prst="rect">
            <a:avLst/>
          </a:prstGeom>
        </p:spPr>
      </p:pic>
      <p:pic>
        <p:nvPicPr>
          <p:cNvPr id="10" name="Imagen 9">
            <a:extLst>
              <a:ext uri="{FF2B5EF4-FFF2-40B4-BE49-F238E27FC236}">
                <a16:creationId xmlns:a16="http://schemas.microsoft.com/office/drawing/2014/main" id="{7EA63B25-1E05-B01D-95C0-3DCDC736125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97769" y="2792113"/>
            <a:ext cx="1782799" cy="1273428"/>
          </a:xfrm>
          <a:prstGeom prst="rect">
            <a:avLst/>
          </a:prstGeom>
        </p:spPr>
      </p:pic>
      <p:pic>
        <p:nvPicPr>
          <p:cNvPr id="11" name="Imagen 10">
            <a:extLst>
              <a:ext uri="{FF2B5EF4-FFF2-40B4-BE49-F238E27FC236}">
                <a16:creationId xmlns:a16="http://schemas.microsoft.com/office/drawing/2014/main" id="{1E45124B-A835-135B-1727-7DB3EEBD0C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42419" y="2792112"/>
            <a:ext cx="1782798" cy="1273427"/>
          </a:xfrm>
          <a:prstGeom prst="rect">
            <a:avLst/>
          </a:prstGeom>
        </p:spPr>
      </p:pic>
      <p:sp>
        <p:nvSpPr>
          <p:cNvPr id="12" name="Google Shape;124;p6">
            <a:extLst>
              <a:ext uri="{FF2B5EF4-FFF2-40B4-BE49-F238E27FC236}">
                <a16:creationId xmlns:a16="http://schemas.microsoft.com/office/drawing/2014/main" id="{7F40C21A-065B-AF0D-0D35-C2970735528C}"/>
              </a:ext>
            </a:extLst>
          </p:cNvPr>
          <p:cNvSpPr txBox="1"/>
          <p:nvPr/>
        </p:nvSpPr>
        <p:spPr>
          <a:xfrm>
            <a:off x="6040250" y="4443217"/>
            <a:ext cx="5484316" cy="1948345"/>
          </a:xfrm>
          <a:prstGeom prst="rect">
            <a:avLst/>
          </a:prstGeom>
          <a:noFill/>
          <a:ln>
            <a:solidFill>
              <a:schemeClr val="accent1"/>
            </a:solidFill>
          </a:ln>
        </p:spPr>
        <p:txBody>
          <a:bodyPr spcFirstLastPara="1" wrap="square" lIns="119098" tIns="119098" rIns="119098" bIns="119098" anchor="t" anchorCtr="0">
            <a:noAutofit/>
          </a:bodyPr>
          <a:lstStyle/>
          <a:p>
            <a:pPr algn="just"/>
            <a:r>
              <a:rPr lang="es-MX" sz="1100" b="1" kern="0" dirty="0">
                <a:solidFill>
                  <a:schemeClr val="accent4">
                    <a:lumMod val="75000"/>
                  </a:schemeClr>
                </a:solidFill>
                <a:latin typeface="Montserrat SemiBold"/>
              </a:rPr>
              <a:t>Interpretación:</a:t>
            </a:r>
          </a:p>
          <a:p>
            <a:pPr marL="285750" indent="-285750" algn="just">
              <a:buFont typeface="Arial" panose="020B0604020202020204" pitchFamily="34" charset="0"/>
              <a:buChar char="•"/>
            </a:pPr>
            <a:endParaRPr lang="es-MX" sz="1100" b="0" i="0" dirty="0">
              <a:solidFill>
                <a:schemeClr val="bg1"/>
              </a:solidFill>
              <a:effectLst/>
              <a:latin typeface="system-ui"/>
            </a:endParaRPr>
          </a:p>
          <a:p>
            <a:pPr marL="285750" indent="-285750" algn="just">
              <a:buFont typeface="Arial" panose="020B0604020202020204" pitchFamily="34" charset="0"/>
              <a:buChar char="•"/>
            </a:pPr>
            <a:r>
              <a:rPr lang="es-MX" sz="1100" b="0" i="0" dirty="0">
                <a:solidFill>
                  <a:schemeClr val="bg1"/>
                </a:solidFill>
                <a:effectLst/>
                <a:latin typeface="system-ui"/>
              </a:rPr>
              <a:t>Con respecto a la edad, se puede apreciar que las personas mayores a partir de los 50 años son las que presentan más riesgo de diabetes.</a:t>
            </a:r>
          </a:p>
          <a:p>
            <a:pPr marL="285750" indent="-285750" algn="just">
              <a:buFont typeface="Arial" panose="020B0604020202020204" pitchFamily="34" charset="0"/>
              <a:buChar char="•"/>
            </a:pPr>
            <a:r>
              <a:rPr lang="es-MX" sz="1100" b="0" i="0" dirty="0">
                <a:solidFill>
                  <a:schemeClr val="bg1"/>
                </a:solidFill>
                <a:effectLst/>
                <a:latin typeface="system-ui"/>
              </a:rPr>
              <a:t>Con respecto al </a:t>
            </a:r>
            <a:r>
              <a:rPr lang="es-MX" sz="1100" dirty="0">
                <a:solidFill>
                  <a:schemeClr val="bg1"/>
                </a:solidFill>
                <a:latin typeface="system-ui"/>
              </a:rPr>
              <a:t>índice de masa corporal</a:t>
            </a:r>
            <a:r>
              <a:rPr lang="es-MX" sz="1100" b="0" i="0" dirty="0">
                <a:solidFill>
                  <a:schemeClr val="bg1"/>
                </a:solidFill>
                <a:effectLst/>
                <a:latin typeface="system-ui"/>
              </a:rPr>
              <a:t>, se puede apreciar que mayormente las personas con niveles en un rango de 30 a 40, son las que presentan más riesgo de diabetes</a:t>
            </a:r>
            <a:r>
              <a:rPr lang="es-MX" sz="1100" dirty="0">
                <a:solidFill>
                  <a:schemeClr val="bg1"/>
                </a:solidFill>
                <a:latin typeface="system-ui"/>
              </a:rPr>
              <a:t>.</a:t>
            </a:r>
          </a:p>
          <a:p>
            <a:pPr marL="285750" indent="-285750" algn="just">
              <a:buFont typeface="Arial" panose="020B0604020202020204" pitchFamily="34" charset="0"/>
              <a:buChar char="•"/>
            </a:pPr>
            <a:r>
              <a:rPr lang="es-MX" sz="1100" b="0" i="0" dirty="0">
                <a:solidFill>
                  <a:schemeClr val="bg1"/>
                </a:solidFill>
                <a:effectLst/>
                <a:latin typeface="system-ui"/>
              </a:rPr>
              <a:t>Con respecto al nivel de glucosa en la sangre, se puede apreciar que mayormente las personas con niveles en un rango de 150 a 240, son las que presentan más riesgo de diabetes.</a:t>
            </a:r>
          </a:p>
        </p:txBody>
      </p:sp>
      <p:pic>
        <p:nvPicPr>
          <p:cNvPr id="16" name="Imagen 15" descr="Logotipo&#10;&#10;Descripción generada automáticamente">
            <a:extLst>
              <a:ext uri="{FF2B5EF4-FFF2-40B4-BE49-F238E27FC236}">
                <a16:creationId xmlns:a16="http://schemas.microsoft.com/office/drawing/2014/main" id="{8791FA8F-4C8B-4FBE-7AED-B708D357A518}"/>
              </a:ext>
            </a:extLst>
          </p:cNvPr>
          <p:cNvPicPr>
            <a:picLocks noChangeAspect="1"/>
          </p:cNvPicPr>
          <p:nvPr/>
        </p:nvPicPr>
        <p:blipFill rotWithShape="1">
          <a:blip r:embed="rId18">
            <a:extLst>
              <a:ext uri="{28A0092B-C50C-407E-A947-70E740481C1C}">
                <a14:useLocalDpi xmlns:a14="http://schemas.microsoft.com/office/drawing/2010/main" val="0"/>
              </a:ext>
            </a:extLst>
          </a:blip>
          <a:srcRect l="26041" t="41481" r="25289" b="38654"/>
          <a:stretch/>
        </p:blipFill>
        <p:spPr>
          <a:xfrm>
            <a:off x="95516" y="210974"/>
            <a:ext cx="2072325" cy="475778"/>
          </a:xfrm>
          <a:prstGeom prst="rect">
            <a:avLst/>
          </a:prstGeom>
        </p:spPr>
      </p:pic>
      <p:pic>
        <p:nvPicPr>
          <p:cNvPr id="17" name="Imagen 16" descr="Interfaz de usuario gráfica, Sitio web&#10;&#10;Descripción generada automáticamente">
            <a:extLst>
              <a:ext uri="{FF2B5EF4-FFF2-40B4-BE49-F238E27FC236}">
                <a16:creationId xmlns:a16="http://schemas.microsoft.com/office/drawing/2014/main" id="{156A184C-0777-81CB-7BB5-7A93782716AF}"/>
              </a:ext>
            </a:extLst>
          </p:cNvPr>
          <p:cNvPicPr>
            <a:picLocks noChangeAspect="1"/>
          </p:cNvPicPr>
          <p:nvPr/>
        </p:nvPicPr>
        <p:blipFill rotWithShape="1">
          <a:blip r:embed="rId19">
            <a:extLst>
              <a:ext uri="{28A0092B-C50C-407E-A947-70E740481C1C}">
                <a14:useLocalDpi xmlns:a14="http://schemas.microsoft.com/office/drawing/2010/main" val="0"/>
              </a:ext>
            </a:extLst>
          </a:blip>
          <a:srcRect l="6134" t="34882" r="40681" b="45521"/>
          <a:stretch/>
        </p:blipFill>
        <p:spPr>
          <a:xfrm>
            <a:off x="9303229" y="235735"/>
            <a:ext cx="2743369" cy="568598"/>
          </a:xfrm>
          <a:prstGeom prst="rect">
            <a:avLst/>
          </a:prstGeom>
        </p:spPr>
      </p:pic>
    </p:spTree>
    <p:extLst>
      <p:ext uri="{BB962C8B-B14F-4D97-AF65-F5344CB8AC3E}">
        <p14:creationId xmlns:p14="http://schemas.microsoft.com/office/powerpoint/2010/main" val="68452378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3709</TotalTime>
  <Words>3118</Words>
  <Application>Microsoft Office PowerPoint</Application>
  <PresentationFormat>Panorámica</PresentationFormat>
  <Paragraphs>181</Paragraphs>
  <Slides>19</Slides>
  <Notes>19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-apple-system</vt:lpstr>
      <vt:lpstr>Aptos</vt:lpstr>
      <vt:lpstr>Arial</vt:lpstr>
      <vt:lpstr>Montserrat</vt:lpstr>
      <vt:lpstr>Montserrat SemiBold</vt:lpstr>
      <vt:lpstr>Roboto</vt:lpstr>
      <vt:lpstr>Söhne</vt:lpstr>
      <vt:lpstr>system-ui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Yazmani Reyes</dc:creator>
  <cp:lastModifiedBy>Yazmani Reyes</cp:lastModifiedBy>
  <cp:revision>95</cp:revision>
  <dcterms:created xsi:type="dcterms:W3CDTF">2024-02-07T00:26:03Z</dcterms:created>
  <dcterms:modified xsi:type="dcterms:W3CDTF">2024-03-09T01:34:18Z</dcterms:modified>
</cp:coreProperties>
</file>