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63" r:id="rId2"/>
    <p:sldId id="262" r:id="rId3"/>
    <p:sldId id="258" r:id="rId4"/>
    <p:sldId id="259" r:id="rId5"/>
    <p:sldId id="260" r:id="rId6"/>
    <p:sldId id="261" r:id="rId7"/>
    <p:sldId id="257" r:id="rId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2E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1433"/>
  </p:normalViewPr>
  <p:slideViewPr>
    <p:cSldViewPr snapToGrid="0" snapToObjects="1">
      <p:cViewPr>
        <p:scale>
          <a:sx n="159" d="100"/>
          <a:sy n="159" d="100"/>
        </p:scale>
        <p:origin x="11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D58D5-F324-F849-8B4C-27C4F43A2679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38BC3-17D1-2E43-BCDF-DE8C7ED5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9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38BC3-17D1-2E43-BCDF-DE8C7ED5FF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25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38BC3-17D1-2E43-BCDF-DE8C7ED5FF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38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38BC3-17D1-2E43-BCDF-DE8C7ED5FF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93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38BC3-17D1-2E43-BCDF-DE8C7ED5FF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82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38BC3-17D1-2E43-BCDF-DE8C7ED5FF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33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38BC3-17D1-2E43-BCDF-DE8C7ED5FF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38BC3-17D1-2E43-BCDF-DE8C7ED5FF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5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4B31-431E-3A46-BCA7-D3ED30BCC188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6189-7EEF-9849-A19C-EE9BA55DB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7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4B31-431E-3A46-BCA7-D3ED30BCC188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6189-7EEF-9849-A19C-EE9BA55DB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6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4B31-431E-3A46-BCA7-D3ED30BCC188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6189-7EEF-9849-A19C-EE9BA55DB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4B31-431E-3A46-BCA7-D3ED30BCC188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6189-7EEF-9849-A19C-EE9BA55DB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6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4B31-431E-3A46-BCA7-D3ED30BCC188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6189-7EEF-9849-A19C-EE9BA55DB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7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4B31-431E-3A46-BCA7-D3ED30BCC188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6189-7EEF-9849-A19C-EE9BA55DB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1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4B31-431E-3A46-BCA7-D3ED30BCC188}" type="datetimeFigureOut">
              <a:rPr lang="en-US" smtClean="0"/>
              <a:t>8/18/21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6189-7EEF-9849-A19C-EE9BA55DB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5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4B31-431E-3A46-BCA7-D3ED30BCC188}" type="datetimeFigureOut">
              <a:rPr lang="en-US" smtClean="0"/>
              <a:t>8/18/21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6189-7EEF-9849-A19C-EE9BA55DB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4B31-431E-3A46-BCA7-D3ED30BCC188}" type="datetimeFigureOut">
              <a:rPr lang="en-US" smtClean="0"/>
              <a:t>8/18/21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6189-7EEF-9849-A19C-EE9BA55DB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8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4B31-431E-3A46-BCA7-D3ED30BCC188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6189-7EEF-9849-A19C-EE9BA55DB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4B31-431E-3A46-BCA7-D3ED30BCC188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6189-7EEF-9849-A19C-EE9BA55DB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5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94B31-431E-3A46-BCA7-D3ED30BCC188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D6189-7EEF-9849-A19C-EE9BA55DB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7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60B602-8AF9-304F-B78C-FF393B114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7"/>
            <a:ext cx="6858000" cy="641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F7A22D-8B54-AC49-BDFE-C363D5F640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66000"/>
                    </a14:imgEffect>
                  </a14:imgLayer>
                </a14:imgProps>
              </a:ext>
            </a:extLst>
          </a:blip>
          <a:srcRect t="5039" b="16262"/>
          <a:stretch/>
        </p:blipFill>
        <p:spPr>
          <a:xfrm>
            <a:off x="0" y="1184957"/>
            <a:ext cx="6858000" cy="40426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F551D0-235B-2B42-B9B1-A1827BED0C0F}"/>
              </a:ext>
            </a:extLst>
          </p:cNvPr>
          <p:cNvSpPr txBox="1"/>
          <p:nvPr/>
        </p:nvSpPr>
        <p:spPr>
          <a:xfrm>
            <a:off x="228601" y="1632142"/>
            <a:ext cx="62804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The Talent Retention Predicter App </a:t>
            </a:r>
            <a:r>
              <a:rPr lang="en-US" sz="2800" b="1" baseline="30000" dirty="0">
                <a:solidFill>
                  <a:schemeClr val="bg1"/>
                </a:solidFill>
              </a:rPr>
              <a:t>™ 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i="1" dirty="0">
                <a:solidFill>
                  <a:schemeClr val="bg1"/>
                </a:solidFill>
              </a:rPr>
              <a:t>Identify who is at risk BEFORE it’s too late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2DEAD-6E8E-BB4F-A338-127FE51A658B}"/>
              </a:ext>
            </a:extLst>
          </p:cNvPr>
          <p:cNvSpPr txBox="1"/>
          <p:nvPr/>
        </p:nvSpPr>
        <p:spPr>
          <a:xfrm>
            <a:off x="866273" y="3499559"/>
            <a:ext cx="1756611" cy="369332"/>
          </a:xfrm>
          <a:prstGeom prst="rect">
            <a:avLst/>
          </a:prstGeom>
          <a:solidFill>
            <a:srgbClr val="062E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TRY THE DEMO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4831B4-486A-6841-9A8A-3EA0DE44B63C}"/>
              </a:ext>
            </a:extLst>
          </p:cNvPr>
          <p:cNvSpPr txBox="1"/>
          <p:nvPr/>
        </p:nvSpPr>
        <p:spPr>
          <a:xfrm>
            <a:off x="4018547" y="2945561"/>
            <a:ext cx="22619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Fueled by machine learning, tuned to your organization’s data, to predict who is at risk of leaving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73221-249C-4040-A061-7A88A9942858}"/>
              </a:ext>
            </a:extLst>
          </p:cNvPr>
          <p:cNvSpPr txBox="1"/>
          <p:nvPr/>
        </p:nvSpPr>
        <p:spPr>
          <a:xfrm>
            <a:off x="84220" y="7538574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Predicts with up to 90% accuracy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which employees are at risk of leaving so that you can intervene first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0B7875-C750-AE4F-B3C2-43D2A0837E55}"/>
              </a:ext>
            </a:extLst>
          </p:cNvPr>
          <p:cNvSpPr txBox="1"/>
          <p:nvPr/>
        </p:nvSpPr>
        <p:spPr>
          <a:xfrm>
            <a:off x="2514600" y="7538574"/>
            <a:ext cx="182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Adaptable to your organization’s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 base and organizational goals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EACCF8-3F28-5A48-9789-AF80E49235B6}"/>
              </a:ext>
            </a:extLst>
          </p:cNvPr>
          <p:cNvSpPr txBox="1"/>
          <p:nvPr/>
        </p:nvSpPr>
        <p:spPr>
          <a:xfrm>
            <a:off x="4944980" y="7538574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Gets smarter over time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the machine learning algorithm improves with experience and additional data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265941-3F63-644F-8E60-E06071DC50D2}"/>
              </a:ext>
            </a:extLst>
          </p:cNvPr>
          <p:cNvSpPr/>
          <p:nvPr/>
        </p:nvSpPr>
        <p:spPr>
          <a:xfrm>
            <a:off x="300790" y="6376737"/>
            <a:ext cx="1179094" cy="1043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F53C6F-A835-F643-BE6F-56CE23F21634}"/>
              </a:ext>
            </a:extLst>
          </p:cNvPr>
          <p:cNvSpPr/>
          <p:nvPr/>
        </p:nvSpPr>
        <p:spPr>
          <a:xfrm>
            <a:off x="2839453" y="6376737"/>
            <a:ext cx="1179094" cy="1043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BE1EF8-28F8-2941-854D-92D366C7B0CE}"/>
              </a:ext>
            </a:extLst>
          </p:cNvPr>
          <p:cNvSpPr/>
          <p:nvPr/>
        </p:nvSpPr>
        <p:spPr>
          <a:xfrm>
            <a:off x="5245767" y="6376737"/>
            <a:ext cx="1179094" cy="1043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780C2C-F6E5-874A-87D5-934F077EAF40}"/>
              </a:ext>
            </a:extLst>
          </p:cNvPr>
          <p:cNvSpPr/>
          <p:nvPr/>
        </p:nvSpPr>
        <p:spPr>
          <a:xfrm>
            <a:off x="0" y="655573"/>
            <a:ext cx="6858000" cy="513200"/>
          </a:xfrm>
          <a:prstGeom prst="rect">
            <a:avLst/>
          </a:prstGeom>
          <a:solidFill>
            <a:srgbClr val="062E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6624638" algn="r"/>
              </a:tabLst>
            </a:pPr>
            <a:r>
              <a:rPr lang="en-US" sz="1400" dirty="0"/>
              <a:t>Overview	                                    Demo       About the App       Contact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9281C0-FB86-8149-BE8B-354249D472EF}"/>
              </a:ext>
            </a:extLst>
          </p:cNvPr>
          <p:cNvSpPr txBox="1"/>
          <p:nvPr/>
        </p:nvSpPr>
        <p:spPr>
          <a:xfrm>
            <a:off x="1263316" y="9541043"/>
            <a:ext cx="4174958" cy="369332"/>
          </a:xfrm>
          <a:prstGeom prst="rect">
            <a:avLst/>
          </a:prstGeom>
          <a:solidFill>
            <a:srgbClr val="062E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Contact us to learn more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9D6125-77AE-6F48-80D3-4D4E8813EB17}"/>
              </a:ext>
            </a:extLst>
          </p:cNvPr>
          <p:cNvSpPr/>
          <p:nvPr/>
        </p:nvSpPr>
        <p:spPr>
          <a:xfrm>
            <a:off x="0" y="10599257"/>
            <a:ext cx="6858000" cy="513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6624638" algn="r"/>
              </a:tabLst>
            </a:pPr>
            <a:r>
              <a:rPr lang="en-US" sz="1400" dirty="0"/>
              <a:t>Copyright 2021	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6450ED-C760-DD43-B6DE-827532866F98}"/>
              </a:ext>
            </a:extLst>
          </p:cNvPr>
          <p:cNvSpPr txBox="1"/>
          <p:nvPr/>
        </p:nvSpPr>
        <p:spPr>
          <a:xfrm>
            <a:off x="144377" y="5340659"/>
            <a:ext cx="6280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Talent flight costs large corporations a zillion dollars per year</a:t>
            </a:r>
            <a:r>
              <a:rPr lang="en-US" sz="2000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sz="2000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TRP can reduce your costs: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B49BB5-6E06-B54B-866E-44C610804DF7}"/>
              </a:ext>
            </a:extLst>
          </p:cNvPr>
          <p:cNvSpPr/>
          <p:nvPr/>
        </p:nvSpPr>
        <p:spPr>
          <a:xfrm>
            <a:off x="4793686" y="10190526"/>
            <a:ext cx="1980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62EAB"/>
                </a:solidFill>
              </a:rPr>
              <a:t>(</a:t>
            </a:r>
            <a:r>
              <a:rPr lang="en-US" baseline="30000" dirty="0">
                <a:solidFill>
                  <a:srgbClr val="062EAB"/>
                </a:solidFill>
              </a:rPr>
              <a:t>1 </a:t>
            </a:r>
            <a:r>
              <a:rPr lang="en-US" dirty="0">
                <a:solidFill>
                  <a:srgbClr val="062EAB"/>
                </a:solidFill>
              </a:rPr>
              <a:t>full citation here)</a:t>
            </a:r>
          </a:p>
        </p:txBody>
      </p:sp>
    </p:spTree>
    <p:extLst>
      <p:ext uri="{BB962C8B-B14F-4D97-AF65-F5344CB8AC3E}">
        <p14:creationId xmlns:p14="http://schemas.microsoft.com/office/powerpoint/2010/main" val="65051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60B602-8AF9-304F-B78C-FF393B114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7"/>
            <a:ext cx="6858000" cy="641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F7A22D-8B54-AC49-BDFE-C363D5F640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66000"/>
                    </a14:imgEffect>
                  </a14:imgLayer>
                </a14:imgProps>
              </a:ext>
            </a:extLst>
          </a:blip>
          <a:srcRect t="315" b="20986"/>
          <a:stretch/>
        </p:blipFill>
        <p:spPr>
          <a:xfrm>
            <a:off x="0" y="1176936"/>
            <a:ext cx="6858000" cy="40426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F551D0-235B-2B42-B9B1-A1827BED0C0F}"/>
              </a:ext>
            </a:extLst>
          </p:cNvPr>
          <p:cNvSpPr txBox="1"/>
          <p:nvPr/>
        </p:nvSpPr>
        <p:spPr>
          <a:xfrm>
            <a:off x="228601" y="1632142"/>
            <a:ext cx="62804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The Talent Retention Predicter App </a:t>
            </a:r>
            <a:r>
              <a:rPr lang="en-US" sz="2800" b="1" baseline="30000" dirty="0">
                <a:solidFill>
                  <a:schemeClr val="bg1"/>
                </a:solidFill>
              </a:rPr>
              <a:t>™ 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i="1" dirty="0">
                <a:solidFill>
                  <a:schemeClr val="bg1"/>
                </a:solidFill>
              </a:rPr>
              <a:t>Identify who is at risk BEFORE it’s too late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2DEAD-6E8E-BB4F-A338-127FE51A658B}"/>
              </a:ext>
            </a:extLst>
          </p:cNvPr>
          <p:cNvSpPr txBox="1"/>
          <p:nvPr/>
        </p:nvSpPr>
        <p:spPr>
          <a:xfrm>
            <a:off x="866273" y="3499559"/>
            <a:ext cx="1756611" cy="369332"/>
          </a:xfrm>
          <a:prstGeom prst="rect">
            <a:avLst/>
          </a:prstGeom>
          <a:solidFill>
            <a:srgbClr val="062E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TRY THE DEMO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4831B4-486A-6841-9A8A-3EA0DE44B63C}"/>
              </a:ext>
            </a:extLst>
          </p:cNvPr>
          <p:cNvSpPr txBox="1"/>
          <p:nvPr/>
        </p:nvSpPr>
        <p:spPr>
          <a:xfrm>
            <a:off x="4018547" y="2945561"/>
            <a:ext cx="22619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Fueled by machine learning, tuned to your organization’s data, to predict who is at risk of leaving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73221-249C-4040-A061-7A88A9942858}"/>
              </a:ext>
            </a:extLst>
          </p:cNvPr>
          <p:cNvSpPr txBox="1"/>
          <p:nvPr/>
        </p:nvSpPr>
        <p:spPr>
          <a:xfrm>
            <a:off x="84220" y="7538574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Predicts with up to 90% accuracy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which employees are at risk of leaving so that you can intervene first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0B7875-C750-AE4F-B3C2-43D2A0837E55}"/>
              </a:ext>
            </a:extLst>
          </p:cNvPr>
          <p:cNvSpPr txBox="1"/>
          <p:nvPr/>
        </p:nvSpPr>
        <p:spPr>
          <a:xfrm>
            <a:off x="2514600" y="7538574"/>
            <a:ext cx="182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Adaptable to your organization’s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 base and organizational goals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EACCF8-3F28-5A48-9789-AF80E49235B6}"/>
              </a:ext>
            </a:extLst>
          </p:cNvPr>
          <p:cNvSpPr txBox="1"/>
          <p:nvPr/>
        </p:nvSpPr>
        <p:spPr>
          <a:xfrm>
            <a:off x="4944980" y="7538574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Gets smarter over time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the machine learning algorithm improves with experience and additional data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265941-3F63-644F-8E60-E06071DC50D2}"/>
              </a:ext>
            </a:extLst>
          </p:cNvPr>
          <p:cNvSpPr/>
          <p:nvPr/>
        </p:nvSpPr>
        <p:spPr>
          <a:xfrm>
            <a:off x="300790" y="6376737"/>
            <a:ext cx="1179094" cy="1043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F53C6F-A835-F643-BE6F-56CE23F21634}"/>
              </a:ext>
            </a:extLst>
          </p:cNvPr>
          <p:cNvSpPr/>
          <p:nvPr/>
        </p:nvSpPr>
        <p:spPr>
          <a:xfrm>
            <a:off x="2839453" y="6376737"/>
            <a:ext cx="1179094" cy="1043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BE1EF8-28F8-2941-854D-92D366C7B0CE}"/>
              </a:ext>
            </a:extLst>
          </p:cNvPr>
          <p:cNvSpPr/>
          <p:nvPr/>
        </p:nvSpPr>
        <p:spPr>
          <a:xfrm>
            <a:off x="5245767" y="6376737"/>
            <a:ext cx="1179094" cy="1043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780C2C-F6E5-874A-87D5-934F077EAF40}"/>
              </a:ext>
            </a:extLst>
          </p:cNvPr>
          <p:cNvSpPr/>
          <p:nvPr/>
        </p:nvSpPr>
        <p:spPr>
          <a:xfrm>
            <a:off x="0" y="655573"/>
            <a:ext cx="6858000" cy="513200"/>
          </a:xfrm>
          <a:prstGeom prst="rect">
            <a:avLst/>
          </a:prstGeom>
          <a:solidFill>
            <a:srgbClr val="062E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6624638" algn="r"/>
              </a:tabLst>
            </a:pPr>
            <a:r>
              <a:rPr lang="en-US" sz="1400" dirty="0"/>
              <a:t>Overview	                                    Demo       About the App       Contact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9281C0-FB86-8149-BE8B-354249D472EF}"/>
              </a:ext>
            </a:extLst>
          </p:cNvPr>
          <p:cNvSpPr txBox="1"/>
          <p:nvPr/>
        </p:nvSpPr>
        <p:spPr>
          <a:xfrm>
            <a:off x="1263316" y="9541043"/>
            <a:ext cx="4174958" cy="369332"/>
          </a:xfrm>
          <a:prstGeom prst="rect">
            <a:avLst/>
          </a:prstGeom>
          <a:solidFill>
            <a:srgbClr val="062E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Contact us to learn more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9D6125-77AE-6F48-80D3-4D4E8813EB17}"/>
              </a:ext>
            </a:extLst>
          </p:cNvPr>
          <p:cNvSpPr/>
          <p:nvPr/>
        </p:nvSpPr>
        <p:spPr>
          <a:xfrm>
            <a:off x="0" y="10599257"/>
            <a:ext cx="6858000" cy="513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6624638" algn="r"/>
              </a:tabLst>
            </a:pPr>
            <a:r>
              <a:rPr lang="en-US" sz="1400" dirty="0"/>
              <a:t>Copyright 2021	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6450ED-C760-DD43-B6DE-827532866F98}"/>
              </a:ext>
            </a:extLst>
          </p:cNvPr>
          <p:cNvSpPr txBox="1"/>
          <p:nvPr/>
        </p:nvSpPr>
        <p:spPr>
          <a:xfrm>
            <a:off x="144377" y="5340659"/>
            <a:ext cx="6280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Talent flight costs large corporations a zillion dollars per year</a:t>
            </a:r>
            <a:r>
              <a:rPr lang="en-US" sz="2000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sz="2000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TRP can reduce your costs: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B49BB5-6E06-B54B-866E-44C610804DF7}"/>
              </a:ext>
            </a:extLst>
          </p:cNvPr>
          <p:cNvSpPr/>
          <p:nvPr/>
        </p:nvSpPr>
        <p:spPr>
          <a:xfrm>
            <a:off x="4793686" y="10190526"/>
            <a:ext cx="1980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62EAB"/>
                </a:solidFill>
              </a:rPr>
              <a:t>(</a:t>
            </a:r>
            <a:r>
              <a:rPr lang="en-US" baseline="30000" dirty="0">
                <a:solidFill>
                  <a:srgbClr val="062EAB"/>
                </a:solidFill>
              </a:rPr>
              <a:t>1 </a:t>
            </a:r>
            <a:r>
              <a:rPr lang="en-US" dirty="0">
                <a:solidFill>
                  <a:srgbClr val="062EAB"/>
                </a:solidFill>
              </a:rPr>
              <a:t>full citation here)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C3C1CE-3E74-9F40-8F1C-C1E85C5003AC}"/>
              </a:ext>
            </a:extLst>
          </p:cNvPr>
          <p:cNvSpPr/>
          <p:nvPr/>
        </p:nvSpPr>
        <p:spPr>
          <a:xfrm>
            <a:off x="4551948" y="1097114"/>
            <a:ext cx="2306052" cy="72380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6624638" algn="r"/>
              </a:tabLst>
            </a:pPr>
            <a:r>
              <a:rPr lang="en-US" sz="1400" dirty="0"/>
              <a:t>The ML Model</a:t>
            </a:r>
          </a:p>
          <a:p>
            <a:pPr>
              <a:tabLst>
                <a:tab pos="6624638" algn="r"/>
              </a:tabLst>
            </a:pPr>
            <a:r>
              <a:rPr lang="en-US" sz="1400" dirty="0"/>
              <a:t>Data deep dive visualization</a:t>
            </a:r>
          </a:p>
          <a:p>
            <a:pPr>
              <a:tabLst>
                <a:tab pos="6624638" algn="r"/>
              </a:tabLst>
            </a:pPr>
            <a:r>
              <a:rPr lang="en-US" sz="1400" dirty="0"/>
              <a:t>The data source</a:t>
            </a:r>
          </a:p>
        </p:txBody>
      </p:sp>
    </p:spTree>
    <p:extLst>
      <p:ext uri="{BB962C8B-B14F-4D97-AF65-F5344CB8AC3E}">
        <p14:creationId xmlns:p14="http://schemas.microsoft.com/office/powerpoint/2010/main" val="226966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60B602-8AF9-304F-B78C-FF393B114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7"/>
            <a:ext cx="6858000" cy="64139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5780C2C-F6E5-874A-87D5-934F077EAF40}"/>
              </a:ext>
            </a:extLst>
          </p:cNvPr>
          <p:cNvSpPr/>
          <p:nvPr/>
        </p:nvSpPr>
        <p:spPr>
          <a:xfrm>
            <a:off x="0" y="655573"/>
            <a:ext cx="6858000" cy="513200"/>
          </a:xfrm>
          <a:prstGeom prst="rect">
            <a:avLst/>
          </a:prstGeom>
          <a:solidFill>
            <a:srgbClr val="062E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6624638" algn="r"/>
              </a:tabLst>
            </a:pPr>
            <a:r>
              <a:rPr lang="en-US" sz="1400" dirty="0"/>
              <a:t>Overview	                                    Demo       About the App       Contact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563A47-1656-EA46-A857-E25EB793082A}"/>
              </a:ext>
            </a:extLst>
          </p:cNvPr>
          <p:cNvSpPr txBox="1"/>
          <p:nvPr/>
        </p:nvSpPr>
        <p:spPr>
          <a:xfrm>
            <a:off x="445168" y="1279036"/>
            <a:ext cx="628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62EAB"/>
                </a:solidFill>
              </a:rPr>
              <a:t>Demo</a:t>
            </a:r>
            <a:endParaRPr lang="en-US" i="1" dirty="0">
              <a:solidFill>
                <a:srgbClr val="062EAB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CF80E51-D0B9-B149-B964-73309B31A165}"/>
              </a:ext>
            </a:extLst>
          </p:cNvPr>
          <p:cNvSpPr/>
          <p:nvPr/>
        </p:nvSpPr>
        <p:spPr>
          <a:xfrm>
            <a:off x="204537" y="2695074"/>
            <a:ext cx="6521115" cy="25386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062EAB"/>
                </a:solidFill>
              </a:rPr>
              <a:t>Instructions: </a:t>
            </a:r>
            <a:r>
              <a:rPr lang="en-US" dirty="0">
                <a:solidFill>
                  <a:srgbClr val="062EAB"/>
                </a:solidFill>
              </a:rPr>
              <a:t>Enter data from the profile of a hypothetical manager at IBM: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B2900C-F23A-CE47-B144-5311F90401C2}"/>
              </a:ext>
            </a:extLst>
          </p:cNvPr>
          <p:cNvSpPr/>
          <p:nvPr/>
        </p:nvSpPr>
        <p:spPr>
          <a:xfrm>
            <a:off x="445168" y="3702019"/>
            <a:ext cx="3429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 Age: 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 Gender: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 Data point 3: 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 Data point 4: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  Data point 5: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E0A222-F7F2-B640-9A95-807DB0DF4D2B}"/>
              </a:ext>
            </a:extLst>
          </p:cNvPr>
          <p:cNvSpPr/>
          <p:nvPr/>
        </p:nvSpPr>
        <p:spPr>
          <a:xfrm>
            <a:off x="3537283" y="3426436"/>
            <a:ext cx="3429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6. Data point 6:</a:t>
            </a:r>
            <a:endParaRPr lang="en-US" dirty="0"/>
          </a:p>
          <a:p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7. Data point 7:</a:t>
            </a:r>
            <a:endParaRPr lang="en-US" dirty="0"/>
          </a:p>
          <a:p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8. Data point 8:</a:t>
            </a:r>
            <a:endParaRPr lang="en-US" dirty="0"/>
          </a:p>
          <a:p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9. Data point 9:</a:t>
            </a:r>
            <a:endParaRPr lang="en-US" dirty="0"/>
          </a:p>
          <a:p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10. Data point 10: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78DB2F-D068-D34B-941C-1D6FCD7536F4}"/>
              </a:ext>
            </a:extLst>
          </p:cNvPr>
          <p:cNvSpPr/>
          <p:nvPr/>
        </p:nvSpPr>
        <p:spPr>
          <a:xfrm>
            <a:off x="4745558" y="8838419"/>
            <a:ext cx="1980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62EAB"/>
                </a:solidFill>
              </a:rPr>
              <a:t>(</a:t>
            </a:r>
            <a:r>
              <a:rPr lang="en-US" baseline="30000" dirty="0">
                <a:solidFill>
                  <a:srgbClr val="062EAB"/>
                </a:solidFill>
              </a:rPr>
              <a:t>1 </a:t>
            </a:r>
            <a:r>
              <a:rPr lang="en-US" dirty="0">
                <a:solidFill>
                  <a:srgbClr val="062EAB"/>
                </a:solidFill>
              </a:rPr>
              <a:t>full citation here)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5F7AEE-3A4C-1340-B069-A6BF5F592677}"/>
              </a:ext>
            </a:extLst>
          </p:cNvPr>
          <p:cNvSpPr/>
          <p:nvPr/>
        </p:nvSpPr>
        <p:spPr>
          <a:xfrm>
            <a:off x="351924" y="1975025"/>
            <a:ext cx="6154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62EAB"/>
                </a:solidFill>
              </a:rPr>
              <a:t>This demo is based on IBM’s public data set </a:t>
            </a:r>
            <a:r>
              <a:rPr lang="en-US" i="1" baseline="30000" dirty="0">
                <a:solidFill>
                  <a:srgbClr val="062EAB"/>
                </a:solidFill>
              </a:rPr>
              <a:t>1</a:t>
            </a:r>
            <a:r>
              <a:rPr lang="en-US" i="1" dirty="0">
                <a:solidFill>
                  <a:srgbClr val="062EAB"/>
                </a:solidFill>
              </a:rPr>
              <a:t> on employee retention. 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41FA86F-3BE1-FE40-951D-233615E5C6F7}"/>
              </a:ext>
            </a:extLst>
          </p:cNvPr>
          <p:cNvSpPr/>
          <p:nvPr/>
        </p:nvSpPr>
        <p:spPr>
          <a:xfrm>
            <a:off x="204537" y="5509320"/>
            <a:ext cx="6521115" cy="25386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062EAB"/>
                </a:solidFill>
              </a:rPr>
              <a:t>Results: </a:t>
            </a:r>
            <a:endParaRPr lang="en-US" dirty="0">
              <a:solidFill>
                <a:srgbClr val="062EAB"/>
              </a:solidFill>
            </a:endParaRPr>
          </a:p>
          <a:p>
            <a:endParaRPr lang="en-US" dirty="0">
              <a:solidFill>
                <a:srgbClr val="062EAB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A44050-1266-AC41-AA6A-734B716263CC}"/>
              </a:ext>
            </a:extLst>
          </p:cNvPr>
          <p:cNvSpPr/>
          <p:nvPr/>
        </p:nvSpPr>
        <p:spPr>
          <a:xfrm>
            <a:off x="0" y="9720951"/>
            <a:ext cx="6858000" cy="513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6624638" algn="r"/>
              </a:tabLst>
            </a:pPr>
            <a:r>
              <a:rPr lang="en-US" sz="1400" dirty="0"/>
              <a:t>Copyright 2021	</a:t>
            </a:r>
          </a:p>
        </p:txBody>
      </p:sp>
    </p:spTree>
    <p:extLst>
      <p:ext uri="{BB962C8B-B14F-4D97-AF65-F5344CB8AC3E}">
        <p14:creationId xmlns:p14="http://schemas.microsoft.com/office/powerpoint/2010/main" val="405179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60B602-8AF9-304F-B78C-FF393B114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7"/>
            <a:ext cx="6858000" cy="64139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5780C2C-F6E5-874A-87D5-934F077EAF40}"/>
              </a:ext>
            </a:extLst>
          </p:cNvPr>
          <p:cNvSpPr/>
          <p:nvPr/>
        </p:nvSpPr>
        <p:spPr>
          <a:xfrm>
            <a:off x="0" y="655573"/>
            <a:ext cx="6858000" cy="513200"/>
          </a:xfrm>
          <a:prstGeom prst="rect">
            <a:avLst/>
          </a:prstGeom>
          <a:solidFill>
            <a:srgbClr val="062E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6624638" algn="r"/>
              </a:tabLst>
            </a:pPr>
            <a:r>
              <a:rPr lang="en-US" sz="1400" dirty="0"/>
              <a:t>Overview	                                    Demo       About the App       Contact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563A47-1656-EA46-A857-E25EB793082A}"/>
              </a:ext>
            </a:extLst>
          </p:cNvPr>
          <p:cNvSpPr txBox="1"/>
          <p:nvPr/>
        </p:nvSpPr>
        <p:spPr>
          <a:xfrm>
            <a:off x="445168" y="1279036"/>
            <a:ext cx="628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62EAB"/>
                </a:solidFill>
              </a:rPr>
              <a:t>The Machine Learning Model</a:t>
            </a:r>
            <a:endParaRPr lang="en-US" i="1" dirty="0">
              <a:solidFill>
                <a:srgbClr val="062EAB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78DB2F-D068-D34B-941C-1D6FCD7536F4}"/>
              </a:ext>
            </a:extLst>
          </p:cNvPr>
          <p:cNvSpPr/>
          <p:nvPr/>
        </p:nvSpPr>
        <p:spPr>
          <a:xfrm>
            <a:off x="4619432" y="10455359"/>
            <a:ext cx="1980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62EAB"/>
                </a:solidFill>
              </a:rPr>
              <a:t>(</a:t>
            </a:r>
            <a:r>
              <a:rPr lang="en-US" baseline="30000" dirty="0">
                <a:solidFill>
                  <a:srgbClr val="062EAB"/>
                </a:solidFill>
              </a:rPr>
              <a:t>1 </a:t>
            </a:r>
            <a:r>
              <a:rPr lang="en-US" dirty="0">
                <a:solidFill>
                  <a:srgbClr val="062EAB"/>
                </a:solidFill>
              </a:rPr>
              <a:t>full citation here)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5F7AEE-3A4C-1340-B069-A6BF5F592677}"/>
              </a:ext>
            </a:extLst>
          </p:cNvPr>
          <p:cNvSpPr/>
          <p:nvPr/>
        </p:nvSpPr>
        <p:spPr>
          <a:xfrm>
            <a:off x="351924" y="1975025"/>
            <a:ext cx="61541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62EAB"/>
                </a:solidFill>
              </a:rPr>
              <a:t>Ken Note: Ideally, this is the Google </a:t>
            </a:r>
            <a:r>
              <a:rPr lang="en-US" dirty="0" err="1">
                <a:solidFill>
                  <a:srgbClr val="062EAB"/>
                </a:solidFill>
              </a:rPr>
              <a:t>Colab</a:t>
            </a:r>
            <a:r>
              <a:rPr lang="en-US" dirty="0">
                <a:solidFill>
                  <a:srgbClr val="062EAB"/>
                </a:solidFill>
              </a:rPr>
              <a:t> embedded directly into the site, if that can be done, a little like the example we saw in Kaggle. If not, I’ll build it with screen shots. We’ll need the </a:t>
            </a:r>
            <a:r>
              <a:rPr lang="en-US" dirty="0" err="1">
                <a:solidFill>
                  <a:srgbClr val="062EAB"/>
                </a:solidFill>
              </a:rPr>
              <a:t>Colab</a:t>
            </a:r>
            <a:r>
              <a:rPr lang="en-US" dirty="0">
                <a:solidFill>
                  <a:srgbClr val="062EAB"/>
                </a:solidFill>
              </a:rPr>
              <a:t> doc to be well documented with explanations etc.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F5B352-9978-344E-A4EA-153D1D1B4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82042"/>
            <a:ext cx="6858000" cy="795438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B2C140E-AD2D-244D-85BB-D1CA8CA59928}"/>
              </a:ext>
            </a:extLst>
          </p:cNvPr>
          <p:cNvSpPr/>
          <p:nvPr/>
        </p:nvSpPr>
        <p:spPr>
          <a:xfrm>
            <a:off x="0" y="11678800"/>
            <a:ext cx="6858000" cy="513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6624638" algn="r"/>
              </a:tabLst>
            </a:pPr>
            <a:r>
              <a:rPr lang="en-US" sz="1400" dirty="0"/>
              <a:t>Copyright 2021	</a:t>
            </a:r>
          </a:p>
        </p:txBody>
      </p:sp>
    </p:spTree>
    <p:extLst>
      <p:ext uri="{BB962C8B-B14F-4D97-AF65-F5344CB8AC3E}">
        <p14:creationId xmlns:p14="http://schemas.microsoft.com/office/powerpoint/2010/main" val="93666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60B602-8AF9-304F-B78C-FF393B114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7"/>
            <a:ext cx="6858000" cy="64139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5780C2C-F6E5-874A-87D5-934F077EAF40}"/>
              </a:ext>
            </a:extLst>
          </p:cNvPr>
          <p:cNvSpPr/>
          <p:nvPr/>
        </p:nvSpPr>
        <p:spPr>
          <a:xfrm>
            <a:off x="0" y="655573"/>
            <a:ext cx="6858000" cy="513200"/>
          </a:xfrm>
          <a:prstGeom prst="rect">
            <a:avLst/>
          </a:prstGeom>
          <a:solidFill>
            <a:srgbClr val="062E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6624638" algn="r"/>
              </a:tabLst>
            </a:pPr>
            <a:r>
              <a:rPr lang="en-US" sz="1400" dirty="0"/>
              <a:t>Overview	                                    Demo       About the App       Contact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563A47-1656-EA46-A857-E25EB793082A}"/>
              </a:ext>
            </a:extLst>
          </p:cNvPr>
          <p:cNvSpPr txBox="1"/>
          <p:nvPr/>
        </p:nvSpPr>
        <p:spPr>
          <a:xfrm>
            <a:off x="445168" y="1279036"/>
            <a:ext cx="628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62EAB"/>
                </a:solidFill>
              </a:rPr>
              <a:t>Data Deep Dive Visualization</a:t>
            </a:r>
            <a:endParaRPr lang="en-US" i="1" dirty="0">
              <a:solidFill>
                <a:srgbClr val="062EA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5F7AEE-3A4C-1340-B069-A6BF5F592677}"/>
              </a:ext>
            </a:extLst>
          </p:cNvPr>
          <p:cNvSpPr/>
          <p:nvPr/>
        </p:nvSpPr>
        <p:spPr>
          <a:xfrm>
            <a:off x="571500" y="5313436"/>
            <a:ext cx="6154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62EAB"/>
                </a:solidFill>
              </a:rPr>
              <a:t>Ken Note: the tableau story embedded here. Summary text is built into the tableau story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62B1CD-6A0B-E445-95D5-99E918A3E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12519"/>
            <a:ext cx="6858000" cy="32906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9D0557-341A-7D4C-B2F4-E96F734E62B0}"/>
              </a:ext>
            </a:extLst>
          </p:cNvPr>
          <p:cNvSpPr/>
          <p:nvPr/>
        </p:nvSpPr>
        <p:spPr>
          <a:xfrm>
            <a:off x="0" y="9720951"/>
            <a:ext cx="6858000" cy="513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6624638" algn="r"/>
              </a:tabLst>
            </a:pPr>
            <a:r>
              <a:rPr lang="en-US" sz="1400" dirty="0"/>
              <a:t>Copyright 2021	</a:t>
            </a:r>
          </a:p>
        </p:txBody>
      </p:sp>
    </p:spTree>
    <p:extLst>
      <p:ext uri="{BB962C8B-B14F-4D97-AF65-F5344CB8AC3E}">
        <p14:creationId xmlns:p14="http://schemas.microsoft.com/office/powerpoint/2010/main" val="68968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60B602-8AF9-304F-B78C-FF393B114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7"/>
            <a:ext cx="6858000" cy="64139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5780C2C-F6E5-874A-87D5-934F077EAF40}"/>
              </a:ext>
            </a:extLst>
          </p:cNvPr>
          <p:cNvSpPr/>
          <p:nvPr/>
        </p:nvSpPr>
        <p:spPr>
          <a:xfrm>
            <a:off x="0" y="655573"/>
            <a:ext cx="6858000" cy="513200"/>
          </a:xfrm>
          <a:prstGeom prst="rect">
            <a:avLst/>
          </a:prstGeom>
          <a:solidFill>
            <a:srgbClr val="062E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6624638" algn="r"/>
              </a:tabLst>
            </a:pPr>
            <a:r>
              <a:rPr lang="en-US" sz="1400" dirty="0"/>
              <a:t>Overview	                                    Demo       About the App       Contact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563A47-1656-EA46-A857-E25EB793082A}"/>
              </a:ext>
            </a:extLst>
          </p:cNvPr>
          <p:cNvSpPr txBox="1"/>
          <p:nvPr/>
        </p:nvSpPr>
        <p:spPr>
          <a:xfrm>
            <a:off x="445168" y="1279036"/>
            <a:ext cx="628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62EAB"/>
                </a:solidFill>
              </a:rPr>
              <a:t>The IBM Data Source</a:t>
            </a:r>
            <a:endParaRPr lang="en-US" i="1" dirty="0">
              <a:solidFill>
                <a:srgbClr val="062EAB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78DB2F-D068-D34B-941C-1D6FCD7536F4}"/>
              </a:ext>
            </a:extLst>
          </p:cNvPr>
          <p:cNvSpPr/>
          <p:nvPr/>
        </p:nvSpPr>
        <p:spPr>
          <a:xfrm>
            <a:off x="4619432" y="10455359"/>
            <a:ext cx="1980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62EAB"/>
                </a:solidFill>
              </a:rPr>
              <a:t>(</a:t>
            </a:r>
            <a:r>
              <a:rPr lang="en-US" baseline="30000" dirty="0">
                <a:solidFill>
                  <a:srgbClr val="062EAB"/>
                </a:solidFill>
              </a:rPr>
              <a:t>1 </a:t>
            </a:r>
            <a:r>
              <a:rPr lang="en-US" dirty="0">
                <a:solidFill>
                  <a:srgbClr val="062EAB"/>
                </a:solidFill>
              </a:rPr>
              <a:t>full citation here)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5F7AEE-3A4C-1340-B069-A6BF5F592677}"/>
              </a:ext>
            </a:extLst>
          </p:cNvPr>
          <p:cNvSpPr/>
          <p:nvPr/>
        </p:nvSpPr>
        <p:spPr>
          <a:xfrm>
            <a:off x="351924" y="2028815"/>
            <a:ext cx="6154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62EAB"/>
                </a:solidFill>
              </a:rPr>
              <a:t>Ken Note: simple page. Presents the data source in a table, with a link to download.</a:t>
            </a:r>
          </a:p>
        </p:txBody>
      </p:sp>
    </p:spTree>
    <p:extLst>
      <p:ext uri="{BB962C8B-B14F-4D97-AF65-F5344CB8AC3E}">
        <p14:creationId xmlns:p14="http://schemas.microsoft.com/office/powerpoint/2010/main" val="5129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60B602-8AF9-304F-B78C-FF393B114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7"/>
            <a:ext cx="6858000" cy="6413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F551D0-235B-2B42-B9B1-A1827BED0C0F}"/>
              </a:ext>
            </a:extLst>
          </p:cNvPr>
          <p:cNvSpPr txBox="1"/>
          <p:nvPr/>
        </p:nvSpPr>
        <p:spPr>
          <a:xfrm>
            <a:off x="288758" y="1817937"/>
            <a:ext cx="6280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62EAB"/>
                </a:solidFill>
              </a:rPr>
              <a:t>Talk to one of our developers to learn how the TRP App™ can help retain your best talent:</a:t>
            </a:r>
            <a:endParaRPr lang="en-US" sz="1200" i="1" dirty="0">
              <a:solidFill>
                <a:srgbClr val="062EA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4831B4-486A-6841-9A8A-3EA0DE44B63C}"/>
              </a:ext>
            </a:extLst>
          </p:cNvPr>
          <p:cNvSpPr txBox="1"/>
          <p:nvPr/>
        </p:nvSpPr>
        <p:spPr>
          <a:xfrm>
            <a:off x="4018547" y="3198227"/>
            <a:ext cx="22619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Fueled by machine learning, tuned to your organization’s data, to predict who may leave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73221-249C-4040-A061-7A88A9942858}"/>
              </a:ext>
            </a:extLst>
          </p:cNvPr>
          <p:cNvSpPr txBox="1"/>
          <p:nvPr/>
        </p:nvSpPr>
        <p:spPr>
          <a:xfrm>
            <a:off x="574508" y="3662632"/>
            <a:ext cx="68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Bio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265941-3F63-644F-8E60-E06071DC50D2}"/>
              </a:ext>
            </a:extLst>
          </p:cNvPr>
          <p:cNvSpPr>
            <a:spLocks noChangeAspect="1"/>
          </p:cNvSpPr>
          <p:nvPr/>
        </p:nvSpPr>
        <p:spPr>
          <a:xfrm>
            <a:off x="1678406" y="2603381"/>
            <a:ext cx="938462" cy="830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</a:t>
            </a:r>
          </a:p>
          <a:p>
            <a:pPr algn="ctr"/>
            <a:r>
              <a:rPr lang="en-US" sz="1600" dirty="0"/>
              <a:t>shot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780C2C-F6E5-874A-87D5-934F077EAF40}"/>
              </a:ext>
            </a:extLst>
          </p:cNvPr>
          <p:cNvSpPr/>
          <p:nvPr/>
        </p:nvSpPr>
        <p:spPr>
          <a:xfrm>
            <a:off x="0" y="655573"/>
            <a:ext cx="6858000" cy="513200"/>
          </a:xfrm>
          <a:prstGeom prst="rect">
            <a:avLst/>
          </a:prstGeom>
          <a:solidFill>
            <a:srgbClr val="062E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6624638" algn="r"/>
              </a:tabLst>
            </a:pPr>
            <a:r>
              <a:rPr lang="en-US" sz="1400" dirty="0"/>
              <a:t>Overview	                                    Demo       About the App       Contact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BDF9D6-6F22-764B-A865-BD79F525AF73}"/>
              </a:ext>
            </a:extLst>
          </p:cNvPr>
          <p:cNvSpPr>
            <a:spLocks noChangeAspect="1"/>
          </p:cNvSpPr>
          <p:nvPr/>
        </p:nvSpPr>
        <p:spPr>
          <a:xfrm>
            <a:off x="300790" y="2603381"/>
            <a:ext cx="938462" cy="830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</a:t>
            </a:r>
          </a:p>
          <a:p>
            <a:pPr algn="ctr"/>
            <a:r>
              <a:rPr lang="en-US" sz="1600" dirty="0"/>
              <a:t>shot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6DD515-AC67-2B4F-B8B2-219CA5D58330}"/>
              </a:ext>
            </a:extLst>
          </p:cNvPr>
          <p:cNvSpPr>
            <a:spLocks noChangeAspect="1"/>
          </p:cNvSpPr>
          <p:nvPr/>
        </p:nvSpPr>
        <p:spPr>
          <a:xfrm>
            <a:off x="3056022" y="2603381"/>
            <a:ext cx="938462" cy="830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</a:t>
            </a:r>
          </a:p>
          <a:p>
            <a:pPr algn="ctr"/>
            <a:r>
              <a:rPr lang="en-US" sz="1600" dirty="0"/>
              <a:t>shot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F216409-6194-D24E-BDBC-D20DD1C59F84}"/>
              </a:ext>
            </a:extLst>
          </p:cNvPr>
          <p:cNvSpPr>
            <a:spLocks noChangeAspect="1"/>
          </p:cNvSpPr>
          <p:nvPr/>
        </p:nvSpPr>
        <p:spPr>
          <a:xfrm>
            <a:off x="4433638" y="2603381"/>
            <a:ext cx="938462" cy="830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</a:t>
            </a:r>
          </a:p>
          <a:p>
            <a:pPr algn="ctr"/>
            <a:r>
              <a:rPr lang="en-US" sz="1600" dirty="0"/>
              <a:t>shot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509133-D482-9A4A-B6FA-2D802507EC8A}"/>
              </a:ext>
            </a:extLst>
          </p:cNvPr>
          <p:cNvSpPr>
            <a:spLocks noChangeAspect="1"/>
          </p:cNvSpPr>
          <p:nvPr/>
        </p:nvSpPr>
        <p:spPr>
          <a:xfrm>
            <a:off x="5811253" y="2603381"/>
            <a:ext cx="938462" cy="830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</a:t>
            </a:r>
          </a:p>
          <a:p>
            <a:pPr algn="ctr"/>
            <a:r>
              <a:rPr lang="en-US" sz="1600" dirty="0"/>
              <a:t>shot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AFE3C3-E0DF-0D43-9533-BD472A47471D}"/>
              </a:ext>
            </a:extLst>
          </p:cNvPr>
          <p:cNvSpPr txBox="1"/>
          <p:nvPr/>
        </p:nvSpPr>
        <p:spPr>
          <a:xfrm>
            <a:off x="6036844" y="3716364"/>
            <a:ext cx="68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Bio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649A91-6C3D-3843-9DC7-36D07EA24AAA}"/>
              </a:ext>
            </a:extLst>
          </p:cNvPr>
          <p:cNvSpPr txBox="1"/>
          <p:nvPr/>
        </p:nvSpPr>
        <p:spPr>
          <a:xfrm>
            <a:off x="4615615" y="3690573"/>
            <a:ext cx="68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Bio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3C97D1-506A-094A-93FD-9293E338004A}"/>
              </a:ext>
            </a:extLst>
          </p:cNvPr>
          <p:cNvSpPr txBox="1"/>
          <p:nvPr/>
        </p:nvSpPr>
        <p:spPr>
          <a:xfrm>
            <a:off x="3305676" y="3662632"/>
            <a:ext cx="68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Bio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EF7562-1E5F-9542-92B9-CC83CB9E2B3D}"/>
              </a:ext>
            </a:extLst>
          </p:cNvPr>
          <p:cNvSpPr txBox="1"/>
          <p:nvPr/>
        </p:nvSpPr>
        <p:spPr>
          <a:xfrm>
            <a:off x="1836320" y="3663651"/>
            <a:ext cx="68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Bio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563A47-1656-EA46-A857-E25EB793082A}"/>
              </a:ext>
            </a:extLst>
          </p:cNvPr>
          <p:cNvSpPr txBox="1"/>
          <p:nvPr/>
        </p:nvSpPr>
        <p:spPr>
          <a:xfrm>
            <a:off x="445168" y="1279036"/>
            <a:ext cx="628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62EAB"/>
                </a:solidFill>
              </a:rPr>
              <a:t>Contact</a:t>
            </a:r>
            <a:endParaRPr lang="en-US" i="1" dirty="0">
              <a:solidFill>
                <a:srgbClr val="062E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04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1315</TotalTime>
  <Words>573</Words>
  <Application>Microsoft Macintosh PowerPoint</Application>
  <PresentationFormat>Widescreen</PresentationFormat>
  <Paragraphs>90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Andersen</dc:creator>
  <cp:lastModifiedBy>Kenneth Andersen</cp:lastModifiedBy>
  <cp:revision>4</cp:revision>
  <dcterms:created xsi:type="dcterms:W3CDTF">2021-08-19T00:29:48Z</dcterms:created>
  <dcterms:modified xsi:type="dcterms:W3CDTF">2021-08-19T22:25:03Z</dcterms:modified>
</cp:coreProperties>
</file>