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81" r:id="rId13"/>
    <p:sldId id="28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5414013" y="4180914"/>
            <a:ext cx="438912" cy="438912"/>
          </a:xfrm>
          <a:prstGeom prst="ellipse">
            <a:avLst/>
          </a:prstGeom>
          <a:solidFill>
            <a:srgbClr val="FFFFFF">
              <a:alpha val="100000"/>
            </a:srgbClr>
          </a:solidFill>
        </p:spPr>
      </p:sp>
      <p:sp>
        <p:nvSpPr>
          <p:cNvPr id="4" name="AutoShape 4"/>
          <p:cNvSpPr/>
          <p:nvPr/>
        </p:nvSpPr>
        <p:spPr>
          <a:xfrm>
            <a:off x="5305345" y="1888367"/>
            <a:ext cx="6102379" cy="1959893"/>
          </a:xfrm>
          <a:prstGeom prst="rect">
            <a:avLst/>
          </a:prstGeom>
        </p:spPr>
        <p:txBody>
          <a:bodyPr wrap="square" lIns="85725" tIns="85725" rIns="47625" bIns="85725" rtlCol="0" anchor="ctr" anchorCtr="0">
            <a:noAutofit/>
          </a:bodyPr>
          <a:lstStyle/>
          <a:p>
            <a:pPr algn="ctr">
              <a:lnSpc>
                <a:spcPct val="120000"/>
              </a:lnSpc>
              <a:spcBef>
                <a:spcPts val="375"/>
              </a:spcBef>
              <a:defRPr/>
            </a:pPr>
            <a:r>
              <a:rPr lang="zh-CN" altLang="en-US" sz="5175" b="1">
                <a:solidFill>
                  <a:srgbClr val="FFFFFF"/>
                </a:solidFill>
                <a:latin typeface="微软雅黑" panose="020B0503020204020204" charset="-122"/>
                <a:ea typeface="微软雅黑" panose="020B0503020204020204" charset="-122"/>
                <a:cs typeface="微软雅黑" panose="020B0503020204020204" charset="-122"/>
              </a:rPr>
              <a:t>机器学习</a:t>
            </a:r>
            <a:r>
              <a:rPr lang="zh-CN" altLang="en-US" sz="5175" b="1">
                <a:solidFill>
                  <a:srgbClr val="FFFFFF"/>
                </a:solidFill>
                <a:latin typeface="微软雅黑" panose="020B0503020204020204" charset="-122"/>
                <a:ea typeface="微软雅黑" panose="020B0503020204020204" charset="-122"/>
                <a:cs typeface="微软雅黑" panose="020B0503020204020204" charset="-122"/>
              </a:rPr>
              <a:t>和深度学习在亚运会中的</a:t>
            </a:r>
            <a:r>
              <a:rPr lang="zh-CN" altLang="en-US" sz="5175" b="1">
                <a:solidFill>
                  <a:srgbClr val="FFFFFF"/>
                </a:solidFill>
                <a:latin typeface="微软雅黑" panose="020B0503020204020204" charset="-122"/>
                <a:ea typeface="微软雅黑" panose="020B0503020204020204" charset="-122"/>
                <a:cs typeface="微软雅黑" panose="020B0503020204020204" charset="-122"/>
              </a:rPr>
              <a:t>应用</a:t>
            </a:r>
            <a:endParaRPr lang="zh-CN" altLang="en-US" sz="5175" b="1">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838825" y="4167505"/>
            <a:ext cx="5347970" cy="341630"/>
          </a:xfrm>
          <a:prstGeom prst="rect">
            <a:avLst/>
          </a:prstGeom>
        </p:spPr>
        <p:txBody>
          <a:bodyPr wrap="square" lIns="85725" tIns="38100" rIns="85725" bIns="38100" rtlCol="0" anchor="t" anchorCtr="0">
            <a:noAutofit/>
          </a:bodyPr>
          <a:lstStyle/>
          <a:p>
            <a:pPr algn="l">
              <a:lnSpc>
                <a:spcPct val="120000"/>
              </a:lnSpc>
              <a:defRPr/>
            </a:pPr>
            <a:r>
              <a:rPr lang="zh-CN" altLang="en-US" sz="2025">
                <a:solidFill>
                  <a:srgbClr val="FFFFFF"/>
                </a:solidFill>
                <a:latin typeface="微软雅黑" panose="020B0503020204020204" charset="-122"/>
                <a:ea typeface="微软雅黑" panose="020B0503020204020204" charset="-122"/>
                <a:cs typeface="微软雅黑" panose="020B0503020204020204" charset="-122"/>
              </a:rPr>
              <a:t>第八组：吴正阳、李凌</a:t>
            </a:r>
            <a:r>
              <a:rPr lang="zh-CN" altLang="en-US" sz="2025">
                <a:solidFill>
                  <a:srgbClr val="FFFFFF"/>
                </a:solidFill>
                <a:latin typeface="微软雅黑" panose="020B0503020204020204" charset="-122"/>
                <a:ea typeface="微软雅黑" panose="020B0503020204020204" charset="-122"/>
                <a:cs typeface="微软雅黑" panose="020B0503020204020204" charset="-122"/>
              </a:rPr>
              <a:t>锋、杨新莹、马红</a:t>
            </a:r>
            <a:r>
              <a:rPr lang="zh-CN" altLang="en-US" sz="2025">
                <a:solidFill>
                  <a:srgbClr val="FFFFFF"/>
                </a:solidFill>
                <a:latin typeface="微软雅黑" panose="020B0503020204020204" charset="-122"/>
                <a:ea typeface="微软雅黑" panose="020B0503020204020204" charset="-122"/>
                <a:cs typeface="微软雅黑" panose="020B0503020204020204" charset="-122"/>
              </a:rPr>
              <a:t>在</a:t>
            </a:r>
            <a:endParaRPr lang="zh-CN" altLang="en-US" sz="2025">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 name="Freeform 7"/>
          <p:cNvSpPr/>
          <p:nvPr/>
        </p:nvSpPr>
        <p:spPr>
          <a:xfrm>
            <a:off x="5516758" y="4281221"/>
            <a:ext cx="243840" cy="243840"/>
          </a:xfrm>
          <a:custGeom>
            <a:avLst/>
            <a:gdLst/>
            <a:ahLst/>
            <a:cxnLst/>
            <a:rect l="l" t="t" r="r" b="b"/>
            <a:pathLst>
              <a:path w="304800" h="304800">
                <a:moveTo>
                  <a:pt x="257175" y="0"/>
                </a:moveTo>
                <a:cubicBezTo>
                  <a:pt x="283474" y="0"/>
                  <a:pt x="304800" y="21326"/>
                  <a:pt x="304800" y="47625"/>
                </a:cubicBezTo>
                <a:cubicBezTo>
                  <a:pt x="304800" y="58350"/>
                  <a:pt x="301257" y="68237"/>
                  <a:pt x="295275" y="76200"/>
                </a:cubicBezTo>
                <a:lnTo>
                  <a:pt x="276225" y="95250"/>
                </a:lnTo>
                <a:lnTo>
                  <a:pt x="209550" y="28575"/>
                </a:lnTo>
                <a:lnTo>
                  <a:pt x="228600" y="9525"/>
                </a:lnTo>
                <a:cubicBezTo>
                  <a:pt x="236563" y="3543"/>
                  <a:pt x="246450" y="0"/>
                  <a:pt x="257175" y="0"/>
                </a:cubicBezTo>
                <a:close/>
                <a:moveTo>
                  <a:pt x="19050" y="219075"/>
                </a:moveTo>
                <a:lnTo>
                  <a:pt x="0" y="304800"/>
                </a:lnTo>
                <a:lnTo>
                  <a:pt x="85725" y="285750"/>
                </a:lnTo>
                <a:lnTo>
                  <a:pt x="261938" y="109538"/>
                </a:lnTo>
                <a:lnTo>
                  <a:pt x="195263" y="42863"/>
                </a:lnTo>
                <a:lnTo>
                  <a:pt x="19050" y="219075"/>
                </a:lnTo>
                <a:close/>
                <a:moveTo>
                  <a:pt x="212998" y="108223"/>
                </a:moveTo>
                <a:lnTo>
                  <a:pt x="79648" y="241573"/>
                </a:lnTo>
                <a:lnTo>
                  <a:pt x="63227" y="225152"/>
                </a:lnTo>
                <a:lnTo>
                  <a:pt x="196577" y="91802"/>
                </a:lnTo>
                <a:lnTo>
                  <a:pt x="212998" y="108223"/>
                </a:lnTo>
                <a:close/>
              </a:path>
            </a:pathLst>
          </a:custGeom>
          <a:solidFill>
            <a:schemeClr val="accent1">
              <a:lumMod val="50000"/>
              <a:alpha val="100000"/>
            </a:schemeClr>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1150029" y="1593403"/>
            <a:ext cx="3241937" cy="407270"/>
          </a:xfrm>
          <a:prstGeom prst="rect">
            <a:avLst/>
          </a:prstGeom>
        </p:spPr>
        <p:txBody>
          <a:bodyPr wrap="square" lIns="85725" tIns="85725" rIns="47625" bIns="85725" rtlCol="0" anchor="t" anchorCtr="0">
            <a:noAutofit/>
          </a:bodyPr>
          <a:lstStyle/>
          <a:p>
            <a:pPr algn="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提高效率</a:t>
            </a:r>
            <a:endParaRPr lang="en-US" sz="1100"/>
          </a:p>
        </p:txBody>
      </p:sp>
      <p:sp>
        <p:nvSpPr>
          <p:cNvPr id="3" name="AutoShape 3"/>
          <p:cNvSpPr/>
          <p:nvPr/>
        </p:nvSpPr>
        <p:spPr>
          <a:xfrm>
            <a:off x="1150029" y="1918792"/>
            <a:ext cx="3241937" cy="1589631"/>
          </a:xfrm>
          <a:prstGeom prst="rect">
            <a:avLst/>
          </a:prstGeom>
        </p:spPr>
        <p:txBody>
          <a:bodyPr wrap="square" lIns="85725" tIns="85725" rIns="47625" bIns="85725" rtlCol="0" anchor="t" anchorCtr="0">
            <a:noAutofit/>
          </a:bodyPr>
          <a:lstStyle/>
          <a:p>
            <a:pPr algn="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深度学习技术可以自动化处理和分析大量的体育数据，从而提高分析效率。</a:t>
            </a:r>
            <a:endParaRPr lang="en-US" sz="1100"/>
          </a:p>
        </p:txBody>
      </p:sp>
      <p:sp>
        <p:nvSpPr>
          <p:cNvPr id="4" name="AutoShape 4"/>
          <p:cNvSpPr/>
          <p:nvPr/>
        </p:nvSpPr>
        <p:spPr>
          <a:xfrm>
            <a:off x="7793308" y="1593404"/>
            <a:ext cx="3241937"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精确度提升</a:t>
            </a:r>
            <a:endParaRPr lang="en-US" sz="1100"/>
          </a:p>
        </p:txBody>
      </p:sp>
      <p:sp>
        <p:nvSpPr>
          <p:cNvPr id="5" name="AutoShape 5"/>
          <p:cNvSpPr/>
          <p:nvPr/>
        </p:nvSpPr>
        <p:spPr>
          <a:xfrm>
            <a:off x="7793308" y="1918792"/>
            <a:ext cx="3241937" cy="1589631"/>
          </a:xfrm>
          <a:prstGeom prst="rect">
            <a:avLst/>
          </a:prstGeom>
        </p:spPr>
        <p:txBody>
          <a:bodyPr wrap="square" lIns="85725" tIns="85725" rIns="47625" bIns="85725" rtlCol="0" anchor="t" anchorCtr="0">
            <a:noAutofit/>
          </a:bodyPr>
          <a:lstStyle/>
          <a:p>
            <a:pPr algn="l">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深度学习模型可以学习到数据中的复杂模式和关系，从而更精确地进行各种分析和预测。</a:t>
            </a:r>
            <a:endParaRPr lang="en-US" sz="1100"/>
          </a:p>
        </p:txBody>
      </p:sp>
      <p:sp>
        <p:nvSpPr>
          <p:cNvPr id="6" name="AutoShape 6"/>
          <p:cNvSpPr/>
          <p:nvPr/>
        </p:nvSpPr>
        <p:spPr>
          <a:xfrm>
            <a:off x="1150029" y="3790144"/>
            <a:ext cx="3241937" cy="407270"/>
          </a:xfrm>
          <a:prstGeom prst="rect">
            <a:avLst/>
          </a:prstGeom>
        </p:spPr>
        <p:txBody>
          <a:bodyPr wrap="square" lIns="85725" tIns="85725" rIns="47625" bIns="85725" rtlCol="0" anchor="t" anchorCtr="0">
            <a:noAutofit/>
          </a:bodyPr>
          <a:lstStyle/>
          <a:p>
            <a:pPr algn="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挖掘潜在价值</a:t>
            </a:r>
            <a:endParaRPr lang="en-US" sz="1100"/>
          </a:p>
        </p:txBody>
      </p:sp>
      <p:sp>
        <p:nvSpPr>
          <p:cNvPr id="7" name="AutoShape 7"/>
          <p:cNvSpPr/>
          <p:nvPr/>
        </p:nvSpPr>
        <p:spPr>
          <a:xfrm>
            <a:off x="1150029" y="4115534"/>
            <a:ext cx="3241937" cy="1589631"/>
          </a:xfrm>
          <a:prstGeom prst="rect">
            <a:avLst/>
          </a:prstGeom>
        </p:spPr>
        <p:txBody>
          <a:bodyPr wrap="square" lIns="85725" tIns="85725" rIns="47625" bIns="85725" rtlCol="0" anchor="t" anchorCtr="0">
            <a:noAutofit/>
          </a:bodyPr>
          <a:lstStyle/>
          <a:p>
            <a:pPr algn="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深度学习可以帮助我们发现数据中隐藏的价值和信息，从而更好地理解运动员表现、战术策略等方面。</a:t>
            </a:r>
            <a:endParaRPr lang="en-US" sz="1100"/>
          </a:p>
        </p:txBody>
      </p:sp>
      <p:sp>
        <p:nvSpPr>
          <p:cNvPr id="8" name="AutoShape 8"/>
          <p:cNvSpPr/>
          <p:nvPr/>
        </p:nvSpPr>
        <p:spPr>
          <a:xfrm>
            <a:off x="7793308" y="3790147"/>
            <a:ext cx="3241937"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促进创新</a:t>
            </a:r>
            <a:endParaRPr lang="en-US" sz="1100"/>
          </a:p>
        </p:txBody>
      </p:sp>
      <p:sp>
        <p:nvSpPr>
          <p:cNvPr id="9" name="AutoShape 9"/>
          <p:cNvSpPr/>
          <p:nvPr/>
        </p:nvSpPr>
        <p:spPr>
          <a:xfrm>
            <a:off x="7793308" y="4115534"/>
            <a:ext cx="3241937" cy="1589631"/>
          </a:xfrm>
          <a:prstGeom prst="rect">
            <a:avLst/>
          </a:prstGeom>
        </p:spPr>
        <p:txBody>
          <a:bodyPr wrap="square" lIns="85725" tIns="85725" rIns="47625" bIns="85725" rtlCol="0" anchor="t" anchorCtr="0">
            <a:noAutofit/>
          </a:bodyPr>
          <a:lstStyle/>
          <a:p>
            <a:pPr algn="l">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深度学习技术为体育分析带来了新的思路和方法，从而促进了体育领域的创新和发展。</a:t>
            </a:r>
            <a:endParaRPr lang="en-US" sz="1100"/>
          </a:p>
        </p:txBody>
      </p:sp>
      <p:sp>
        <p:nvSpPr>
          <p:cNvPr id="10" name="Freeform 10"/>
          <p:cNvSpPr/>
          <p:nvPr/>
        </p:nvSpPr>
        <p:spPr>
          <a:xfrm>
            <a:off x="4898003" y="3416893"/>
            <a:ext cx="1166724" cy="1297311"/>
          </a:xfrm>
          <a:custGeom>
            <a:avLst/>
            <a:gdLst/>
            <a:ahLst/>
            <a:cxnLst/>
            <a:rect l="l" t="t" r="r" b="b"/>
            <a:pathLst>
              <a:path w="1521" h="1692">
                <a:moveTo>
                  <a:pt x="1521" y="934"/>
                </a:moveTo>
                <a:cubicBezTo>
                  <a:pt x="1419" y="934"/>
                  <a:pt x="1320" y="912"/>
                  <a:pt x="1226" y="873"/>
                </a:cubicBezTo>
                <a:cubicBezTo>
                  <a:pt x="1135" y="836"/>
                  <a:pt x="1054" y="781"/>
                  <a:pt x="983" y="712"/>
                </a:cubicBezTo>
                <a:cubicBezTo>
                  <a:pt x="915" y="641"/>
                  <a:pt x="859" y="561"/>
                  <a:pt x="820" y="470"/>
                </a:cubicBezTo>
                <a:cubicBezTo>
                  <a:pt x="781" y="376"/>
                  <a:pt x="761" y="276"/>
                  <a:pt x="761" y="174"/>
                </a:cubicBezTo>
                <a:cubicBezTo>
                  <a:pt x="554" y="174"/>
                  <a:pt x="403" y="174"/>
                  <a:pt x="294" y="174"/>
                </a:cubicBezTo>
                <a:cubicBezTo>
                  <a:pt x="193" y="0"/>
                  <a:pt x="193" y="0"/>
                  <a:pt x="193" y="0"/>
                </a:cubicBezTo>
                <a:cubicBezTo>
                  <a:pt x="93" y="174"/>
                  <a:pt x="93" y="174"/>
                  <a:pt x="93" y="174"/>
                </a:cubicBezTo>
                <a:cubicBezTo>
                  <a:pt x="0" y="174"/>
                  <a:pt x="0" y="174"/>
                  <a:pt x="0" y="174"/>
                </a:cubicBezTo>
                <a:cubicBezTo>
                  <a:pt x="0" y="1011"/>
                  <a:pt x="682" y="1692"/>
                  <a:pt x="1521" y="1692"/>
                </a:cubicBezTo>
                <a:cubicBezTo>
                  <a:pt x="1521" y="1661"/>
                  <a:pt x="1521" y="1631"/>
                  <a:pt x="1521" y="1602"/>
                </a:cubicBezTo>
                <a:cubicBezTo>
                  <a:pt x="1350" y="1503"/>
                  <a:pt x="1350" y="1503"/>
                  <a:pt x="1350" y="1503"/>
                </a:cubicBezTo>
                <a:cubicBezTo>
                  <a:pt x="1521" y="1404"/>
                  <a:pt x="1521" y="1404"/>
                  <a:pt x="1521" y="1404"/>
                </a:cubicBezTo>
                <a:cubicBezTo>
                  <a:pt x="1521" y="934"/>
                  <a:pt x="1521" y="934"/>
                  <a:pt x="1521" y="934"/>
                </a:cubicBezTo>
                <a:close/>
              </a:path>
            </a:pathLst>
          </a:custGeom>
          <a:solidFill>
            <a:schemeClr val="accent2">
              <a:alpha val="100000"/>
            </a:schemeClr>
          </a:solidFill>
        </p:spPr>
      </p:sp>
      <p:sp>
        <p:nvSpPr>
          <p:cNvPr id="11" name="Freeform 11"/>
          <p:cNvSpPr/>
          <p:nvPr/>
        </p:nvSpPr>
        <p:spPr>
          <a:xfrm>
            <a:off x="6022179" y="3554921"/>
            <a:ext cx="1299452" cy="1164582"/>
          </a:xfrm>
          <a:custGeom>
            <a:avLst/>
            <a:gdLst/>
            <a:ahLst/>
            <a:cxnLst/>
            <a:rect l="l" t="t" r="r" b="b"/>
            <a:pathLst>
              <a:path w="1695" h="1518">
                <a:moveTo>
                  <a:pt x="1602" y="0"/>
                </a:moveTo>
                <a:cubicBezTo>
                  <a:pt x="1502" y="171"/>
                  <a:pt x="1502" y="171"/>
                  <a:pt x="1502" y="171"/>
                </a:cubicBezTo>
                <a:cubicBezTo>
                  <a:pt x="1402" y="0"/>
                  <a:pt x="1402" y="0"/>
                  <a:pt x="1402" y="0"/>
                </a:cubicBezTo>
                <a:cubicBezTo>
                  <a:pt x="934" y="0"/>
                  <a:pt x="934" y="0"/>
                  <a:pt x="934" y="0"/>
                </a:cubicBezTo>
                <a:cubicBezTo>
                  <a:pt x="934" y="102"/>
                  <a:pt x="915" y="202"/>
                  <a:pt x="875" y="296"/>
                </a:cubicBezTo>
                <a:cubicBezTo>
                  <a:pt x="836" y="387"/>
                  <a:pt x="781" y="467"/>
                  <a:pt x="712" y="538"/>
                </a:cubicBezTo>
                <a:cubicBezTo>
                  <a:pt x="643" y="607"/>
                  <a:pt x="560" y="662"/>
                  <a:pt x="469" y="699"/>
                </a:cubicBezTo>
                <a:cubicBezTo>
                  <a:pt x="377" y="738"/>
                  <a:pt x="276" y="760"/>
                  <a:pt x="174" y="760"/>
                </a:cubicBezTo>
                <a:cubicBezTo>
                  <a:pt x="174" y="968"/>
                  <a:pt x="174" y="1119"/>
                  <a:pt x="174" y="1228"/>
                </a:cubicBezTo>
                <a:cubicBezTo>
                  <a:pt x="0" y="1329"/>
                  <a:pt x="0" y="1329"/>
                  <a:pt x="0" y="1329"/>
                </a:cubicBezTo>
                <a:cubicBezTo>
                  <a:pt x="174" y="1430"/>
                  <a:pt x="174" y="1430"/>
                  <a:pt x="174" y="1430"/>
                </a:cubicBezTo>
                <a:cubicBezTo>
                  <a:pt x="174" y="1518"/>
                  <a:pt x="174" y="1518"/>
                  <a:pt x="174" y="1518"/>
                </a:cubicBezTo>
                <a:cubicBezTo>
                  <a:pt x="1013" y="1518"/>
                  <a:pt x="1695" y="837"/>
                  <a:pt x="1695" y="0"/>
                </a:cubicBezTo>
                <a:cubicBezTo>
                  <a:pt x="1662" y="0"/>
                  <a:pt x="1631" y="0"/>
                  <a:pt x="1602" y="0"/>
                </a:cubicBezTo>
                <a:close/>
              </a:path>
            </a:pathLst>
          </a:custGeom>
          <a:solidFill>
            <a:schemeClr val="accent1">
              <a:alpha val="100000"/>
            </a:schemeClr>
          </a:solidFill>
        </p:spPr>
      </p:sp>
      <p:sp>
        <p:nvSpPr>
          <p:cNvPr id="12" name="Freeform 12"/>
          <p:cNvSpPr/>
          <p:nvPr/>
        </p:nvSpPr>
        <p:spPr>
          <a:xfrm>
            <a:off x="4903303" y="2297341"/>
            <a:ext cx="1299452" cy="1164582"/>
          </a:xfrm>
          <a:custGeom>
            <a:avLst/>
            <a:gdLst/>
            <a:ahLst/>
            <a:cxnLst/>
            <a:rect l="l" t="t" r="r" b="b"/>
            <a:pathLst>
              <a:path w="1695" h="1519">
                <a:moveTo>
                  <a:pt x="1695" y="188"/>
                </a:moveTo>
                <a:cubicBezTo>
                  <a:pt x="1521" y="87"/>
                  <a:pt x="1521" y="87"/>
                  <a:pt x="1521" y="87"/>
                </a:cubicBezTo>
                <a:cubicBezTo>
                  <a:pt x="1521" y="0"/>
                  <a:pt x="1521" y="0"/>
                  <a:pt x="1521" y="0"/>
                </a:cubicBezTo>
                <a:cubicBezTo>
                  <a:pt x="682" y="0"/>
                  <a:pt x="0" y="681"/>
                  <a:pt x="0" y="1519"/>
                </a:cubicBezTo>
                <a:cubicBezTo>
                  <a:pt x="33" y="1519"/>
                  <a:pt x="63" y="1519"/>
                  <a:pt x="93" y="1519"/>
                </a:cubicBezTo>
                <a:cubicBezTo>
                  <a:pt x="193" y="1345"/>
                  <a:pt x="193" y="1345"/>
                  <a:pt x="193" y="1345"/>
                </a:cubicBezTo>
                <a:cubicBezTo>
                  <a:pt x="294" y="1519"/>
                  <a:pt x="294" y="1519"/>
                  <a:pt x="294" y="1519"/>
                </a:cubicBezTo>
                <a:cubicBezTo>
                  <a:pt x="761" y="1519"/>
                  <a:pt x="761" y="1519"/>
                  <a:pt x="761" y="1519"/>
                </a:cubicBezTo>
                <a:cubicBezTo>
                  <a:pt x="761" y="1416"/>
                  <a:pt x="781" y="1316"/>
                  <a:pt x="820" y="1224"/>
                </a:cubicBezTo>
                <a:cubicBezTo>
                  <a:pt x="859" y="1133"/>
                  <a:pt x="915" y="1051"/>
                  <a:pt x="983" y="982"/>
                </a:cubicBezTo>
                <a:cubicBezTo>
                  <a:pt x="1054" y="911"/>
                  <a:pt x="1135" y="856"/>
                  <a:pt x="1226" y="819"/>
                </a:cubicBezTo>
                <a:cubicBezTo>
                  <a:pt x="1320" y="779"/>
                  <a:pt x="1419" y="760"/>
                  <a:pt x="1521" y="760"/>
                </a:cubicBezTo>
                <a:cubicBezTo>
                  <a:pt x="1521" y="551"/>
                  <a:pt x="1521" y="399"/>
                  <a:pt x="1521" y="290"/>
                </a:cubicBezTo>
                <a:lnTo>
                  <a:pt x="1695" y="188"/>
                </a:lnTo>
                <a:close/>
              </a:path>
            </a:pathLst>
          </a:custGeom>
          <a:solidFill>
            <a:schemeClr val="accent1">
              <a:alpha val="100000"/>
            </a:schemeClr>
          </a:solidFill>
        </p:spPr>
      </p:sp>
      <p:sp>
        <p:nvSpPr>
          <p:cNvPr id="13" name="Freeform 13"/>
          <p:cNvSpPr/>
          <p:nvPr/>
        </p:nvSpPr>
        <p:spPr>
          <a:xfrm>
            <a:off x="6160206" y="2302641"/>
            <a:ext cx="1166724" cy="1297311"/>
          </a:xfrm>
          <a:custGeom>
            <a:avLst/>
            <a:gdLst/>
            <a:ahLst/>
            <a:cxnLst/>
            <a:rect l="l" t="t" r="r" b="b"/>
            <a:pathLst>
              <a:path w="1521" h="1690">
                <a:moveTo>
                  <a:pt x="1428" y="1519"/>
                </a:moveTo>
                <a:cubicBezTo>
                  <a:pt x="1521" y="1519"/>
                  <a:pt x="1521" y="1519"/>
                  <a:pt x="1521" y="1519"/>
                </a:cubicBezTo>
                <a:cubicBezTo>
                  <a:pt x="1521" y="681"/>
                  <a:pt x="839" y="0"/>
                  <a:pt x="0" y="0"/>
                </a:cubicBezTo>
                <a:cubicBezTo>
                  <a:pt x="0" y="31"/>
                  <a:pt x="0" y="60"/>
                  <a:pt x="0" y="88"/>
                </a:cubicBezTo>
                <a:cubicBezTo>
                  <a:pt x="171" y="188"/>
                  <a:pt x="171" y="188"/>
                  <a:pt x="171" y="188"/>
                </a:cubicBezTo>
                <a:cubicBezTo>
                  <a:pt x="0" y="288"/>
                  <a:pt x="0" y="288"/>
                  <a:pt x="0" y="288"/>
                </a:cubicBezTo>
                <a:cubicBezTo>
                  <a:pt x="0" y="760"/>
                  <a:pt x="0" y="760"/>
                  <a:pt x="0" y="760"/>
                </a:cubicBezTo>
                <a:cubicBezTo>
                  <a:pt x="102" y="760"/>
                  <a:pt x="203" y="779"/>
                  <a:pt x="295" y="819"/>
                </a:cubicBezTo>
                <a:cubicBezTo>
                  <a:pt x="386" y="856"/>
                  <a:pt x="469" y="911"/>
                  <a:pt x="538" y="982"/>
                </a:cubicBezTo>
                <a:cubicBezTo>
                  <a:pt x="607" y="1051"/>
                  <a:pt x="662" y="1133"/>
                  <a:pt x="701" y="1224"/>
                </a:cubicBezTo>
                <a:cubicBezTo>
                  <a:pt x="741" y="1316"/>
                  <a:pt x="760" y="1416"/>
                  <a:pt x="760" y="1519"/>
                </a:cubicBezTo>
                <a:cubicBezTo>
                  <a:pt x="968" y="1519"/>
                  <a:pt x="1118" y="1519"/>
                  <a:pt x="1228" y="1519"/>
                </a:cubicBezTo>
                <a:cubicBezTo>
                  <a:pt x="1328" y="1690"/>
                  <a:pt x="1328" y="1690"/>
                  <a:pt x="1328" y="1690"/>
                </a:cubicBezTo>
                <a:lnTo>
                  <a:pt x="1428" y="1519"/>
                </a:lnTo>
                <a:close/>
              </a:path>
            </a:pathLst>
          </a:custGeom>
          <a:solidFill>
            <a:schemeClr val="accent2">
              <a:alpha val="100000"/>
            </a:schemeClr>
          </a:solidFill>
        </p:spPr>
      </p:sp>
      <p:pic>
        <p:nvPicPr>
          <p:cNvPr id="14" name="Picture 14"/>
          <p:cNvPicPr>
            <a:picLocks noChangeAspect="1"/>
          </p:cNvPicPr>
          <p:nvPr/>
        </p:nvPicPr>
        <p:blipFill>
          <a:blip r:embed="rId2"/>
          <a:srcRect/>
          <a:stretch>
            <a:fillRect/>
          </a:stretch>
        </p:blipFill>
        <p:spPr>
          <a:xfrm>
            <a:off x="5259849" y="2677031"/>
            <a:ext cx="345497" cy="338535"/>
          </a:xfrm>
          <a:prstGeom prst="rect">
            <a:avLst/>
          </a:prstGeom>
        </p:spPr>
      </p:pic>
      <p:pic>
        <p:nvPicPr>
          <p:cNvPr id="15" name="Picture 15"/>
          <p:cNvPicPr>
            <a:picLocks noChangeAspect="1"/>
          </p:cNvPicPr>
          <p:nvPr/>
        </p:nvPicPr>
        <p:blipFill>
          <a:blip r:embed="rId3"/>
          <a:srcRect/>
          <a:stretch>
            <a:fillRect/>
          </a:stretch>
        </p:blipFill>
        <p:spPr>
          <a:xfrm>
            <a:off x="6647521" y="2713607"/>
            <a:ext cx="321283" cy="314810"/>
          </a:xfrm>
          <a:prstGeom prst="rect">
            <a:avLst/>
          </a:prstGeom>
        </p:spPr>
      </p:pic>
      <p:pic>
        <p:nvPicPr>
          <p:cNvPr id="16" name="Picture 16"/>
          <p:cNvPicPr>
            <a:picLocks noChangeAspect="1"/>
          </p:cNvPicPr>
          <p:nvPr/>
        </p:nvPicPr>
        <p:blipFill>
          <a:blip r:embed="rId4"/>
          <a:srcRect/>
          <a:stretch>
            <a:fillRect/>
          </a:stretch>
        </p:blipFill>
        <p:spPr>
          <a:xfrm>
            <a:off x="5263001" y="3983451"/>
            <a:ext cx="353163" cy="346047"/>
          </a:xfrm>
          <a:prstGeom prst="rect">
            <a:avLst/>
          </a:prstGeom>
        </p:spPr>
      </p:pic>
      <p:pic>
        <p:nvPicPr>
          <p:cNvPr id="17" name="Picture 17"/>
          <p:cNvPicPr>
            <a:picLocks noChangeAspect="1"/>
          </p:cNvPicPr>
          <p:nvPr/>
        </p:nvPicPr>
        <p:blipFill>
          <a:blip r:embed="rId5"/>
          <a:srcRect/>
          <a:stretch>
            <a:fillRect/>
          </a:stretch>
        </p:blipFill>
        <p:spPr>
          <a:xfrm>
            <a:off x="6608769" y="3983451"/>
            <a:ext cx="353163" cy="346047"/>
          </a:xfrm>
          <a:prstGeom prst="rect">
            <a:avLst/>
          </a:prstGeom>
        </p:spPr>
      </p:pic>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深度学习在体育分析中的作用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accent1"/>
                </a:solidFill>
                <a:latin typeface="微软雅黑" panose="020B0503020204020204" charset="-122"/>
                <a:ea typeface="微软雅黑" panose="020B0503020204020204" charset="-122"/>
                <a:cs typeface="微软雅黑" panose="020B0503020204020204" charset="-122"/>
              </a:rPr>
              <a:t>原理</a:t>
            </a:r>
            <a:r>
              <a:rPr lang="zh-CN" altLang="en-US" sz="3000" b="1">
                <a:solidFill>
                  <a:schemeClr val="accent1"/>
                </a:solidFill>
                <a:latin typeface="微软雅黑" panose="020B0503020204020204" charset="-122"/>
                <a:ea typeface="微软雅黑" panose="020B0503020204020204" charset="-122"/>
                <a:cs typeface="微软雅黑" panose="020B0503020204020204" charset="-122"/>
              </a:rPr>
              <a:t>介绍</a:t>
            </a:r>
            <a:endParaRPr lang="zh-CN" alt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1094740" y="1066800"/>
            <a:ext cx="10735310" cy="4523105"/>
          </a:xfrm>
          <a:prstGeom prst="rect">
            <a:avLst/>
          </a:prstGeom>
          <a:noFill/>
          <a:ln w="9525">
            <a:noFill/>
          </a:ln>
        </p:spPr>
        <p:txBody>
          <a:bodyPr wrap="square">
            <a:spAutoFit/>
          </a:bodyPr>
          <a:p>
            <a:pPr indent="0"/>
            <a:r>
              <a:rPr lang="zh-CN" b="0">
                <a:ea typeface="宋体" panose="02010600030101010101" pitchFamily="2" charset="-122"/>
              </a:rPr>
              <a:t>卷积神经网络（CNN）是一种专门用于处理图像数据的深度学习模型，其核心原理包括卷积层、池化层和全连接层。</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卷积神经网络利用卷积层来提取图像特征。卷积操作通过滑动卷积核在输入图像上提取局部特征，这有助于捕获图像中的边缘、纹理等信息，并保留空间关系。</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池化层用于降维和减少特征图的大小，同时保留主要特征。最常见的池化操作是最大池化，它从每个局部区域中选择最大值作为输出，减小了特征图的尺寸并提高了计算效率。</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全连接层通常位于网络的顶部，将卷积层和池化层提取的特征映射到输出类别。全连接层通过学习权重参数，将特征映射到每个类别的概率，最终实现图像分类。</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卷积神经网络广泛用于图像和视频识别、推荐系统、图像生成、自然语言处理和金融市场分析等领域。其中，在人脸识别等计算机视觉任务中，CNN 由于其出色的性能而被广泛应用。</a:t>
            </a:r>
            <a:endParaRPr lang="zh-CN" b="0">
              <a:ea typeface="宋体" panose="02010600030101010101" pitchFamily="2" charset="-122"/>
            </a:endParaRPr>
          </a:p>
          <a:p>
            <a:pPr indent="0"/>
            <a:endParaRPr lang="zh-CN" b="0">
              <a:ea typeface="宋体" panose="02010600030101010101" pitchFamily="2" charset="-122"/>
            </a:endParaRPr>
          </a:p>
          <a:p>
            <a:pPr indent="0"/>
            <a:endParaRPr lang="zh-CN" b="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accent1"/>
                </a:solidFill>
                <a:latin typeface="微软雅黑" panose="020B0503020204020204" charset="-122"/>
                <a:ea typeface="微软雅黑" panose="020B0503020204020204" charset="-122"/>
                <a:cs typeface="微软雅黑" panose="020B0503020204020204" charset="-122"/>
              </a:rPr>
              <a:t>原理</a:t>
            </a:r>
            <a:r>
              <a:rPr lang="zh-CN" altLang="en-US" sz="3000" b="1">
                <a:solidFill>
                  <a:schemeClr val="accent1"/>
                </a:solidFill>
                <a:latin typeface="微软雅黑" panose="020B0503020204020204" charset="-122"/>
                <a:ea typeface="微软雅黑" panose="020B0503020204020204" charset="-122"/>
                <a:cs typeface="微软雅黑" panose="020B0503020204020204" charset="-122"/>
              </a:rPr>
              <a:t>介绍</a:t>
            </a:r>
            <a:endParaRPr lang="zh-CN" alt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094105" y="987425"/>
            <a:ext cx="10913110" cy="4999355"/>
          </a:xfrm>
          <a:prstGeom prst="rect">
            <a:avLst/>
          </a:prstGeom>
          <a:noFill/>
        </p:spPr>
        <p:txBody>
          <a:bodyPr wrap="square" rtlCol="0" anchor="t">
            <a:noAutofit/>
          </a:bodyPr>
          <a:p>
            <a:pPr indent="0">
              <a:lnSpc>
                <a:spcPct val="160000"/>
              </a:lnSpc>
            </a:pPr>
            <a:r>
              <a:rPr lang="zh-CN">
                <a:ea typeface="宋体" panose="02010600030101010101" pitchFamily="2" charset="-122"/>
                <a:sym typeface="+mn-ea"/>
              </a:rPr>
              <a:t>循环神经网络（RNN）是一种能够处理序列数据的神经网络模型。它与传统的前馈神经网络不同，RNN具有循环连接，使得它可以对序列数据进行建模和预测。</a:t>
            </a:r>
            <a:endParaRPr lang="zh-CN">
              <a:ea typeface="宋体" panose="02010600030101010101" pitchFamily="2" charset="-122"/>
              <a:sym typeface="+mn-ea"/>
            </a:endParaRPr>
          </a:p>
          <a:p>
            <a:pPr indent="0">
              <a:lnSpc>
                <a:spcPct val="160000"/>
              </a:lnSpc>
            </a:pPr>
            <a:endParaRPr lang="zh-CN" b="0">
              <a:ea typeface="宋体" panose="02010600030101010101" pitchFamily="2" charset="-122"/>
            </a:endParaRPr>
          </a:p>
          <a:p>
            <a:pPr indent="0">
              <a:lnSpc>
                <a:spcPct val="160000"/>
              </a:lnSpc>
            </a:pPr>
            <a:r>
              <a:rPr lang="zh-CN">
                <a:ea typeface="宋体" panose="02010600030101010101" pitchFamily="2" charset="-122"/>
                <a:sym typeface="+mn-ea"/>
              </a:rPr>
              <a:t>RNN的主要特性是它具有记忆性，可以捕获到数据中的时间顺序信息或上下文信息，并将这些记忆信息传递到后续的输入中。这是因为网络中存在着一个或多个循环的连接，使得网络在处理当前输入时，不仅可以考虑到当前的输入，还可以考虑到之前的输入。这一特性使得RNN非常适合处理诸如文本、语音、时间序列等含有时间依赖性的数据。</a:t>
            </a:r>
            <a:endParaRPr lang="zh-CN">
              <a:ea typeface="宋体" panose="02010600030101010101" pitchFamily="2" charset="-122"/>
              <a:sym typeface="+mn-ea"/>
            </a:endParaRPr>
          </a:p>
          <a:p>
            <a:pPr indent="0">
              <a:lnSpc>
                <a:spcPct val="160000"/>
              </a:lnSpc>
            </a:pPr>
            <a:endParaRPr lang="zh-CN" b="0">
              <a:ea typeface="宋体" panose="02010600030101010101" pitchFamily="2" charset="-122"/>
            </a:endParaRPr>
          </a:p>
          <a:p>
            <a:pPr indent="0">
              <a:lnSpc>
                <a:spcPct val="160000"/>
              </a:lnSpc>
            </a:pPr>
            <a:r>
              <a:rPr lang="zh-CN">
                <a:ea typeface="宋体" panose="02010600030101010101" pitchFamily="2" charset="-122"/>
                <a:sym typeface="+mn-ea"/>
              </a:rPr>
              <a:t>RNN的基本结构包括一个输入层、一个隐藏层和一个输出层。隐藏层中的神经元之间存在循环连接，使得当前时间步的输入和上一个时间步的隐藏状态相互影响。这种结构使得RNN可以对不定长的序列数据进行建模，并在预测时利用先前的信息。</a:t>
            </a:r>
            <a:endParaRPr lang="zh-CN" altLang="en-US">
              <a:ea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rot="18900000">
            <a:off x="6319999" y="2790217"/>
            <a:ext cx="1078663" cy="1078663"/>
          </a:xfrm>
          <a:prstGeom prst="frame">
            <a:avLst>
              <a:gd name="adj1" fmla="val 7163"/>
            </a:avLst>
          </a:prstGeom>
          <a:solidFill>
            <a:schemeClr val="dk1">
              <a:lumMod val="20000"/>
              <a:lumOff val="80000"/>
              <a:alpha val="100000"/>
            </a:schemeClr>
          </a:solidFill>
        </p:spPr>
      </p:sp>
      <p:sp>
        <p:nvSpPr>
          <p:cNvPr id="3" name="AutoShape 3"/>
          <p:cNvSpPr/>
          <p:nvPr/>
        </p:nvSpPr>
        <p:spPr>
          <a:xfrm rot="18900000">
            <a:off x="4794540" y="2790217"/>
            <a:ext cx="1078663" cy="1078663"/>
          </a:xfrm>
          <a:prstGeom prst="frame">
            <a:avLst>
              <a:gd name="adj1" fmla="val 7163"/>
            </a:avLst>
          </a:prstGeom>
          <a:solidFill>
            <a:schemeClr val="dk1">
              <a:lumMod val="20000"/>
              <a:lumOff val="80000"/>
              <a:alpha val="100000"/>
            </a:schemeClr>
          </a:solidFill>
        </p:spPr>
      </p:sp>
      <p:pic>
        <p:nvPicPr>
          <p:cNvPr id="4" name="Picture 4"/>
          <p:cNvPicPr>
            <a:picLocks noChangeAspect="1"/>
          </p:cNvPicPr>
          <p:nvPr/>
        </p:nvPicPr>
        <p:blipFill>
          <a:blip r:embed="rId2"/>
          <a:srcRect l="16589" r="16589"/>
          <a:stretch>
            <a:fillRect/>
          </a:stretch>
        </p:blipFill>
        <p:spPr>
          <a:xfrm>
            <a:off x="3352886" y="2107432"/>
            <a:ext cx="2465519" cy="2459823"/>
          </a:xfrm>
          <a:prstGeom prst="rect">
            <a:avLst/>
          </a:prstGeom>
        </p:spPr>
      </p:pic>
      <p:pic>
        <p:nvPicPr>
          <p:cNvPr id="5" name="Picture 5"/>
          <p:cNvPicPr>
            <a:picLocks noChangeAspect="1"/>
          </p:cNvPicPr>
          <p:nvPr/>
        </p:nvPicPr>
        <p:blipFill>
          <a:blip r:embed="rId3"/>
          <a:srcRect l="12516" r="12516"/>
          <a:stretch>
            <a:fillRect/>
          </a:stretch>
        </p:blipFill>
        <p:spPr>
          <a:xfrm>
            <a:off x="6374798" y="2037636"/>
            <a:ext cx="2465519" cy="2529619"/>
          </a:xfrm>
          <a:prstGeom prst="rect">
            <a:avLst/>
          </a:prstGeom>
        </p:spPr>
      </p:pic>
      <p:sp>
        <p:nvSpPr>
          <p:cNvPr id="6" name="AutoShape 6"/>
          <p:cNvSpPr/>
          <p:nvPr/>
        </p:nvSpPr>
        <p:spPr>
          <a:xfrm>
            <a:off x="3541855" y="2335881"/>
            <a:ext cx="665795" cy="665791"/>
          </a:xfrm>
          <a:prstGeom prst="ellipse">
            <a:avLst/>
          </a:prstGeom>
          <a:solidFill>
            <a:schemeClr val="accent1">
              <a:alpha val="100000"/>
            </a:schemeClr>
          </a:solidFill>
          <a:ln w="28575">
            <a:solidFill>
              <a:schemeClr val="accent1">
                <a:lumMod val="60000"/>
                <a:lumMod val="40000"/>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7" name="Freeform 7"/>
          <p:cNvSpPr/>
          <p:nvPr/>
        </p:nvSpPr>
        <p:spPr>
          <a:xfrm>
            <a:off x="3721695" y="2521355"/>
            <a:ext cx="306115" cy="294843"/>
          </a:xfrm>
          <a:custGeom>
            <a:avLst/>
            <a:gdLst/>
            <a:ahLst/>
            <a:cxnLst/>
            <a:rect l="l" t="t"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rgbClr val="FFFFFF">
              <a:alpha val="100000"/>
            </a:srgbClr>
          </a:solidFill>
        </p:spPr>
      </p:sp>
      <p:sp>
        <p:nvSpPr>
          <p:cNvPr id="8" name="AutoShape 8"/>
          <p:cNvSpPr/>
          <p:nvPr/>
        </p:nvSpPr>
        <p:spPr>
          <a:xfrm>
            <a:off x="7985552" y="2335881"/>
            <a:ext cx="665795" cy="665791"/>
          </a:xfrm>
          <a:prstGeom prst="ellipse">
            <a:avLst/>
          </a:prstGeom>
          <a:solidFill>
            <a:schemeClr val="accent1">
              <a:alpha val="100000"/>
            </a:schemeClr>
          </a:solidFill>
          <a:ln w="28575">
            <a:solidFill>
              <a:schemeClr val="accent1">
                <a:lumMod val="60000"/>
                <a:lumMod val="40000"/>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9" name="Freeform 9"/>
          <p:cNvSpPr/>
          <p:nvPr/>
        </p:nvSpPr>
        <p:spPr>
          <a:xfrm>
            <a:off x="8165392" y="2521355"/>
            <a:ext cx="306115" cy="294843"/>
          </a:xfrm>
          <a:custGeom>
            <a:avLst/>
            <a:gdLst/>
            <a:ahLst/>
            <a:cxnLst/>
            <a:rect l="l" t="t"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rgbClr val="FFFFFF">
              <a:alpha val="100000"/>
            </a:srgbClr>
          </a:solidFill>
        </p:spPr>
      </p:sp>
      <p:sp>
        <p:nvSpPr>
          <p:cNvPr id="10" name="AutoShape 10"/>
          <p:cNvSpPr/>
          <p:nvPr/>
        </p:nvSpPr>
        <p:spPr>
          <a:xfrm>
            <a:off x="4252748" y="4178300"/>
            <a:ext cx="665795" cy="665791"/>
          </a:xfrm>
          <a:prstGeom prst="ellipse">
            <a:avLst/>
          </a:prstGeom>
          <a:solidFill>
            <a:schemeClr val="accent1">
              <a:alpha val="100000"/>
            </a:schemeClr>
          </a:solidFill>
          <a:ln w="28575">
            <a:solidFill>
              <a:schemeClr val="accent1">
                <a:lumMod val="60000"/>
                <a:lumMod val="40000"/>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11" name="Freeform 11"/>
          <p:cNvSpPr/>
          <p:nvPr/>
        </p:nvSpPr>
        <p:spPr>
          <a:xfrm>
            <a:off x="4432588" y="4363773"/>
            <a:ext cx="306115" cy="294843"/>
          </a:xfrm>
          <a:custGeom>
            <a:avLst/>
            <a:gdLst/>
            <a:ahLst/>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rgbClr val="FFFFFF">
              <a:alpha val="100000"/>
            </a:srgbClr>
          </a:solidFill>
        </p:spPr>
      </p:sp>
      <p:sp>
        <p:nvSpPr>
          <p:cNvPr id="12" name="AutoShape 12"/>
          <p:cNvSpPr/>
          <p:nvPr/>
        </p:nvSpPr>
        <p:spPr>
          <a:xfrm>
            <a:off x="7274660" y="4178300"/>
            <a:ext cx="665795" cy="665791"/>
          </a:xfrm>
          <a:prstGeom prst="ellipse">
            <a:avLst/>
          </a:prstGeom>
          <a:solidFill>
            <a:schemeClr val="accent1">
              <a:alpha val="100000"/>
            </a:schemeClr>
          </a:solidFill>
          <a:ln w="28575">
            <a:solidFill>
              <a:schemeClr val="accent1">
                <a:lumMod val="60000"/>
                <a:lumMod val="40000"/>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13" name="Freeform 13"/>
          <p:cNvSpPr/>
          <p:nvPr/>
        </p:nvSpPr>
        <p:spPr>
          <a:xfrm>
            <a:off x="7454500" y="4363773"/>
            <a:ext cx="306115" cy="294843"/>
          </a:xfrm>
          <a:custGeom>
            <a:avLst/>
            <a:gdLst/>
            <a:ahLst/>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rgbClr val="FFFFFF">
              <a:alpha val="100000"/>
            </a:srgbClr>
          </a:solidFill>
        </p:spPr>
      </p:sp>
      <p:sp>
        <p:nvSpPr>
          <p:cNvPr id="14" name="AutoShape 14"/>
          <p:cNvSpPr/>
          <p:nvPr/>
        </p:nvSpPr>
        <p:spPr>
          <a:xfrm>
            <a:off x="455295" y="2402205"/>
            <a:ext cx="2846070" cy="1020445"/>
          </a:xfrm>
          <a:prstGeom prst="rect">
            <a:avLst/>
          </a:prstGeom>
        </p:spPr>
        <p:txBody>
          <a:bodyPr wrap="square" lIns="91440" tIns="45720" rIns="91440" bIns="45720" rtlCol="0" anchor="t" anchorCtr="0">
            <a:noAutofit/>
          </a:bodyPr>
          <a:lstStyle/>
          <a:p>
            <a:pPr algn="l">
              <a:lnSpc>
                <a:spcPct val="150000"/>
              </a:lnSpc>
              <a:spcBef>
                <a:spcPts val="270"/>
              </a:spcBef>
              <a:defRPr/>
            </a:pPr>
            <a:r>
              <a:rPr lang="en-US" sz="1600">
                <a:solidFill>
                  <a:schemeClr val="dk1"/>
                </a:solidFill>
                <a:latin typeface="微软雅黑" panose="020B0503020204020204" charset="-122"/>
                <a:ea typeface="微软雅黑" panose="020B0503020204020204" charset="-122"/>
                <a:cs typeface="微软雅黑" panose="020B0503020204020204" charset="-122"/>
              </a:rPr>
              <a:t>  通过深度学习技术对运动员的训练数据进行分析，为其提供更加个性化的训练计划和建议。</a:t>
            </a:r>
            <a:endParaRPr lang="en-US" sz="16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5" name="AutoShape 15"/>
          <p:cNvSpPr/>
          <p:nvPr/>
        </p:nvSpPr>
        <p:spPr>
          <a:xfrm>
            <a:off x="747336" y="2037683"/>
            <a:ext cx="2553871" cy="422629"/>
          </a:xfrm>
          <a:prstGeom prst="rect">
            <a:avLst/>
          </a:prstGeom>
        </p:spPr>
        <p:txBody>
          <a:bodyPr wrap="square" lIns="91440" tIns="45720" rIns="91440" bIns="45720" rtlCol="0" anchor="t" anchorCtr="0">
            <a:noAutofit/>
          </a:bodyPr>
          <a:lstStyle/>
          <a:p>
            <a:pPr algn="r">
              <a:spcBef>
                <a:spcPts val="270"/>
              </a:spcBef>
              <a:defRPr/>
            </a:pPr>
            <a:r>
              <a:rPr lang="en-US" sz="2000" b="1">
                <a:solidFill>
                  <a:schemeClr val="accent1"/>
                </a:solidFill>
                <a:latin typeface="微软雅黑" panose="020B0503020204020204" charset="-122"/>
                <a:ea typeface="微软雅黑" panose="020B0503020204020204" charset="-122"/>
                <a:cs typeface="微软雅黑" panose="020B0503020204020204" charset="-122"/>
              </a:rPr>
              <a:t>个性化训练</a:t>
            </a:r>
            <a:endParaRPr lang="en-US" sz="2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6" name="AutoShape 16"/>
          <p:cNvSpPr/>
          <p:nvPr/>
        </p:nvSpPr>
        <p:spPr>
          <a:xfrm>
            <a:off x="1940560" y="5092700"/>
            <a:ext cx="3159760" cy="892175"/>
          </a:xfrm>
          <a:prstGeom prst="rect">
            <a:avLst/>
          </a:prstGeom>
        </p:spPr>
        <p:txBody>
          <a:bodyPr wrap="square" lIns="91440" tIns="45720" rIns="91440" bIns="45720" rtlCol="0" anchor="t" anchorCtr="0">
            <a:noAutofit/>
          </a:bodyPr>
          <a:lstStyle/>
          <a:p>
            <a:pPr algn="l">
              <a:lnSpc>
                <a:spcPct val="120000"/>
              </a:lnSpc>
              <a:defRPr/>
            </a:pPr>
            <a:r>
              <a:rPr lang="en-US" sz="1600">
                <a:solidFill>
                  <a:schemeClr val="dk1"/>
                </a:solidFill>
                <a:latin typeface="微软雅黑" panose="020B0503020204020204" charset="-122"/>
                <a:ea typeface="微软雅黑" panose="020B0503020204020204" charset="-122"/>
                <a:cs typeface="微软雅黑" panose="020B0503020204020204" charset="-122"/>
              </a:rPr>
              <a:t>  利用深度学习技术帮助教练进行更科学、更准确的训练计划制定和比赛策略分析。</a:t>
            </a:r>
            <a:endParaRPr lang="en-US" sz="16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7" name="AutoShape 17"/>
          <p:cNvSpPr/>
          <p:nvPr/>
        </p:nvSpPr>
        <p:spPr>
          <a:xfrm>
            <a:off x="1940528" y="4661950"/>
            <a:ext cx="2084356" cy="403578"/>
          </a:xfrm>
          <a:prstGeom prst="rect">
            <a:avLst/>
          </a:prstGeom>
        </p:spPr>
        <p:txBody>
          <a:bodyPr wrap="square" lIns="91440" tIns="45720" rIns="91440" bIns="45720" rtlCol="0" anchor="t" anchorCtr="0">
            <a:noAutofit/>
          </a:bodyPr>
          <a:lstStyle/>
          <a:p>
            <a:pPr algn="l">
              <a:lnSpc>
                <a:spcPct val="120000"/>
              </a:lnSpc>
              <a:defRPr/>
            </a:pPr>
            <a:r>
              <a:rPr lang="en-US" sz="2000" b="1">
                <a:solidFill>
                  <a:schemeClr val="accent1"/>
                </a:solidFill>
                <a:latin typeface="微软雅黑" panose="020B0503020204020204" charset="-122"/>
                <a:ea typeface="微软雅黑" panose="020B0503020204020204" charset="-122"/>
                <a:cs typeface="微软雅黑" panose="020B0503020204020204" charset="-122"/>
              </a:rPr>
              <a:t>智能教练助手</a:t>
            </a:r>
            <a:endParaRPr lang="en-US" sz="2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8" name="AutoShape 18"/>
          <p:cNvSpPr/>
          <p:nvPr/>
        </p:nvSpPr>
        <p:spPr>
          <a:xfrm>
            <a:off x="8872220" y="2402205"/>
            <a:ext cx="2910205" cy="1082675"/>
          </a:xfrm>
          <a:prstGeom prst="rect">
            <a:avLst/>
          </a:prstGeom>
        </p:spPr>
        <p:txBody>
          <a:bodyPr wrap="square" lIns="91440" tIns="45720" rIns="91440" bIns="45720" rtlCol="0" anchor="t" anchorCtr="0">
            <a:noAutofit/>
          </a:bodyPr>
          <a:lstStyle/>
          <a:p>
            <a:pPr algn="l">
              <a:lnSpc>
                <a:spcPct val="150000"/>
              </a:lnSpc>
              <a:spcBef>
                <a:spcPts val="270"/>
              </a:spcBef>
              <a:defRPr/>
            </a:pPr>
            <a:r>
              <a:rPr lang="en-US" sz="1600">
                <a:solidFill>
                  <a:schemeClr val="dk1"/>
                </a:solidFill>
                <a:latin typeface="微软雅黑" panose="020B0503020204020204" charset="-122"/>
                <a:ea typeface="微软雅黑" panose="020B0503020204020204" charset="-122"/>
                <a:cs typeface="微软雅黑" panose="020B0503020204020204" charset="-122"/>
              </a:rPr>
              <a:t>  结合虚拟现实（VR）技术，利用深度学习对运动员进行更加真实、沉浸式的训练体验</a:t>
            </a:r>
            <a:r>
              <a:rPr lang="en-US" sz="1350">
                <a:solidFill>
                  <a:schemeClr val="dk1"/>
                </a:solidFill>
                <a:latin typeface="微软雅黑" panose="020B0503020204020204" charset="-122"/>
                <a:ea typeface="微软雅黑" panose="020B0503020204020204" charset="-122"/>
                <a:cs typeface="微软雅黑" panose="020B0503020204020204" charset="-122"/>
              </a:rPr>
              <a:t>。</a:t>
            </a:r>
            <a:endParaRPr lang="en-US" sz="1100"/>
          </a:p>
        </p:txBody>
      </p:sp>
      <p:sp>
        <p:nvSpPr>
          <p:cNvPr id="19" name="AutoShape 19"/>
          <p:cNvSpPr/>
          <p:nvPr/>
        </p:nvSpPr>
        <p:spPr>
          <a:xfrm>
            <a:off x="8872233" y="2037683"/>
            <a:ext cx="2569478" cy="441680"/>
          </a:xfrm>
          <a:prstGeom prst="rect">
            <a:avLst/>
          </a:prstGeom>
        </p:spPr>
        <p:txBody>
          <a:bodyPr wrap="square" lIns="91440" tIns="45720" rIns="91440" bIns="45720" rtlCol="0" anchor="t" anchorCtr="0">
            <a:noAutofit/>
          </a:bodyPr>
          <a:lstStyle/>
          <a:p>
            <a:pPr algn="l">
              <a:lnSpc>
                <a:spcPct val="120000"/>
              </a:lnSpc>
              <a:defRPr/>
            </a:pPr>
            <a:r>
              <a:rPr lang="en-US" sz="2000" b="1">
                <a:solidFill>
                  <a:schemeClr val="accent1"/>
                </a:solidFill>
                <a:latin typeface="微软雅黑" panose="020B0503020204020204" charset="-122"/>
                <a:ea typeface="微软雅黑" panose="020B0503020204020204" charset="-122"/>
                <a:cs typeface="微软雅黑" panose="020B0503020204020204" charset="-122"/>
              </a:rPr>
              <a:t>虚拟现实训练</a:t>
            </a:r>
            <a:endParaRPr lang="en-US" sz="2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0" name="AutoShape 20"/>
          <p:cNvSpPr/>
          <p:nvPr/>
        </p:nvSpPr>
        <p:spPr>
          <a:xfrm>
            <a:off x="7814310" y="5113020"/>
            <a:ext cx="3746500" cy="934085"/>
          </a:xfrm>
          <a:prstGeom prst="rect">
            <a:avLst/>
          </a:prstGeom>
        </p:spPr>
        <p:txBody>
          <a:bodyPr wrap="square" lIns="91440" tIns="45720" rIns="91440" bIns="45720" rtlCol="0" anchor="t" anchorCtr="0">
            <a:noAutofit/>
          </a:bodyPr>
          <a:lstStyle/>
          <a:p>
            <a:pPr algn="l">
              <a:lnSpc>
                <a:spcPct val="150000"/>
              </a:lnSpc>
              <a:spcBef>
                <a:spcPts val="270"/>
              </a:spcBef>
              <a:defRPr/>
            </a:pPr>
            <a:r>
              <a:rPr lang="en-US" sz="1600">
                <a:solidFill>
                  <a:schemeClr val="dk1"/>
                </a:solidFill>
                <a:latin typeface="微软雅黑" panose="020B0503020204020204" charset="-122"/>
                <a:ea typeface="微软雅黑" panose="020B0503020204020204" charset="-122"/>
                <a:cs typeface="微软雅黑" panose="020B0503020204020204" charset="-122"/>
              </a:rPr>
              <a:t>  通过深度学习技术辅助裁判进行更加准确、公正的判决和判断，提高比赛的公平性和公正性。</a:t>
            </a:r>
            <a:endParaRPr lang="en-US" sz="16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1" name="AutoShape 21"/>
          <p:cNvSpPr/>
          <p:nvPr/>
        </p:nvSpPr>
        <p:spPr>
          <a:xfrm>
            <a:off x="8314658" y="4661950"/>
            <a:ext cx="2084356" cy="422629"/>
          </a:xfrm>
          <a:prstGeom prst="rect">
            <a:avLst/>
          </a:prstGeom>
        </p:spPr>
        <p:txBody>
          <a:bodyPr wrap="square" lIns="91440" tIns="45720" rIns="91440" bIns="45720" rtlCol="0" anchor="t" anchorCtr="0">
            <a:noAutofit/>
          </a:bodyPr>
          <a:lstStyle/>
          <a:p>
            <a:pPr algn="r">
              <a:lnSpc>
                <a:spcPct val="120000"/>
              </a:lnSpc>
              <a:defRPr/>
            </a:pPr>
            <a:r>
              <a:rPr lang="en-US" sz="2000" b="1">
                <a:solidFill>
                  <a:schemeClr val="accent1"/>
                </a:solidFill>
                <a:latin typeface="微软雅黑" panose="020B0503020204020204" charset="-122"/>
                <a:ea typeface="微软雅黑" panose="020B0503020204020204" charset="-122"/>
                <a:cs typeface="微软雅黑" panose="020B0503020204020204" charset="-122"/>
              </a:rPr>
              <a:t>智能裁判系统</a:t>
            </a:r>
            <a:endParaRPr lang="en-US" sz="2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未来应用场景</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414570" y="2954902"/>
            <a:ext cx="6210770" cy="770514"/>
          </a:xfrm>
          <a:prstGeom prst="rect">
            <a:avLst/>
          </a:prstGeom>
        </p:spPr>
        <p:txBody>
          <a:bodyPr wrap="square" lIns="85725" tIns="85725" rIns="47625" bIns="85725" rtlCol="0" anchor="b" anchorCtr="0">
            <a:noAutofit/>
          </a:bodyPr>
          <a:lstStyle/>
          <a:p>
            <a:pPr algn="l">
              <a:lnSpc>
                <a:spcPct val="120000"/>
              </a:lnSpc>
              <a:spcBef>
                <a:spcPct val="0"/>
              </a:spcBef>
              <a:defRPr/>
            </a:pPr>
            <a:r>
              <a:rPr lang="en-US" sz="3825">
                <a:solidFill>
                  <a:srgbClr val="2C3F55"/>
                </a:solidFill>
                <a:latin typeface="微软雅黑" panose="020B0503020204020204" charset="-122"/>
                <a:ea typeface="微软雅黑" panose="020B0503020204020204" charset="-122"/>
                <a:cs typeface="微软雅黑" panose="020B0503020204020204" charset="-122"/>
              </a:rPr>
              <a:t>安全保障中的机器学习</a:t>
            </a:r>
            <a:endParaRPr lang="en-US" sz="1100"/>
          </a:p>
        </p:txBody>
      </p:sp>
      <p:sp>
        <p:nvSpPr>
          <p:cNvPr id="3" name="TextBox 3"/>
          <p:cNvSpPr txBox="1"/>
          <p:nvPr/>
        </p:nvSpPr>
        <p:spPr>
          <a:xfrm>
            <a:off x="1381415" y="2276490"/>
            <a:ext cx="1851477" cy="2425477"/>
          </a:xfrm>
          <a:prstGeom prst="rect">
            <a:avLst/>
          </a:prstGeom>
        </p:spPr>
        <p:txBody>
          <a:bodyPr wrap="square" lIns="85725" tIns="38100" rIns="85725" bIns="38100" rtlCol="0" anchor="ctr" anchorCtr="0">
            <a:spAutoFit/>
          </a:bodyPr>
          <a:lstStyle/>
          <a:p>
            <a:pPr algn="ctr">
              <a:lnSpc>
                <a:spcPct val="8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TextBox 2"/>
          <p:cNvSpPr txBox="1"/>
          <p:nvPr/>
        </p:nvSpPr>
        <p:spPr>
          <a:xfrm>
            <a:off x="5659243" y="3119345"/>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安全保障领域的挑战</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5659243" y="3577688"/>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传统的安全保障方法难以应对复杂多变的威胁，需要引入新技术提高安全保障的效率和准确性。</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5659243" y="4772000"/>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机器学习在安全保障中的优势</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5659243" y="5230343"/>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机器学习能够从大量数据中自动提取有用的信息，并做出准确的预测和决策，为安全保障提供有力支持。</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4482093" y="4861535"/>
            <a:ext cx="810236" cy="810236"/>
          </a:xfrm>
          <a:prstGeom prst="ellipse">
            <a:avLst/>
          </a:prstGeom>
          <a:solidFill>
            <a:schemeClr val="accent3">
              <a:lumMod val="60000"/>
              <a:lumOff val="40000"/>
              <a:alpha val="100000"/>
            </a:schemeClr>
          </a:solidFill>
        </p:spPr>
      </p:sp>
      <p:sp>
        <p:nvSpPr>
          <p:cNvPr id="7" name="TextBox 7"/>
          <p:cNvSpPr txBox="1"/>
          <p:nvPr/>
        </p:nvSpPr>
        <p:spPr>
          <a:xfrm>
            <a:off x="5659243" y="1470704"/>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机器学习技术的快速发展</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5659243" y="1929047"/>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随着大数据和人工智能技术的进步，机器学习在各个领域的应用越来越广泛。</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9" name="Freeform 9"/>
          <p:cNvSpPr/>
          <p:nvPr/>
        </p:nvSpPr>
        <p:spPr>
          <a:xfrm>
            <a:off x="4610240" y="4989683"/>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p:spPr>
      </p:sp>
      <p:sp>
        <p:nvSpPr>
          <p:cNvPr id="10" name="AutoShape 10"/>
          <p:cNvSpPr/>
          <p:nvPr/>
        </p:nvSpPr>
        <p:spPr>
          <a:xfrm>
            <a:off x="4482093" y="3221072"/>
            <a:ext cx="810236" cy="810236"/>
          </a:xfrm>
          <a:prstGeom prst="ellipse">
            <a:avLst/>
          </a:prstGeom>
          <a:solidFill>
            <a:schemeClr val="accent1">
              <a:alpha val="100000"/>
            </a:schemeClr>
          </a:solidFill>
        </p:spPr>
      </p:sp>
      <p:sp>
        <p:nvSpPr>
          <p:cNvPr id="11" name="AutoShape 11"/>
          <p:cNvSpPr/>
          <p:nvPr/>
        </p:nvSpPr>
        <p:spPr>
          <a:xfrm>
            <a:off x="4482093" y="1560135"/>
            <a:ext cx="810236" cy="810236"/>
          </a:xfrm>
          <a:prstGeom prst="ellipse">
            <a:avLst/>
          </a:prstGeom>
          <a:solidFill>
            <a:schemeClr val="accent2">
              <a:alpha val="100000"/>
            </a:schemeClr>
          </a:solidFill>
        </p:spPr>
      </p:sp>
      <p:sp>
        <p:nvSpPr>
          <p:cNvPr id="12" name="Freeform 12"/>
          <p:cNvSpPr/>
          <p:nvPr/>
        </p:nvSpPr>
        <p:spPr>
          <a:xfrm>
            <a:off x="4666510" y="1762961"/>
            <a:ext cx="405314" cy="405314"/>
          </a:xfrm>
          <a:custGeom>
            <a:avLst/>
            <a:gdLst/>
            <a:ahLst/>
            <a:cxnLst/>
            <a:rect l="l" t="t" r="r" b="b"/>
            <a:pathLst>
              <a:path w="304800" h="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close/>
              </a:path>
            </a:pathLst>
          </a:custGeom>
          <a:solidFill>
            <a:srgbClr val="FFFFFF">
              <a:alpha val="100000"/>
            </a:srgbClr>
          </a:solidFill>
        </p:spPr>
      </p:sp>
      <p:sp>
        <p:nvSpPr>
          <p:cNvPr id="13" name="Freeform 13"/>
          <p:cNvSpPr/>
          <p:nvPr/>
        </p:nvSpPr>
        <p:spPr>
          <a:xfrm>
            <a:off x="4678702" y="3406734"/>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p:spPr>
      </p:sp>
      <p:sp>
        <p:nvSpPr>
          <p:cNvPr id="14" name="Freeform 14"/>
          <p:cNvSpPr/>
          <p:nvPr/>
        </p:nvSpPr>
        <p:spPr>
          <a:xfrm>
            <a:off x="970539" y="2236546"/>
            <a:ext cx="2648574" cy="2933980"/>
          </a:xfrm>
          <a:custGeom>
            <a:avLst/>
            <a:gdLst/>
            <a:ahLst/>
            <a:cxnLst/>
            <a:rect l="l" t="t" r="r" b="b"/>
            <a:pathLst>
              <a:path w="1905000" h="1905000">
                <a:moveTo>
                  <a:pt x="0" y="952500"/>
                </a:moveTo>
                <a:lnTo>
                  <a:pt x="476250" y="190500"/>
                </a:lnTo>
                <a:lnTo>
                  <a:pt x="1428750" y="190500"/>
                </a:lnTo>
                <a:lnTo>
                  <a:pt x="1905000" y="952500"/>
                </a:lnTo>
                <a:lnTo>
                  <a:pt x="1428750" y="1714500"/>
                </a:lnTo>
                <a:lnTo>
                  <a:pt x="476250" y="1714500"/>
                </a:lnTo>
                <a:close/>
              </a:path>
            </a:pathLst>
          </a:custGeom>
          <a:solidFill>
            <a:schemeClr val="lt1">
              <a:alpha val="100000"/>
            </a:schemeClr>
          </a:solidFill>
          <a:ln w="7620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15" name="Freeform 15"/>
          <p:cNvSpPr/>
          <p:nvPr/>
        </p:nvSpPr>
        <p:spPr>
          <a:xfrm>
            <a:off x="1655515" y="3001353"/>
            <a:ext cx="1278622" cy="119519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accent1">
              <a:alpha val="100000"/>
            </a:schemeClr>
          </a:solidFill>
        </p:spPr>
      </p:sp>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机器学习在安全保障中的应用背景</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3895588" y="1757233"/>
            <a:ext cx="1867327" cy="1867327"/>
          </a:xfrm>
          <a:prstGeom prst="donut">
            <a:avLst>
              <a:gd name="adj" fmla="val 1215"/>
            </a:avLst>
          </a:prstGeom>
          <a:solidFill>
            <a:schemeClr val="accent1">
              <a:alpha val="100000"/>
            </a:schemeClr>
          </a:solidFill>
        </p:spPr>
      </p:sp>
      <p:sp>
        <p:nvSpPr>
          <p:cNvPr id="3" name="AutoShape 3"/>
          <p:cNvSpPr/>
          <p:nvPr/>
        </p:nvSpPr>
        <p:spPr>
          <a:xfrm>
            <a:off x="6435060" y="1757233"/>
            <a:ext cx="1867327" cy="1867327"/>
          </a:xfrm>
          <a:prstGeom prst="donut">
            <a:avLst>
              <a:gd name="adj" fmla="val 1215"/>
            </a:avLst>
          </a:prstGeom>
          <a:solidFill>
            <a:schemeClr val="accent1">
              <a:alpha val="100000"/>
            </a:schemeClr>
          </a:solidFill>
        </p:spPr>
      </p:sp>
      <p:sp>
        <p:nvSpPr>
          <p:cNvPr id="4" name="AutoShape 4"/>
          <p:cNvSpPr/>
          <p:nvPr/>
        </p:nvSpPr>
        <p:spPr>
          <a:xfrm>
            <a:off x="1356238" y="1757233"/>
            <a:ext cx="1867327" cy="1867327"/>
          </a:xfrm>
          <a:prstGeom prst="donut">
            <a:avLst>
              <a:gd name="adj" fmla="val 1215"/>
            </a:avLst>
          </a:prstGeom>
          <a:solidFill>
            <a:schemeClr val="accent1">
              <a:alpha val="100000"/>
            </a:schemeClr>
          </a:solidFill>
        </p:spPr>
      </p:sp>
      <p:sp>
        <p:nvSpPr>
          <p:cNvPr id="5" name="AutoShape 5"/>
          <p:cNvSpPr/>
          <p:nvPr/>
        </p:nvSpPr>
        <p:spPr>
          <a:xfrm>
            <a:off x="1134127" y="3918367"/>
            <a:ext cx="2521085"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入侵检测</a:t>
            </a:r>
            <a:endParaRPr lang="en-US" sz="1100"/>
          </a:p>
        </p:txBody>
      </p:sp>
      <p:sp>
        <p:nvSpPr>
          <p:cNvPr id="6" name="AutoShape 6"/>
          <p:cNvSpPr/>
          <p:nvPr/>
        </p:nvSpPr>
        <p:spPr>
          <a:xfrm>
            <a:off x="1134129" y="4325638"/>
            <a:ext cx="2311548"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利用机器学习算法分析网络流量和日志数据，自动识别和防御恶意攻击。</a:t>
            </a:r>
            <a:endParaRPr lang="en-US" sz="1100"/>
          </a:p>
        </p:txBody>
      </p:sp>
      <p:sp>
        <p:nvSpPr>
          <p:cNvPr id="7" name="AutoShape 7"/>
          <p:cNvSpPr/>
          <p:nvPr/>
        </p:nvSpPr>
        <p:spPr>
          <a:xfrm>
            <a:off x="3655214" y="3918367"/>
            <a:ext cx="2551648"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异常检测</a:t>
            </a:r>
            <a:endParaRPr lang="en-US" sz="1100"/>
          </a:p>
        </p:txBody>
      </p:sp>
      <p:sp>
        <p:nvSpPr>
          <p:cNvPr id="8" name="AutoShape 8"/>
          <p:cNvSpPr/>
          <p:nvPr/>
        </p:nvSpPr>
        <p:spPr>
          <a:xfrm>
            <a:off x="3655214" y="4325638"/>
            <a:ext cx="2348077"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通过分析监控视频和传感器数据，实时检测异常行为和事件，提高安全预警能力。</a:t>
            </a:r>
            <a:endParaRPr lang="en-US" sz="1100"/>
          </a:p>
        </p:txBody>
      </p:sp>
      <p:sp>
        <p:nvSpPr>
          <p:cNvPr id="9" name="AutoShape 9"/>
          <p:cNvSpPr/>
          <p:nvPr/>
        </p:nvSpPr>
        <p:spPr>
          <a:xfrm>
            <a:off x="6206861" y="3918367"/>
            <a:ext cx="2539471"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风险评估</a:t>
            </a:r>
            <a:endParaRPr lang="en-US" sz="1100"/>
          </a:p>
        </p:txBody>
      </p:sp>
      <p:sp>
        <p:nvSpPr>
          <p:cNvPr id="10" name="AutoShape 10"/>
          <p:cNvSpPr/>
          <p:nvPr/>
        </p:nvSpPr>
        <p:spPr>
          <a:xfrm>
            <a:off x="6206862" y="4325638"/>
            <a:ext cx="2323724"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利用机器学习对历史数据进行分析，评估不同场景下的安全风险，为决策提供依据。</a:t>
            </a:r>
            <a:endParaRPr lang="en-US" sz="1100"/>
          </a:p>
        </p:txBody>
      </p:sp>
      <p:sp>
        <p:nvSpPr>
          <p:cNvPr id="11" name="AutoShape 11"/>
          <p:cNvSpPr/>
          <p:nvPr/>
        </p:nvSpPr>
        <p:spPr>
          <a:xfrm>
            <a:off x="8746332" y="3918367"/>
            <a:ext cx="2555072"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威胁狩猎</a:t>
            </a:r>
            <a:endParaRPr lang="en-US" sz="1100"/>
          </a:p>
        </p:txBody>
      </p:sp>
      <p:sp>
        <p:nvSpPr>
          <p:cNvPr id="12" name="AutoShape 12"/>
          <p:cNvSpPr/>
          <p:nvPr/>
        </p:nvSpPr>
        <p:spPr>
          <a:xfrm>
            <a:off x="8746334" y="4325638"/>
            <a:ext cx="2323724"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利用机器学习对网络流量和日志数据进行深度分析，发现潜在的威胁和攻击行为。</a:t>
            </a:r>
            <a:endParaRPr lang="en-US" sz="1100"/>
          </a:p>
        </p:txBody>
      </p:sp>
      <p:sp>
        <p:nvSpPr>
          <p:cNvPr id="13" name="Freeform 13"/>
          <p:cNvSpPr/>
          <p:nvPr/>
        </p:nvSpPr>
        <p:spPr>
          <a:xfrm>
            <a:off x="1999673" y="2385294"/>
            <a:ext cx="580457" cy="611204"/>
          </a:xfrm>
          <a:custGeom>
            <a:avLst/>
            <a:gdLst/>
            <a:ahLst/>
            <a:cxnLst/>
            <a:rect l="l" t="t"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accent1">
              <a:alpha val="100000"/>
            </a:schemeClr>
          </a:solidFill>
        </p:spPr>
      </p:sp>
      <p:sp>
        <p:nvSpPr>
          <p:cNvPr id="14" name="AutoShape 14"/>
          <p:cNvSpPr/>
          <p:nvPr/>
        </p:nvSpPr>
        <p:spPr>
          <a:xfrm>
            <a:off x="2150397" y="2592214"/>
            <a:ext cx="137324" cy="35006"/>
          </a:xfrm>
          <a:prstGeom prst="rect">
            <a:avLst/>
          </a:prstGeom>
          <a:solidFill>
            <a:schemeClr val="accent1">
              <a:alpha val="100000"/>
            </a:schemeClr>
          </a:solidFill>
        </p:spPr>
      </p:sp>
      <p:sp>
        <p:nvSpPr>
          <p:cNvPr id="15" name="AutoShape 15"/>
          <p:cNvSpPr/>
          <p:nvPr/>
        </p:nvSpPr>
        <p:spPr>
          <a:xfrm>
            <a:off x="2150397" y="2510049"/>
            <a:ext cx="182717" cy="35006"/>
          </a:xfrm>
          <a:prstGeom prst="rect">
            <a:avLst/>
          </a:prstGeom>
          <a:solidFill>
            <a:schemeClr val="accent1">
              <a:alpha val="100000"/>
            </a:schemeClr>
          </a:solidFill>
        </p:spPr>
      </p:sp>
      <p:sp>
        <p:nvSpPr>
          <p:cNvPr id="16" name="Freeform 16"/>
          <p:cNvSpPr/>
          <p:nvPr/>
        </p:nvSpPr>
        <p:spPr>
          <a:xfrm>
            <a:off x="2354928" y="2529578"/>
            <a:ext cx="139505" cy="408335"/>
          </a:xfrm>
          <a:custGeom>
            <a:avLst/>
            <a:gdLst/>
            <a:ahLst/>
            <a:cxnLst/>
            <a:rect l="l" t="t"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accent1">
              <a:alpha val="100000"/>
            </a:schemeClr>
          </a:solidFill>
        </p:spPr>
      </p:sp>
      <p:sp>
        <p:nvSpPr>
          <p:cNvPr id="17" name="Freeform 17"/>
          <p:cNvSpPr/>
          <p:nvPr/>
        </p:nvSpPr>
        <p:spPr>
          <a:xfrm>
            <a:off x="4713118" y="2658487"/>
            <a:ext cx="231331" cy="243277"/>
          </a:xfrm>
          <a:custGeom>
            <a:avLst/>
            <a:gdLst/>
            <a:ahLst/>
            <a:cxnLst/>
            <a:rect l="l" t="t"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accent1">
              <a:alpha val="100000"/>
            </a:schemeClr>
          </a:solidFill>
        </p:spPr>
      </p:sp>
      <p:sp>
        <p:nvSpPr>
          <p:cNvPr id="18" name="Freeform 18"/>
          <p:cNvSpPr/>
          <p:nvPr/>
        </p:nvSpPr>
        <p:spPr>
          <a:xfrm>
            <a:off x="4431200" y="2395266"/>
            <a:ext cx="796103" cy="591260"/>
          </a:xfrm>
          <a:custGeom>
            <a:avLst/>
            <a:gdLst/>
            <a:ahLst/>
            <a:cxnLst/>
            <a:rect l="l" t="t"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accent1">
              <a:alpha val="100000"/>
            </a:schemeClr>
          </a:solidFill>
        </p:spPr>
      </p:sp>
      <p:sp>
        <p:nvSpPr>
          <p:cNvPr id="19" name="Freeform 19"/>
          <p:cNvSpPr/>
          <p:nvPr/>
        </p:nvSpPr>
        <p:spPr>
          <a:xfrm>
            <a:off x="7022993" y="2398079"/>
            <a:ext cx="691461" cy="585635"/>
          </a:xfrm>
          <a:custGeom>
            <a:avLst/>
            <a:gdLst/>
            <a:ahLst/>
            <a:cxnLst/>
            <a:rect l="l" t="t"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accent1">
              <a:alpha val="100000"/>
            </a:schemeClr>
          </a:solidFill>
        </p:spPr>
      </p:sp>
      <p:sp>
        <p:nvSpPr>
          <p:cNvPr id="20" name="Freeform 20"/>
          <p:cNvSpPr/>
          <p:nvPr/>
        </p:nvSpPr>
        <p:spPr>
          <a:xfrm>
            <a:off x="0" y="0"/>
            <a:ext cx="0" cy="0"/>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accent1">
              <a:alpha val="100000"/>
            </a:schemeClr>
          </a:solidFill>
        </p:spPr>
      </p:sp>
      <p:sp>
        <p:nvSpPr>
          <p:cNvPr id="21" name="Freeform 21"/>
          <p:cNvSpPr/>
          <p:nvPr/>
        </p:nvSpPr>
        <p:spPr>
          <a:xfrm>
            <a:off x="0" y="0"/>
            <a:ext cx="0" cy="0"/>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accent1">
              <a:alpha val="100000"/>
            </a:schemeClr>
          </a:solidFill>
        </p:spPr>
      </p:sp>
      <p:sp>
        <p:nvSpPr>
          <p:cNvPr id="22" name="AutoShape 22"/>
          <p:cNvSpPr/>
          <p:nvPr/>
        </p:nvSpPr>
        <p:spPr>
          <a:xfrm>
            <a:off x="8974532" y="1757233"/>
            <a:ext cx="1867327" cy="1867327"/>
          </a:xfrm>
          <a:prstGeom prst="donut">
            <a:avLst>
              <a:gd name="adj" fmla="val 1215"/>
            </a:avLst>
          </a:prstGeom>
          <a:solidFill>
            <a:schemeClr val="accent1">
              <a:alpha val="100000"/>
            </a:schemeClr>
          </a:solidFill>
        </p:spPr>
      </p:sp>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机器学习在安全保障中的应用实例</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Freeform 2"/>
          <p:cNvSpPr/>
          <p:nvPr/>
        </p:nvSpPr>
        <p:spPr>
          <a:xfrm>
            <a:off x="5012267" y="3720618"/>
            <a:ext cx="2167467" cy="2120348"/>
          </a:xfrm>
          <a:custGeom>
            <a:avLst/>
            <a:gdLst/>
            <a:ahLst/>
            <a:cxnLst/>
            <a:rect l="l" t="t" r="r" b="b"/>
            <a:pathLst>
              <a:path w="1905000" h="1905000">
                <a:moveTo>
                  <a:pt x="0" y="0"/>
                </a:moveTo>
                <a:lnTo>
                  <a:pt x="952500" y="1647825"/>
                </a:lnTo>
                <a:lnTo>
                  <a:pt x="1905000" y="0"/>
                </a:lnTo>
                <a:close/>
              </a:path>
            </a:pathLst>
          </a:custGeom>
          <a:solidFill>
            <a:schemeClr val="accent1">
              <a:lumMod val="50000"/>
              <a:alpha val="100000"/>
            </a:schemeClr>
          </a:solidFill>
        </p:spPr>
      </p:sp>
      <p:sp>
        <p:nvSpPr>
          <p:cNvPr id="3" name="AutoShape 3"/>
          <p:cNvSpPr/>
          <p:nvPr/>
        </p:nvSpPr>
        <p:spPr>
          <a:xfrm>
            <a:off x="6249697" y="3865013"/>
            <a:ext cx="2167467" cy="1826280"/>
          </a:xfrm>
          <a:prstGeom prst="triangle">
            <a:avLst/>
          </a:prstGeom>
          <a:solidFill>
            <a:schemeClr val="accent1">
              <a:alpha val="100000"/>
            </a:schemeClr>
          </a:solidFill>
        </p:spPr>
      </p:sp>
      <p:sp>
        <p:nvSpPr>
          <p:cNvPr id="4" name="AutoShape 4"/>
          <p:cNvSpPr/>
          <p:nvPr/>
        </p:nvSpPr>
        <p:spPr>
          <a:xfrm>
            <a:off x="3776918" y="3865013"/>
            <a:ext cx="2167467" cy="1826280"/>
          </a:xfrm>
          <a:prstGeom prst="triangle">
            <a:avLst/>
          </a:prstGeom>
          <a:solidFill>
            <a:schemeClr val="accent1">
              <a:alpha val="100000"/>
            </a:schemeClr>
          </a:solidFill>
        </p:spPr>
      </p:sp>
      <p:sp>
        <p:nvSpPr>
          <p:cNvPr id="5" name="AutoShape 5"/>
          <p:cNvSpPr/>
          <p:nvPr/>
        </p:nvSpPr>
        <p:spPr>
          <a:xfrm>
            <a:off x="5012267" y="1711093"/>
            <a:ext cx="2167467" cy="1826280"/>
          </a:xfrm>
          <a:prstGeom prst="triangle">
            <a:avLst/>
          </a:prstGeom>
          <a:solidFill>
            <a:schemeClr val="accent1">
              <a:alpha val="100000"/>
            </a:schemeClr>
          </a:solidFill>
        </p:spPr>
      </p:sp>
      <p:sp>
        <p:nvSpPr>
          <p:cNvPr id="6" name="Freeform 6"/>
          <p:cNvSpPr/>
          <p:nvPr/>
        </p:nvSpPr>
        <p:spPr>
          <a:xfrm>
            <a:off x="5743787" y="3022600"/>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7" name="Freeform 7"/>
          <p:cNvSpPr/>
          <p:nvPr/>
        </p:nvSpPr>
        <p:spPr>
          <a:xfrm rot="7259206">
            <a:off x="6589098" y="4674355"/>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8" name="Freeform 8"/>
          <p:cNvSpPr/>
          <p:nvPr/>
        </p:nvSpPr>
        <p:spPr>
          <a:xfrm rot="-7221168">
            <a:off x="4910864" y="4658432"/>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cxnSp>
        <p:nvCxnSpPr>
          <p:cNvPr id="9" name="Connector 9"/>
          <p:cNvCxnSpPr/>
          <p:nvPr/>
        </p:nvCxnSpPr>
        <p:spPr>
          <a:xfrm>
            <a:off x="6818377" y="3284051"/>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0" name="AutoShape 10"/>
          <p:cNvSpPr/>
          <p:nvPr/>
        </p:nvSpPr>
        <p:spPr>
          <a:xfrm>
            <a:off x="10897278" y="3216317"/>
            <a:ext cx="151723" cy="151723"/>
          </a:xfrm>
          <a:prstGeom prst="ellipse">
            <a:avLst/>
          </a:prstGeom>
          <a:solidFill>
            <a:schemeClr val="accent1">
              <a:alpha val="100000"/>
            </a:schemeClr>
          </a:solidFill>
        </p:spPr>
      </p:sp>
      <p:sp>
        <p:nvSpPr>
          <p:cNvPr id="11" name="TextBox 11"/>
          <p:cNvSpPr txBox="1"/>
          <p:nvPr/>
        </p:nvSpPr>
        <p:spPr>
          <a:xfrm>
            <a:off x="6996324" y="1208023"/>
            <a:ext cx="390095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增强安全保障的预警能力</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6996324" y="2047219"/>
            <a:ext cx="4052677"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微软雅黑" panose="020B0503020204020204" charset="-122"/>
                <a:ea typeface="微软雅黑" panose="020B0503020204020204" charset="-122"/>
                <a:cs typeface="微软雅黑" panose="020B0503020204020204" charset="-122"/>
              </a:rPr>
              <a:t>通过实时监测和分析，及时发现潜在威胁和攻击行为，提高预警的准确性和及时性。</a:t>
            </a:r>
            <a:endParaRPr lang="en-US" sz="13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8129334" y="3502152"/>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为安全决策提供科学依据</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141526" y="4429391"/>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微软雅黑" panose="020B0503020204020204" charset="-122"/>
                <a:ea typeface="微软雅黑" panose="020B0503020204020204" charset="-122"/>
                <a:cs typeface="微软雅黑" panose="020B0503020204020204" charset="-122"/>
              </a:rPr>
              <a:t>通过对历史数据进行分析和预测，为安全决策提供科学依据，提高决策的准确性和可靠性。</a:t>
            </a:r>
            <a:endParaRPr lang="en-US" sz="1350">
              <a:solidFill>
                <a:schemeClr val="dk1"/>
              </a:solidFill>
              <a:latin typeface="微软雅黑" panose="020B0503020204020204" charset="-122"/>
              <a:ea typeface="微软雅黑" panose="020B0503020204020204" charset="-122"/>
              <a:cs typeface="微软雅黑" panose="020B0503020204020204" charset="-122"/>
            </a:endParaRPr>
          </a:p>
        </p:txBody>
      </p:sp>
      <p:cxnSp>
        <p:nvCxnSpPr>
          <p:cNvPr id="15" name="Connector 15"/>
          <p:cNvCxnSpPr/>
          <p:nvPr/>
        </p:nvCxnSpPr>
        <p:spPr>
          <a:xfrm>
            <a:off x="7345623" y="5627624"/>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6" name="AutoShape 16"/>
          <p:cNvSpPr/>
          <p:nvPr/>
        </p:nvSpPr>
        <p:spPr>
          <a:xfrm>
            <a:off x="11424524" y="5559891"/>
            <a:ext cx="151723" cy="151723"/>
          </a:xfrm>
          <a:prstGeom prst="ellipse">
            <a:avLst/>
          </a:prstGeom>
          <a:solidFill>
            <a:schemeClr val="accent1">
              <a:alpha val="100000"/>
            </a:schemeClr>
          </a:solidFill>
        </p:spPr>
      </p:sp>
      <p:cxnSp>
        <p:nvCxnSpPr>
          <p:cNvPr id="17" name="Connector 17"/>
          <p:cNvCxnSpPr/>
          <p:nvPr/>
        </p:nvCxnSpPr>
        <p:spPr>
          <a:xfrm>
            <a:off x="904945" y="4589949"/>
            <a:ext cx="3793067"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8" name="AutoShape 18"/>
          <p:cNvSpPr/>
          <p:nvPr/>
        </p:nvSpPr>
        <p:spPr>
          <a:xfrm>
            <a:off x="904945" y="4510024"/>
            <a:ext cx="151723" cy="151723"/>
          </a:xfrm>
          <a:prstGeom prst="ellipse">
            <a:avLst/>
          </a:prstGeom>
          <a:solidFill>
            <a:schemeClr val="accent1">
              <a:alpha val="100000"/>
            </a:schemeClr>
          </a:solidFill>
        </p:spPr>
      </p:sp>
      <p:sp>
        <p:nvSpPr>
          <p:cNvPr id="19" name="TextBox 19"/>
          <p:cNvSpPr txBox="1"/>
          <p:nvPr/>
        </p:nvSpPr>
        <p:spPr>
          <a:xfrm>
            <a:off x="869006" y="2296376"/>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微软雅黑" panose="020B0503020204020204" charset="-122"/>
                <a:ea typeface="微软雅黑" panose="020B0503020204020204" charset="-122"/>
                <a:cs typeface="微软雅黑" panose="020B0503020204020204" charset="-122"/>
              </a:rPr>
              <a:t>提高安全保障的效率和准确性</a:t>
            </a:r>
            <a:endParaRPr lang="en-US" sz="232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0" name="TextBox 20"/>
          <p:cNvSpPr txBox="1"/>
          <p:nvPr/>
        </p:nvSpPr>
        <p:spPr>
          <a:xfrm>
            <a:off x="869006" y="3223615"/>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微软雅黑" panose="020B0503020204020204" charset="-122"/>
                <a:ea typeface="微软雅黑" panose="020B0503020204020204" charset="-122"/>
                <a:cs typeface="微软雅黑" panose="020B0503020204020204" charset="-122"/>
              </a:rPr>
              <a:t>机器学习能够快速处理大量数据，自动识别威胁和异常，减少人工干预和误判。</a:t>
            </a:r>
            <a:endParaRPr lang="en-US" sz="13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1" name="Freeform 21"/>
          <p:cNvSpPr/>
          <p:nvPr/>
        </p:nvSpPr>
        <p:spPr>
          <a:xfrm>
            <a:off x="5786411" y="3999944"/>
            <a:ext cx="661803" cy="66180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lumMod val="20000"/>
              <a:lumOff val="80000"/>
              <a:alpha val="100000"/>
            </a:schemeClr>
          </a:solidFill>
        </p:spPr>
      </p:sp>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机器学习在安全保障中的作用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414570" y="2954902"/>
            <a:ext cx="6210770" cy="770514"/>
          </a:xfrm>
          <a:prstGeom prst="rect">
            <a:avLst/>
          </a:prstGeom>
        </p:spPr>
        <p:txBody>
          <a:bodyPr wrap="square" lIns="85725" tIns="85725" rIns="47625" bIns="85725" rtlCol="0" anchor="b" anchorCtr="0">
            <a:noAutofit/>
          </a:bodyPr>
          <a:lstStyle/>
          <a:p>
            <a:pPr algn="l">
              <a:lnSpc>
                <a:spcPct val="120000"/>
              </a:lnSpc>
              <a:spcBef>
                <a:spcPct val="0"/>
              </a:spcBef>
              <a:defRPr/>
            </a:pPr>
            <a:r>
              <a:rPr lang="en-US" sz="3825">
                <a:solidFill>
                  <a:srgbClr val="2C3F55"/>
                </a:solidFill>
                <a:latin typeface="微软雅黑" panose="020B0503020204020204" charset="-122"/>
                <a:ea typeface="微软雅黑" panose="020B0503020204020204" charset="-122"/>
                <a:cs typeface="微软雅黑" panose="020B0503020204020204" charset="-122"/>
              </a:rPr>
              <a:t>机器学习在亚运会中的应用</a:t>
            </a:r>
            <a:endParaRPr lang="en-US" sz="1100"/>
          </a:p>
        </p:txBody>
      </p:sp>
      <p:sp>
        <p:nvSpPr>
          <p:cNvPr id="3" name="TextBox 3"/>
          <p:cNvSpPr txBox="1"/>
          <p:nvPr/>
        </p:nvSpPr>
        <p:spPr>
          <a:xfrm>
            <a:off x="1381415" y="2276490"/>
            <a:ext cx="1851477" cy="2425477"/>
          </a:xfrm>
          <a:prstGeom prst="rect">
            <a:avLst/>
          </a:prstGeom>
        </p:spPr>
        <p:txBody>
          <a:bodyPr wrap="square" lIns="85725" tIns="38100" rIns="85725" bIns="38100" rtlCol="0" anchor="ctr" anchorCtr="0">
            <a:spAutoFit/>
          </a:bodyPr>
          <a:lstStyle/>
          <a:p>
            <a:pPr algn="ctr">
              <a:lnSpc>
                <a:spcPct val="8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04</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1167764" y="1600641"/>
            <a:ext cx="9862567" cy="4097662"/>
          </a:xfrm>
          <a:prstGeom prst="rect">
            <a:avLst/>
          </a:prstGeom>
          <a:solidFill>
            <a:schemeClr val="accent1">
              <a:alpha val="100000"/>
            </a:schemeClr>
          </a:solidFill>
        </p:spPr>
      </p:sp>
      <p:sp>
        <p:nvSpPr>
          <p:cNvPr id="3" name="AutoShape 3"/>
          <p:cNvSpPr/>
          <p:nvPr/>
        </p:nvSpPr>
        <p:spPr>
          <a:xfrm>
            <a:off x="2127391" y="2241399"/>
            <a:ext cx="8135183" cy="1244966"/>
          </a:xfrm>
          <a:prstGeom prst="rect">
            <a:avLst/>
          </a:prstGeom>
        </p:spPr>
        <p:txBody>
          <a:bodyPr wrap="square" lIns="85725" tIns="38100" rIns="85725" bIns="38100" rtlCol="0" anchor="t" anchorCtr="0">
            <a:noAutofit/>
          </a:bodyPr>
          <a:lstStyle/>
          <a:p>
            <a:pPr algn="just">
              <a:lnSpc>
                <a:spcPct val="150000"/>
              </a:lnSpc>
              <a:defRPr/>
            </a:pPr>
            <a:r>
              <a:rPr lang="en-US" sz="1500">
                <a:solidFill>
                  <a:srgbClr val="FFFFFF"/>
                </a:solidFill>
                <a:latin typeface="微软雅黑" panose="020B0503020204020204" charset="-122"/>
                <a:ea typeface="微软雅黑" panose="020B0503020204020204" charset="-122"/>
                <a:cs typeface="微软雅黑" panose="020B0503020204020204" charset="-122"/>
              </a:rPr>
              <a:t>通过收集和分析大量数据，机器学习能够为亚运会组织者提供有价值的洞察，帮助制定更有效的策略和决策。</a:t>
            </a:r>
            <a:endParaRPr lang="en-US" sz="1100"/>
          </a:p>
          <a:p>
            <a:pPr>
              <a:lnSpc>
                <a:spcPct val="150000"/>
              </a:lnSpc>
              <a:spcBef>
                <a:spcPts val="375"/>
              </a:spcBef>
            </a:pPr>
          </a:p>
        </p:txBody>
      </p:sp>
      <p:sp>
        <p:nvSpPr>
          <p:cNvPr id="4" name="AutoShape 4"/>
          <p:cNvSpPr/>
          <p:nvPr/>
        </p:nvSpPr>
        <p:spPr>
          <a:xfrm>
            <a:off x="1552790" y="1859908"/>
            <a:ext cx="270893" cy="270893"/>
          </a:xfrm>
          <a:prstGeom prst="rect">
            <a:avLst/>
          </a:prstGeom>
          <a:solidFill>
            <a:srgbClr val="FFFFFF">
              <a:alpha val="100000"/>
            </a:srgbClr>
          </a:solidFill>
        </p:spPr>
      </p:sp>
      <p:sp>
        <p:nvSpPr>
          <p:cNvPr id="5" name="AutoShape 5"/>
          <p:cNvSpPr/>
          <p:nvPr/>
        </p:nvSpPr>
        <p:spPr>
          <a:xfrm>
            <a:off x="2127391" y="4182260"/>
            <a:ext cx="8135183" cy="1133298"/>
          </a:xfrm>
          <a:prstGeom prst="rect">
            <a:avLst/>
          </a:prstGeom>
        </p:spPr>
        <p:txBody>
          <a:bodyPr wrap="square" lIns="85725" tIns="38100" rIns="85725" bIns="38100" rtlCol="0" anchor="t" anchorCtr="0">
            <a:noAutofit/>
          </a:bodyPr>
          <a:lstStyle/>
          <a:p>
            <a:pPr algn="just">
              <a:lnSpc>
                <a:spcPct val="150000"/>
              </a:lnSpc>
              <a:spcBef>
                <a:spcPts val="450"/>
              </a:spcBef>
              <a:defRPr/>
            </a:pPr>
            <a:r>
              <a:rPr lang="en-US" sz="1500">
                <a:solidFill>
                  <a:srgbClr val="FFFFFF"/>
                </a:solidFill>
                <a:latin typeface="微软雅黑" panose="020B0503020204020204" charset="-122"/>
                <a:ea typeface="微软雅黑" panose="020B0503020204020204" charset="-122"/>
                <a:cs typeface="微软雅黑" panose="020B0503020204020204" charset="-122"/>
              </a:rPr>
              <a:t>机器学习技术能够实现智能化应用，如自动化分类、预测和推荐等，提高亚运会的组织效率和服务质量。</a:t>
            </a:r>
            <a:endParaRPr lang="en-US" sz="1100"/>
          </a:p>
          <a:p>
            <a:endParaRPr sz="1100"/>
          </a:p>
          <a:p>
            <a:pPr>
              <a:lnSpc>
                <a:spcPct val="150000"/>
              </a:lnSpc>
              <a:spcBef>
                <a:spcPts val="375"/>
              </a:spcBef>
            </a:pPr>
          </a:p>
        </p:txBody>
      </p:sp>
      <p:sp>
        <p:nvSpPr>
          <p:cNvPr id="6" name="AutoShape 6"/>
          <p:cNvSpPr/>
          <p:nvPr/>
        </p:nvSpPr>
        <p:spPr>
          <a:xfrm>
            <a:off x="2127391" y="1747914"/>
            <a:ext cx="4740456" cy="407270"/>
          </a:xfrm>
          <a:prstGeom prst="rect">
            <a:avLst/>
          </a:prstGeom>
        </p:spPr>
        <p:txBody>
          <a:bodyPr wrap="square" lIns="85725" tIns="85725" rIns="47625" bIns="85725" rtlCol="0" anchor="t" anchorCtr="0">
            <a:noAutofit/>
          </a:bodyPr>
          <a:lstStyle/>
          <a:p>
            <a:pPr algn="l">
              <a:spcBef>
                <a:spcPts val="375"/>
              </a:spcBef>
              <a:defRPr/>
            </a:pPr>
            <a:r>
              <a:rPr lang="en-US" sz="2025" b="1">
                <a:solidFill>
                  <a:srgbClr val="FFFFFF"/>
                </a:solidFill>
                <a:latin typeface="微软雅黑" panose="020B0503020204020204" charset="-122"/>
                <a:ea typeface="微软雅黑" panose="020B0503020204020204" charset="-122"/>
                <a:cs typeface="微软雅黑" panose="020B0503020204020204" charset="-122"/>
              </a:rPr>
              <a:t>数据驱动决策</a:t>
            </a:r>
            <a:endParaRPr lang="en-US" sz="1100"/>
          </a:p>
        </p:txBody>
      </p:sp>
      <p:sp>
        <p:nvSpPr>
          <p:cNvPr id="7" name="AutoShape 7"/>
          <p:cNvSpPr/>
          <p:nvPr/>
        </p:nvSpPr>
        <p:spPr>
          <a:xfrm>
            <a:off x="2127391" y="3718013"/>
            <a:ext cx="4740456" cy="407270"/>
          </a:xfrm>
          <a:prstGeom prst="rect">
            <a:avLst/>
          </a:prstGeom>
        </p:spPr>
        <p:txBody>
          <a:bodyPr wrap="square" lIns="85725" tIns="85725" rIns="47625" bIns="85725" rtlCol="0" anchor="t" anchorCtr="0">
            <a:noAutofit/>
          </a:bodyPr>
          <a:lstStyle/>
          <a:p>
            <a:pPr algn="l">
              <a:spcBef>
                <a:spcPts val="375"/>
              </a:spcBef>
              <a:defRPr/>
            </a:pPr>
            <a:r>
              <a:rPr lang="en-US" sz="2025" b="1">
                <a:solidFill>
                  <a:srgbClr val="FFFFFF"/>
                </a:solidFill>
                <a:latin typeface="微软雅黑" panose="020B0503020204020204" charset="-122"/>
                <a:ea typeface="微软雅黑" panose="020B0503020204020204" charset="-122"/>
                <a:cs typeface="微软雅黑" panose="020B0503020204020204" charset="-122"/>
              </a:rPr>
              <a:t>智能化应用</a:t>
            </a:r>
            <a:endParaRPr lang="en-US" sz="1100"/>
          </a:p>
        </p:txBody>
      </p:sp>
      <p:sp>
        <p:nvSpPr>
          <p:cNvPr id="8" name="AutoShape 8"/>
          <p:cNvSpPr/>
          <p:nvPr/>
        </p:nvSpPr>
        <p:spPr>
          <a:xfrm>
            <a:off x="1552790" y="3813832"/>
            <a:ext cx="270893" cy="270893"/>
          </a:xfrm>
          <a:prstGeom prst="rect">
            <a:avLst/>
          </a:prstGeom>
          <a:solidFill>
            <a:srgbClr val="FFFFFF">
              <a:alpha val="100000"/>
            </a:srgbClr>
          </a:solidFill>
        </p:spPr>
      </p:sp>
      <p:sp>
        <p:nvSpPr>
          <p:cNvPr id="9" name="AutoShape 9"/>
          <p:cNvSpPr/>
          <p:nvPr/>
        </p:nvSpPr>
        <p:spPr>
          <a:xfrm>
            <a:off x="11148379" y="3456810"/>
            <a:ext cx="945078" cy="945078"/>
          </a:xfrm>
          <a:prstGeom prst="ellipse">
            <a:avLst/>
          </a:prstGeom>
        </p:spPr>
      </p:sp>
      <p:sp>
        <p:nvSpPr>
          <p:cNvPr id="10" name="AutoShape 10"/>
          <p:cNvSpPr/>
          <p:nvPr/>
        </p:nvSpPr>
        <p:spPr>
          <a:xfrm>
            <a:off x="10926285" y="3234717"/>
            <a:ext cx="1389264" cy="1389264"/>
          </a:xfrm>
          <a:prstGeom prst="ellipse">
            <a:avLst/>
          </a:prstGeom>
        </p:spPr>
      </p:sp>
      <p:sp>
        <p:nvSpPr>
          <p:cNvPr id="11" name="AutoShape 11"/>
          <p:cNvSpPr/>
          <p:nvPr/>
        </p:nvSpPr>
        <p:spPr>
          <a:xfrm>
            <a:off x="10704193" y="3012624"/>
            <a:ext cx="1833451" cy="1833451"/>
          </a:xfrm>
          <a:prstGeom prst="ellipse">
            <a:avLst/>
          </a:prstGeom>
        </p:spPr>
      </p:sp>
      <p:sp>
        <p:nvSpPr>
          <p:cNvPr id="12" name="AutoShape 12"/>
          <p:cNvSpPr/>
          <p:nvPr/>
        </p:nvSpPr>
        <p:spPr>
          <a:xfrm>
            <a:off x="10482100" y="2790531"/>
            <a:ext cx="2277637" cy="2277637"/>
          </a:xfrm>
          <a:prstGeom prst="ellipse">
            <a:avLst/>
          </a:prstGeom>
        </p:spPr>
      </p:sp>
      <p:sp>
        <p:nvSpPr>
          <p:cNvPr id="13" name="AutoShape 13"/>
          <p:cNvSpPr/>
          <p:nvPr/>
        </p:nvSpPr>
        <p:spPr>
          <a:xfrm>
            <a:off x="10260006" y="2568437"/>
            <a:ext cx="2721823" cy="2721823"/>
          </a:xfrm>
          <a:prstGeom prst="ellipse">
            <a:avLst/>
          </a:prstGeom>
        </p:spPr>
      </p:sp>
      <p:sp>
        <p:nvSpPr>
          <p:cNvPr id="14" name="AutoShape 14"/>
          <p:cNvSpPr/>
          <p:nvPr/>
        </p:nvSpPr>
        <p:spPr>
          <a:xfrm>
            <a:off x="10037913" y="2346344"/>
            <a:ext cx="3166010" cy="3166010"/>
          </a:xfrm>
          <a:prstGeom prst="ellipse">
            <a:avLst/>
          </a:prstGeom>
        </p:spPr>
      </p:sp>
      <p:sp>
        <p:nvSpPr>
          <p:cNvPr id="15" name="AutoShape 15"/>
          <p:cNvSpPr/>
          <p:nvPr/>
        </p:nvSpPr>
        <p:spPr>
          <a:xfrm>
            <a:off x="9815819" y="2124251"/>
            <a:ext cx="3610196" cy="3610196"/>
          </a:xfrm>
          <a:prstGeom prst="ellipse">
            <a:avLst/>
          </a:prstGeom>
        </p:spPr>
      </p:sp>
      <p:sp>
        <p:nvSpPr>
          <p:cNvPr id="16" name="AutoShape 16"/>
          <p:cNvSpPr/>
          <p:nvPr/>
        </p:nvSpPr>
        <p:spPr>
          <a:xfrm>
            <a:off x="9593727" y="1902158"/>
            <a:ext cx="4054383" cy="4054383"/>
          </a:xfrm>
          <a:prstGeom prst="ellipse">
            <a:avLst/>
          </a:prstGeom>
        </p:spPr>
      </p:sp>
      <p:sp>
        <p:nvSpPr>
          <p:cNvPr id="17" name="AutoShape 17"/>
          <p:cNvSpPr/>
          <p:nvPr/>
        </p:nvSpPr>
        <p:spPr>
          <a:xfrm>
            <a:off x="9371633" y="1680064"/>
            <a:ext cx="4498569" cy="4498569"/>
          </a:xfrm>
          <a:prstGeom prst="ellipse">
            <a:avLst/>
          </a:prstGeom>
        </p:spPr>
      </p:sp>
      <p:sp>
        <p:nvSpPr>
          <p:cNvPr id="18" name="AutoShape 18"/>
          <p:cNvSpPr/>
          <p:nvPr/>
        </p:nvSpPr>
        <p:spPr>
          <a:xfrm>
            <a:off x="9149540" y="1457971"/>
            <a:ext cx="4942756" cy="4942756"/>
          </a:xfrm>
          <a:prstGeom prst="ellipse">
            <a:avLst/>
          </a:prstGeom>
        </p:spPr>
      </p:sp>
      <p:sp>
        <p:nvSpPr>
          <p:cNvPr id="19" name="AutoShape 19"/>
          <p:cNvSpPr/>
          <p:nvPr/>
        </p:nvSpPr>
        <p:spPr>
          <a:xfrm>
            <a:off x="8927447" y="1235878"/>
            <a:ext cx="5386942" cy="5386942"/>
          </a:xfrm>
          <a:prstGeom prst="ellipse">
            <a:avLst/>
          </a:prstGeom>
        </p:spPr>
      </p:sp>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数据分析和智能化应用的重要性</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0" y="8128"/>
            <a:ext cx="2682240" cy="6851904"/>
          </a:xfrm>
          <a:prstGeom prst="rect">
            <a:avLst/>
          </a:prstGeom>
          <a:solidFill>
            <a:schemeClr val="accent1">
              <a:alpha val="100000"/>
            </a:schemeClr>
          </a:solidFill>
        </p:spPr>
      </p:sp>
      <p:sp>
        <p:nvSpPr>
          <p:cNvPr id="3" name="AutoShape 3"/>
          <p:cNvSpPr/>
          <p:nvPr/>
        </p:nvSpPr>
        <p:spPr>
          <a:xfrm>
            <a:off x="1722425" y="2474265"/>
            <a:ext cx="1919630" cy="1919630"/>
          </a:xfrm>
          <a:prstGeom prst="rect">
            <a:avLst/>
          </a:prstGeom>
          <a:solidFill>
            <a:schemeClr val="accent1">
              <a:alpha val="100000"/>
            </a:schemeClr>
          </a:solidFill>
        </p:spPr>
      </p:sp>
      <p:sp>
        <p:nvSpPr>
          <p:cNvPr id="4" name="TextBox 4"/>
          <p:cNvSpPr txBox="1"/>
          <p:nvPr/>
        </p:nvSpPr>
        <p:spPr>
          <a:xfrm>
            <a:off x="1416406" y="2921955"/>
            <a:ext cx="2531669" cy="859536"/>
          </a:xfrm>
          <a:prstGeom prst="rect">
            <a:avLst/>
          </a:prstGeom>
        </p:spPr>
        <p:txBody>
          <a:bodyPr wrap="square" lIns="85725" tIns="38100" rIns="85725" bIns="38100" rtlCol="0" anchor="t" anchorCtr="0">
            <a:spAutoFit/>
          </a:bodyPr>
          <a:lstStyle/>
          <a:p>
            <a:pPr algn="ctr">
              <a:lnSpc>
                <a:spcPct val="80000"/>
              </a:lnSpc>
            </a:pPr>
            <a:r>
              <a:rPr lang="en-US" sz="6075">
                <a:solidFill>
                  <a:srgbClr val="FFFFFF">
                    <a:alpha val="100000"/>
                  </a:srgbClr>
                </a:solidFill>
                <a:latin typeface="微软雅黑" panose="020B0503020204020204" charset="-122"/>
                <a:ea typeface="微软雅黑" panose="020B0503020204020204" charset="-122"/>
                <a:cs typeface="微软雅黑" panose="020B0503020204020204" charset="-122"/>
              </a:rPr>
              <a:t>目录</a:t>
            </a:r>
            <a:endParaRPr lang="en-US" sz="607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5638202" y="869785"/>
            <a:ext cx="5117446" cy="5118431"/>
          </a:xfrm>
          <a:prstGeom prst="rect">
            <a:avLst/>
          </a:prstGeom>
        </p:spPr>
        <p:txBody>
          <a:bodyPr wrap="square" lIns="85725" tIns="85725" rIns="47625" bIns="85725" rtlCol="0" anchor="ctr" anchorCtr="0">
            <a:noAutofit/>
          </a:bodyPr>
          <a:lstStyle/>
          <a:p>
            <a:pPr marL="203200" lvl="0" indent="-203200" algn="l">
              <a:lnSpc>
                <a:spcPct val="150000"/>
              </a:lnSpc>
              <a:spcBef>
                <a:spcPts val="450"/>
              </a:spcBef>
              <a:buFont typeface="Arial" panose="020B0604020202020204"/>
              <a:buChar char="•"/>
              <a:defRPr/>
            </a:pPr>
            <a:r>
              <a:rPr lang="en-US" sz="2400" b="1">
                <a:solidFill>
                  <a:srgbClr val="2C3F55"/>
                </a:solidFill>
                <a:latin typeface="微软雅黑" panose="020B0503020204020204" charset="-122"/>
                <a:ea typeface="微软雅黑" panose="020B0503020204020204" charset="-122"/>
                <a:cs typeface="微软雅黑" panose="020B0503020204020204" charset="-122"/>
              </a:rPr>
              <a:t>引言</a:t>
            </a:r>
            <a:endParaRPr lang="en-US" sz="1100"/>
          </a:p>
          <a:p>
            <a:pPr marL="203200" lvl="0" indent="-203200">
              <a:lnSpc>
                <a:spcPct val="150000"/>
              </a:lnSpc>
              <a:spcBef>
                <a:spcPts val="450"/>
              </a:spcBef>
              <a:buFont typeface="Arial" panose="020B0604020202020204"/>
              <a:buChar char="•"/>
            </a:pPr>
            <a:r>
              <a:rPr lang="en-US" sz="2400" b="1">
                <a:solidFill>
                  <a:srgbClr val="2C3F55"/>
                </a:solidFill>
                <a:latin typeface="微软雅黑" panose="020B0503020204020204" charset="-122"/>
                <a:ea typeface="微软雅黑" panose="020B0503020204020204" charset="-122"/>
                <a:cs typeface="微软雅黑" panose="020B0503020204020204" charset="-122"/>
              </a:rPr>
              <a:t>体育分析中的深度学习</a:t>
            </a:r>
            <a:endParaRPr lang="en-US" sz="2400" b="1">
              <a:solidFill>
                <a:srgbClr val="2C3F55"/>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ts val="450"/>
              </a:spcBef>
              <a:buFont typeface="Arial" panose="020B0604020202020204"/>
              <a:buChar char="•"/>
            </a:pPr>
            <a:r>
              <a:rPr lang="en-US" sz="2400" b="1">
                <a:solidFill>
                  <a:srgbClr val="2C3F55"/>
                </a:solidFill>
                <a:latin typeface="微软雅黑" panose="020B0503020204020204" charset="-122"/>
                <a:ea typeface="微软雅黑" panose="020B0503020204020204" charset="-122"/>
                <a:cs typeface="微软雅黑" panose="020B0503020204020204" charset="-122"/>
              </a:rPr>
              <a:t>安全保障中的机器学习</a:t>
            </a:r>
            <a:endParaRPr lang="en-US" sz="2400" b="1">
              <a:solidFill>
                <a:srgbClr val="2C3F55"/>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ts val="450"/>
              </a:spcBef>
              <a:buFont typeface="Arial" panose="020B0604020202020204"/>
              <a:buChar char="•"/>
            </a:pPr>
            <a:r>
              <a:rPr lang="en-US" sz="2400" b="1">
                <a:solidFill>
                  <a:srgbClr val="2C3F55"/>
                </a:solidFill>
                <a:latin typeface="微软雅黑" panose="020B0503020204020204" charset="-122"/>
                <a:ea typeface="微软雅黑" panose="020B0503020204020204" charset="-122"/>
                <a:cs typeface="微软雅黑" panose="020B0503020204020204" charset="-122"/>
              </a:rPr>
              <a:t>机器学习在亚运会中的应用</a:t>
            </a:r>
            <a:endParaRPr lang="en-US" sz="2400" b="1">
              <a:solidFill>
                <a:srgbClr val="2C3F55"/>
              </a:solidFill>
              <a:latin typeface="微软雅黑" panose="020B0503020204020204" charset="-122"/>
              <a:ea typeface="微软雅黑" panose="020B0503020204020204" charset="-122"/>
              <a:cs typeface="微软雅黑" panose="020B0503020204020204" charset="-122"/>
            </a:endParaRPr>
          </a:p>
          <a:p>
            <a:pPr marL="203200" lvl="0" indent="-203200">
              <a:lnSpc>
                <a:spcPct val="150000"/>
              </a:lnSpc>
              <a:spcBef>
                <a:spcPts val="450"/>
              </a:spcBef>
              <a:buFont typeface="Arial" panose="020B0604020202020204"/>
              <a:buChar char="•"/>
            </a:pPr>
            <a:r>
              <a:rPr lang="en-US" sz="2400" b="1">
                <a:solidFill>
                  <a:srgbClr val="2C3F55"/>
                </a:solidFill>
                <a:latin typeface="微软雅黑" panose="020B0503020204020204" charset="-122"/>
                <a:ea typeface="微软雅黑" panose="020B0503020204020204" charset="-122"/>
                <a:cs typeface="微软雅黑" panose="020B0503020204020204" charset="-122"/>
              </a:rPr>
              <a:t>结论</a:t>
            </a:r>
            <a:endParaRPr lang="en-US" sz="2400" b="1">
              <a:solidFill>
                <a:srgbClr val="2C3F5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Freeform 2"/>
          <p:cNvSpPr/>
          <p:nvPr/>
        </p:nvSpPr>
        <p:spPr>
          <a:xfrm>
            <a:off x="1477192" y="3522743"/>
            <a:ext cx="1702240" cy="1665358"/>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4">
              <a:alpha val="100000"/>
            </a:schemeClr>
          </a:solidFill>
        </p:spPr>
      </p:sp>
      <p:sp>
        <p:nvSpPr>
          <p:cNvPr id="3" name="Freeform 3"/>
          <p:cNvSpPr/>
          <p:nvPr/>
        </p:nvSpPr>
        <p:spPr>
          <a:xfrm>
            <a:off x="2568117" y="1927706"/>
            <a:ext cx="2204933" cy="2157159"/>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sp>
        <p:nvSpPr>
          <p:cNvPr id="4" name="Freeform 4"/>
          <p:cNvSpPr/>
          <p:nvPr/>
        </p:nvSpPr>
        <p:spPr>
          <a:xfrm>
            <a:off x="4067465" y="3482773"/>
            <a:ext cx="2116735" cy="2070873"/>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4">
              <a:alpha val="100000"/>
            </a:schemeClr>
          </a:solidFill>
        </p:spPr>
      </p:sp>
      <p:sp>
        <p:nvSpPr>
          <p:cNvPr id="5" name="Freeform 5"/>
          <p:cNvSpPr/>
          <p:nvPr/>
        </p:nvSpPr>
        <p:spPr>
          <a:xfrm>
            <a:off x="5566823" y="2336206"/>
            <a:ext cx="1702240" cy="1665358"/>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sp>
        <p:nvSpPr>
          <p:cNvPr id="6" name="Freeform 6"/>
          <p:cNvSpPr/>
          <p:nvPr/>
        </p:nvSpPr>
        <p:spPr>
          <a:xfrm>
            <a:off x="6350411" y="2984088"/>
            <a:ext cx="147161" cy="176213"/>
          </a:xfrm>
          <a:custGeom>
            <a:avLst/>
            <a:gdLst/>
            <a:ahLst/>
            <a:cxnLst/>
            <a:rect l="l" t="t"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solidFill>
            <a:schemeClr val="accent1">
              <a:alpha val="100000"/>
            </a:schemeClr>
          </a:solidFill>
        </p:spPr>
      </p:sp>
      <p:sp>
        <p:nvSpPr>
          <p:cNvPr id="7" name="Freeform 7"/>
          <p:cNvSpPr/>
          <p:nvPr/>
        </p:nvSpPr>
        <p:spPr>
          <a:xfrm>
            <a:off x="6184200" y="2878170"/>
            <a:ext cx="461677" cy="550831"/>
          </a:xfrm>
          <a:custGeom>
            <a:avLst/>
            <a:gdLst/>
            <a:ahLst/>
            <a:cxnLst/>
            <a:rect l="l" t="t"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solidFill>
            <a:schemeClr val="accent1">
              <a:alpha val="100000"/>
            </a:schemeClr>
          </a:solidFill>
        </p:spPr>
      </p:sp>
      <p:sp>
        <p:nvSpPr>
          <p:cNvPr id="8" name="Freeform 8"/>
          <p:cNvSpPr/>
          <p:nvPr/>
        </p:nvSpPr>
        <p:spPr>
          <a:xfrm>
            <a:off x="1996032" y="4204879"/>
            <a:ext cx="440436" cy="440436"/>
          </a:xfrm>
          <a:custGeom>
            <a:avLst/>
            <a:gdLst/>
            <a:ahLst/>
            <a:cxnLst/>
            <a:rect l="l" t="t"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solidFill>
            <a:schemeClr val="accent4">
              <a:alpha val="100000"/>
            </a:schemeClr>
          </a:solidFill>
        </p:spPr>
      </p:sp>
      <p:sp>
        <p:nvSpPr>
          <p:cNvPr id="9" name="Freeform 9"/>
          <p:cNvSpPr/>
          <p:nvPr/>
        </p:nvSpPr>
        <p:spPr>
          <a:xfrm>
            <a:off x="2341695" y="4065529"/>
            <a:ext cx="318897" cy="316706"/>
          </a:xfrm>
          <a:custGeom>
            <a:avLst/>
            <a:gdLst/>
            <a:ahLst/>
            <a:cxnLst/>
            <a:rect l="l" t="t"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solidFill>
            <a:schemeClr val="accent4">
              <a:alpha val="100000"/>
            </a:schemeClr>
          </a:solidFill>
        </p:spPr>
      </p:sp>
      <p:sp>
        <p:nvSpPr>
          <p:cNvPr id="10" name="Freeform 10"/>
          <p:cNvSpPr/>
          <p:nvPr/>
        </p:nvSpPr>
        <p:spPr>
          <a:xfrm>
            <a:off x="5174934" y="4210981"/>
            <a:ext cx="239744" cy="269843"/>
          </a:xfrm>
          <a:custGeom>
            <a:avLst/>
            <a:gdLst/>
            <a:ahLst/>
            <a:cxnLst/>
            <a:rect l="l" t="t"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solidFill>
            <a:schemeClr val="accent4">
              <a:alpha val="100000"/>
            </a:schemeClr>
          </a:solidFill>
        </p:spPr>
      </p:sp>
      <p:sp>
        <p:nvSpPr>
          <p:cNvPr id="11" name="Freeform 11"/>
          <p:cNvSpPr/>
          <p:nvPr/>
        </p:nvSpPr>
        <p:spPr>
          <a:xfrm>
            <a:off x="4836987" y="4396146"/>
            <a:ext cx="461677" cy="429292"/>
          </a:xfrm>
          <a:custGeom>
            <a:avLst/>
            <a:gdLst/>
            <a:ahLst/>
            <a:cxnLst/>
            <a:rect l="l" t="t"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solidFill>
            <a:schemeClr val="accent4">
              <a:alpha val="100000"/>
            </a:schemeClr>
          </a:solidFill>
        </p:spPr>
      </p:sp>
      <p:sp>
        <p:nvSpPr>
          <p:cNvPr id="12" name="Freeform 12"/>
          <p:cNvSpPr/>
          <p:nvPr/>
        </p:nvSpPr>
        <p:spPr>
          <a:xfrm>
            <a:off x="4976433" y="4512066"/>
            <a:ext cx="195167" cy="181737"/>
          </a:xfrm>
          <a:custGeom>
            <a:avLst/>
            <a:gdLst/>
            <a:ahLst/>
            <a:cxnLst/>
            <a:rect l="l" t="t"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solidFill>
            <a:schemeClr val="accent4">
              <a:alpha val="100000"/>
            </a:schemeClr>
          </a:solidFill>
        </p:spPr>
      </p:sp>
      <p:sp>
        <p:nvSpPr>
          <p:cNvPr id="13" name="Freeform 13"/>
          <p:cNvSpPr/>
          <p:nvPr/>
        </p:nvSpPr>
        <p:spPr>
          <a:xfrm>
            <a:off x="5084541" y="4461869"/>
            <a:ext cx="113728" cy="129349"/>
          </a:xfrm>
          <a:custGeom>
            <a:avLst/>
            <a:gdLst/>
            <a:ahLst/>
            <a:cxnLst/>
            <a:rect l="l" t="t"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solidFill>
            <a:schemeClr val="accent4">
              <a:alpha val="100000"/>
            </a:schemeClr>
          </a:solidFill>
        </p:spPr>
      </p:sp>
      <p:sp>
        <p:nvSpPr>
          <p:cNvPr id="14" name="Freeform 14"/>
          <p:cNvSpPr/>
          <p:nvPr/>
        </p:nvSpPr>
        <p:spPr>
          <a:xfrm>
            <a:off x="3782073" y="2655299"/>
            <a:ext cx="168233" cy="183703"/>
          </a:xfrm>
          <a:custGeom>
            <a:avLst/>
            <a:gdLst/>
            <a:ahLst/>
            <a:cxnLst/>
            <a:rect l="l" t="t" r="r" b="b"/>
            <a:pathLst>
              <a:path w="126" h="140">
                <a:moveTo>
                  <a:pt x="0" y="57"/>
                </a:moveTo>
                <a:lnTo>
                  <a:pt x="48" y="0"/>
                </a:lnTo>
                <a:lnTo>
                  <a:pt x="126" y="85"/>
                </a:lnTo>
                <a:lnTo>
                  <a:pt x="78" y="140"/>
                </a:lnTo>
                <a:lnTo>
                  <a:pt x="0" y="57"/>
                </a:lnTo>
                <a:close/>
              </a:path>
            </a:pathLst>
          </a:custGeom>
          <a:solidFill>
            <a:schemeClr val="accent1">
              <a:alpha val="100000"/>
            </a:schemeClr>
          </a:solidFill>
        </p:spPr>
      </p:sp>
      <p:sp>
        <p:nvSpPr>
          <p:cNvPr id="15" name="Freeform 15"/>
          <p:cNvSpPr/>
          <p:nvPr/>
        </p:nvSpPr>
        <p:spPr>
          <a:xfrm>
            <a:off x="3564454" y="2751018"/>
            <a:ext cx="296432" cy="326720"/>
          </a:xfrm>
          <a:custGeom>
            <a:avLst/>
            <a:gdLst/>
            <a:ahLst/>
            <a:cxnLst/>
            <a:rect l="l" t="t"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solidFill>
            <a:schemeClr val="accent1">
              <a:alpha val="100000"/>
            </a:schemeClr>
          </a:solidFill>
        </p:spPr>
      </p:sp>
      <p:sp>
        <p:nvSpPr>
          <p:cNvPr id="16" name="Freeform 16"/>
          <p:cNvSpPr/>
          <p:nvPr/>
        </p:nvSpPr>
        <p:spPr>
          <a:xfrm>
            <a:off x="3390861" y="3012170"/>
            <a:ext cx="467288" cy="345102"/>
          </a:xfrm>
          <a:custGeom>
            <a:avLst/>
            <a:gdLst/>
            <a:ahLst/>
            <a:cxnLst/>
            <a:rect l="l" t="t"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solidFill>
            <a:schemeClr val="accent1">
              <a:alpha val="100000"/>
            </a:schemeClr>
          </a:solidFill>
        </p:spPr>
      </p:sp>
      <p:sp>
        <p:nvSpPr>
          <p:cNvPr id="17" name="AutoShape 17"/>
          <p:cNvSpPr/>
          <p:nvPr/>
        </p:nvSpPr>
        <p:spPr>
          <a:xfrm>
            <a:off x="454963" y="331168"/>
            <a:ext cx="84147" cy="84147"/>
          </a:xfrm>
          <a:prstGeom prst="ellipse">
            <a:avLst/>
          </a:prstGeom>
          <a:solidFill>
            <a:schemeClr val="accent1">
              <a:alpha val="100000"/>
            </a:schemeClr>
          </a:solidFill>
        </p:spPr>
      </p:sp>
      <p:sp>
        <p:nvSpPr>
          <p:cNvPr id="18" name="AutoShape 18"/>
          <p:cNvSpPr/>
          <p:nvPr/>
        </p:nvSpPr>
        <p:spPr>
          <a:xfrm>
            <a:off x="575049" y="337743"/>
            <a:ext cx="78137" cy="78137"/>
          </a:xfrm>
          <a:prstGeom prst="ellipse">
            <a:avLst/>
          </a:prstGeom>
          <a:solidFill>
            <a:schemeClr val="accent1">
              <a:alpha val="80000"/>
            </a:schemeClr>
          </a:solidFill>
        </p:spPr>
      </p:sp>
      <p:sp>
        <p:nvSpPr>
          <p:cNvPr id="19" name="AutoShape 19"/>
          <p:cNvSpPr/>
          <p:nvPr/>
        </p:nvSpPr>
        <p:spPr>
          <a:xfrm>
            <a:off x="689125" y="339460"/>
            <a:ext cx="74704" cy="74704"/>
          </a:xfrm>
          <a:prstGeom prst="ellipse">
            <a:avLst/>
          </a:prstGeom>
          <a:solidFill>
            <a:schemeClr val="accent1">
              <a:alpha val="60000"/>
            </a:schemeClr>
          </a:solidFill>
        </p:spPr>
      </p:sp>
      <p:sp>
        <p:nvSpPr>
          <p:cNvPr id="20" name="AutoShape 20"/>
          <p:cNvSpPr/>
          <p:nvPr/>
        </p:nvSpPr>
        <p:spPr>
          <a:xfrm>
            <a:off x="799768" y="348430"/>
            <a:ext cx="69238" cy="69238"/>
          </a:xfrm>
          <a:prstGeom prst="ellipse">
            <a:avLst/>
          </a:prstGeom>
          <a:solidFill>
            <a:schemeClr val="accent1">
              <a:alpha val="40000"/>
            </a:schemeClr>
          </a:solidFill>
        </p:spPr>
      </p:sp>
      <p:sp>
        <p:nvSpPr>
          <p:cNvPr id="21" name="AutoShape 21"/>
          <p:cNvSpPr/>
          <p:nvPr/>
        </p:nvSpPr>
        <p:spPr>
          <a:xfrm>
            <a:off x="904945" y="344297"/>
            <a:ext cx="65594" cy="65594"/>
          </a:xfrm>
          <a:prstGeom prst="ellipse">
            <a:avLst/>
          </a:prstGeom>
          <a:solidFill>
            <a:schemeClr val="accent1">
              <a:alpha val="20000"/>
            </a:schemeClr>
          </a:solidFill>
        </p:spPr>
      </p:sp>
      <p:sp>
        <p:nvSpPr>
          <p:cNvPr id="22" name="AutoShape 22"/>
          <p:cNvSpPr/>
          <p:nvPr/>
        </p:nvSpPr>
        <p:spPr>
          <a:xfrm>
            <a:off x="454963" y="448942"/>
            <a:ext cx="84147" cy="84147"/>
          </a:xfrm>
          <a:prstGeom prst="ellipse">
            <a:avLst/>
          </a:prstGeom>
          <a:solidFill>
            <a:schemeClr val="accent1">
              <a:alpha val="100000"/>
            </a:schemeClr>
          </a:solidFill>
        </p:spPr>
      </p:sp>
      <p:sp>
        <p:nvSpPr>
          <p:cNvPr id="23" name="AutoShape 23"/>
          <p:cNvSpPr/>
          <p:nvPr/>
        </p:nvSpPr>
        <p:spPr>
          <a:xfrm>
            <a:off x="575049" y="455517"/>
            <a:ext cx="78137" cy="78137"/>
          </a:xfrm>
          <a:prstGeom prst="ellipse">
            <a:avLst/>
          </a:prstGeom>
          <a:solidFill>
            <a:schemeClr val="accent1">
              <a:alpha val="80000"/>
            </a:schemeClr>
          </a:solidFill>
        </p:spPr>
      </p:sp>
      <p:sp>
        <p:nvSpPr>
          <p:cNvPr id="24" name="AutoShape 24"/>
          <p:cNvSpPr/>
          <p:nvPr/>
        </p:nvSpPr>
        <p:spPr>
          <a:xfrm>
            <a:off x="689125" y="457233"/>
            <a:ext cx="74704" cy="74704"/>
          </a:xfrm>
          <a:prstGeom prst="ellipse">
            <a:avLst/>
          </a:prstGeom>
          <a:solidFill>
            <a:schemeClr val="accent1">
              <a:alpha val="60000"/>
            </a:schemeClr>
          </a:solidFill>
        </p:spPr>
      </p:sp>
      <p:sp>
        <p:nvSpPr>
          <p:cNvPr id="25" name="AutoShape 25"/>
          <p:cNvSpPr/>
          <p:nvPr/>
        </p:nvSpPr>
        <p:spPr>
          <a:xfrm>
            <a:off x="799768" y="466203"/>
            <a:ext cx="69238" cy="69238"/>
          </a:xfrm>
          <a:prstGeom prst="ellipse">
            <a:avLst/>
          </a:prstGeom>
          <a:solidFill>
            <a:schemeClr val="accent1">
              <a:alpha val="40000"/>
            </a:schemeClr>
          </a:solidFill>
        </p:spPr>
      </p:sp>
      <p:sp>
        <p:nvSpPr>
          <p:cNvPr id="26" name="AutoShape 26"/>
          <p:cNvSpPr/>
          <p:nvPr/>
        </p:nvSpPr>
        <p:spPr>
          <a:xfrm>
            <a:off x="904945" y="462070"/>
            <a:ext cx="65594" cy="65594"/>
          </a:xfrm>
          <a:prstGeom prst="ellipse">
            <a:avLst/>
          </a:prstGeom>
          <a:solidFill>
            <a:schemeClr val="accent1">
              <a:alpha val="20000"/>
            </a:schemeClr>
          </a:solidFill>
        </p:spPr>
      </p:sp>
      <p:sp>
        <p:nvSpPr>
          <p:cNvPr id="27" name="AutoShape 27"/>
          <p:cNvSpPr/>
          <p:nvPr/>
        </p:nvSpPr>
        <p:spPr>
          <a:xfrm>
            <a:off x="454963" y="566715"/>
            <a:ext cx="84147" cy="84147"/>
          </a:xfrm>
          <a:prstGeom prst="ellipse">
            <a:avLst/>
          </a:prstGeom>
          <a:solidFill>
            <a:schemeClr val="accent1">
              <a:alpha val="100000"/>
            </a:schemeClr>
          </a:solidFill>
        </p:spPr>
      </p:sp>
      <p:sp>
        <p:nvSpPr>
          <p:cNvPr id="28" name="AutoShape 28"/>
          <p:cNvSpPr/>
          <p:nvPr/>
        </p:nvSpPr>
        <p:spPr>
          <a:xfrm>
            <a:off x="575049" y="573291"/>
            <a:ext cx="78137" cy="78137"/>
          </a:xfrm>
          <a:prstGeom prst="ellipse">
            <a:avLst/>
          </a:prstGeom>
          <a:solidFill>
            <a:schemeClr val="accent1">
              <a:alpha val="80000"/>
            </a:schemeClr>
          </a:solidFill>
        </p:spPr>
      </p:sp>
      <p:sp>
        <p:nvSpPr>
          <p:cNvPr id="29" name="AutoShape 29"/>
          <p:cNvSpPr/>
          <p:nvPr/>
        </p:nvSpPr>
        <p:spPr>
          <a:xfrm>
            <a:off x="689125" y="575007"/>
            <a:ext cx="74704" cy="74704"/>
          </a:xfrm>
          <a:prstGeom prst="ellipse">
            <a:avLst/>
          </a:prstGeom>
          <a:solidFill>
            <a:schemeClr val="accent1">
              <a:alpha val="60000"/>
            </a:schemeClr>
          </a:solidFill>
        </p:spPr>
      </p:sp>
      <p:sp>
        <p:nvSpPr>
          <p:cNvPr id="30" name="AutoShape 30"/>
          <p:cNvSpPr/>
          <p:nvPr/>
        </p:nvSpPr>
        <p:spPr>
          <a:xfrm>
            <a:off x="799768" y="583977"/>
            <a:ext cx="69238" cy="69238"/>
          </a:xfrm>
          <a:prstGeom prst="ellipse">
            <a:avLst/>
          </a:prstGeom>
          <a:solidFill>
            <a:schemeClr val="accent1">
              <a:alpha val="40000"/>
            </a:schemeClr>
          </a:solidFill>
        </p:spPr>
      </p:sp>
      <p:sp>
        <p:nvSpPr>
          <p:cNvPr id="31" name="AutoShape 31"/>
          <p:cNvSpPr/>
          <p:nvPr/>
        </p:nvSpPr>
        <p:spPr>
          <a:xfrm>
            <a:off x="904945" y="579844"/>
            <a:ext cx="65594" cy="65594"/>
          </a:xfrm>
          <a:prstGeom prst="ellipse">
            <a:avLst/>
          </a:prstGeom>
          <a:solidFill>
            <a:schemeClr val="accent1">
              <a:alpha val="20000"/>
            </a:schemeClr>
          </a:solidFill>
        </p:spPr>
      </p:sp>
      <p:sp>
        <p:nvSpPr>
          <p:cNvPr id="32" name="AutoShape 32"/>
          <p:cNvSpPr/>
          <p:nvPr/>
        </p:nvSpPr>
        <p:spPr>
          <a:xfrm>
            <a:off x="454963" y="684489"/>
            <a:ext cx="84147" cy="84147"/>
          </a:xfrm>
          <a:prstGeom prst="ellipse">
            <a:avLst/>
          </a:prstGeom>
          <a:solidFill>
            <a:schemeClr val="accent1">
              <a:alpha val="100000"/>
            </a:schemeClr>
          </a:solidFill>
        </p:spPr>
      </p:sp>
      <p:sp>
        <p:nvSpPr>
          <p:cNvPr id="33" name="AutoShape 33"/>
          <p:cNvSpPr/>
          <p:nvPr/>
        </p:nvSpPr>
        <p:spPr>
          <a:xfrm>
            <a:off x="575049" y="691064"/>
            <a:ext cx="78137" cy="78137"/>
          </a:xfrm>
          <a:prstGeom prst="ellipse">
            <a:avLst/>
          </a:prstGeom>
          <a:solidFill>
            <a:schemeClr val="accent1">
              <a:alpha val="80000"/>
            </a:schemeClr>
          </a:solidFill>
        </p:spPr>
      </p:sp>
      <p:sp>
        <p:nvSpPr>
          <p:cNvPr id="34" name="AutoShape 34"/>
          <p:cNvSpPr/>
          <p:nvPr/>
        </p:nvSpPr>
        <p:spPr>
          <a:xfrm>
            <a:off x="689125" y="692781"/>
            <a:ext cx="74704" cy="74704"/>
          </a:xfrm>
          <a:prstGeom prst="ellipse">
            <a:avLst/>
          </a:prstGeom>
          <a:solidFill>
            <a:schemeClr val="accent1">
              <a:alpha val="60000"/>
            </a:schemeClr>
          </a:solidFill>
        </p:spPr>
      </p:sp>
      <p:sp>
        <p:nvSpPr>
          <p:cNvPr id="35" name="AutoShape 35"/>
          <p:cNvSpPr/>
          <p:nvPr/>
        </p:nvSpPr>
        <p:spPr>
          <a:xfrm>
            <a:off x="799768" y="701751"/>
            <a:ext cx="69238" cy="69238"/>
          </a:xfrm>
          <a:prstGeom prst="ellipse">
            <a:avLst/>
          </a:prstGeom>
          <a:solidFill>
            <a:schemeClr val="accent1">
              <a:alpha val="40000"/>
            </a:schemeClr>
          </a:solidFill>
        </p:spPr>
      </p:sp>
      <p:sp>
        <p:nvSpPr>
          <p:cNvPr id="36" name="AutoShape 36"/>
          <p:cNvSpPr/>
          <p:nvPr/>
        </p:nvSpPr>
        <p:spPr>
          <a:xfrm>
            <a:off x="904945" y="697618"/>
            <a:ext cx="65594" cy="65594"/>
          </a:xfrm>
          <a:prstGeom prst="ellipse">
            <a:avLst/>
          </a:prstGeom>
          <a:solidFill>
            <a:schemeClr val="accent1">
              <a:alpha val="20000"/>
            </a:schemeClr>
          </a:solidFill>
        </p:spPr>
      </p:sp>
      <p:sp>
        <p:nvSpPr>
          <p:cNvPr id="37" name="TextBox 37"/>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机器学习在赛事组织方面的应用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8" name="TextBox 38"/>
          <p:cNvSpPr txBox="1"/>
          <p:nvPr/>
        </p:nvSpPr>
        <p:spPr>
          <a:xfrm>
            <a:off x="7809821" y="1388973"/>
            <a:ext cx="2987778"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rPr>
              <a:t>赛事安排与调度</a:t>
            </a:r>
            <a:endPar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9" name="TextBox 39"/>
          <p:cNvSpPr txBox="1"/>
          <p:nvPr/>
        </p:nvSpPr>
        <p:spPr>
          <a:xfrm>
            <a:off x="7809821" y="1823726"/>
            <a:ext cx="3286271" cy="1875094"/>
          </a:xfrm>
          <a:prstGeom prst="rect">
            <a:avLst/>
          </a:prstGeom>
        </p:spPr>
        <p:txBody>
          <a:bodyPr wrap="square" lIns="66008" tIns="33052" rIns="66008" bIns="33052" rtlCol="0" anchor="ctr" anchorCtr="1">
            <a:normAutofit/>
          </a:bodyPr>
          <a:lstStyle/>
          <a:p>
            <a:pPr algn="l">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利用机器学习算法对赛程安排进行优化，确保赛事顺利进行并降低冲突风险。</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0" name="TextBox 40"/>
          <p:cNvSpPr txBox="1"/>
          <p:nvPr/>
        </p:nvSpPr>
        <p:spPr>
          <a:xfrm>
            <a:off x="7809821" y="3814445"/>
            <a:ext cx="2987778"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rPr>
              <a:t>场地管理</a:t>
            </a:r>
            <a:endParaRPr lang="en-US" sz="20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1" name="TextBox 41"/>
          <p:cNvSpPr txBox="1"/>
          <p:nvPr/>
        </p:nvSpPr>
        <p:spPr>
          <a:xfrm>
            <a:off x="7809821" y="4249198"/>
            <a:ext cx="3286271" cy="1875094"/>
          </a:xfrm>
          <a:prstGeom prst="rect">
            <a:avLst/>
          </a:prstGeom>
        </p:spPr>
        <p:txBody>
          <a:bodyPr wrap="square" lIns="66008" tIns="33052" rIns="66008" bIns="33052" rtlCol="0" anchor="ctr" anchorCtr="1">
            <a:normAutofit/>
          </a:bodyPr>
          <a:lstStyle/>
          <a:p>
            <a:pPr algn="l">
              <a:lnSpc>
                <a:spcPct val="15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通过机器学习技术对场地使用情况进行预测和调度，提高场地利用效率和赛事组织效率。</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6185766" y="1751287"/>
            <a:ext cx="5242663" cy="4234459"/>
          </a:xfrm>
          <a:prstGeom prst="roundRect">
            <a:avLst/>
          </a:prstGeom>
          <a:solidFill>
            <a:schemeClr val="accent2">
              <a:lumMod val="20000"/>
              <a:lumOff val="80000"/>
              <a:alpha val="100000"/>
            </a:schemeClr>
          </a:solidFill>
        </p:spPr>
      </p:sp>
      <p:sp>
        <p:nvSpPr>
          <p:cNvPr id="3" name="AutoShape 3"/>
          <p:cNvSpPr/>
          <p:nvPr/>
        </p:nvSpPr>
        <p:spPr>
          <a:xfrm>
            <a:off x="763571" y="1751287"/>
            <a:ext cx="5242663" cy="4234459"/>
          </a:xfrm>
          <a:prstGeom prst="roundRect">
            <a:avLst/>
          </a:prstGeom>
          <a:solidFill>
            <a:schemeClr val="accent1">
              <a:alpha val="100000"/>
            </a:schemeClr>
          </a:solidFill>
        </p:spPr>
      </p:sp>
      <p:sp>
        <p:nvSpPr>
          <p:cNvPr id="4" name="AutoShape 4"/>
          <p:cNvSpPr/>
          <p:nvPr/>
        </p:nvSpPr>
        <p:spPr>
          <a:xfrm>
            <a:off x="4530718" y="2430558"/>
            <a:ext cx="3130564" cy="3130564"/>
          </a:xfrm>
          <a:prstGeom prst="ellipse">
            <a:avLst/>
          </a:prstGeom>
          <a:solidFill>
            <a:srgbClr val="FFFFFF">
              <a:alpha val="50000"/>
            </a:srgbClr>
          </a:solidFill>
        </p:spPr>
      </p:sp>
      <p:sp>
        <p:nvSpPr>
          <p:cNvPr id="5" name="AutoShape 5"/>
          <p:cNvSpPr/>
          <p:nvPr/>
        </p:nvSpPr>
        <p:spPr>
          <a:xfrm>
            <a:off x="4721546" y="2621386"/>
            <a:ext cx="2748908" cy="2748908"/>
          </a:xfrm>
          <a:prstGeom prst="ellipse">
            <a:avLst/>
          </a:prstGeom>
          <a:solidFill>
            <a:schemeClr val="accent3">
              <a:alpha val="100000"/>
            </a:schemeClr>
          </a:solidFill>
        </p:spPr>
      </p:sp>
      <p:sp>
        <p:nvSpPr>
          <p:cNvPr id="6" name="TextBox 6"/>
          <p:cNvSpPr txBox="1"/>
          <p:nvPr/>
        </p:nvSpPr>
        <p:spPr>
          <a:xfrm>
            <a:off x="4879259" y="2959520"/>
            <a:ext cx="2253950" cy="2072640"/>
          </a:xfrm>
          <a:prstGeom prst="rect">
            <a:avLst/>
          </a:prstGeom>
        </p:spPr>
        <p:txBody>
          <a:bodyPr vert="horz" wrap="square" lIns="123825" tIns="123825" rIns="57150" bIns="123825" rtlCol="0" anchor="t" anchorCtr="0">
            <a:spAutoFit/>
          </a:bodyPr>
          <a:lstStyle/>
          <a:p>
            <a:pPr algn="ctr">
              <a:lnSpc>
                <a:spcPct val="150000"/>
              </a:lnSpc>
            </a:pPr>
            <a:r>
              <a:rPr lang="en-US" sz="7650" b="1">
                <a:solidFill>
                  <a:srgbClr val="FFFFFF"/>
                </a:solidFill>
                <a:latin typeface="微软雅黑" panose="020B0503020204020204" charset="-122"/>
                <a:ea typeface="微软雅黑" panose="020B0503020204020204" charset="-122"/>
                <a:cs typeface="微软雅黑" panose="020B0503020204020204" charset="-122"/>
              </a:rPr>
              <a:t>VS</a:t>
            </a:r>
            <a:endParaRPr lang="en-US" sz="7650" b="1">
              <a:solidFill>
                <a:srgbClr val="FFFFFF"/>
              </a:solidFill>
              <a:latin typeface="微软雅黑" panose="020B0503020204020204" charset="-122"/>
              <a:ea typeface="微软雅黑" panose="020B0503020204020204" charset="-122"/>
              <a:cs typeface="微软雅黑" panose="020B0503020204020204" charset="-122"/>
            </a:endParaRPr>
          </a:p>
        </p:txBody>
      </p:sp>
      <p:cxnSp>
        <p:nvCxnSpPr>
          <p:cNvPr id="7" name="Connector 7"/>
          <p:cNvCxnSpPr/>
          <p:nvPr/>
        </p:nvCxnSpPr>
        <p:spPr>
          <a:xfrm>
            <a:off x="1214515" y="2855191"/>
            <a:ext cx="2856056" cy="0"/>
          </a:xfrm>
          <a:prstGeom prst="line">
            <a:avLst/>
          </a:prstGeom>
          <a:ln w="9525">
            <a:solidFill>
              <a:srgbClr val="FFFFFF">
                <a:alpha val="100000"/>
              </a:srgbClr>
            </a:solidFill>
            <a:prstDash val="solid"/>
            <a:headEnd type="oval"/>
          </a:ln>
        </p:spPr>
      </p:cxnSp>
      <p:sp>
        <p:nvSpPr>
          <p:cNvPr id="8" name="TextBox 8"/>
          <p:cNvSpPr txBox="1"/>
          <p:nvPr/>
        </p:nvSpPr>
        <p:spPr>
          <a:xfrm>
            <a:off x="1085072" y="2931894"/>
            <a:ext cx="3263018" cy="2804160"/>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solidFill>
                <a:latin typeface="微软雅黑" panose="020B0503020204020204" charset="-122"/>
                <a:ea typeface="微软雅黑" panose="020B0503020204020204" charset="-122"/>
                <a:cs typeface="微软雅黑" panose="020B0503020204020204" charset="-122"/>
              </a:rPr>
              <a:t>利用机器学习技术分析观众行为和需求，提供个性化服务，提升观众满意度。</a:t>
            </a:r>
            <a:endParaRPr lang="en-US" sz="135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6389233" y="2064798"/>
            <a:ext cx="4714875" cy="723900"/>
          </a:xfrm>
          <a:prstGeom prst="rect">
            <a:avLst/>
          </a:prstGeom>
        </p:spPr>
        <p:txBody>
          <a:bodyPr vert="horz" wrap="square" lIns="123825" tIns="123825" rIns="57150" bIns="123825" rtlCol="0" anchor="t" anchorCtr="0">
            <a:spAutoFit/>
          </a:bodyPr>
          <a:lstStyle/>
          <a:p>
            <a:pPr algn="r">
              <a:lnSpc>
                <a:spcPct val="150000"/>
              </a:lnSpc>
            </a:pPr>
            <a:r>
              <a:rPr lang="en-US" sz="2015" b="1">
                <a:solidFill>
                  <a:schemeClr val="accent1"/>
                </a:solidFill>
                <a:latin typeface="微软雅黑" panose="020B0503020204020204" charset="-122"/>
                <a:ea typeface="微软雅黑" panose="020B0503020204020204" charset="-122"/>
                <a:cs typeface="微软雅黑" panose="020B0503020204020204" charset="-122"/>
              </a:rPr>
              <a:t>物流与供应链管理</a:t>
            </a:r>
            <a:endParaRPr lang="en-US" sz="2015" b="1">
              <a:solidFill>
                <a:schemeClr val="accent1"/>
              </a:solidFill>
              <a:latin typeface="微软雅黑" panose="020B0503020204020204" charset="-122"/>
              <a:ea typeface="微软雅黑" panose="020B0503020204020204" charset="-122"/>
              <a:cs typeface="微软雅黑" panose="020B0503020204020204" charset="-122"/>
            </a:endParaRPr>
          </a:p>
        </p:txBody>
      </p:sp>
      <p:cxnSp>
        <p:nvCxnSpPr>
          <p:cNvPr id="10" name="Connector 10"/>
          <p:cNvCxnSpPr/>
          <p:nvPr/>
        </p:nvCxnSpPr>
        <p:spPr>
          <a:xfrm>
            <a:off x="8117660" y="2855191"/>
            <a:ext cx="2856056" cy="0"/>
          </a:xfrm>
          <a:prstGeom prst="line">
            <a:avLst/>
          </a:prstGeom>
          <a:ln w="9525">
            <a:solidFill>
              <a:schemeClr val="accent1"/>
            </a:solidFill>
            <a:prstDash val="solid"/>
            <a:tailEnd type="oval"/>
          </a:ln>
        </p:spPr>
        <p:style>
          <a:lnRef idx="0">
            <a:schemeClr val="accent1"/>
          </a:lnRef>
          <a:fillRef idx="1">
            <a:schemeClr val="accent1"/>
          </a:fillRef>
          <a:effectRef idx="0">
            <a:schemeClr val="accent1"/>
          </a:effectRef>
          <a:fontRef idx="minor">
            <a:schemeClr val="lt1"/>
          </a:fontRef>
        </p:style>
      </p:cxnSp>
      <p:sp>
        <p:nvSpPr>
          <p:cNvPr id="11" name="TextBox 11"/>
          <p:cNvSpPr txBox="1"/>
          <p:nvPr/>
        </p:nvSpPr>
        <p:spPr>
          <a:xfrm>
            <a:off x="7817683" y="2931894"/>
            <a:ext cx="3286125" cy="2819400"/>
          </a:xfrm>
          <a:prstGeom prst="rect">
            <a:avLst/>
          </a:prstGeom>
        </p:spPr>
        <p:txBody>
          <a:bodyPr vert="horz" wrap="square" lIns="123825" tIns="123825" rIns="57150" bIns="123825" rtlCol="0" anchor="t" anchorCtr="0">
            <a:spAutoFit/>
          </a:bodyPr>
          <a:lstStyle/>
          <a:p>
            <a:pPr>
              <a:lnSpc>
                <a:spcPct val="150000"/>
              </a:lnSpc>
            </a:pPr>
            <a:r>
              <a:rPr lang="en-US" sz="1350">
                <a:solidFill>
                  <a:schemeClr val="accent1">
                    <a:lumMod val="50000"/>
                  </a:schemeClr>
                </a:solidFill>
                <a:latin typeface="微软雅黑" panose="020B0503020204020204" charset="-122"/>
                <a:ea typeface="微软雅黑" panose="020B0503020204020204" charset="-122"/>
                <a:cs typeface="微软雅黑" panose="020B0503020204020204" charset="-122"/>
              </a:rPr>
              <a:t>通过机器学习技术优化物流和供应链管理，确保物资及时、准确地送达目的地。</a:t>
            </a:r>
            <a:endParaRPr lang="en-US" sz="1350">
              <a:solidFill>
                <a:schemeClr val="accent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085072" y="2064798"/>
            <a:ext cx="4150786" cy="853250"/>
          </a:xfrm>
          <a:prstGeom prst="rect">
            <a:avLst/>
          </a:prstGeom>
        </p:spPr>
        <p:txBody>
          <a:bodyPr vert="horz" wrap="square" lIns="123825" tIns="123825" rIns="57150" bIns="123825" rtlCol="0" anchor="t" anchorCtr="0">
            <a:spAutoFit/>
          </a:bodyPr>
          <a:lstStyle/>
          <a:p>
            <a:pPr>
              <a:lnSpc>
                <a:spcPct val="150000"/>
              </a:lnSpc>
            </a:pPr>
            <a:r>
              <a:rPr lang="en-US" sz="2015" b="1">
                <a:solidFill>
                  <a:srgbClr val="FFFFFF"/>
                </a:solidFill>
                <a:latin typeface="微软雅黑" panose="020B0503020204020204" charset="-122"/>
                <a:ea typeface="微软雅黑" panose="020B0503020204020204" charset="-122"/>
                <a:cs typeface="微软雅黑" panose="020B0503020204020204" charset="-122"/>
              </a:rPr>
              <a:t>观众服务</a:t>
            </a:r>
            <a:endParaRPr lang="en-US" sz="2015" b="1">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 name="AutoShape 13"/>
          <p:cNvSpPr/>
          <p:nvPr/>
        </p:nvSpPr>
        <p:spPr>
          <a:xfrm>
            <a:off x="454963" y="331168"/>
            <a:ext cx="84147" cy="84147"/>
          </a:xfrm>
          <a:prstGeom prst="ellipse">
            <a:avLst/>
          </a:prstGeom>
          <a:solidFill>
            <a:schemeClr val="accent1">
              <a:alpha val="100000"/>
            </a:schemeClr>
          </a:solidFill>
        </p:spPr>
      </p:sp>
      <p:sp>
        <p:nvSpPr>
          <p:cNvPr id="14" name="AutoShape 14"/>
          <p:cNvSpPr/>
          <p:nvPr/>
        </p:nvSpPr>
        <p:spPr>
          <a:xfrm>
            <a:off x="575049" y="337743"/>
            <a:ext cx="78137" cy="78137"/>
          </a:xfrm>
          <a:prstGeom prst="ellipse">
            <a:avLst/>
          </a:prstGeom>
          <a:solidFill>
            <a:schemeClr val="accent1">
              <a:alpha val="80000"/>
            </a:schemeClr>
          </a:solidFill>
        </p:spPr>
      </p:sp>
      <p:sp>
        <p:nvSpPr>
          <p:cNvPr id="15" name="AutoShape 15"/>
          <p:cNvSpPr/>
          <p:nvPr/>
        </p:nvSpPr>
        <p:spPr>
          <a:xfrm>
            <a:off x="689125" y="339460"/>
            <a:ext cx="74704" cy="74704"/>
          </a:xfrm>
          <a:prstGeom prst="ellipse">
            <a:avLst/>
          </a:prstGeom>
          <a:solidFill>
            <a:schemeClr val="accent1">
              <a:alpha val="60000"/>
            </a:schemeClr>
          </a:solidFill>
        </p:spPr>
      </p:sp>
      <p:sp>
        <p:nvSpPr>
          <p:cNvPr id="16" name="AutoShape 16"/>
          <p:cNvSpPr/>
          <p:nvPr/>
        </p:nvSpPr>
        <p:spPr>
          <a:xfrm>
            <a:off x="799768" y="348430"/>
            <a:ext cx="69238" cy="69238"/>
          </a:xfrm>
          <a:prstGeom prst="ellipse">
            <a:avLst/>
          </a:prstGeom>
          <a:solidFill>
            <a:schemeClr val="accent1">
              <a:alpha val="40000"/>
            </a:schemeClr>
          </a:solidFill>
        </p:spPr>
      </p:sp>
      <p:sp>
        <p:nvSpPr>
          <p:cNvPr id="17" name="AutoShape 17"/>
          <p:cNvSpPr/>
          <p:nvPr/>
        </p:nvSpPr>
        <p:spPr>
          <a:xfrm>
            <a:off x="904945" y="344297"/>
            <a:ext cx="65594" cy="65594"/>
          </a:xfrm>
          <a:prstGeom prst="ellipse">
            <a:avLst/>
          </a:prstGeom>
          <a:solidFill>
            <a:schemeClr val="accent1">
              <a:alpha val="20000"/>
            </a:schemeClr>
          </a:solidFill>
        </p:spPr>
      </p:sp>
      <p:sp>
        <p:nvSpPr>
          <p:cNvPr id="18" name="AutoShape 18"/>
          <p:cNvSpPr/>
          <p:nvPr/>
        </p:nvSpPr>
        <p:spPr>
          <a:xfrm>
            <a:off x="454963" y="448942"/>
            <a:ext cx="84147" cy="84147"/>
          </a:xfrm>
          <a:prstGeom prst="ellipse">
            <a:avLst/>
          </a:prstGeom>
          <a:solidFill>
            <a:schemeClr val="accent1">
              <a:alpha val="100000"/>
            </a:schemeClr>
          </a:solidFill>
        </p:spPr>
      </p:sp>
      <p:sp>
        <p:nvSpPr>
          <p:cNvPr id="19" name="AutoShape 19"/>
          <p:cNvSpPr/>
          <p:nvPr/>
        </p:nvSpPr>
        <p:spPr>
          <a:xfrm>
            <a:off x="575049" y="455517"/>
            <a:ext cx="78137" cy="78137"/>
          </a:xfrm>
          <a:prstGeom prst="ellipse">
            <a:avLst/>
          </a:prstGeom>
          <a:solidFill>
            <a:schemeClr val="accent1">
              <a:alpha val="80000"/>
            </a:schemeClr>
          </a:solidFill>
        </p:spPr>
      </p:sp>
      <p:sp>
        <p:nvSpPr>
          <p:cNvPr id="20" name="AutoShape 20"/>
          <p:cNvSpPr/>
          <p:nvPr/>
        </p:nvSpPr>
        <p:spPr>
          <a:xfrm>
            <a:off x="689125" y="457233"/>
            <a:ext cx="74704" cy="74704"/>
          </a:xfrm>
          <a:prstGeom prst="ellipse">
            <a:avLst/>
          </a:prstGeom>
          <a:solidFill>
            <a:schemeClr val="accent1">
              <a:alpha val="60000"/>
            </a:schemeClr>
          </a:solidFill>
        </p:spPr>
      </p:sp>
      <p:sp>
        <p:nvSpPr>
          <p:cNvPr id="21" name="AutoShape 21"/>
          <p:cNvSpPr/>
          <p:nvPr/>
        </p:nvSpPr>
        <p:spPr>
          <a:xfrm>
            <a:off x="799768" y="466203"/>
            <a:ext cx="69238" cy="69238"/>
          </a:xfrm>
          <a:prstGeom prst="ellipse">
            <a:avLst/>
          </a:prstGeom>
          <a:solidFill>
            <a:schemeClr val="accent1">
              <a:alpha val="40000"/>
            </a:schemeClr>
          </a:solidFill>
        </p:spPr>
      </p:sp>
      <p:sp>
        <p:nvSpPr>
          <p:cNvPr id="22" name="AutoShape 22"/>
          <p:cNvSpPr/>
          <p:nvPr/>
        </p:nvSpPr>
        <p:spPr>
          <a:xfrm>
            <a:off x="904945" y="462070"/>
            <a:ext cx="65594" cy="65594"/>
          </a:xfrm>
          <a:prstGeom prst="ellipse">
            <a:avLst/>
          </a:prstGeom>
          <a:solidFill>
            <a:schemeClr val="accent1">
              <a:alpha val="20000"/>
            </a:schemeClr>
          </a:solidFill>
        </p:spPr>
      </p:sp>
      <p:sp>
        <p:nvSpPr>
          <p:cNvPr id="23" name="AutoShape 23"/>
          <p:cNvSpPr/>
          <p:nvPr/>
        </p:nvSpPr>
        <p:spPr>
          <a:xfrm>
            <a:off x="454963" y="566715"/>
            <a:ext cx="84147" cy="84147"/>
          </a:xfrm>
          <a:prstGeom prst="ellipse">
            <a:avLst/>
          </a:prstGeom>
          <a:solidFill>
            <a:schemeClr val="accent1">
              <a:alpha val="100000"/>
            </a:schemeClr>
          </a:solidFill>
        </p:spPr>
      </p:sp>
      <p:sp>
        <p:nvSpPr>
          <p:cNvPr id="24" name="AutoShape 24"/>
          <p:cNvSpPr/>
          <p:nvPr/>
        </p:nvSpPr>
        <p:spPr>
          <a:xfrm>
            <a:off x="575049" y="573291"/>
            <a:ext cx="78137" cy="78137"/>
          </a:xfrm>
          <a:prstGeom prst="ellipse">
            <a:avLst/>
          </a:prstGeom>
          <a:solidFill>
            <a:schemeClr val="accent1">
              <a:alpha val="80000"/>
            </a:schemeClr>
          </a:solidFill>
        </p:spPr>
      </p:sp>
      <p:sp>
        <p:nvSpPr>
          <p:cNvPr id="25" name="AutoShape 25"/>
          <p:cNvSpPr/>
          <p:nvPr/>
        </p:nvSpPr>
        <p:spPr>
          <a:xfrm>
            <a:off x="689125" y="575007"/>
            <a:ext cx="74704" cy="74704"/>
          </a:xfrm>
          <a:prstGeom prst="ellipse">
            <a:avLst/>
          </a:prstGeom>
          <a:solidFill>
            <a:schemeClr val="accent1">
              <a:alpha val="60000"/>
            </a:schemeClr>
          </a:solidFill>
        </p:spPr>
      </p:sp>
      <p:sp>
        <p:nvSpPr>
          <p:cNvPr id="26" name="AutoShape 26"/>
          <p:cNvSpPr/>
          <p:nvPr/>
        </p:nvSpPr>
        <p:spPr>
          <a:xfrm>
            <a:off x="799768" y="583977"/>
            <a:ext cx="69238" cy="69238"/>
          </a:xfrm>
          <a:prstGeom prst="ellipse">
            <a:avLst/>
          </a:prstGeom>
          <a:solidFill>
            <a:schemeClr val="accent1">
              <a:alpha val="40000"/>
            </a:schemeClr>
          </a:solidFill>
        </p:spPr>
      </p:sp>
      <p:sp>
        <p:nvSpPr>
          <p:cNvPr id="27" name="AutoShape 27"/>
          <p:cNvSpPr/>
          <p:nvPr/>
        </p:nvSpPr>
        <p:spPr>
          <a:xfrm>
            <a:off x="904945" y="579844"/>
            <a:ext cx="65594" cy="65594"/>
          </a:xfrm>
          <a:prstGeom prst="ellipse">
            <a:avLst/>
          </a:prstGeom>
          <a:solidFill>
            <a:schemeClr val="accent1">
              <a:alpha val="20000"/>
            </a:schemeClr>
          </a:solidFill>
        </p:spPr>
      </p:sp>
      <p:sp>
        <p:nvSpPr>
          <p:cNvPr id="28" name="AutoShape 28"/>
          <p:cNvSpPr/>
          <p:nvPr/>
        </p:nvSpPr>
        <p:spPr>
          <a:xfrm>
            <a:off x="454963" y="684489"/>
            <a:ext cx="84147" cy="84147"/>
          </a:xfrm>
          <a:prstGeom prst="ellipse">
            <a:avLst/>
          </a:prstGeom>
          <a:solidFill>
            <a:schemeClr val="accent1">
              <a:alpha val="100000"/>
            </a:schemeClr>
          </a:solidFill>
        </p:spPr>
      </p:sp>
      <p:sp>
        <p:nvSpPr>
          <p:cNvPr id="29" name="AutoShape 29"/>
          <p:cNvSpPr/>
          <p:nvPr/>
        </p:nvSpPr>
        <p:spPr>
          <a:xfrm>
            <a:off x="575049" y="691064"/>
            <a:ext cx="78137" cy="78137"/>
          </a:xfrm>
          <a:prstGeom prst="ellipse">
            <a:avLst/>
          </a:prstGeom>
          <a:solidFill>
            <a:schemeClr val="accent1">
              <a:alpha val="80000"/>
            </a:schemeClr>
          </a:solidFill>
        </p:spPr>
      </p:sp>
      <p:sp>
        <p:nvSpPr>
          <p:cNvPr id="30" name="AutoShape 30"/>
          <p:cNvSpPr/>
          <p:nvPr/>
        </p:nvSpPr>
        <p:spPr>
          <a:xfrm>
            <a:off x="689125" y="692781"/>
            <a:ext cx="74704" cy="74704"/>
          </a:xfrm>
          <a:prstGeom prst="ellipse">
            <a:avLst/>
          </a:prstGeom>
          <a:solidFill>
            <a:schemeClr val="accent1">
              <a:alpha val="60000"/>
            </a:schemeClr>
          </a:solidFill>
        </p:spPr>
      </p:sp>
      <p:sp>
        <p:nvSpPr>
          <p:cNvPr id="31" name="AutoShape 31"/>
          <p:cNvSpPr/>
          <p:nvPr/>
        </p:nvSpPr>
        <p:spPr>
          <a:xfrm>
            <a:off x="799768" y="701751"/>
            <a:ext cx="69238" cy="69238"/>
          </a:xfrm>
          <a:prstGeom prst="ellipse">
            <a:avLst/>
          </a:prstGeom>
          <a:solidFill>
            <a:schemeClr val="accent1">
              <a:alpha val="40000"/>
            </a:schemeClr>
          </a:solidFill>
        </p:spPr>
      </p:sp>
      <p:sp>
        <p:nvSpPr>
          <p:cNvPr id="32" name="AutoShape 32"/>
          <p:cNvSpPr/>
          <p:nvPr/>
        </p:nvSpPr>
        <p:spPr>
          <a:xfrm>
            <a:off x="904945" y="697618"/>
            <a:ext cx="65594" cy="65594"/>
          </a:xfrm>
          <a:prstGeom prst="ellipse">
            <a:avLst/>
          </a:prstGeom>
          <a:solidFill>
            <a:schemeClr val="accent1">
              <a:alpha val="20000"/>
            </a:schemeClr>
          </a:solidFill>
        </p:spPr>
      </p:sp>
      <p:sp>
        <p:nvSpPr>
          <p:cNvPr id="33" name="TextBox 3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机器学习在服务效率提升方面的应用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69632" y="2076770"/>
            <a:ext cx="1303226" cy="1303226"/>
          </a:xfrm>
          <a:prstGeom prst="ellipse">
            <a:avLst/>
          </a:prstGeom>
          <a:solidFill>
            <a:schemeClr val="accent2">
              <a:alpha val="100000"/>
            </a:schemeClr>
          </a:solidFill>
        </p:spPr>
      </p:sp>
      <p:sp>
        <p:nvSpPr>
          <p:cNvPr id="3" name="AutoShape 3"/>
          <p:cNvSpPr/>
          <p:nvPr/>
        </p:nvSpPr>
        <p:spPr>
          <a:xfrm>
            <a:off x="10405045" y="2076770"/>
            <a:ext cx="1347972" cy="1347972"/>
          </a:xfrm>
          <a:prstGeom prst="ellipse">
            <a:avLst/>
          </a:prstGeom>
          <a:solidFill>
            <a:schemeClr val="accent1">
              <a:alpha val="100000"/>
            </a:schemeClr>
          </a:solidFill>
        </p:spPr>
      </p:sp>
      <p:cxnSp>
        <p:nvCxnSpPr>
          <p:cNvPr id="4" name="Connector 4"/>
          <p:cNvCxnSpPr/>
          <p:nvPr/>
        </p:nvCxnSpPr>
        <p:spPr>
          <a:xfrm>
            <a:off x="2099221" y="2318568"/>
            <a:ext cx="3468643" cy="0"/>
          </a:xfrm>
          <a:prstGeom prst="line">
            <a:avLst/>
          </a:prstGeom>
          <a:ln w="9525">
            <a:solidFill>
              <a:schemeClr val="accent2"/>
            </a:solidFill>
            <a:prstDash val="solid"/>
            <a:headEnd type="oval"/>
          </a:ln>
        </p:spPr>
        <p:style>
          <a:lnRef idx="0">
            <a:schemeClr val="accent2"/>
          </a:lnRef>
          <a:fillRef idx="1">
            <a:schemeClr val="accent2"/>
          </a:fillRef>
          <a:effectRef idx="0">
            <a:schemeClr val="accent2"/>
          </a:effectRef>
          <a:fontRef idx="minor">
            <a:schemeClr val="lt1"/>
          </a:fontRef>
        </p:style>
      </p:cxnSp>
      <p:sp>
        <p:nvSpPr>
          <p:cNvPr id="5" name="TextBox 5"/>
          <p:cNvSpPr txBox="1"/>
          <p:nvPr/>
        </p:nvSpPr>
        <p:spPr>
          <a:xfrm>
            <a:off x="1964092" y="2344711"/>
            <a:ext cx="3829140" cy="353568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利用机器学习算法对监控视频进行分析，实时检测异常行为和事件，提高安全保障能力。</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cxnSp>
        <p:nvCxnSpPr>
          <p:cNvPr id="6" name="Connector 6"/>
          <p:cNvCxnSpPr/>
          <p:nvPr/>
        </p:nvCxnSpPr>
        <p:spPr>
          <a:xfrm>
            <a:off x="6516784" y="2318568"/>
            <a:ext cx="3468643" cy="0"/>
          </a:xfrm>
          <a:prstGeom prst="line">
            <a:avLst/>
          </a:prstGeom>
          <a:ln w="9525">
            <a:solidFill>
              <a:schemeClr val="accent2"/>
            </a:solidFill>
            <a:prstDash val="solid"/>
            <a:headEnd type="oval"/>
          </a:ln>
        </p:spPr>
        <p:style>
          <a:lnRef idx="0">
            <a:schemeClr val="accent2"/>
          </a:lnRef>
          <a:fillRef idx="1">
            <a:schemeClr val="accent2"/>
          </a:fillRef>
          <a:effectRef idx="0">
            <a:schemeClr val="accent2"/>
          </a:effectRef>
          <a:fontRef idx="minor">
            <a:schemeClr val="lt1"/>
          </a:fontRef>
        </p:style>
      </p:cxnSp>
      <p:sp>
        <p:nvSpPr>
          <p:cNvPr id="7" name="TextBox 7"/>
          <p:cNvSpPr txBox="1"/>
          <p:nvPr/>
        </p:nvSpPr>
        <p:spPr>
          <a:xfrm>
            <a:off x="6381655" y="2344711"/>
            <a:ext cx="3829140" cy="353568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通过机器学习技术对历史应急事件进行分析和预测，优化应急响应流程和资源分配。</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964092" y="1532038"/>
            <a:ext cx="4019550" cy="695325"/>
          </a:xfrm>
          <a:prstGeom prst="rect">
            <a:avLst/>
          </a:prstGeom>
        </p:spPr>
        <p:txBody>
          <a:bodyPr vert="horz" wrap="square" lIns="123825" tIns="123825" rIns="57150" bIns="123825" rtlCol="0" anchor="t" anchorCtr="0">
            <a:spAutoFit/>
          </a:bodyPr>
          <a:lstStyle/>
          <a:p>
            <a:pPr>
              <a:lnSpc>
                <a:spcPct val="140000"/>
              </a:lnSpc>
            </a:pPr>
            <a:r>
              <a:rPr lang="en-US" sz="2015" b="1">
                <a:solidFill>
                  <a:schemeClr val="accent1"/>
                </a:solidFill>
                <a:latin typeface="微软雅黑" panose="020B0503020204020204" charset="-122"/>
                <a:ea typeface="微软雅黑" panose="020B0503020204020204" charset="-122"/>
                <a:cs typeface="微软雅黑" panose="020B0503020204020204" charset="-122"/>
              </a:rPr>
              <a:t>安全监控与预警</a:t>
            </a:r>
            <a:endParaRPr lang="en-US" sz="201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6381655" y="1532038"/>
            <a:ext cx="4019550" cy="695325"/>
          </a:xfrm>
          <a:prstGeom prst="rect">
            <a:avLst/>
          </a:prstGeom>
        </p:spPr>
        <p:txBody>
          <a:bodyPr vert="horz" wrap="square" lIns="123825" tIns="123825" rIns="57150" bIns="123825" rtlCol="0" anchor="t" anchorCtr="0">
            <a:spAutoFit/>
          </a:bodyPr>
          <a:lstStyle/>
          <a:p>
            <a:pPr>
              <a:lnSpc>
                <a:spcPct val="140000"/>
              </a:lnSpc>
            </a:pPr>
            <a:r>
              <a:rPr lang="en-US" sz="2015" b="1">
                <a:solidFill>
                  <a:schemeClr val="accent1"/>
                </a:solidFill>
                <a:latin typeface="微软雅黑" panose="020B0503020204020204" charset="-122"/>
                <a:ea typeface="微软雅黑" panose="020B0503020204020204" charset="-122"/>
                <a:cs typeface="微软雅黑" panose="020B0503020204020204" charset="-122"/>
              </a:rPr>
              <a:t>应急响应</a:t>
            </a:r>
            <a:endParaRPr lang="en-US" sz="201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0" name="Freeform 10"/>
          <p:cNvSpPr/>
          <p:nvPr/>
        </p:nvSpPr>
        <p:spPr>
          <a:xfrm>
            <a:off x="10761443" y="2433168"/>
            <a:ext cx="635177" cy="635177"/>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sp>
        <p:nvSpPr>
          <p:cNvPr id="11" name="Freeform 11"/>
          <p:cNvSpPr/>
          <p:nvPr/>
        </p:nvSpPr>
        <p:spPr>
          <a:xfrm>
            <a:off x="794451" y="2401589"/>
            <a:ext cx="653588" cy="653588"/>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FFFFF">
              <a:alpha val="100000"/>
            </a:srgbClr>
          </a:solidFill>
        </p:spPr>
      </p:sp>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机器学习在安全保障方面的应用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1996051" y="2418153"/>
            <a:ext cx="4102999" cy="2920344"/>
          </a:xfrm>
          <a:prstGeom prst="frame">
            <a:avLst>
              <a:gd name="adj1" fmla="val 1535"/>
            </a:avLst>
          </a:prstGeom>
          <a:solidFill>
            <a:schemeClr val="accent1">
              <a:lumMod val="50000"/>
              <a:alpha val="100000"/>
            </a:schemeClr>
          </a:solidFill>
        </p:spPr>
      </p:sp>
      <p:pic>
        <p:nvPicPr>
          <p:cNvPr id="3" name="Picture 3"/>
          <p:cNvPicPr>
            <a:picLocks noChangeAspect="1"/>
          </p:cNvPicPr>
          <p:nvPr/>
        </p:nvPicPr>
        <p:blipFill>
          <a:blip r:embed="rId2"/>
          <a:srcRect t="1013" b="1013"/>
          <a:stretch>
            <a:fillRect/>
          </a:stretch>
        </p:blipFill>
        <p:spPr>
          <a:xfrm>
            <a:off x="1204668" y="1898647"/>
            <a:ext cx="4472212" cy="2920343"/>
          </a:xfrm>
          <a:prstGeom prst="rect">
            <a:avLst/>
          </a:prstGeom>
          <a:effectLst>
            <a:outerShdw blurRad="63500">
              <a:srgbClr val="000000">
                <a:alpha val="40000"/>
              </a:srgbClr>
            </a:outerShdw>
          </a:effectLst>
        </p:spPr>
      </p:pic>
      <p:sp>
        <p:nvSpPr>
          <p:cNvPr id="4" name="AutoShape 4"/>
          <p:cNvSpPr/>
          <p:nvPr/>
        </p:nvSpPr>
        <p:spPr>
          <a:xfrm>
            <a:off x="8529912" y="2090440"/>
            <a:ext cx="441594" cy="441594"/>
          </a:xfrm>
          <a:prstGeom prst="rect">
            <a:avLst/>
          </a:prstGeom>
          <a:solidFill>
            <a:schemeClr val="accent1">
              <a:lumMod val="50000"/>
              <a:alpha val="100000"/>
            </a:schemeClr>
          </a:solidFill>
        </p:spPr>
      </p:sp>
      <p:sp>
        <p:nvSpPr>
          <p:cNvPr id="5" name="TextBox 5"/>
          <p:cNvSpPr txBox="1"/>
          <p:nvPr/>
        </p:nvSpPr>
        <p:spPr>
          <a:xfrm>
            <a:off x="8555446" y="2167006"/>
            <a:ext cx="390525" cy="295275"/>
          </a:xfrm>
          <a:prstGeom prst="rect">
            <a:avLst/>
          </a:prstGeom>
        </p:spPr>
        <p:txBody>
          <a:bodyPr wrap="square" lIns="85725" tIns="38100" rIns="85725" bIns="38100" rtlCol="0" anchor="ctr" anchorCtr="1">
            <a:spAutoFit/>
          </a:bodyPr>
          <a:lstStyle/>
          <a:p>
            <a:pPr algn="ctr">
              <a:lnSpc>
                <a:spcPct val="8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8529912" y="4048338"/>
            <a:ext cx="441594" cy="441594"/>
          </a:xfrm>
          <a:prstGeom prst="rect">
            <a:avLst/>
          </a:prstGeom>
          <a:solidFill>
            <a:schemeClr val="accent1">
              <a:lumMod val="50000"/>
              <a:alpha val="100000"/>
            </a:schemeClr>
          </a:solidFill>
        </p:spPr>
      </p:sp>
      <p:sp>
        <p:nvSpPr>
          <p:cNvPr id="7" name="TextBox 7"/>
          <p:cNvSpPr txBox="1"/>
          <p:nvPr/>
        </p:nvSpPr>
        <p:spPr>
          <a:xfrm>
            <a:off x="8531634" y="4134414"/>
            <a:ext cx="438150" cy="295275"/>
          </a:xfrm>
          <a:prstGeom prst="rect">
            <a:avLst/>
          </a:prstGeom>
        </p:spPr>
        <p:txBody>
          <a:bodyPr wrap="square" lIns="85725" tIns="38100" rIns="85725" bIns="38100" rtlCol="0" anchor="ctr" anchorCtr="1">
            <a:spAutoFit/>
          </a:bodyPr>
          <a:lstStyle/>
          <a:p>
            <a:pPr algn="ctr">
              <a:lnSpc>
                <a:spcPct val="80000"/>
              </a:lnSpc>
            </a:pPr>
            <a:r>
              <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14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8" name="AutoShape 8"/>
          <p:cNvSpPr/>
          <p:nvPr/>
        </p:nvSpPr>
        <p:spPr>
          <a:xfrm>
            <a:off x="6612352" y="2531996"/>
            <a:ext cx="4276714" cy="407270"/>
          </a:xfrm>
          <a:prstGeom prst="rect">
            <a:avLst/>
          </a:prstGeom>
        </p:spPr>
        <p:txBody>
          <a:bodyPr wrap="square" lIns="85725" tIns="85725" rIns="47625" bIns="85725" rtlCol="0" anchor="t" anchorCtr="0">
            <a:noAutofit/>
          </a:bodyPr>
          <a:lstStyle/>
          <a:p>
            <a:pPr algn="ct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智能门禁</a:t>
            </a:r>
            <a:endParaRPr lang="en-US" sz="1100"/>
          </a:p>
        </p:txBody>
      </p:sp>
      <p:sp>
        <p:nvSpPr>
          <p:cNvPr id="9" name="AutoShape 9"/>
          <p:cNvSpPr/>
          <p:nvPr/>
        </p:nvSpPr>
        <p:spPr>
          <a:xfrm>
            <a:off x="6612352" y="2883800"/>
            <a:ext cx="4276714" cy="968645"/>
          </a:xfrm>
          <a:prstGeom prst="rect">
            <a:avLst/>
          </a:prstGeom>
        </p:spPr>
        <p:txBody>
          <a:bodyPr wrap="square" lIns="85725" tIns="85725" rIns="47625" bIns="85725" rtlCol="0" anchor="t" anchorCtr="0">
            <a:noAutofit/>
          </a:bodyPr>
          <a:lstStyle/>
          <a:p>
            <a:pPr algn="ct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利用机器学习技术实现快速、准确的身份识别，提高门禁系统的安全性和效率。</a:t>
            </a:r>
            <a:endParaRPr lang="en-US" sz="1100"/>
          </a:p>
        </p:txBody>
      </p:sp>
      <p:sp>
        <p:nvSpPr>
          <p:cNvPr id="10" name="AutoShape 10"/>
          <p:cNvSpPr/>
          <p:nvPr/>
        </p:nvSpPr>
        <p:spPr>
          <a:xfrm>
            <a:off x="6612352" y="4489877"/>
            <a:ext cx="4276714" cy="407270"/>
          </a:xfrm>
          <a:prstGeom prst="rect">
            <a:avLst/>
          </a:prstGeom>
        </p:spPr>
        <p:txBody>
          <a:bodyPr wrap="square" lIns="85725" tIns="85725" rIns="47625" bIns="85725" rtlCol="0" anchor="t" anchorCtr="0">
            <a:noAutofit/>
          </a:bodyPr>
          <a:lstStyle/>
          <a:p>
            <a:pPr algn="ct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智能监控系统</a:t>
            </a:r>
            <a:endParaRPr lang="en-US" sz="1100"/>
          </a:p>
        </p:txBody>
      </p:sp>
      <p:sp>
        <p:nvSpPr>
          <p:cNvPr id="11" name="AutoShape 11"/>
          <p:cNvSpPr/>
          <p:nvPr/>
        </p:nvSpPr>
        <p:spPr>
          <a:xfrm>
            <a:off x="6612352" y="4841681"/>
            <a:ext cx="4276714" cy="968645"/>
          </a:xfrm>
          <a:prstGeom prst="rect">
            <a:avLst/>
          </a:prstGeom>
        </p:spPr>
        <p:txBody>
          <a:bodyPr wrap="square" lIns="85725" tIns="85725" rIns="47625" bIns="85725" rtlCol="0" anchor="t" anchorCtr="0">
            <a:noAutofit/>
          </a:bodyPr>
          <a:lstStyle/>
          <a:p>
            <a:pPr algn="ct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通过机器学习技术对监控视频进行分析，实时检测异常事件，提高监控系统的预警能力和响应速度。</a:t>
            </a:r>
            <a:endParaRPr lang="en-US" sz="1100"/>
          </a:p>
        </p:txBody>
      </p:sp>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机器学习在智能门禁和智能监控系统中的应用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414570" y="2954902"/>
            <a:ext cx="6210770" cy="770514"/>
          </a:xfrm>
          <a:prstGeom prst="rect">
            <a:avLst/>
          </a:prstGeom>
        </p:spPr>
        <p:txBody>
          <a:bodyPr wrap="square" lIns="85725" tIns="85725" rIns="47625" bIns="85725" rtlCol="0" anchor="b" anchorCtr="0">
            <a:noAutofit/>
          </a:bodyPr>
          <a:lstStyle/>
          <a:p>
            <a:pPr algn="l">
              <a:lnSpc>
                <a:spcPct val="120000"/>
              </a:lnSpc>
              <a:spcBef>
                <a:spcPct val="0"/>
              </a:spcBef>
              <a:defRPr/>
            </a:pPr>
            <a:r>
              <a:rPr lang="en-US" sz="3825">
                <a:solidFill>
                  <a:srgbClr val="2C3F55"/>
                </a:solidFill>
                <a:latin typeface="微软雅黑" panose="020B0503020204020204" charset="-122"/>
                <a:ea typeface="微软雅黑" panose="020B0503020204020204" charset="-122"/>
                <a:cs typeface="微软雅黑" panose="020B0503020204020204" charset="-122"/>
              </a:rPr>
              <a:t>结论</a:t>
            </a:r>
            <a:endParaRPr lang="en-US" sz="1100"/>
          </a:p>
        </p:txBody>
      </p:sp>
      <p:sp>
        <p:nvSpPr>
          <p:cNvPr id="3" name="TextBox 3"/>
          <p:cNvSpPr txBox="1"/>
          <p:nvPr/>
        </p:nvSpPr>
        <p:spPr>
          <a:xfrm>
            <a:off x="1381415" y="2276490"/>
            <a:ext cx="1851477" cy="2425477"/>
          </a:xfrm>
          <a:prstGeom prst="rect">
            <a:avLst/>
          </a:prstGeom>
        </p:spPr>
        <p:txBody>
          <a:bodyPr wrap="square" lIns="85725" tIns="38100" rIns="85725" bIns="38100" rtlCol="0" anchor="ctr" anchorCtr="0">
            <a:spAutoFit/>
          </a:bodyPr>
          <a:lstStyle/>
          <a:p>
            <a:pPr algn="ctr">
              <a:lnSpc>
                <a:spcPct val="8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05</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5341061" y="1169291"/>
            <a:ext cx="2281112" cy="2281112"/>
          </a:xfrm>
          <a:prstGeom prst="ellipse">
            <a:avLst/>
          </a:prstGeom>
          <a:solidFill>
            <a:schemeClr val="accent2">
              <a:lumMod val="75000"/>
              <a:alpha val="100000"/>
            </a:schemeClr>
          </a:solidFill>
        </p:spPr>
      </p:sp>
      <p:sp>
        <p:nvSpPr>
          <p:cNvPr id="3" name="Freeform 3"/>
          <p:cNvSpPr/>
          <p:nvPr/>
        </p:nvSpPr>
        <p:spPr>
          <a:xfrm>
            <a:off x="6177468" y="1976779"/>
            <a:ext cx="608297" cy="608297"/>
          </a:xfrm>
          <a:custGeom>
            <a:avLst/>
            <a:gdLst/>
            <a:ahLst/>
            <a:cxnLst/>
            <a:rect l="l" t="t" r="r" b="b"/>
            <a:pathLst>
              <a:path w="304800" h="304800">
                <a:moveTo>
                  <a:pt x="167640" y="0"/>
                </a:moveTo>
                <a:lnTo>
                  <a:pt x="182880" y="0"/>
                </a:lnTo>
                <a:lnTo>
                  <a:pt x="182880" y="45720"/>
                </a:lnTo>
                <a:lnTo>
                  <a:pt x="228600" y="152400"/>
                </a:lnTo>
                <a:lnTo>
                  <a:pt x="228600" y="274320"/>
                </a:lnTo>
                <a:cubicBezTo>
                  <a:pt x="228600" y="291151"/>
                  <a:pt x="214951" y="304800"/>
                  <a:pt x="198120" y="304800"/>
                </a:cubicBezTo>
                <a:lnTo>
                  <a:pt x="198120" y="304800"/>
                </a:lnTo>
                <a:lnTo>
                  <a:pt x="76200" y="304800"/>
                </a:lnTo>
                <a:cubicBezTo>
                  <a:pt x="59436" y="304800"/>
                  <a:pt x="40996" y="291998"/>
                  <a:pt x="35052" y="276149"/>
                </a:cubicBezTo>
                <a:lnTo>
                  <a:pt x="0" y="182880"/>
                </a:lnTo>
                <a:lnTo>
                  <a:pt x="0" y="152400"/>
                </a:lnTo>
                <a:cubicBezTo>
                  <a:pt x="0" y="135569"/>
                  <a:pt x="13649" y="121920"/>
                  <a:pt x="30480" y="121920"/>
                </a:cubicBezTo>
                <a:lnTo>
                  <a:pt x="30480" y="121920"/>
                </a:lnTo>
                <a:lnTo>
                  <a:pt x="137160" y="121920"/>
                </a:lnTo>
                <a:lnTo>
                  <a:pt x="137160" y="30480"/>
                </a:lnTo>
                <a:cubicBezTo>
                  <a:pt x="137160" y="13649"/>
                  <a:pt x="150809" y="0"/>
                  <a:pt x="167640" y="0"/>
                </a:cubicBezTo>
                <a:lnTo>
                  <a:pt x="167640" y="0"/>
                </a:lnTo>
                <a:close/>
                <a:moveTo>
                  <a:pt x="259080" y="152400"/>
                </a:moveTo>
                <a:lnTo>
                  <a:pt x="304800" y="152400"/>
                </a:lnTo>
                <a:lnTo>
                  <a:pt x="304800" y="304800"/>
                </a:lnTo>
                <a:lnTo>
                  <a:pt x="259080" y="304800"/>
                </a:lnTo>
                <a:lnTo>
                  <a:pt x="259080" y="152400"/>
                </a:lnTo>
                <a:close/>
              </a:path>
            </a:pathLst>
          </a:custGeom>
          <a:solidFill>
            <a:srgbClr val="FFFFFF">
              <a:alpha val="100000"/>
            </a:srgbClr>
          </a:solidFill>
        </p:spPr>
      </p:sp>
      <p:sp>
        <p:nvSpPr>
          <p:cNvPr id="4" name="AutoShape 4"/>
          <p:cNvSpPr/>
          <p:nvPr/>
        </p:nvSpPr>
        <p:spPr>
          <a:xfrm>
            <a:off x="4569827" y="2585076"/>
            <a:ext cx="1911789" cy="1911789"/>
          </a:xfrm>
          <a:prstGeom prst="ellipse">
            <a:avLst/>
          </a:prstGeom>
          <a:solidFill>
            <a:schemeClr val="accent2">
              <a:lumMod val="60000"/>
              <a:lumOff val="40000"/>
              <a:alpha val="100000"/>
            </a:schemeClr>
          </a:solidFill>
        </p:spPr>
      </p:sp>
      <p:sp>
        <p:nvSpPr>
          <p:cNvPr id="5" name="Freeform 5"/>
          <p:cNvSpPr/>
          <p:nvPr/>
        </p:nvSpPr>
        <p:spPr>
          <a:xfrm>
            <a:off x="5156399" y="3235877"/>
            <a:ext cx="738646" cy="610186"/>
          </a:xfrm>
          <a:custGeom>
            <a:avLst/>
            <a:gdLst/>
            <a:ahLst/>
            <a:cxnLst/>
            <a:rect l="l" t="t" r="r" b="b"/>
            <a:pathLst>
              <a:path w="304800" h="304800">
                <a:moveTo>
                  <a:pt x="106680" y="0"/>
                </a:moveTo>
                <a:lnTo>
                  <a:pt x="91440" y="0"/>
                </a:lnTo>
                <a:lnTo>
                  <a:pt x="0" y="45720"/>
                </a:lnTo>
                <a:lnTo>
                  <a:pt x="0" y="137160"/>
                </a:lnTo>
                <a:lnTo>
                  <a:pt x="60960" y="121920"/>
                </a:lnTo>
                <a:lnTo>
                  <a:pt x="60960" y="304800"/>
                </a:lnTo>
                <a:lnTo>
                  <a:pt x="243840" y="304800"/>
                </a:lnTo>
                <a:lnTo>
                  <a:pt x="243840" y="121920"/>
                </a:lnTo>
                <a:lnTo>
                  <a:pt x="304800" y="137160"/>
                </a:lnTo>
                <a:lnTo>
                  <a:pt x="304800" y="45720"/>
                </a:lnTo>
                <a:lnTo>
                  <a:pt x="213360" y="0"/>
                </a:lnTo>
                <a:lnTo>
                  <a:pt x="198120" y="0"/>
                </a:lnTo>
                <a:cubicBezTo>
                  <a:pt x="198120" y="25251"/>
                  <a:pt x="177651" y="45720"/>
                  <a:pt x="152400" y="45720"/>
                </a:cubicBezTo>
                <a:cubicBezTo>
                  <a:pt x="127149" y="45720"/>
                  <a:pt x="106680" y="25251"/>
                  <a:pt x="106680" y="0"/>
                </a:cubicBezTo>
                <a:lnTo>
                  <a:pt x="106680" y="0"/>
                </a:lnTo>
                <a:close/>
              </a:path>
            </a:pathLst>
          </a:custGeom>
          <a:solidFill>
            <a:srgbClr val="FFFFFF">
              <a:alpha val="100000"/>
            </a:srgbClr>
          </a:solidFill>
        </p:spPr>
      </p:sp>
      <p:sp>
        <p:nvSpPr>
          <p:cNvPr id="6" name="AutoShape 6"/>
          <p:cNvSpPr/>
          <p:nvPr/>
        </p:nvSpPr>
        <p:spPr>
          <a:xfrm>
            <a:off x="5905908" y="3792072"/>
            <a:ext cx="1520741" cy="1520741"/>
          </a:xfrm>
          <a:prstGeom prst="ellipse">
            <a:avLst/>
          </a:prstGeom>
          <a:solidFill>
            <a:schemeClr val="accent1">
              <a:alpha val="100000"/>
            </a:schemeClr>
          </a:solidFill>
        </p:spPr>
      </p:sp>
      <p:sp>
        <p:nvSpPr>
          <p:cNvPr id="7" name="Freeform 7"/>
          <p:cNvSpPr/>
          <p:nvPr/>
        </p:nvSpPr>
        <p:spPr>
          <a:xfrm>
            <a:off x="6301722" y="4207073"/>
            <a:ext cx="729113" cy="690739"/>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rgbClr val="FFFFFF">
              <a:alpha val="100000"/>
            </a:srgbClr>
          </a:solidFill>
        </p:spPr>
      </p:sp>
      <p:sp>
        <p:nvSpPr>
          <p:cNvPr id="8" name="AutoShape 8"/>
          <p:cNvSpPr/>
          <p:nvPr/>
        </p:nvSpPr>
        <p:spPr>
          <a:xfrm>
            <a:off x="5227005" y="4767462"/>
            <a:ext cx="1336080" cy="1336080"/>
          </a:xfrm>
          <a:prstGeom prst="ellipse">
            <a:avLst/>
          </a:prstGeom>
          <a:solidFill>
            <a:schemeClr val="accent3">
              <a:lumMod val="60000"/>
              <a:lumOff val="40000"/>
              <a:alpha val="100000"/>
            </a:schemeClr>
          </a:solidFill>
        </p:spPr>
      </p:sp>
      <p:sp>
        <p:nvSpPr>
          <p:cNvPr id="9" name="Freeform 9"/>
          <p:cNvSpPr/>
          <p:nvPr/>
        </p:nvSpPr>
        <p:spPr>
          <a:xfrm>
            <a:off x="5633397" y="5196504"/>
            <a:ext cx="523295" cy="477996"/>
          </a:xfrm>
          <a:custGeom>
            <a:avLst/>
            <a:gdLst/>
            <a:ahLst/>
            <a:cxnLst/>
            <a:rect l="l" t="t" r="r" b="b"/>
            <a:pathLst>
              <a:path w="304800" h="304800">
                <a:moveTo>
                  <a:pt x="285750" y="171450"/>
                </a:moveTo>
                <a:lnTo>
                  <a:pt x="266700" y="171450"/>
                </a:lnTo>
                <a:lnTo>
                  <a:pt x="266700" y="133350"/>
                </a:lnTo>
                <a:cubicBezTo>
                  <a:pt x="266700" y="70247"/>
                  <a:pt x="215503" y="19050"/>
                  <a:pt x="152400" y="19050"/>
                </a:cubicBezTo>
                <a:cubicBezTo>
                  <a:pt x="89297" y="19050"/>
                  <a:pt x="38100" y="70247"/>
                  <a:pt x="38100" y="133350"/>
                </a:cubicBezTo>
                <a:lnTo>
                  <a:pt x="38100" y="171450"/>
                </a:lnTo>
                <a:lnTo>
                  <a:pt x="19050" y="171450"/>
                </a:lnTo>
                <a:cubicBezTo>
                  <a:pt x="8525" y="171450"/>
                  <a:pt x="0" y="179975"/>
                  <a:pt x="0" y="190500"/>
                </a:cubicBezTo>
                <a:lnTo>
                  <a:pt x="0" y="266700"/>
                </a:lnTo>
                <a:cubicBezTo>
                  <a:pt x="0" y="277225"/>
                  <a:pt x="8525" y="285750"/>
                  <a:pt x="19050" y="285750"/>
                </a:cubicBezTo>
                <a:lnTo>
                  <a:pt x="76200" y="285750"/>
                </a:lnTo>
                <a:lnTo>
                  <a:pt x="76200" y="133350"/>
                </a:lnTo>
                <a:cubicBezTo>
                  <a:pt x="76200" y="91307"/>
                  <a:pt x="110357" y="57150"/>
                  <a:pt x="152400" y="57150"/>
                </a:cubicBezTo>
                <a:cubicBezTo>
                  <a:pt x="194443" y="57150"/>
                  <a:pt x="228600" y="91307"/>
                  <a:pt x="228600" y="133350"/>
                </a:cubicBezTo>
                <a:lnTo>
                  <a:pt x="228600" y="285750"/>
                </a:lnTo>
                <a:lnTo>
                  <a:pt x="285750" y="285750"/>
                </a:lnTo>
                <a:cubicBezTo>
                  <a:pt x="296275" y="285750"/>
                  <a:pt x="304800" y="277225"/>
                  <a:pt x="304800" y="266700"/>
                </a:cubicBezTo>
                <a:lnTo>
                  <a:pt x="304800" y="190500"/>
                </a:lnTo>
                <a:cubicBezTo>
                  <a:pt x="304800" y="179975"/>
                  <a:pt x="296275" y="171450"/>
                  <a:pt x="285750" y="171450"/>
                </a:cubicBezTo>
                <a:close/>
              </a:path>
            </a:pathLst>
          </a:custGeom>
          <a:solidFill>
            <a:srgbClr val="FFFFFF">
              <a:alpha val="100000"/>
            </a:srgbClr>
          </a:solidFill>
        </p:spPr>
      </p:sp>
      <p:sp>
        <p:nvSpPr>
          <p:cNvPr id="10" name="TextBox 10"/>
          <p:cNvSpPr txBox="1"/>
          <p:nvPr/>
        </p:nvSpPr>
        <p:spPr>
          <a:xfrm>
            <a:off x="8035748" y="1306554"/>
            <a:ext cx="4044911" cy="73152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solidFill>
                <a:latin typeface="微软雅黑" panose="020B0503020204020204" charset="-122"/>
                <a:ea typeface="微软雅黑" panose="020B0503020204020204" charset="-122"/>
                <a:cs typeface="微软雅黑" panose="020B0503020204020204" charset="-122"/>
              </a:rPr>
              <a:t>提升运动员竞技水平</a:t>
            </a:r>
            <a:endParaRPr lang="en-US" sz="160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8035748" y="1924551"/>
            <a:ext cx="3302539"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利用深度学习技术分析运动员训练数据，找出训练中的不足和改进方向，提高运动员竞技水平。</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8035748" y="3522491"/>
            <a:ext cx="3952667" cy="731520"/>
          </a:xfrm>
          <a:prstGeom prst="rect">
            <a:avLst/>
          </a:prstGeom>
        </p:spPr>
        <p:txBody>
          <a:bodyPr vert="horz" wrap="square" lIns="123825" tIns="123825" rIns="57150" bIns="123825" rtlCol="0" anchor="t" anchorCtr="0">
            <a:spAutoFit/>
          </a:bodyPr>
          <a:lstStyle/>
          <a:p>
            <a:pPr>
              <a:lnSpc>
                <a:spcPct val="150000"/>
              </a:lnSpc>
            </a:pPr>
            <a:r>
              <a:rPr lang="en-US" sz="1605" b="1">
                <a:solidFill>
                  <a:schemeClr val="accent1"/>
                </a:solidFill>
                <a:latin typeface="微软雅黑" panose="020B0503020204020204" charset="-122"/>
                <a:ea typeface="微软雅黑" panose="020B0503020204020204" charset="-122"/>
                <a:cs typeface="微软雅黑" panose="020B0503020204020204" charset="-122"/>
              </a:rPr>
              <a:t>促进体育产业创新发展</a:t>
            </a:r>
            <a:endParaRPr lang="en-US" sz="160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8035748" y="4140488"/>
            <a:ext cx="3302539"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机器学习和深度学习技术的应用将推动体育产业的技术创新和商业模式创新，促进产业的发展。</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970539" y="4596774"/>
            <a:ext cx="3693982" cy="731520"/>
          </a:xfrm>
          <a:prstGeom prst="rect">
            <a:avLst/>
          </a:prstGeom>
        </p:spPr>
        <p:txBody>
          <a:bodyPr vert="horz" wrap="square" lIns="123825" tIns="123825" rIns="57150" bIns="123825" rtlCol="0" anchor="t" anchorCtr="0">
            <a:spAutoFit/>
          </a:bodyPr>
          <a:lstStyle/>
          <a:p>
            <a:pPr algn="r">
              <a:lnSpc>
                <a:spcPct val="150000"/>
              </a:lnSpc>
            </a:pPr>
            <a:r>
              <a:rPr lang="en-US" sz="1605" b="1">
                <a:solidFill>
                  <a:schemeClr val="accent1"/>
                </a:solidFill>
                <a:latin typeface="微软雅黑" panose="020B0503020204020204" charset="-122"/>
                <a:ea typeface="微软雅黑" panose="020B0503020204020204" charset="-122"/>
                <a:cs typeface="微软雅黑" panose="020B0503020204020204" charset="-122"/>
              </a:rPr>
              <a:t>提升观众观赛体验</a:t>
            </a:r>
            <a:endParaRPr lang="en-US" sz="160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1361981" y="5214771"/>
            <a:ext cx="3302539" cy="1341120"/>
          </a:xfrm>
          <a:prstGeom prst="rect">
            <a:avLst/>
          </a:prstGeom>
        </p:spPr>
        <p:txBody>
          <a:bodyPr vert="horz" wrap="square" lIns="123825" tIns="123825" rIns="57150" bIns="123825" rtlCol="0" anchor="t" anchorCtr="0">
            <a:spAutoFit/>
          </a:bodyPr>
          <a:lstStyle/>
          <a:p>
            <a:pPr algn="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通过机器学习技术分析比赛数据，为观众提供更加精准的比赛解读和预测，提升观赛体验。</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392947" y="2524256"/>
            <a:ext cx="3741824" cy="731520"/>
          </a:xfrm>
          <a:prstGeom prst="rect">
            <a:avLst/>
          </a:prstGeom>
        </p:spPr>
        <p:txBody>
          <a:bodyPr vert="horz" wrap="square" lIns="123825" tIns="123825" rIns="57150" bIns="123825" rtlCol="0" anchor="t" anchorCtr="0">
            <a:spAutoFit/>
          </a:bodyPr>
          <a:lstStyle/>
          <a:p>
            <a:pPr algn="r">
              <a:lnSpc>
                <a:spcPct val="150000"/>
              </a:lnSpc>
            </a:pPr>
            <a:r>
              <a:rPr lang="en-US" sz="1605" b="1">
                <a:solidFill>
                  <a:schemeClr val="accent1"/>
                </a:solidFill>
                <a:latin typeface="微软雅黑" panose="020B0503020204020204" charset="-122"/>
                <a:ea typeface="微软雅黑" panose="020B0503020204020204" charset="-122"/>
                <a:cs typeface="微软雅黑" panose="020B0503020204020204" charset="-122"/>
              </a:rPr>
              <a:t>提升赛事组织效率</a:t>
            </a:r>
            <a:endParaRPr lang="en-US" sz="1605"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689125" y="3142253"/>
            <a:ext cx="3445646" cy="1341120"/>
          </a:xfrm>
          <a:prstGeom prst="rect">
            <a:avLst/>
          </a:prstGeom>
        </p:spPr>
        <p:txBody>
          <a:bodyPr vert="horz" wrap="square" lIns="123825" tIns="123825" rIns="57150" bIns="123825" rtlCol="0" anchor="t" anchorCtr="0">
            <a:spAutoFit/>
          </a:bodyPr>
          <a:lstStyle/>
          <a:p>
            <a:pPr algn="r">
              <a:lnSpc>
                <a:spcPct val="150000"/>
              </a:lnSpc>
            </a:pPr>
            <a:r>
              <a:rPr lang="en-US" sz="1500">
                <a:solidFill>
                  <a:schemeClr val="dk1"/>
                </a:solidFill>
                <a:latin typeface="微软雅黑" panose="020B0503020204020204" charset="-122"/>
                <a:ea typeface="微软雅黑" panose="020B0503020204020204" charset="-122"/>
                <a:cs typeface="微软雅黑" panose="020B0503020204020204" charset="-122"/>
              </a:rPr>
              <a:t>通过机器学习和深度学习技术，优化赛事流程，减少人力成本，提高组织效率。</a:t>
            </a:r>
            <a:endParaRPr lang="en-US" sz="15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机器学习和深度学习在亚运会中的影响和价值</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Freeform 2"/>
          <p:cNvSpPr/>
          <p:nvPr/>
        </p:nvSpPr>
        <p:spPr>
          <a:xfrm>
            <a:off x="2215756" y="2976816"/>
            <a:ext cx="2043577" cy="266384"/>
          </a:xfrm>
          <a:custGeom>
            <a:avLst/>
            <a:gdLst/>
            <a:ahLst/>
            <a:cxnLst/>
            <a:rect l="l" t="t" r="r" b="b"/>
            <a:pathLst>
              <a:path w="7631" h="997">
                <a:moveTo>
                  <a:pt x="0" y="374"/>
                </a:moveTo>
                <a:lnTo>
                  <a:pt x="6883" y="374"/>
                </a:lnTo>
                <a:lnTo>
                  <a:pt x="6765" y="0"/>
                </a:lnTo>
                <a:lnTo>
                  <a:pt x="7631" y="498"/>
                </a:lnTo>
                <a:lnTo>
                  <a:pt x="6765" y="997"/>
                </a:lnTo>
                <a:lnTo>
                  <a:pt x="6883" y="622"/>
                </a:lnTo>
                <a:lnTo>
                  <a:pt x="0" y="622"/>
                </a:lnTo>
                <a:lnTo>
                  <a:pt x="0" y="374"/>
                </a:lnTo>
                <a:close/>
              </a:path>
            </a:pathLst>
          </a:custGeom>
          <a:solidFill>
            <a:schemeClr val="accent1">
              <a:alpha val="100000"/>
            </a:schemeClr>
          </a:solidFill>
        </p:spPr>
      </p:sp>
      <p:sp>
        <p:nvSpPr>
          <p:cNvPr id="3" name="Freeform 3"/>
          <p:cNvSpPr/>
          <p:nvPr/>
        </p:nvSpPr>
        <p:spPr>
          <a:xfrm>
            <a:off x="2215756" y="4343931"/>
            <a:ext cx="2043577" cy="268329"/>
          </a:xfrm>
          <a:custGeom>
            <a:avLst/>
            <a:gdLst/>
            <a:ahLst/>
            <a:cxnLst/>
            <a:rect l="l" t="t"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chemeClr val="accent1">
              <a:alpha val="100000"/>
            </a:schemeClr>
          </a:solidFill>
        </p:spPr>
      </p:sp>
      <p:sp>
        <p:nvSpPr>
          <p:cNvPr id="4" name="Freeform 4"/>
          <p:cNvSpPr/>
          <p:nvPr/>
        </p:nvSpPr>
        <p:spPr>
          <a:xfrm>
            <a:off x="2215756" y="1789944"/>
            <a:ext cx="178886" cy="1425253"/>
          </a:xfrm>
          <a:custGeom>
            <a:avLst/>
            <a:gdLst/>
            <a:ahLst/>
            <a:cxnLst/>
            <a:rect l="l" t="t"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accent1">
              <a:alpha val="100000"/>
            </a:schemeClr>
          </a:solidFill>
        </p:spPr>
      </p:sp>
      <p:sp>
        <p:nvSpPr>
          <p:cNvPr id="5" name="Freeform 5"/>
          <p:cNvSpPr/>
          <p:nvPr/>
        </p:nvSpPr>
        <p:spPr>
          <a:xfrm>
            <a:off x="2346029" y="1566343"/>
            <a:ext cx="1913301" cy="272217"/>
          </a:xfrm>
          <a:custGeom>
            <a:avLst/>
            <a:gdLst/>
            <a:ahLst/>
            <a:cxnLst/>
            <a:rect l="l" t="t"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accent1">
              <a:alpha val="100000"/>
            </a:schemeClr>
          </a:solidFill>
        </p:spPr>
      </p:sp>
      <p:sp>
        <p:nvSpPr>
          <p:cNvPr id="6" name="Freeform 6"/>
          <p:cNvSpPr/>
          <p:nvPr/>
        </p:nvSpPr>
        <p:spPr>
          <a:xfrm>
            <a:off x="2215756" y="4372893"/>
            <a:ext cx="178886" cy="1425253"/>
          </a:xfrm>
          <a:custGeom>
            <a:avLst/>
            <a:gdLst/>
            <a:ahLst/>
            <a:cxnLst/>
            <a:rect l="l" t="t"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accent1">
              <a:alpha val="100000"/>
            </a:schemeClr>
          </a:solidFill>
        </p:spPr>
      </p:sp>
      <p:sp>
        <p:nvSpPr>
          <p:cNvPr id="7" name="Freeform 7"/>
          <p:cNvSpPr/>
          <p:nvPr/>
        </p:nvSpPr>
        <p:spPr>
          <a:xfrm>
            <a:off x="2346029" y="5747599"/>
            <a:ext cx="1913301" cy="274161"/>
          </a:xfrm>
          <a:custGeom>
            <a:avLst/>
            <a:gdLst/>
            <a:ahLst/>
            <a:cxnLst/>
            <a:rect l="l" t="t"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accent1">
              <a:alpha val="100000"/>
            </a:schemeClr>
          </a:solidFill>
        </p:spPr>
      </p:sp>
      <p:sp>
        <p:nvSpPr>
          <p:cNvPr id="8" name="AutoShape 8"/>
          <p:cNvSpPr/>
          <p:nvPr/>
        </p:nvSpPr>
        <p:spPr>
          <a:xfrm>
            <a:off x="1171292" y="2749588"/>
            <a:ext cx="2088928" cy="2088928"/>
          </a:xfrm>
          <a:prstGeom prst="ellipse">
            <a:avLst/>
          </a:prstGeom>
          <a:solidFill>
            <a:schemeClr val="accent1">
              <a:lumMod val="40000"/>
              <a:lumOff val="60000"/>
              <a:alpha val="100000"/>
            </a:schemeClr>
          </a:solidFill>
        </p:spPr>
      </p:sp>
      <p:sp>
        <p:nvSpPr>
          <p:cNvPr id="9" name="Freeform 9"/>
          <p:cNvSpPr/>
          <p:nvPr/>
        </p:nvSpPr>
        <p:spPr>
          <a:xfrm>
            <a:off x="1978060" y="3564785"/>
            <a:ext cx="482346" cy="478631"/>
          </a:xfrm>
          <a:custGeom>
            <a:avLst/>
            <a:gdLst/>
            <a:ahLst/>
            <a:cxnLst/>
            <a:rect l="l" t="t" r="r" b="b"/>
            <a:pathLst>
              <a:path w="55" h="55">
                <a:moveTo>
                  <a:pt x="47" y="27"/>
                </a:moveTo>
                <a:cubicBezTo>
                  <a:pt x="47" y="38"/>
                  <a:pt x="38" y="46"/>
                  <a:pt x="28" y="46"/>
                </a:cubicBezTo>
                <a:cubicBezTo>
                  <a:pt x="18" y="46"/>
                  <a:pt x="9" y="38"/>
                  <a:pt x="9" y="27"/>
                </a:cubicBezTo>
                <a:cubicBezTo>
                  <a:pt x="9" y="17"/>
                  <a:pt x="18" y="9"/>
                  <a:pt x="28" y="9"/>
                </a:cubicBezTo>
                <a:cubicBezTo>
                  <a:pt x="31" y="9"/>
                  <a:pt x="35" y="10"/>
                  <a:pt x="38" y="11"/>
                </a:cubicBezTo>
                <a:cubicBezTo>
                  <a:pt x="44" y="5"/>
                  <a:pt x="44" y="5"/>
                  <a:pt x="44" y="5"/>
                </a:cubicBezTo>
                <a:cubicBezTo>
                  <a:pt x="39" y="2"/>
                  <a:pt x="34" y="0"/>
                  <a:pt x="28" y="0"/>
                </a:cubicBezTo>
                <a:cubicBezTo>
                  <a:pt x="13" y="0"/>
                  <a:pt x="0" y="12"/>
                  <a:pt x="0" y="27"/>
                </a:cubicBezTo>
                <a:cubicBezTo>
                  <a:pt x="0" y="43"/>
                  <a:pt x="13" y="55"/>
                  <a:pt x="28" y="55"/>
                </a:cubicBezTo>
                <a:cubicBezTo>
                  <a:pt x="43" y="55"/>
                  <a:pt x="55" y="43"/>
                  <a:pt x="55" y="27"/>
                </a:cubicBezTo>
                <a:cubicBezTo>
                  <a:pt x="55" y="21"/>
                  <a:pt x="53" y="16"/>
                  <a:pt x="50" y="11"/>
                </a:cubicBezTo>
                <a:cubicBezTo>
                  <a:pt x="44" y="18"/>
                  <a:pt x="44" y="18"/>
                  <a:pt x="44" y="18"/>
                </a:cubicBezTo>
                <a:cubicBezTo>
                  <a:pt x="46" y="21"/>
                  <a:pt x="47" y="24"/>
                  <a:pt x="47" y="27"/>
                </a:cubicBezTo>
                <a:close/>
              </a:path>
            </a:pathLst>
          </a:custGeom>
          <a:solidFill>
            <a:schemeClr val="accent1">
              <a:alpha val="100000"/>
            </a:schemeClr>
          </a:solidFill>
        </p:spPr>
      </p:sp>
      <p:sp>
        <p:nvSpPr>
          <p:cNvPr id="10" name="Freeform 10"/>
          <p:cNvSpPr/>
          <p:nvPr/>
        </p:nvSpPr>
        <p:spPr>
          <a:xfrm>
            <a:off x="2147414" y="3730520"/>
            <a:ext cx="154591" cy="147257"/>
          </a:xfrm>
          <a:custGeom>
            <a:avLst/>
            <a:gdLst/>
            <a:ahLst/>
            <a:cxnLst/>
            <a:rect l="l" t="t" r="r" b="b"/>
            <a:pathLst>
              <a:path w="18" h="17">
                <a:moveTo>
                  <a:pt x="12" y="0"/>
                </a:moveTo>
                <a:cubicBezTo>
                  <a:pt x="11" y="0"/>
                  <a:pt x="10" y="0"/>
                  <a:pt x="9" y="0"/>
                </a:cubicBezTo>
                <a:cubicBezTo>
                  <a:pt x="4" y="0"/>
                  <a:pt x="0" y="4"/>
                  <a:pt x="0" y="8"/>
                </a:cubicBezTo>
                <a:cubicBezTo>
                  <a:pt x="0" y="13"/>
                  <a:pt x="4" y="17"/>
                  <a:pt x="9" y="17"/>
                </a:cubicBezTo>
                <a:cubicBezTo>
                  <a:pt x="14" y="17"/>
                  <a:pt x="18" y="13"/>
                  <a:pt x="18" y="8"/>
                </a:cubicBezTo>
                <a:cubicBezTo>
                  <a:pt x="18" y="7"/>
                  <a:pt x="17" y="6"/>
                  <a:pt x="17" y="5"/>
                </a:cubicBezTo>
                <a:cubicBezTo>
                  <a:pt x="9" y="9"/>
                  <a:pt x="9" y="9"/>
                  <a:pt x="9" y="9"/>
                </a:cubicBezTo>
                <a:lnTo>
                  <a:pt x="12" y="0"/>
                </a:lnTo>
                <a:close/>
              </a:path>
            </a:pathLst>
          </a:custGeom>
          <a:solidFill>
            <a:schemeClr val="accent1">
              <a:alpha val="100000"/>
            </a:schemeClr>
          </a:solidFill>
        </p:spPr>
      </p:sp>
      <p:sp>
        <p:nvSpPr>
          <p:cNvPr id="11" name="Freeform 11"/>
          <p:cNvSpPr/>
          <p:nvPr/>
        </p:nvSpPr>
        <p:spPr>
          <a:xfrm>
            <a:off x="1797656" y="3380762"/>
            <a:ext cx="854202" cy="846773"/>
          </a:xfrm>
          <a:custGeom>
            <a:avLst/>
            <a:gdLst/>
            <a:ahLst/>
            <a:cxnLst/>
            <a:rect l="l" t="t" r="r" b="b"/>
            <a:pathLst>
              <a:path w="98" h="97">
                <a:moveTo>
                  <a:pt x="82" y="22"/>
                </a:moveTo>
                <a:cubicBezTo>
                  <a:pt x="80" y="23"/>
                  <a:pt x="80" y="23"/>
                  <a:pt x="80" y="23"/>
                </a:cubicBezTo>
                <a:cubicBezTo>
                  <a:pt x="86" y="30"/>
                  <a:pt x="89" y="39"/>
                  <a:pt x="89" y="48"/>
                </a:cubicBezTo>
                <a:cubicBezTo>
                  <a:pt x="89" y="71"/>
                  <a:pt x="71" y="88"/>
                  <a:pt x="49" y="88"/>
                </a:cubicBezTo>
                <a:cubicBezTo>
                  <a:pt x="27" y="88"/>
                  <a:pt x="9" y="71"/>
                  <a:pt x="9" y="48"/>
                </a:cubicBezTo>
                <a:cubicBezTo>
                  <a:pt x="9" y="26"/>
                  <a:pt x="27" y="8"/>
                  <a:pt x="49" y="8"/>
                </a:cubicBezTo>
                <a:cubicBezTo>
                  <a:pt x="58" y="8"/>
                  <a:pt x="67" y="12"/>
                  <a:pt x="74" y="17"/>
                </a:cubicBezTo>
                <a:cubicBezTo>
                  <a:pt x="76" y="15"/>
                  <a:pt x="76" y="15"/>
                  <a:pt x="76" y="15"/>
                </a:cubicBezTo>
                <a:cubicBezTo>
                  <a:pt x="76" y="8"/>
                  <a:pt x="76" y="8"/>
                  <a:pt x="76" y="8"/>
                </a:cubicBezTo>
                <a:cubicBezTo>
                  <a:pt x="68" y="3"/>
                  <a:pt x="59" y="0"/>
                  <a:pt x="49" y="0"/>
                </a:cubicBezTo>
                <a:cubicBezTo>
                  <a:pt x="22" y="0"/>
                  <a:pt x="0" y="22"/>
                  <a:pt x="0" y="48"/>
                </a:cubicBezTo>
                <a:cubicBezTo>
                  <a:pt x="0" y="75"/>
                  <a:pt x="22" y="97"/>
                  <a:pt x="49" y="97"/>
                </a:cubicBezTo>
                <a:cubicBezTo>
                  <a:pt x="76" y="97"/>
                  <a:pt x="98" y="75"/>
                  <a:pt x="98" y="48"/>
                </a:cubicBezTo>
                <a:cubicBezTo>
                  <a:pt x="98" y="38"/>
                  <a:pt x="95" y="29"/>
                  <a:pt x="89" y="21"/>
                </a:cubicBezTo>
                <a:lnTo>
                  <a:pt x="82" y="22"/>
                </a:lnTo>
                <a:close/>
              </a:path>
            </a:pathLst>
          </a:custGeom>
          <a:solidFill>
            <a:schemeClr val="accent1">
              <a:alpha val="100000"/>
            </a:schemeClr>
          </a:solidFill>
        </p:spPr>
      </p:sp>
      <p:sp>
        <p:nvSpPr>
          <p:cNvPr id="12" name="Freeform 12"/>
          <p:cNvSpPr/>
          <p:nvPr/>
        </p:nvSpPr>
        <p:spPr>
          <a:xfrm>
            <a:off x="2224757" y="3303419"/>
            <a:ext cx="504349" cy="497015"/>
          </a:xfrm>
          <a:custGeom>
            <a:avLst/>
            <a:gdLst/>
            <a:ahLst/>
            <a:cxnLst/>
            <a:rect l="l" t="t" r="r" b="b"/>
            <a:pathLst>
              <a:path w="137" h="135">
                <a:moveTo>
                  <a:pt x="104" y="30"/>
                </a:moveTo>
                <a:lnTo>
                  <a:pt x="106" y="0"/>
                </a:lnTo>
                <a:lnTo>
                  <a:pt x="87" y="16"/>
                </a:lnTo>
                <a:lnTo>
                  <a:pt x="71" y="35"/>
                </a:lnTo>
                <a:lnTo>
                  <a:pt x="69" y="59"/>
                </a:lnTo>
                <a:lnTo>
                  <a:pt x="40" y="90"/>
                </a:lnTo>
                <a:lnTo>
                  <a:pt x="14" y="116"/>
                </a:lnTo>
                <a:lnTo>
                  <a:pt x="0" y="135"/>
                </a:lnTo>
                <a:lnTo>
                  <a:pt x="19" y="123"/>
                </a:lnTo>
                <a:lnTo>
                  <a:pt x="45" y="97"/>
                </a:lnTo>
                <a:lnTo>
                  <a:pt x="76" y="66"/>
                </a:lnTo>
                <a:lnTo>
                  <a:pt x="102" y="66"/>
                </a:lnTo>
                <a:lnTo>
                  <a:pt x="118" y="47"/>
                </a:lnTo>
                <a:lnTo>
                  <a:pt x="137" y="30"/>
                </a:lnTo>
                <a:lnTo>
                  <a:pt x="104" y="30"/>
                </a:lnTo>
                <a:close/>
              </a:path>
            </a:pathLst>
          </a:custGeom>
          <a:solidFill>
            <a:schemeClr val="accent1">
              <a:alpha val="100000"/>
            </a:schemeClr>
          </a:solidFill>
        </p:spPr>
      </p:sp>
      <p:sp>
        <p:nvSpPr>
          <p:cNvPr id="13" name="AutoShape 13"/>
          <p:cNvSpPr/>
          <p:nvPr/>
        </p:nvSpPr>
        <p:spPr>
          <a:xfrm>
            <a:off x="454963" y="331168"/>
            <a:ext cx="84147" cy="84147"/>
          </a:xfrm>
          <a:prstGeom prst="ellipse">
            <a:avLst/>
          </a:prstGeom>
          <a:solidFill>
            <a:schemeClr val="accent1">
              <a:alpha val="100000"/>
            </a:schemeClr>
          </a:solidFill>
        </p:spPr>
      </p:sp>
      <p:sp>
        <p:nvSpPr>
          <p:cNvPr id="14" name="AutoShape 14"/>
          <p:cNvSpPr/>
          <p:nvPr/>
        </p:nvSpPr>
        <p:spPr>
          <a:xfrm>
            <a:off x="575049" y="337743"/>
            <a:ext cx="78137" cy="78137"/>
          </a:xfrm>
          <a:prstGeom prst="ellipse">
            <a:avLst/>
          </a:prstGeom>
          <a:solidFill>
            <a:schemeClr val="accent1">
              <a:alpha val="80000"/>
            </a:schemeClr>
          </a:solidFill>
        </p:spPr>
      </p:sp>
      <p:sp>
        <p:nvSpPr>
          <p:cNvPr id="15" name="AutoShape 15"/>
          <p:cNvSpPr/>
          <p:nvPr/>
        </p:nvSpPr>
        <p:spPr>
          <a:xfrm>
            <a:off x="689125" y="339460"/>
            <a:ext cx="74704" cy="74704"/>
          </a:xfrm>
          <a:prstGeom prst="ellipse">
            <a:avLst/>
          </a:prstGeom>
          <a:solidFill>
            <a:schemeClr val="accent1">
              <a:alpha val="60000"/>
            </a:schemeClr>
          </a:solidFill>
        </p:spPr>
      </p:sp>
      <p:sp>
        <p:nvSpPr>
          <p:cNvPr id="16" name="AutoShape 16"/>
          <p:cNvSpPr/>
          <p:nvPr/>
        </p:nvSpPr>
        <p:spPr>
          <a:xfrm>
            <a:off x="799768" y="348430"/>
            <a:ext cx="69238" cy="69238"/>
          </a:xfrm>
          <a:prstGeom prst="ellipse">
            <a:avLst/>
          </a:prstGeom>
          <a:solidFill>
            <a:schemeClr val="accent1">
              <a:alpha val="40000"/>
            </a:schemeClr>
          </a:solidFill>
        </p:spPr>
      </p:sp>
      <p:sp>
        <p:nvSpPr>
          <p:cNvPr id="17" name="AutoShape 17"/>
          <p:cNvSpPr/>
          <p:nvPr/>
        </p:nvSpPr>
        <p:spPr>
          <a:xfrm>
            <a:off x="904945" y="344297"/>
            <a:ext cx="65594" cy="65594"/>
          </a:xfrm>
          <a:prstGeom prst="ellipse">
            <a:avLst/>
          </a:prstGeom>
          <a:solidFill>
            <a:schemeClr val="accent1">
              <a:alpha val="20000"/>
            </a:schemeClr>
          </a:solidFill>
        </p:spPr>
      </p:sp>
      <p:sp>
        <p:nvSpPr>
          <p:cNvPr id="18" name="AutoShape 18"/>
          <p:cNvSpPr/>
          <p:nvPr/>
        </p:nvSpPr>
        <p:spPr>
          <a:xfrm>
            <a:off x="454963" y="448942"/>
            <a:ext cx="84147" cy="84147"/>
          </a:xfrm>
          <a:prstGeom prst="ellipse">
            <a:avLst/>
          </a:prstGeom>
          <a:solidFill>
            <a:schemeClr val="accent1">
              <a:alpha val="100000"/>
            </a:schemeClr>
          </a:solidFill>
        </p:spPr>
      </p:sp>
      <p:sp>
        <p:nvSpPr>
          <p:cNvPr id="19" name="AutoShape 19"/>
          <p:cNvSpPr/>
          <p:nvPr/>
        </p:nvSpPr>
        <p:spPr>
          <a:xfrm>
            <a:off x="575049" y="455517"/>
            <a:ext cx="78137" cy="78137"/>
          </a:xfrm>
          <a:prstGeom prst="ellipse">
            <a:avLst/>
          </a:prstGeom>
          <a:solidFill>
            <a:schemeClr val="accent1">
              <a:alpha val="80000"/>
            </a:schemeClr>
          </a:solidFill>
        </p:spPr>
      </p:sp>
      <p:sp>
        <p:nvSpPr>
          <p:cNvPr id="20" name="AutoShape 20"/>
          <p:cNvSpPr/>
          <p:nvPr/>
        </p:nvSpPr>
        <p:spPr>
          <a:xfrm>
            <a:off x="689125" y="457233"/>
            <a:ext cx="74704" cy="74704"/>
          </a:xfrm>
          <a:prstGeom prst="ellipse">
            <a:avLst/>
          </a:prstGeom>
          <a:solidFill>
            <a:schemeClr val="accent1">
              <a:alpha val="60000"/>
            </a:schemeClr>
          </a:solidFill>
        </p:spPr>
      </p:sp>
      <p:sp>
        <p:nvSpPr>
          <p:cNvPr id="21" name="AutoShape 21"/>
          <p:cNvSpPr/>
          <p:nvPr/>
        </p:nvSpPr>
        <p:spPr>
          <a:xfrm>
            <a:off x="799768" y="466203"/>
            <a:ext cx="69238" cy="69238"/>
          </a:xfrm>
          <a:prstGeom prst="ellipse">
            <a:avLst/>
          </a:prstGeom>
          <a:solidFill>
            <a:schemeClr val="accent1">
              <a:alpha val="40000"/>
            </a:schemeClr>
          </a:solidFill>
        </p:spPr>
      </p:sp>
      <p:sp>
        <p:nvSpPr>
          <p:cNvPr id="22" name="AutoShape 22"/>
          <p:cNvSpPr/>
          <p:nvPr/>
        </p:nvSpPr>
        <p:spPr>
          <a:xfrm>
            <a:off x="904945" y="462070"/>
            <a:ext cx="65594" cy="65594"/>
          </a:xfrm>
          <a:prstGeom prst="ellipse">
            <a:avLst/>
          </a:prstGeom>
          <a:solidFill>
            <a:schemeClr val="accent1">
              <a:alpha val="20000"/>
            </a:schemeClr>
          </a:solidFill>
        </p:spPr>
      </p:sp>
      <p:sp>
        <p:nvSpPr>
          <p:cNvPr id="23" name="AutoShape 23"/>
          <p:cNvSpPr/>
          <p:nvPr/>
        </p:nvSpPr>
        <p:spPr>
          <a:xfrm>
            <a:off x="454963" y="566715"/>
            <a:ext cx="84147" cy="84147"/>
          </a:xfrm>
          <a:prstGeom prst="ellipse">
            <a:avLst/>
          </a:prstGeom>
          <a:solidFill>
            <a:schemeClr val="accent1">
              <a:alpha val="100000"/>
            </a:schemeClr>
          </a:solidFill>
        </p:spPr>
      </p:sp>
      <p:sp>
        <p:nvSpPr>
          <p:cNvPr id="24" name="AutoShape 24"/>
          <p:cNvSpPr/>
          <p:nvPr/>
        </p:nvSpPr>
        <p:spPr>
          <a:xfrm>
            <a:off x="575049" y="573291"/>
            <a:ext cx="78137" cy="78137"/>
          </a:xfrm>
          <a:prstGeom prst="ellipse">
            <a:avLst/>
          </a:prstGeom>
          <a:solidFill>
            <a:schemeClr val="accent1">
              <a:alpha val="80000"/>
            </a:schemeClr>
          </a:solidFill>
        </p:spPr>
      </p:sp>
      <p:sp>
        <p:nvSpPr>
          <p:cNvPr id="25" name="AutoShape 25"/>
          <p:cNvSpPr/>
          <p:nvPr/>
        </p:nvSpPr>
        <p:spPr>
          <a:xfrm>
            <a:off x="689125" y="575007"/>
            <a:ext cx="74704" cy="74704"/>
          </a:xfrm>
          <a:prstGeom prst="ellipse">
            <a:avLst/>
          </a:prstGeom>
          <a:solidFill>
            <a:schemeClr val="accent1">
              <a:alpha val="60000"/>
            </a:schemeClr>
          </a:solidFill>
        </p:spPr>
      </p:sp>
      <p:sp>
        <p:nvSpPr>
          <p:cNvPr id="26" name="AutoShape 26"/>
          <p:cNvSpPr/>
          <p:nvPr/>
        </p:nvSpPr>
        <p:spPr>
          <a:xfrm>
            <a:off x="799768" y="583977"/>
            <a:ext cx="69238" cy="69238"/>
          </a:xfrm>
          <a:prstGeom prst="ellipse">
            <a:avLst/>
          </a:prstGeom>
          <a:solidFill>
            <a:schemeClr val="accent1">
              <a:alpha val="40000"/>
            </a:schemeClr>
          </a:solidFill>
        </p:spPr>
      </p:sp>
      <p:sp>
        <p:nvSpPr>
          <p:cNvPr id="27" name="AutoShape 27"/>
          <p:cNvSpPr/>
          <p:nvPr/>
        </p:nvSpPr>
        <p:spPr>
          <a:xfrm>
            <a:off x="904945" y="579844"/>
            <a:ext cx="65594" cy="65594"/>
          </a:xfrm>
          <a:prstGeom prst="ellipse">
            <a:avLst/>
          </a:prstGeom>
          <a:solidFill>
            <a:schemeClr val="accent1">
              <a:alpha val="20000"/>
            </a:schemeClr>
          </a:solidFill>
        </p:spPr>
      </p:sp>
      <p:sp>
        <p:nvSpPr>
          <p:cNvPr id="28" name="AutoShape 28"/>
          <p:cNvSpPr/>
          <p:nvPr/>
        </p:nvSpPr>
        <p:spPr>
          <a:xfrm>
            <a:off x="454963" y="684489"/>
            <a:ext cx="84147" cy="84147"/>
          </a:xfrm>
          <a:prstGeom prst="ellipse">
            <a:avLst/>
          </a:prstGeom>
          <a:solidFill>
            <a:schemeClr val="accent1">
              <a:alpha val="100000"/>
            </a:schemeClr>
          </a:solidFill>
        </p:spPr>
      </p:sp>
      <p:sp>
        <p:nvSpPr>
          <p:cNvPr id="29" name="AutoShape 29"/>
          <p:cNvSpPr/>
          <p:nvPr/>
        </p:nvSpPr>
        <p:spPr>
          <a:xfrm>
            <a:off x="575049" y="691064"/>
            <a:ext cx="78137" cy="78137"/>
          </a:xfrm>
          <a:prstGeom prst="ellipse">
            <a:avLst/>
          </a:prstGeom>
          <a:solidFill>
            <a:schemeClr val="accent1">
              <a:alpha val="80000"/>
            </a:schemeClr>
          </a:solidFill>
        </p:spPr>
      </p:sp>
      <p:sp>
        <p:nvSpPr>
          <p:cNvPr id="30" name="AutoShape 30"/>
          <p:cNvSpPr/>
          <p:nvPr/>
        </p:nvSpPr>
        <p:spPr>
          <a:xfrm>
            <a:off x="689125" y="692781"/>
            <a:ext cx="74704" cy="74704"/>
          </a:xfrm>
          <a:prstGeom prst="ellipse">
            <a:avLst/>
          </a:prstGeom>
          <a:solidFill>
            <a:schemeClr val="accent1">
              <a:alpha val="60000"/>
            </a:schemeClr>
          </a:solidFill>
        </p:spPr>
      </p:sp>
      <p:sp>
        <p:nvSpPr>
          <p:cNvPr id="31" name="AutoShape 31"/>
          <p:cNvSpPr/>
          <p:nvPr/>
        </p:nvSpPr>
        <p:spPr>
          <a:xfrm>
            <a:off x="799768" y="701751"/>
            <a:ext cx="69238" cy="69238"/>
          </a:xfrm>
          <a:prstGeom prst="ellipse">
            <a:avLst/>
          </a:prstGeom>
          <a:solidFill>
            <a:schemeClr val="accent1">
              <a:alpha val="40000"/>
            </a:schemeClr>
          </a:solidFill>
        </p:spPr>
      </p:sp>
      <p:sp>
        <p:nvSpPr>
          <p:cNvPr id="32" name="AutoShape 32"/>
          <p:cNvSpPr/>
          <p:nvPr/>
        </p:nvSpPr>
        <p:spPr>
          <a:xfrm>
            <a:off x="904945" y="697618"/>
            <a:ext cx="65594" cy="65594"/>
          </a:xfrm>
          <a:prstGeom prst="ellipse">
            <a:avLst/>
          </a:prstGeom>
          <a:solidFill>
            <a:schemeClr val="accent1">
              <a:alpha val="20000"/>
            </a:schemeClr>
          </a:solidFill>
        </p:spPr>
      </p:sp>
      <p:sp>
        <p:nvSpPr>
          <p:cNvPr id="33" name="TextBox 3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未来展望和研究方向</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4" name="AutoShape 34"/>
          <p:cNvSpPr/>
          <p:nvPr/>
        </p:nvSpPr>
        <p:spPr>
          <a:xfrm>
            <a:off x="4435504" y="1548259"/>
            <a:ext cx="6293068" cy="826777"/>
          </a:xfrm>
          <a:prstGeom prst="rect">
            <a:avLst/>
          </a:prstGeom>
          <a:solidFill>
            <a:schemeClr val="accent1">
              <a:lumMod val="20000"/>
              <a:lumOff val="80000"/>
              <a:alpha val="100000"/>
            </a:schemeClr>
          </a:solidFill>
        </p:spPr>
      </p:sp>
      <p:sp>
        <p:nvSpPr>
          <p:cNvPr id="35" name="AutoShape 35"/>
          <p:cNvSpPr/>
          <p:nvPr/>
        </p:nvSpPr>
        <p:spPr>
          <a:xfrm>
            <a:off x="4435504" y="1110481"/>
            <a:ext cx="6293068" cy="488655"/>
          </a:xfrm>
          <a:prstGeom prst="rect">
            <a:avLst/>
          </a:prstGeom>
          <a:solidFill>
            <a:schemeClr val="accent1">
              <a:lumMod val="40000"/>
              <a:lumOff val="60000"/>
              <a:alpha val="100000"/>
            </a:schemeClr>
          </a:solidFill>
        </p:spPr>
      </p:sp>
      <p:sp>
        <p:nvSpPr>
          <p:cNvPr id="36" name="TextBox 36"/>
          <p:cNvSpPr txBox="1"/>
          <p:nvPr/>
        </p:nvSpPr>
        <p:spPr>
          <a:xfrm>
            <a:off x="4594260" y="1108803"/>
            <a:ext cx="5820489"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rPr>
              <a:t>深入研究机器学习和深度学习技术</a:t>
            </a:r>
            <a:endPar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7"/>
          <p:cNvSpPr txBox="1"/>
          <p:nvPr/>
        </p:nvSpPr>
        <p:spPr>
          <a:xfrm>
            <a:off x="4594260" y="1548259"/>
            <a:ext cx="5909681" cy="802744"/>
          </a:xfrm>
          <a:prstGeom prst="rect">
            <a:avLst/>
          </a:prstGeom>
        </p:spPr>
        <p:txBody>
          <a:bodyPr wrap="square" lIns="66008" tIns="33052" rIns="66008" bIns="33052" rtlCol="0" anchor="ctr" anchorCtr="1">
            <a:normAutofit/>
          </a:bodyPr>
          <a:lstStyle/>
          <a:p>
            <a:pPr algn="l">
              <a:lnSpc>
                <a:spcPct val="120000"/>
              </a:lnSpc>
            </a:pPr>
            <a:r>
              <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rPr>
              <a:t>随着技术的不断发展，未来将有更多的研究和应用场景涌现，需要深入研究和探索。</a:t>
            </a:r>
            <a:endPar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endParaRPr>
          </a:p>
        </p:txBody>
      </p:sp>
      <p:sp>
        <p:nvSpPr>
          <p:cNvPr id="38" name="AutoShape 38"/>
          <p:cNvSpPr/>
          <p:nvPr/>
        </p:nvSpPr>
        <p:spPr>
          <a:xfrm>
            <a:off x="4435504" y="2916347"/>
            <a:ext cx="6293068" cy="826777"/>
          </a:xfrm>
          <a:prstGeom prst="rect">
            <a:avLst/>
          </a:prstGeom>
          <a:solidFill>
            <a:schemeClr val="accent1">
              <a:lumMod val="20000"/>
              <a:lumOff val="80000"/>
              <a:alpha val="100000"/>
            </a:schemeClr>
          </a:solidFill>
        </p:spPr>
      </p:sp>
      <p:sp>
        <p:nvSpPr>
          <p:cNvPr id="39" name="AutoShape 39"/>
          <p:cNvSpPr/>
          <p:nvPr/>
        </p:nvSpPr>
        <p:spPr>
          <a:xfrm>
            <a:off x="4435504" y="2478570"/>
            <a:ext cx="6293068" cy="488655"/>
          </a:xfrm>
          <a:prstGeom prst="rect">
            <a:avLst/>
          </a:prstGeom>
          <a:solidFill>
            <a:schemeClr val="accent1">
              <a:lumMod val="40000"/>
              <a:lumOff val="60000"/>
              <a:alpha val="100000"/>
            </a:schemeClr>
          </a:solidFill>
        </p:spPr>
      </p:sp>
      <p:sp>
        <p:nvSpPr>
          <p:cNvPr id="40" name="TextBox 40"/>
          <p:cNvSpPr txBox="1"/>
          <p:nvPr/>
        </p:nvSpPr>
        <p:spPr>
          <a:xfrm>
            <a:off x="4594260" y="2476892"/>
            <a:ext cx="5820489"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rPr>
              <a:t>拓展应用领域</a:t>
            </a:r>
            <a:endPar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1" name="TextBox 41"/>
          <p:cNvSpPr txBox="1"/>
          <p:nvPr/>
        </p:nvSpPr>
        <p:spPr>
          <a:xfrm>
            <a:off x="4594260" y="2916347"/>
            <a:ext cx="5909681" cy="802744"/>
          </a:xfrm>
          <a:prstGeom prst="rect">
            <a:avLst/>
          </a:prstGeom>
        </p:spPr>
        <p:txBody>
          <a:bodyPr wrap="square" lIns="66008" tIns="33052" rIns="66008" bIns="33052" rtlCol="0" anchor="ctr" anchorCtr="1">
            <a:normAutofit/>
          </a:bodyPr>
          <a:lstStyle/>
          <a:p>
            <a:pPr algn="l">
              <a:lnSpc>
                <a:spcPct val="120000"/>
              </a:lnSpc>
            </a:pPr>
            <a:r>
              <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rPr>
              <a:t>除了在亚运会中的应用，机器学习和深度学习技术还可以拓展到其他体育领域和产业领域，发挥更大的价值。</a:t>
            </a:r>
            <a:endPar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endParaRPr>
          </a:p>
        </p:txBody>
      </p:sp>
      <p:sp>
        <p:nvSpPr>
          <p:cNvPr id="42" name="AutoShape 42"/>
          <p:cNvSpPr/>
          <p:nvPr/>
        </p:nvSpPr>
        <p:spPr>
          <a:xfrm>
            <a:off x="4435504" y="4284435"/>
            <a:ext cx="6293068" cy="826777"/>
          </a:xfrm>
          <a:prstGeom prst="rect">
            <a:avLst/>
          </a:prstGeom>
          <a:solidFill>
            <a:schemeClr val="accent1">
              <a:lumMod val="20000"/>
              <a:lumOff val="80000"/>
              <a:alpha val="100000"/>
            </a:schemeClr>
          </a:solidFill>
        </p:spPr>
      </p:sp>
      <p:sp>
        <p:nvSpPr>
          <p:cNvPr id="43" name="AutoShape 43"/>
          <p:cNvSpPr/>
          <p:nvPr/>
        </p:nvSpPr>
        <p:spPr>
          <a:xfrm>
            <a:off x="4435504" y="3846658"/>
            <a:ext cx="6293068" cy="488655"/>
          </a:xfrm>
          <a:prstGeom prst="rect">
            <a:avLst/>
          </a:prstGeom>
          <a:solidFill>
            <a:schemeClr val="accent1">
              <a:lumMod val="40000"/>
              <a:lumOff val="60000"/>
              <a:alpha val="100000"/>
            </a:schemeClr>
          </a:solidFill>
        </p:spPr>
      </p:sp>
      <p:sp>
        <p:nvSpPr>
          <p:cNvPr id="44" name="TextBox 44"/>
          <p:cNvSpPr txBox="1"/>
          <p:nvPr/>
        </p:nvSpPr>
        <p:spPr>
          <a:xfrm>
            <a:off x="4594260" y="3844980"/>
            <a:ext cx="5820489"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rPr>
              <a:t>加强跨学科合作</a:t>
            </a:r>
            <a:endPar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5" name="TextBox 45"/>
          <p:cNvSpPr txBox="1"/>
          <p:nvPr/>
        </p:nvSpPr>
        <p:spPr>
          <a:xfrm>
            <a:off x="4594260" y="4284435"/>
            <a:ext cx="5909681" cy="802744"/>
          </a:xfrm>
          <a:prstGeom prst="rect">
            <a:avLst/>
          </a:prstGeom>
        </p:spPr>
        <p:txBody>
          <a:bodyPr wrap="square" lIns="66008" tIns="33052" rIns="66008" bIns="33052" rtlCol="0" anchor="ctr" anchorCtr="1">
            <a:normAutofit/>
          </a:bodyPr>
          <a:lstStyle/>
          <a:p>
            <a:pPr algn="l">
              <a:lnSpc>
                <a:spcPct val="120000"/>
              </a:lnSpc>
            </a:pPr>
            <a:r>
              <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rPr>
              <a:t>未来需要加强计算机科学、数学、心理学等学科与体育学的跨学科合作，共同推进机器学习和深度学习在体育领域的应用和发展。</a:t>
            </a:r>
            <a:endPar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endParaRPr>
          </a:p>
        </p:txBody>
      </p:sp>
      <p:sp>
        <p:nvSpPr>
          <p:cNvPr id="46" name="AutoShape 46"/>
          <p:cNvSpPr/>
          <p:nvPr/>
        </p:nvSpPr>
        <p:spPr>
          <a:xfrm>
            <a:off x="4435504" y="5652523"/>
            <a:ext cx="6293068" cy="826777"/>
          </a:xfrm>
          <a:prstGeom prst="rect">
            <a:avLst/>
          </a:prstGeom>
          <a:solidFill>
            <a:schemeClr val="accent1">
              <a:lumMod val="20000"/>
              <a:lumOff val="80000"/>
              <a:alpha val="100000"/>
            </a:schemeClr>
          </a:solidFill>
        </p:spPr>
      </p:sp>
      <p:sp>
        <p:nvSpPr>
          <p:cNvPr id="47" name="AutoShape 47"/>
          <p:cNvSpPr/>
          <p:nvPr/>
        </p:nvSpPr>
        <p:spPr>
          <a:xfrm>
            <a:off x="4435504" y="5214746"/>
            <a:ext cx="6293068" cy="488655"/>
          </a:xfrm>
          <a:prstGeom prst="rect">
            <a:avLst/>
          </a:prstGeom>
          <a:solidFill>
            <a:schemeClr val="accent1">
              <a:lumMod val="40000"/>
              <a:lumOff val="60000"/>
              <a:alpha val="100000"/>
            </a:schemeClr>
          </a:solidFill>
        </p:spPr>
      </p:sp>
      <p:sp>
        <p:nvSpPr>
          <p:cNvPr id="48" name="TextBox 48"/>
          <p:cNvSpPr txBox="1"/>
          <p:nvPr/>
        </p:nvSpPr>
        <p:spPr>
          <a:xfrm>
            <a:off x="4594260" y="5213068"/>
            <a:ext cx="5820489" cy="490334"/>
          </a:xfrm>
          <a:prstGeom prst="rect">
            <a:avLst/>
          </a:prstGeom>
        </p:spPr>
        <p:txBody>
          <a:bodyPr wrap="square" lIns="66008" tIns="33052" rIns="66008" bIns="33052" rtlCol="0" anchor="t" anchorCtr="0">
            <a:normAutofit/>
          </a:bodyPr>
          <a:lstStyle/>
          <a:p>
            <a:pPr algn="l">
              <a:lnSpc>
                <a:spcPct val="120000"/>
              </a:lnSpc>
            </a:pPr>
            <a:r>
              <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rPr>
              <a:t>注重数据隐私和伦理问题</a:t>
            </a:r>
            <a:endParaRPr lang="en-US" sz="2025" b="1">
              <a:solidFill>
                <a:schemeClr val="accent3">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9" name="TextBox 49"/>
          <p:cNvSpPr txBox="1"/>
          <p:nvPr/>
        </p:nvSpPr>
        <p:spPr>
          <a:xfrm>
            <a:off x="4594260" y="5652523"/>
            <a:ext cx="5909681" cy="802744"/>
          </a:xfrm>
          <a:prstGeom prst="rect">
            <a:avLst/>
          </a:prstGeom>
        </p:spPr>
        <p:txBody>
          <a:bodyPr wrap="square" lIns="66008" tIns="33052" rIns="66008" bIns="33052" rtlCol="0" anchor="ctr" anchorCtr="1">
            <a:normAutofit/>
          </a:bodyPr>
          <a:lstStyle/>
          <a:p>
            <a:pPr algn="l">
              <a:lnSpc>
                <a:spcPct val="120000"/>
              </a:lnSpc>
            </a:pPr>
            <a:r>
              <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rPr>
              <a:t>随着技术的广泛应用，数据隐私和伦理问题也日益突出，需要加强相关研究和规范制定，保护个人隐私和权益。</a:t>
            </a:r>
            <a:endParaRPr lang="en-US" sz="1500">
              <a:solidFill>
                <a:srgbClr val="060001">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897060" y="2305403"/>
            <a:ext cx="4493933" cy="1056704"/>
          </a:xfrm>
          <a:prstGeom prst="rect">
            <a:avLst/>
          </a:prstGeom>
        </p:spPr>
        <p:txBody>
          <a:bodyPr wrap="square" lIns="85725" tIns="85725" rIns="47625" bIns="85725" rtlCol="0" anchor="t" anchorCtr="0">
            <a:noAutofit/>
          </a:bodyPr>
          <a:lstStyle/>
          <a:p>
            <a:pPr algn="ctr">
              <a:lnSpc>
                <a:spcPct val="120000"/>
              </a:lnSpc>
              <a:spcBef>
                <a:spcPts val="375"/>
              </a:spcBef>
              <a:defRPr/>
            </a:pPr>
            <a:r>
              <a:rPr lang="en-US" sz="5550" b="1">
                <a:solidFill>
                  <a:schemeClr val="lt2"/>
                </a:solidFill>
                <a:latin typeface="微软雅黑" panose="020B0503020204020204" charset="-122"/>
                <a:ea typeface="微软雅黑" panose="020B0503020204020204" charset="-122"/>
                <a:cs typeface="微软雅黑" panose="020B0503020204020204" charset="-122"/>
              </a:rPr>
              <a:t>THANKS</a:t>
            </a:r>
            <a:endParaRPr lang="en-US" sz="1100"/>
          </a:p>
        </p:txBody>
      </p:sp>
      <p:sp>
        <p:nvSpPr>
          <p:cNvPr id="3" name="AutoShape 3"/>
          <p:cNvSpPr/>
          <p:nvPr/>
        </p:nvSpPr>
        <p:spPr>
          <a:xfrm>
            <a:off x="5466586" y="3734991"/>
            <a:ext cx="3344544" cy="341448"/>
          </a:xfrm>
          <a:prstGeom prst="rect">
            <a:avLst/>
          </a:prstGeom>
        </p:spPr>
        <p:txBody>
          <a:bodyPr wrap="square" lIns="85725" tIns="38100" rIns="85725" bIns="38100" rtlCol="0" anchor="t" anchorCtr="0">
            <a:noAutofit/>
          </a:bodyPr>
          <a:lstStyle/>
          <a:p>
            <a:pPr algn="ctr">
              <a:lnSpc>
                <a:spcPct val="120000"/>
              </a:lnSpc>
              <a:defRPr/>
            </a:pPr>
            <a:r>
              <a:rPr lang="en-US" sz="1200">
                <a:solidFill>
                  <a:schemeClr val="lt2"/>
                </a:solidFill>
                <a:latin typeface="微软雅黑" panose="020B0503020204020204" charset="-122"/>
                <a:ea typeface="微软雅黑" panose="020B0503020204020204" charset="-122"/>
                <a:cs typeface="微软雅黑" panose="020B0503020204020204" charset="-122"/>
              </a:rPr>
              <a:t>感谢观看</a:t>
            </a:r>
            <a:endParaRPr lang="en-US"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414570" y="2954902"/>
            <a:ext cx="6210770" cy="770514"/>
          </a:xfrm>
          <a:prstGeom prst="rect">
            <a:avLst/>
          </a:prstGeom>
        </p:spPr>
        <p:txBody>
          <a:bodyPr wrap="square" lIns="85725" tIns="85725" rIns="47625" bIns="85725" rtlCol="0" anchor="b" anchorCtr="0">
            <a:noAutofit/>
          </a:bodyPr>
          <a:lstStyle/>
          <a:p>
            <a:pPr algn="l">
              <a:lnSpc>
                <a:spcPct val="120000"/>
              </a:lnSpc>
              <a:spcBef>
                <a:spcPct val="0"/>
              </a:spcBef>
              <a:defRPr/>
            </a:pPr>
            <a:r>
              <a:rPr lang="en-US" sz="3825">
                <a:solidFill>
                  <a:srgbClr val="2C3F55"/>
                </a:solidFill>
                <a:latin typeface="微软雅黑" panose="020B0503020204020204" charset="-122"/>
                <a:ea typeface="微软雅黑" panose="020B0503020204020204" charset="-122"/>
                <a:cs typeface="微软雅黑" panose="020B0503020204020204" charset="-122"/>
              </a:rPr>
              <a:t>引言</a:t>
            </a:r>
            <a:endParaRPr lang="en-US" sz="1100"/>
          </a:p>
        </p:txBody>
      </p:sp>
      <p:sp>
        <p:nvSpPr>
          <p:cNvPr id="3" name="TextBox 3"/>
          <p:cNvSpPr txBox="1"/>
          <p:nvPr/>
        </p:nvSpPr>
        <p:spPr>
          <a:xfrm>
            <a:off x="1381415" y="2276490"/>
            <a:ext cx="1851477" cy="2425477"/>
          </a:xfrm>
          <a:prstGeom prst="rect">
            <a:avLst/>
          </a:prstGeom>
        </p:spPr>
        <p:txBody>
          <a:bodyPr wrap="square" lIns="85725" tIns="38100" rIns="85725" bIns="38100" rtlCol="0" anchor="ctr" anchorCtr="0">
            <a:spAutoFit/>
          </a:bodyPr>
          <a:lstStyle/>
          <a:p>
            <a:pPr algn="ctr">
              <a:lnSpc>
                <a:spcPct val="8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7929" b="17929"/>
          <a:stretch>
            <a:fillRect/>
          </a:stretch>
        </p:blipFill>
        <p:spPr>
          <a:xfrm>
            <a:off x="1040081" y="1665908"/>
            <a:ext cx="5058967" cy="2163307"/>
          </a:xfrm>
          <a:prstGeom prst="rect">
            <a:avLst/>
          </a:prstGeom>
        </p:spPr>
      </p:pic>
      <p:pic>
        <p:nvPicPr>
          <p:cNvPr id="3" name="Picture 3"/>
          <p:cNvPicPr>
            <a:picLocks noChangeAspect="1"/>
          </p:cNvPicPr>
          <p:nvPr/>
        </p:nvPicPr>
        <p:blipFill>
          <a:blip r:embed="rId3"/>
          <a:srcRect t="11989" b="11989"/>
          <a:stretch>
            <a:fillRect/>
          </a:stretch>
        </p:blipFill>
        <p:spPr>
          <a:xfrm>
            <a:off x="6099049" y="3829217"/>
            <a:ext cx="5058967" cy="2163307"/>
          </a:xfrm>
          <a:prstGeom prst="rect">
            <a:avLst/>
          </a:prstGeom>
        </p:spPr>
      </p:pic>
      <p:sp>
        <p:nvSpPr>
          <p:cNvPr id="4" name="AutoShape 4"/>
          <p:cNvSpPr/>
          <p:nvPr/>
        </p:nvSpPr>
        <p:spPr>
          <a:xfrm>
            <a:off x="6099048" y="1666037"/>
            <a:ext cx="5058949" cy="2163348"/>
          </a:xfrm>
          <a:prstGeom prst="rect">
            <a:avLst/>
          </a:prstGeom>
          <a:solidFill>
            <a:srgbClr val="828181">
              <a:alpha val="4000"/>
            </a:srgbClr>
          </a:solidFill>
        </p:spPr>
      </p:sp>
      <p:sp>
        <p:nvSpPr>
          <p:cNvPr id="5" name="AutoShape 5"/>
          <p:cNvSpPr/>
          <p:nvPr/>
        </p:nvSpPr>
        <p:spPr>
          <a:xfrm>
            <a:off x="1040100" y="3829263"/>
            <a:ext cx="5058949" cy="2163348"/>
          </a:xfrm>
          <a:prstGeom prst="rect">
            <a:avLst/>
          </a:prstGeom>
          <a:solidFill>
            <a:srgbClr val="828181">
              <a:alpha val="4000"/>
            </a:srgbClr>
          </a:solidFill>
        </p:spPr>
      </p:sp>
      <p:sp>
        <p:nvSpPr>
          <p:cNvPr id="6" name="AutoShape 6"/>
          <p:cNvSpPr/>
          <p:nvPr/>
        </p:nvSpPr>
        <p:spPr>
          <a:xfrm>
            <a:off x="1199338" y="3902273"/>
            <a:ext cx="4740456"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深度学习</a:t>
            </a:r>
            <a:endParaRPr lang="en-US" sz="1100"/>
          </a:p>
        </p:txBody>
      </p:sp>
      <p:sp>
        <p:nvSpPr>
          <p:cNvPr id="7" name="AutoShape 7"/>
          <p:cNvSpPr/>
          <p:nvPr/>
        </p:nvSpPr>
        <p:spPr>
          <a:xfrm>
            <a:off x="1199338" y="4309545"/>
            <a:ext cx="4740456" cy="1610282"/>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深度学习是机器学习的一种，它利用神经网络模型处理大规模数据集，并从中提取特征和模式。深度学习在语音识别、图像识别、自然语言处理等领域取得了显著成果。</a:t>
            </a:r>
            <a:endParaRPr lang="en-US" sz="1100"/>
          </a:p>
        </p:txBody>
      </p:sp>
      <p:sp>
        <p:nvSpPr>
          <p:cNvPr id="8" name="AutoShape 8"/>
          <p:cNvSpPr/>
          <p:nvPr/>
        </p:nvSpPr>
        <p:spPr>
          <a:xfrm>
            <a:off x="6258305" y="1738966"/>
            <a:ext cx="4740456"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机器学习</a:t>
            </a:r>
            <a:endParaRPr lang="en-US" sz="1100"/>
          </a:p>
        </p:txBody>
      </p:sp>
      <p:sp>
        <p:nvSpPr>
          <p:cNvPr id="9" name="AutoShape 9"/>
          <p:cNvSpPr/>
          <p:nvPr/>
        </p:nvSpPr>
        <p:spPr>
          <a:xfrm>
            <a:off x="6258305" y="2146237"/>
            <a:ext cx="4740456" cy="1610282"/>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2"/>
                </a:solidFill>
                <a:latin typeface="微软雅黑" panose="020B0503020204020204" charset="-122"/>
                <a:ea typeface="微软雅黑" panose="020B0503020204020204" charset="-122"/>
                <a:cs typeface="微软雅黑" panose="020B0503020204020204" charset="-122"/>
              </a:rPr>
              <a:t>机器学习是人工智能的一个子领域，它利用算法使计算机系统能够从数据中“学习”并进行自我优化。机器学习技术广泛应用于各种领域，如自然语言处理、图像识别和预测分析等。</a:t>
            </a:r>
            <a:endParaRPr lang="en-US" sz="1100"/>
          </a:p>
        </p:txBody>
      </p:sp>
      <p:sp>
        <p:nvSpPr>
          <p:cNvPr id="10" name="AutoShape 10"/>
          <p:cNvSpPr/>
          <p:nvPr/>
        </p:nvSpPr>
        <p:spPr>
          <a:xfrm>
            <a:off x="454963" y="331168"/>
            <a:ext cx="84147" cy="84147"/>
          </a:xfrm>
          <a:prstGeom prst="ellipse">
            <a:avLst/>
          </a:prstGeom>
          <a:solidFill>
            <a:schemeClr val="accent1">
              <a:alpha val="100000"/>
            </a:schemeClr>
          </a:solidFill>
        </p:spPr>
      </p:sp>
      <p:sp>
        <p:nvSpPr>
          <p:cNvPr id="11" name="AutoShape 11"/>
          <p:cNvSpPr/>
          <p:nvPr/>
        </p:nvSpPr>
        <p:spPr>
          <a:xfrm>
            <a:off x="575049" y="337743"/>
            <a:ext cx="78137" cy="78137"/>
          </a:xfrm>
          <a:prstGeom prst="ellipse">
            <a:avLst/>
          </a:prstGeom>
          <a:solidFill>
            <a:schemeClr val="accent1">
              <a:alpha val="80000"/>
            </a:schemeClr>
          </a:solidFill>
        </p:spPr>
      </p:sp>
      <p:sp>
        <p:nvSpPr>
          <p:cNvPr id="12" name="AutoShape 12"/>
          <p:cNvSpPr/>
          <p:nvPr/>
        </p:nvSpPr>
        <p:spPr>
          <a:xfrm>
            <a:off x="689125" y="339460"/>
            <a:ext cx="74704" cy="74704"/>
          </a:xfrm>
          <a:prstGeom prst="ellipse">
            <a:avLst/>
          </a:prstGeom>
          <a:solidFill>
            <a:schemeClr val="accent1">
              <a:alpha val="60000"/>
            </a:schemeClr>
          </a:solidFill>
        </p:spPr>
      </p:sp>
      <p:sp>
        <p:nvSpPr>
          <p:cNvPr id="13" name="AutoShape 13"/>
          <p:cNvSpPr/>
          <p:nvPr/>
        </p:nvSpPr>
        <p:spPr>
          <a:xfrm>
            <a:off x="799768" y="348430"/>
            <a:ext cx="69238" cy="69238"/>
          </a:xfrm>
          <a:prstGeom prst="ellipse">
            <a:avLst/>
          </a:prstGeom>
          <a:solidFill>
            <a:schemeClr val="accent1">
              <a:alpha val="40000"/>
            </a:schemeClr>
          </a:solidFill>
        </p:spPr>
      </p:sp>
      <p:sp>
        <p:nvSpPr>
          <p:cNvPr id="14" name="AutoShape 14"/>
          <p:cNvSpPr/>
          <p:nvPr/>
        </p:nvSpPr>
        <p:spPr>
          <a:xfrm>
            <a:off x="904945" y="344297"/>
            <a:ext cx="65594" cy="65594"/>
          </a:xfrm>
          <a:prstGeom prst="ellipse">
            <a:avLst/>
          </a:prstGeom>
          <a:solidFill>
            <a:schemeClr val="accent1">
              <a:alpha val="20000"/>
            </a:schemeClr>
          </a:solidFill>
        </p:spPr>
      </p:sp>
      <p:sp>
        <p:nvSpPr>
          <p:cNvPr id="15" name="AutoShape 15"/>
          <p:cNvSpPr/>
          <p:nvPr/>
        </p:nvSpPr>
        <p:spPr>
          <a:xfrm>
            <a:off x="454963" y="448942"/>
            <a:ext cx="84147" cy="84147"/>
          </a:xfrm>
          <a:prstGeom prst="ellipse">
            <a:avLst/>
          </a:prstGeom>
          <a:solidFill>
            <a:schemeClr val="accent1">
              <a:alpha val="100000"/>
            </a:schemeClr>
          </a:solidFill>
        </p:spPr>
      </p:sp>
      <p:sp>
        <p:nvSpPr>
          <p:cNvPr id="16" name="AutoShape 16"/>
          <p:cNvSpPr/>
          <p:nvPr/>
        </p:nvSpPr>
        <p:spPr>
          <a:xfrm>
            <a:off x="575049" y="455517"/>
            <a:ext cx="78137" cy="78137"/>
          </a:xfrm>
          <a:prstGeom prst="ellipse">
            <a:avLst/>
          </a:prstGeom>
          <a:solidFill>
            <a:schemeClr val="accent1">
              <a:alpha val="80000"/>
            </a:schemeClr>
          </a:solidFill>
        </p:spPr>
      </p:sp>
      <p:sp>
        <p:nvSpPr>
          <p:cNvPr id="17" name="AutoShape 17"/>
          <p:cNvSpPr/>
          <p:nvPr/>
        </p:nvSpPr>
        <p:spPr>
          <a:xfrm>
            <a:off x="689125" y="457233"/>
            <a:ext cx="74704" cy="74704"/>
          </a:xfrm>
          <a:prstGeom prst="ellipse">
            <a:avLst/>
          </a:prstGeom>
          <a:solidFill>
            <a:schemeClr val="accent1">
              <a:alpha val="60000"/>
            </a:schemeClr>
          </a:solidFill>
        </p:spPr>
      </p:sp>
      <p:sp>
        <p:nvSpPr>
          <p:cNvPr id="18" name="AutoShape 18"/>
          <p:cNvSpPr/>
          <p:nvPr/>
        </p:nvSpPr>
        <p:spPr>
          <a:xfrm>
            <a:off x="799768" y="466203"/>
            <a:ext cx="69238" cy="69238"/>
          </a:xfrm>
          <a:prstGeom prst="ellipse">
            <a:avLst/>
          </a:prstGeom>
          <a:solidFill>
            <a:schemeClr val="accent1">
              <a:alpha val="40000"/>
            </a:schemeClr>
          </a:solidFill>
        </p:spPr>
      </p:sp>
      <p:sp>
        <p:nvSpPr>
          <p:cNvPr id="19" name="AutoShape 19"/>
          <p:cNvSpPr/>
          <p:nvPr/>
        </p:nvSpPr>
        <p:spPr>
          <a:xfrm>
            <a:off x="904945" y="462070"/>
            <a:ext cx="65594" cy="65594"/>
          </a:xfrm>
          <a:prstGeom prst="ellipse">
            <a:avLst/>
          </a:prstGeom>
          <a:solidFill>
            <a:schemeClr val="accent1">
              <a:alpha val="20000"/>
            </a:schemeClr>
          </a:solidFill>
        </p:spPr>
      </p:sp>
      <p:sp>
        <p:nvSpPr>
          <p:cNvPr id="20" name="AutoShape 20"/>
          <p:cNvSpPr/>
          <p:nvPr/>
        </p:nvSpPr>
        <p:spPr>
          <a:xfrm>
            <a:off x="454963" y="566715"/>
            <a:ext cx="84147" cy="84147"/>
          </a:xfrm>
          <a:prstGeom prst="ellipse">
            <a:avLst/>
          </a:prstGeom>
          <a:solidFill>
            <a:schemeClr val="accent1">
              <a:alpha val="100000"/>
            </a:schemeClr>
          </a:solidFill>
        </p:spPr>
      </p:sp>
      <p:sp>
        <p:nvSpPr>
          <p:cNvPr id="21" name="AutoShape 21"/>
          <p:cNvSpPr/>
          <p:nvPr/>
        </p:nvSpPr>
        <p:spPr>
          <a:xfrm>
            <a:off x="575049" y="573291"/>
            <a:ext cx="78137" cy="78137"/>
          </a:xfrm>
          <a:prstGeom prst="ellipse">
            <a:avLst/>
          </a:prstGeom>
          <a:solidFill>
            <a:schemeClr val="accent1">
              <a:alpha val="80000"/>
            </a:schemeClr>
          </a:solidFill>
        </p:spPr>
      </p:sp>
      <p:sp>
        <p:nvSpPr>
          <p:cNvPr id="22" name="AutoShape 22"/>
          <p:cNvSpPr/>
          <p:nvPr/>
        </p:nvSpPr>
        <p:spPr>
          <a:xfrm>
            <a:off x="689125" y="575007"/>
            <a:ext cx="74704" cy="74704"/>
          </a:xfrm>
          <a:prstGeom prst="ellipse">
            <a:avLst/>
          </a:prstGeom>
          <a:solidFill>
            <a:schemeClr val="accent1">
              <a:alpha val="60000"/>
            </a:schemeClr>
          </a:solidFill>
        </p:spPr>
      </p:sp>
      <p:sp>
        <p:nvSpPr>
          <p:cNvPr id="23" name="AutoShape 23"/>
          <p:cNvSpPr/>
          <p:nvPr/>
        </p:nvSpPr>
        <p:spPr>
          <a:xfrm>
            <a:off x="799768" y="583977"/>
            <a:ext cx="69238" cy="69238"/>
          </a:xfrm>
          <a:prstGeom prst="ellipse">
            <a:avLst/>
          </a:prstGeom>
          <a:solidFill>
            <a:schemeClr val="accent1">
              <a:alpha val="40000"/>
            </a:schemeClr>
          </a:solidFill>
        </p:spPr>
      </p:sp>
      <p:sp>
        <p:nvSpPr>
          <p:cNvPr id="24" name="AutoShape 24"/>
          <p:cNvSpPr/>
          <p:nvPr/>
        </p:nvSpPr>
        <p:spPr>
          <a:xfrm>
            <a:off x="904945" y="579844"/>
            <a:ext cx="65594" cy="65594"/>
          </a:xfrm>
          <a:prstGeom prst="ellipse">
            <a:avLst/>
          </a:prstGeom>
          <a:solidFill>
            <a:schemeClr val="accent1">
              <a:alpha val="20000"/>
            </a:schemeClr>
          </a:solidFill>
        </p:spPr>
      </p:sp>
      <p:sp>
        <p:nvSpPr>
          <p:cNvPr id="25" name="AutoShape 25"/>
          <p:cNvSpPr/>
          <p:nvPr/>
        </p:nvSpPr>
        <p:spPr>
          <a:xfrm>
            <a:off x="454963" y="684489"/>
            <a:ext cx="84147" cy="84147"/>
          </a:xfrm>
          <a:prstGeom prst="ellipse">
            <a:avLst/>
          </a:prstGeom>
          <a:solidFill>
            <a:schemeClr val="accent1">
              <a:alpha val="100000"/>
            </a:schemeClr>
          </a:solidFill>
        </p:spPr>
      </p:sp>
      <p:sp>
        <p:nvSpPr>
          <p:cNvPr id="26" name="AutoShape 26"/>
          <p:cNvSpPr/>
          <p:nvPr/>
        </p:nvSpPr>
        <p:spPr>
          <a:xfrm>
            <a:off x="575049" y="691064"/>
            <a:ext cx="78137" cy="78137"/>
          </a:xfrm>
          <a:prstGeom prst="ellipse">
            <a:avLst/>
          </a:prstGeom>
          <a:solidFill>
            <a:schemeClr val="accent1">
              <a:alpha val="80000"/>
            </a:schemeClr>
          </a:solidFill>
        </p:spPr>
      </p:sp>
      <p:sp>
        <p:nvSpPr>
          <p:cNvPr id="27" name="AutoShape 27"/>
          <p:cNvSpPr/>
          <p:nvPr/>
        </p:nvSpPr>
        <p:spPr>
          <a:xfrm>
            <a:off x="689125" y="692781"/>
            <a:ext cx="74704" cy="74704"/>
          </a:xfrm>
          <a:prstGeom prst="ellipse">
            <a:avLst/>
          </a:prstGeom>
          <a:solidFill>
            <a:schemeClr val="accent1">
              <a:alpha val="60000"/>
            </a:schemeClr>
          </a:solidFill>
        </p:spPr>
      </p:sp>
      <p:sp>
        <p:nvSpPr>
          <p:cNvPr id="28" name="AutoShape 28"/>
          <p:cNvSpPr/>
          <p:nvPr/>
        </p:nvSpPr>
        <p:spPr>
          <a:xfrm>
            <a:off x="799768" y="701751"/>
            <a:ext cx="69238" cy="69238"/>
          </a:xfrm>
          <a:prstGeom prst="ellipse">
            <a:avLst/>
          </a:prstGeom>
          <a:solidFill>
            <a:schemeClr val="accent1">
              <a:alpha val="40000"/>
            </a:schemeClr>
          </a:solidFill>
        </p:spPr>
      </p:sp>
      <p:sp>
        <p:nvSpPr>
          <p:cNvPr id="29" name="AutoShape 29"/>
          <p:cNvSpPr/>
          <p:nvPr/>
        </p:nvSpPr>
        <p:spPr>
          <a:xfrm>
            <a:off x="904945" y="697618"/>
            <a:ext cx="65594" cy="65594"/>
          </a:xfrm>
          <a:prstGeom prst="ellipse">
            <a:avLst/>
          </a:prstGeom>
          <a:solidFill>
            <a:schemeClr val="accent1">
              <a:alpha val="20000"/>
            </a:schemeClr>
          </a:solidFill>
        </p:spPr>
      </p:sp>
      <p:sp>
        <p:nvSpPr>
          <p:cNvPr id="30" name="TextBox 3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机器学习和深度学习的概述</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cxnSp>
        <p:nvCxnSpPr>
          <p:cNvPr id="2" name="Connector 2"/>
          <p:cNvCxnSpPr/>
          <p:nvPr/>
        </p:nvCxnSpPr>
        <p:spPr>
          <a:xfrm>
            <a:off x="1209188" y="1216578"/>
            <a:ext cx="0" cy="5645486"/>
          </a:xfrm>
          <a:prstGeom prst="line">
            <a:avLst/>
          </a:prstGeom>
          <a:ln w="19050">
            <a:solidFill>
              <a:schemeClr val="accent2"/>
            </a:solidFill>
            <a:prstDash val="solid"/>
            <a:headEnd type="oval"/>
          </a:ln>
        </p:spPr>
        <p:style>
          <a:lnRef idx="0">
            <a:schemeClr val="accent2"/>
          </a:lnRef>
          <a:fillRef idx="1">
            <a:schemeClr val="accent2"/>
          </a:fillRef>
          <a:effectRef idx="0">
            <a:schemeClr val="accent2"/>
          </a:effectRef>
          <a:fontRef idx="minor">
            <a:schemeClr val="lt1"/>
          </a:fontRef>
        </p:style>
      </p:cxnSp>
      <p:sp>
        <p:nvSpPr>
          <p:cNvPr id="3" name="AutoShape 3"/>
          <p:cNvSpPr/>
          <p:nvPr/>
        </p:nvSpPr>
        <p:spPr>
          <a:xfrm>
            <a:off x="873196" y="1466458"/>
            <a:ext cx="669478" cy="669478"/>
          </a:xfrm>
          <a:prstGeom prst="ellipse">
            <a:avLst/>
          </a:prstGeom>
          <a:solidFill>
            <a:schemeClr val="accent2">
              <a:alpha val="30000"/>
            </a:schemeClr>
          </a:solidFill>
        </p:spPr>
      </p:sp>
      <p:sp>
        <p:nvSpPr>
          <p:cNvPr id="4" name="AutoShape 4"/>
          <p:cNvSpPr/>
          <p:nvPr/>
        </p:nvSpPr>
        <p:spPr>
          <a:xfrm>
            <a:off x="988282" y="1581544"/>
            <a:ext cx="439305" cy="439305"/>
          </a:xfrm>
          <a:prstGeom prst="ellipse">
            <a:avLst/>
          </a:prstGeom>
          <a:solidFill>
            <a:schemeClr val="accent2">
              <a:alpha val="100000"/>
            </a:schemeClr>
          </a:solidFill>
        </p:spPr>
      </p:sp>
      <p:sp>
        <p:nvSpPr>
          <p:cNvPr id="5" name="AutoShape 5"/>
          <p:cNvSpPr/>
          <p:nvPr/>
        </p:nvSpPr>
        <p:spPr>
          <a:xfrm>
            <a:off x="2152036" y="1443018"/>
            <a:ext cx="9189734" cy="1219200"/>
          </a:xfrm>
          <a:prstGeom prst="roundRect">
            <a:avLst/>
          </a:prstGeom>
          <a:solidFill>
            <a:schemeClr val="accent1">
              <a:alpha val="100000"/>
            </a:schemeClr>
          </a:solidFill>
        </p:spPr>
      </p:sp>
      <p:sp>
        <p:nvSpPr>
          <p:cNvPr id="6" name="AutoShape 6"/>
          <p:cNvSpPr/>
          <p:nvPr/>
        </p:nvSpPr>
        <p:spPr>
          <a:xfrm rot="-5400000">
            <a:off x="1919801" y="1608012"/>
            <a:ext cx="276816" cy="314563"/>
          </a:xfrm>
          <a:prstGeom prst="triangle">
            <a:avLst/>
          </a:prstGeom>
          <a:solidFill>
            <a:schemeClr val="accent1">
              <a:alpha val="100000"/>
            </a:schemeClr>
          </a:solidFill>
        </p:spPr>
      </p:sp>
      <p:sp>
        <p:nvSpPr>
          <p:cNvPr id="7" name="AutoShape 7"/>
          <p:cNvSpPr/>
          <p:nvPr/>
        </p:nvSpPr>
        <p:spPr>
          <a:xfrm>
            <a:off x="2152036" y="3201439"/>
            <a:ext cx="9189734" cy="1219200"/>
          </a:xfrm>
          <a:prstGeom prst="roundRect">
            <a:avLst/>
          </a:prstGeom>
          <a:solidFill>
            <a:schemeClr val="accent1">
              <a:alpha val="100000"/>
            </a:schemeClr>
          </a:solidFill>
        </p:spPr>
      </p:sp>
      <p:sp>
        <p:nvSpPr>
          <p:cNvPr id="8" name="AutoShape 8"/>
          <p:cNvSpPr/>
          <p:nvPr/>
        </p:nvSpPr>
        <p:spPr>
          <a:xfrm rot="-5400000">
            <a:off x="1919801" y="3366432"/>
            <a:ext cx="276816" cy="314563"/>
          </a:xfrm>
          <a:prstGeom prst="triangle">
            <a:avLst/>
          </a:prstGeom>
          <a:solidFill>
            <a:schemeClr val="accent1">
              <a:alpha val="100000"/>
            </a:schemeClr>
          </a:solidFill>
        </p:spPr>
      </p:sp>
      <p:sp>
        <p:nvSpPr>
          <p:cNvPr id="9" name="AutoShape 9"/>
          <p:cNvSpPr/>
          <p:nvPr/>
        </p:nvSpPr>
        <p:spPr>
          <a:xfrm>
            <a:off x="2152036" y="4959859"/>
            <a:ext cx="9189734" cy="1219200"/>
          </a:xfrm>
          <a:prstGeom prst="roundRect">
            <a:avLst/>
          </a:prstGeom>
          <a:solidFill>
            <a:schemeClr val="accent1">
              <a:alpha val="100000"/>
            </a:schemeClr>
          </a:solidFill>
        </p:spPr>
      </p:sp>
      <p:sp>
        <p:nvSpPr>
          <p:cNvPr id="10" name="AutoShape 10"/>
          <p:cNvSpPr/>
          <p:nvPr/>
        </p:nvSpPr>
        <p:spPr>
          <a:xfrm rot="-5400000">
            <a:off x="1919801" y="5124852"/>
            <a:ext cx="276816" cy="314563"/>
          </a:xfrm>
          <a:prstGeom prst="triangle">
            <a:avLst/>
          </a:prstGeom>
          <a:solidFill>
            <a:schemeClr val="accent1">
              <a:alpha val="100000"/>
            </a:schemeClr>
          </a:solidFill>
        </p:spPr>
      </p:sp>
      <p:sp>
        <p:nvSpPr>
          <p:cNvPr id="11" name="TextBox 11"/>
          <p:cNvSpPr txBox="1"/>
          <p:nvPr/>
        </p:nvSpPr>
        <p:spPr>
          <a:xfrm>
            <a:off x="2392658" y="1638090"/>
            <a:ext cx="8708491" cy="911860"/>
          </a:xfrm>
          <a:prstGeom prst="rect">
            <a:avLst/>
          </a:prstGeom>
        </p:spPr>
        <p:txBody>
          <a:bodyPr vert="horz" wrap="square" lIns="123825" tIns="123825" rIns="57150" bIns="123825" rtlCol="0" anchor="t" anchorCtr="0">
            <a:spAutoFit/>
          </a:bodyPr>
          <a:lstStyle/>
          <a:p>
            <a:pPr>
              <a:lnSpc>
                <a:spcPct val="120000"/>
              </a:lnSpc>
            </a:pPr>
            <a:r>
              <a:rPr lang="en-US">
                <a:solidFill>
                  <a:srgbClr val="FFFFFF"/>
                </a:solidFill>
                <a:latin typeface="微软雅黑" panose="020B0503020204020204" charset="-122"/>
                <a:ea typeface="微软雅黑" panose="020B0503020204020204" charset="-122"/>
                <a:cs typeface="微软雅黑" panose="020B0503020204020204" charset="-122"/>
              </a:rPr>
              <a:t>亚运会作为亚洲最高水平的综合性运动会，对比赛成绩、赛事安排等方面的预测和管理需求日益增加。</a:t>
            </a:r>
            <a:endParaRPr lang="en-US">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2" name="AutoShape 12"/>
          <p:cNvSpPr/>
          <p:nvPr/>
        </p:nvSpPr>
        <p:spPr>
          <a:xfrm>
            <a:off x="873196" y="3201439"/>
            <a:ext cx="669478" cy="669478"/>
          </a:xfrm>
          <a:prstGeom prst="ellipse">
            <a:avLst/>
          </a:prstGeom>
          <a:solidFill>
            <a:schemeClr val="accent2">
              <a:alpha val="30000"/>
            </a:schemeClr>
          </a:solidFill>
        </p:spPr>
      </p:sp>
      <p:sp>
        <p:nvSpPr>
          <p:cNvPr id="13" name="AutoShape 13"/>
          <p:cNvSpPr/>
          <p:nvPr/>
        </p:nvSpPr>
        <p:spPr>
          <a:xfrm>
            <a:off x="988282" y="3316525"/>
            <a:ext cx="439305" cy="439305"/>
          </a:xfrm>
          <a:prstGeom prst="ellipse">
            <a:avLst/>
          </a:prstGeom>
          <a:solidFill>
            <a:schemeClr val="accent2">
              <a:alpha val="100000"/>
            </a:schemeClr>
          </a:solidFill>
        </p:spPr>
      </p:sp>
      <p:sp>
        <p:nvSpPr>
          <p:cNvPr id="14" name="AutoShape 14"/>
          <p:cNvSpPr/>
          <p:nvPr/>
        </p:nvSpPr>
        <p:spPr>
          <a:xfrm>
            <a:off x="873196" y="4959859"/>
            <a:ext cx="669478" cy="669478"/>
          </a:xfrm>
          <a:prstGeom prst="ellipse">
            <a:avLst/>
          </a:prstGeom>
          <a:solidFill>
            <a:schemeClr val="accent2">
              <a:alpha val="30000"/>
            </a:schemeClr>
          </a:solidFill>
        </p:spPr>
      </p:sp>
      <p:sp>
        <p:nvSpPr>
          <p:cNvPr id="15" name="AutoShape 15"/>
          <p:cNvSpPr/>
          <p:nvPr/>
        </p:nvSpPr>
        <p:spPr>
          <a:xfrm>
            <a:off x="988282" y="5074945"/>
            <a:ext cx="439305" cy="439305"/>
          </a:xfrm>
          <a:prstGeom prst="ellipse">
            <a:avLst/>
          </a:prstGeom>
          <a:solidFill>
            <a:schemeClr val="accent2">
              <a:alpha val="100000"/>
            </a:schemeClr>
          </a:solidFill>
        </p:spPr>
      </p:sp>
      <p:sp>
        <p:nvSpPr>
          <p:cNvPr id="16" name="TextBox 16"/>
          <p:cNvSpPr txBox="1"/>
          <p:nvPr/>
        </p:nvSpPr>
        <p:spPr>
          <a:xfrm>
            <a:off x="2322285" y="5154931"/>
            <a:ext cx="8849237" cy="911860"/>
          </a:xfrm>
          <a:prstGeom prst="rect">
            <a:avLst/>
          </a:prstGeom>
        </p:spPr>
        <p:txBody>
          <a:bodyPr vert="horz" wrap="square" lIns="123825" tIns="123825" rIns="57150" bIns="123825" rtlCol="0" anchor="t" anchorCtr="0">
            <a:spAutoFit/>
          </a:bodyPr>
          <a:lstStyle/>
          <a:p>
            <a:pPr algn="l">
              <a:lnSpc>
                <a:spcPct val="120000"/>
              </a:lnSpc>
              <a:buClrTx/>
              <a:buSzTx/>
              <a:buFontTx/>
            </a:pPr>
            <a:r>
              <a:rPr lang="en-US" sz="1800">
                <a:solidFill>
                  <a:srgbClr val="FFFFFF"/>
                </a:solidFill>
                <a:latin typeface="微软雅黑" panose="020B0503020204020204" charset="-122"/>
                <a:ea typeface="微软雅黑" panose="020B0503020204020204" charset="-122"/>
                <a:cs typeface="微软雅黑" panose="020B0503020204020204" charset="-122"/>
              </a:rPr>
              <a:t>随着技术的不断发展，机器学习和深度学习在亚运会中的应用将越来越广泛，为赛事组织者和运动员提供更好的服务和支持。</a:t>
            </a:r>
            <a:endParaRPr lang="en-US" sz="18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2332022" y="3396511"/>
            <a:ext cx="8829763" cy="911860"/>
          </a:xfrm>
          <a:prstGeom prst="rect">
            <a:avLst/>
          </a:prstGeom>
        </p:spPr>
        <p:txBody>
          <a:bodyPr vert="horz" wrap="square" lIns="123825" tIns="123825" rIns="57150" bIns="123825" rtlCol="0" anchor="t" anchorCtr="0">
            <a:spAutoFit/>
          </a:bodyPr>
          <a:lstStyle/>
          <a:p>
            <a:pPr algn="l">
              <a:lnSpc>
                <a:spcPct val="120000"/>
              </a:lnSpc>
              <a:buClrTx/>
              <a:buSzTx/>
              <a:buFontTx/>
            </a:pPr>
            <a:r>
              <a:rPr lang="en-US" sz="1800">
                <a:solidFill>
                  <a:srgbClr val="FFFFFF"/>
                </a:solidFill>
                <a:latin typeface="微软雅黑" panose="020B0503020204020204" charset="-122"/>
                <a:ea typeface="微软雅黑" panose="020B0503020204020204" charset="-122"/>
                <a:cs typeface="微软雅黑" panose="020B0503020204020204" charset="-122"/>
              </a:rPr>
              <a:t>机器学习和深度学习技术可以为亚运会提供高效、准确的预测和决策支持，例如运动员成绩预测、赛事安排优化等。</a:t>
            </a:r>
            <a:endParaRPr lang="en-US" sz="18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亚运会中机器学习和深度学习的应用背景</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4414570" y="2954902"/>
            <a:ext cx="6210770" cy="770514"/>
          </a:xfrm>
          <a:prstGeom prst="rect">
            <a:avLst/>
          </a:prstGeom>
        </p:spPr>
        <p:txBody>
          <a:bodyPr wrap="square" lIns="85725" tIns="85725" rIns="47625" bIns="85725" rtlCol="0" anchor="b" anchorCtr="0">
            <a:noAutofit/>
          </a:bodyPr>
          <a:lstStyle/>
          <a:p>
            <a:pPr algn="l">
              <a:lnSpc>
                <a:spcPct val="120000"/>
              </a:lnSpc>
              <a:spcBef>
                <a:spcPct val="0"/>
              </a:spcBef>
              <a:defRPr/>
            </a:pPr>
            <a:r>
              <a:rPr lang="en-US" sz="3825">
                <a:solidFill>
                  <a:srgbClr val="2C3F55"/>
                </a:solidFill>
                <a:latin typeface="微软雅黑" panose="020B0503020204020204" charset="-122"/>
                <a:ea typeface="微软雅黑" panose="020B0503020204020204" charset="-122"/>
                <a:cs typeface="微软雅黑" panose="020B0503020204020204" charset="-122"/>
              </a:rPr>
              <a:t>体育分析中的深度学习</a:t>
            </a:r>
            <a:endParaRPr lang="en-US" sz="1100"/>
          </a:p>
        </p:txBody>
      </p:sp>
      <p:sp>
        <p:nvSpPr>
          <p:cNvPr id="3" name="TextBox 3"/>
          <p:cNvSpPr txBox="1"/>
          <p:nvPr/>
        </p:nvSpPr>
        <p:spPr>
          <a:xfrm>
            <a:off x="1381415" y="2276490"/>
            <a:ext cx="1851477" cy="2425477"/>
          </a:xfrm>
          <a:prstGeom prst="rect">
            <a:avLst/>
          </a:prstGeom>
        </p:spPr>
        <p:txBody>
          <a:bodyPr wrap="square" lIns="85725" tIns="38100" rIns="85725" bIns="38100" rtlCol="0" anchor="ctr" anchorCtr="0">
            <a:spAutoFit/>
          </a:bodyPr>
          <a:lstStyle/>
          <a:p>
            <a:pPr algn="ctr">
              <a:lnSpc>
                <a:spcPct val="80000"/>
              </a:lnSpc>
            </a:pPr>
            <a:r>
              <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577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accent1"/>
                </a:solidFill>
                <a:latin typeface="微软雅黑" panose="020B0503020204020204" charset="-122"/>
                <a:ea typeface="微软雅黑" panose="020B0503020204020204" charset="-122"/>
                <a:cs typeface="微软雅黑" panose="020B0503020204020204" charset="-122"/>
              </a:rPr>
              <a:t>背景介绍</a:t>
            </a:r>
            <a:endParaRPr lang="zh-CN" alt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1094740" y="1295400"/>
            <a:ext cx="9845675" cy="2584450"/>
          </a:xfrm>
          <a:prstGeom prst="rect">
            <a:avLst/>
          </a:prstGeom>
          <a:noFill/>
          <a:ln w="9525">
            <a:noFill/>
          </a:ln>
        </p:spPr>
        <p:txBody>
          <a:bodyPr wrap="square">
            <a:spAutoFit/>
          </a:bodyPr>
          <a:p>
            <a:pPr indent="0"/>
            <a:r>
              <a:rPr lang="zh-CN" b="0">
                <a:ea typeface="宋体" panose="02010600030101010101" pitchFamily="2" charset="-122"/>
              </a:rPr>
              <a:t>体育分析是大型赛事中不可或缺的一环，它涉及到对运动员表现、比赛策略等多方面的深入洞察。</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传统的体育分析主要依赖于人力和简单的统计分析，但随着深度学习技术的发展，现在能够实现更加自动化和智能化的分析。</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通过应用人工智能技术，可以快速、精确地分析比赛实况，出动有争议的情况提供决定性证据。</a:t>
            </a:r>
            <a:endParaRPr lang="zh-CN" b="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通过对过去比赛数据的学习和分析，建立预测模型，预测可能的赛果，为裁判决策提供参考。</a:t>
            </a:r>
            <a:r>
              <a:rPr lang="zh-CN" b="0">
                <a:ea typeface="宋体" panose="02010600030101010101" pitchFamily="2" charset="-122"/>
              </a:rPr>
              <a:t>可以大大提高比赛的公正性以及观赛体验，使体育赛事更加精彩和公正。</a:t>
            </a:r>
            <a:endParaRPr lang="zh-CN" altLang="en-US" b="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a:off x="951247" y="3956467"/>
            <a:ext cx="2521085"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图像识别</a:t>
            </a:r>
            <a:endParaRPr lang="en-US" sz="1100"/>
          </a:p>
        </p:txBody>
      </p:sp>
      <p:sp>
        <p:nvSpPr>
          <p:cNvPr id="3" name="AutoShape 3"/>
          <p:cNvSpPr/>
          <p:nvPr/>
        </p:nvSpPr>
        <p:spPr>
          <a:xfrm>
            <a:off x="3932164" y="1757233"/>
            <a:ext cx="1867327" cy="1867327"/>
          </a:xfrm>
          <a:prstGeom prst="donut">
            <a:avLst>
              <a:gd name="adj" fmla="val 1215"/>
            </a:avLst>
          </a:prstGeom>
          <a:solidFill>
            <a:schemeClr val="accent1">
              <a:alpha val="100000"/>
            </a:schemeClr>
          </a:solidFill>
        </p:spPr>
      </p:sp>
      <p:sp>
        <p:nvSpPr>
          <p:cNvPr id="4" name="AutoShape 4"/>
          <p:cNvSpPr/>
          <p:nvPr/>
        </p:nvSpPr>
        <p:spPr>
          <a:xfrm>
            <a:off x="3691790" y="3956467"/>
            <a:ext cx="2551648"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目标检测</a:t>
            </a:r>
            <a:endParaRPr lang="en-US" sz="1100"/>
          </a:p>
        </p:txBody>
      </p:sp>
      <p:sp>
        <p:nvSpPr>
          <p:cNvPr id="5" name="AutoShape 5"/>
          <p:cNvSpPr/>
          <p:nvPr/>
        </p:nvSpPr>
        <p:spPr>
          <a:xfrm>
            <a:off x="3691790" y="4363738"/>
            <a:ext cx="2348077"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CNN可以用于检测视频中的目标位置，例如追踪球员的位置、球的位置等。</a:t>
            </a:r>
            <a:endParaRPr lang="en-US" sz="1100"/>
          </a:p>
        </p:txBody>
      </p:sp>
      <p:sp>
        <p:nvSpPr>
          <p:cNvPr id="6" name="AutoShape 6"/>
          <p:cNvSpPr/>
          <p:nvPr/>
        </p:nvSpPr>
        <p:spPr>
          <a:xfrm>
            <a:off x="6605747" y="1757233"/>
            <a:ext cx="1867327" cy="1867327"/>
          </a:xfrm>
          <a:prstGeom prst="donut">
            <a:avLst>
              <a:gd name="adj" fmla="val 1215"/>
            </a:avLst>
          </a:prstGeom>
          <a:solidFill>
            <a:schemeClr val="accent1">
              <a:alpha val="100000"/>
            </a:schemeClr>
          </a:solidFill>
        </p:spPr>
      </p:sp>
      <p:sp>
        <p:nvSpPr>
          <p:cNvPr id="7" name="AutoShape 7"/>
          <p:cNvSpPr/>
          <p:nvPr/>
        </p:nvSpPr>
        <p:spPr>
          <a:xfrm>
            <a:off x="6377549" y="3956467"/>
            <a:ext cx="2539471"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动作分割</a:t>
            </a:r>
            <a:endParaRPr lang="en-US" sz="1100"/>
          </a:p>
        </p:txBody>
      </p:sp>
      <p:sp>
        <p:nvSpPr>
          <p:cNvPr id="8" name="AutoShape 8"/>
          <p:cNvSpPr/>
          <p:nvPr/>
        </p:nvSpPr>
        <p:spPr>
          <a:xfrm>
            <a:off x="6377550" y="4363738"/>
            <a:ext cx="2323724"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CNN可以用于将视频中的动作进行分割，例如将篮球比赛中的投篮、运球等动作进行分割。</a:t>
            </a:r>
            <a:endParaRPr lang="en-US" sz="1100"/>
          </a:p>
        </p:txBody>
      </p:sp>
      <p:sp>
        <p:nvSpPr>
          <p:cNvPr id="9" name="AutoShape 9"/>
          <p:cNvSpPr/>
          <p:nvPr/>
        </p:nvSpPr>
        <p:spPr>
          <a:xfrm>
            <a:off x="1173358" y="1757233"/>
            <a:ext cx="1867327" cy="1867327"/>
          </a:xfrm>
          <a:prstGeom prst="donut">
            <a:avLst>
              <a:gd name="adj" fmla="val 1215"/>
            </a:avLst>
          </a:prstGeom>
          <a:solidFill>
            <a:schemeClr val="accent1">
              <a:alpha val="100000"/>
            </a:schemeClr>
          </a:solidFill>
        </p:spPr>
      </p:sp>
      <p:sp>
        <p:nvSpPr>
          <p:cNvPr id="10" name="AutoShape 10"/>
          <p:cNvSpPr/>
          <p:nvPr/>
        </p:nvSpPr>
        <p:spPr>
          <a:xfrm>
            <a:off x="951249" y="4363738"/>
            <a:ext cx="2311548"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卷积神经网络（CNN）在体育分析中常用于图像识别任务，例如识别球员、球、裁判等。</a:t>
            </a:r>
            <a:endParaRPr lang="en-US" sz="1100"/>
          </a:p>
        </p:txBody>
      </p:sp>
      <p:sp>
        <p:nvSpPr>
          <p:cNvPr id="11" name="AutoShape 11"/>
          <p:cNvSpPr/>
          <p:nvPr/>
        </p:nvSpPr>
        <p:spPr>
          <a:xfrm>
            <a:off x="9038940" y="3956467"/>
            <a:ext cx="2555072"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视频压缩</a:t>
            </a:r>
            <a:endParaRPr lang="en-US" sz="1100"/>
          </a:p>
        </p:txBody>
      </p:sp>
      <p:sp>
        <p:nvSpPr>
          <p:cNvPr id="12" name="AutoShape 12"/>
          <p:cNvSpPr/>
          <p:nvPr/>
        </p:nvSpPr>
        <p:spPr>
          <a:xfrm>
            <a:off x="9038941" y="4363738"/>
            <a:ext cx="2323724" cy="1594406"/>
          </a:xfrm>
          <a:prstGeom prst="rect">
            <a:avLst/>
          </a:prstGeom>
        </p:spPr>
        <p:txBody>
          <a:bodyPr wrap="square" lIns="85725" tIns="85725" rIns="47625" bIns="85725" rtlCol="0" anchor="t" anchorCtr="0">
            <a:noAutofit/>
          </a:bodyPr>
          <a:lstStyle/>
          <a:p>
            <a:pPr algn="just">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CNN可以用于对体育比赛视频进行压缩，从而加快传输速度和节省存储空间。</a:t>
            </a:r>
            <a:endParaRPr lang="en-US" sz="1100"/>
          </a:p>
        </p:txBody>
      </p:sp>
      <p:sp>
        <p:nvSpPr>
          <p:cNvPr id="13" name="AutoShape 13"/>
          <p:cNvSpPr/>
          <p:nvPr/>
        </p:nvSpPr>
        <p:spPr>
          <a:xfrm>
            <a:off x="9267140" y="1757233"/>
            <a:ext cx="1867327" cy="1867327"/>
          </a:xfrm>
          <a:prstGeom prst="donut">
            <a:avLst>
              <a:gd name="adj" fmla="val 1215"/>
            </a:avLst>
          </a:prstGeom>
          <a:solidFill>
            <a:schemeClr val="accent1">
              <a:alpha val="100000"/>
            </a:schemeClr>
          </a:solidFill>
        </p:spPr>
      </p:sp>
      <p:sp>
        <p:nvSpPr>
          <p:cNvPr id="14" name="Freeform 14"/>
          <p:cNvSpPr/>
          <p:nvPr/>
        </p:nvSpPr>
        <p:spPr>
          <a:xfrm>
            <a:off x="1816793" y="2385294"/>
            <a:ext cx="580457" cy="611204"/>
          </a:xfrm>
          <a:custGeom>
            <a:avLst/>
            <a:gdLst/>
            <a:ahLst/>
            <a:cxnLst/>
            <a:rect l="l" t="t"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accent1">
              <a:alpha val="100000"/>
            </a:schemeClr>
          </a:solidFill>
        </p:spPr>
      </p:sp>
      <p:sp>
        <p:nvSpPr>
          <p:cNvPr id="15" name="AutoShape 15"/>
          <p:cNvSpPr/>
          <p:nvPr/>
        </p:nvSpPr>
        <p:spPr>
          <a:xfrm>
            <a:off x="1967516" y="2592214"/>
            <a:ext cx="137324" cy="35006"/>
          </a:xfrm>
          <a:prstGeom prst="rect">
            <a:avLst/>
          </a:prstGeom>
          <a:solidFill>
            <a:schemeClr val="accent1">
              <a:alpha val="100000"/>
            </a:schemeClr>
          </a:solidFill>
        </p:spPr>
      </p:sp>
      <p:sp>
        <p:nvSpPr>
          <p:cNvPr id="16" name="AutoShape 16"/>
          <p:cNvSpPr/>
          <p:nvPr/>
        </p:nvSpPr>
        <p:spPr>
          <a:xfrm>
            <a:off x="1967516" y="2510049"/>
            <a:ext cx="182717" cy="35006"/>
          </a:xfrm>
          <a:prstGeom prst="rect">
            <a:avLst/>
          </a:prstGeom>
          <a:solidFill>
            <a:schemeClr val="accent1">
              <a:alpha val="100000"/>
            </a:schemeClr>
          </a:solidFill>
        </p:spPr>
      </p:sp>
      <p:sp>
        <p:nvSpPr>
          <p:cNvPr id="17" name="Freeform 17"/>
          <p:cNvSpPr/>
          <p:nvPr/>
        </p:nvSpPr>
        <p:spPr>
          <a:xfrm>
            <a:off x="2172048" y="2529578"/>
            <a:ext cx="139505" cy="408335"/>
          </a:xfrm>
          <a:custGeom>
            <a:avLst/>
            <a:gdLst/>
            <a:ahLst/>
            <a:cxnLst/>
            <a:rect l="l" t="t"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accent1">
              <a:alpha val="100000"/>
            </a:schemeClr>
          </a:solidFill>
        </p:spPr>
      </p:sp>
      <p:sp>
        <p:nvSpPr>
          <p:cNvPr id="18" name="Freeform 18"/>
          <p:cNvSpPr/>
          <p:nvPr/>
        </p:nvSpPr>
        <p:spPr>
          <a:xfrm>
            <a:off x="4749694" y="2658487"/>
            <a:ext cx="231331" cy="243277"/>
          </a:xfrm>
          <a:custGeom>
            <a:avLst/>
            <a:gdLst/>
            <a:ahLst/>
            <a:cxnLst/>
            <a:rect l="l" t="t"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accent1">
              <a:alpha val="100000"/>
            </a:schemeClr>
          </a:solidFill>
        </p:spPr>
      </p:sp>
      <p:sp>
        <p:nvSpPr>
          <p:cNvPr id="19" name="Freeform 19"/>
          <p:cNvSpPr/>
          <p:nvPr/>
        </p:nvSpPr>
        <p:spPr>
          <a:xfrm>
            <a:off x="4467776" y="2395266"/>
            <a:ext cx="796103" cy="591260"/>
          </a:xfrm>
          <a:custGeom>
            <a:avLst/>
            <a:gdLst/>
            <a:ahLst/>
            <a:cxnLst/>
            <a:rect l="l" t="t"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accent1">
              <a:alpha val="100000"/>
            </a:schemeClr>
          </a:solidFill>
        </p:spPr>
      </p:sp>
      <p:sp>
        <p:nvSpPr>
          <p:cNvPr id="20" name="Freeform 20"/>
          <p:cNvSpPr/>
          <p:nvPr/>
        </p:nvSpPr>
        <p:spPr>
          <a:xfrm>
            <a:off x="7193681" y="2398079"/>
            <a:ext cx="691461" cy="585635"/>
          </a:xfrm>
          <a:custGeom>
            <a:avLst/>
            <a:gdLst/>
            <a:ahLst/>
            <a:cxnLst/>
            <a:rect l="l" t="t"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accent1">
              <a:alpha val="100000"/>
            </a:schemeClr>
          </a:solidFill>
        </p:spPr>
      </p:sp>
      <p:sp>
        <p:nvSpPr>
          <p:cNvPr id="21" name="Freeform 21"/>
          <p:cNvSpPr/>
          <p:nvPr/>
        </p:nvSpPr>
        <p:spPr>
          <a:xfrm>
            <a:off x="0" y="0"/>
            <a:ext cx="0" cy="0"/>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accent1">
              <a:alpha val="100000"/>
            </a:schemeClr>
          </a:solidFill>
        </p:spPr>
      </p:sp>
      <p:sp>
        <p:nvSpPr>
          <p:cNvPr id="22" name="Freeform 22"/>
          <p:cNvSpPr/>
          <p:nvPr/>
        </p:nvSpPr>
        <p:spPr>
          <a:xfrm>
            <a:off x="0" y="0"/>
            <a:ext cx="0" cy="0"/>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accent1">
              <a:alpha val="100000"/>
            </a:schemeClr>
          </a:solidFill>
        </p:spPr>
      </p:sp>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CNN在体育分析中的应用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blip>
          <a:srcRect/>
          <a:stretch>
            <a:fillRect l="-100" r="-100"/>
          </a:stretch>
        </a:blipFill>
        <a:effectLst/>
      </p:bgPr>
    </p:bg>
    <p:spTree>
      <p:nvGrpSpPr>
        <p:cNvPr id="1" name=""/>
        <p:cNvGrpSpPr/>
        <p:nvPr/>
      </p:nvGrpSpPr>
      <p:grpSpPr>
        <a:xfrm>
          <a:off x="0" y="0"/>
          <a:ext cx="0" cy="0"/>
          <a:chOff x="0" y="0"/>
          <a:chExt cx="0" cy="0"/>
        </a:xfrm>
      </p:grpSpPr>
      <p:sp>
        <p:nvSpPr>
          <p:cNvPr id="2" name="AutoShape 2"/>
          <p:cNvSpPr/>
          <p:nvPr/>
        </p:nvSpPr>
        <p:spPr>
          <a:xfrm rot="2714886">
            <a:off x="5094176" y="2836252"/>
            <a:ext cx="2009746" cy="2009746"/>
          </a:xfrm>
          <a:prstGeom prst="rect">
            <a:avLst/>
          </a:prstGeom>
          <a:ln w="9525">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5669280" y="2019239"/>
            <a:ext cx="907085" cy="907085"/>
          </a:xfrm>
          <a:prstGeom prst="ellipse">
            <a:avLst/>
          </a:prstGeom>
          <a:solidFill>
            <a:schemeClr val="accent1">
              <a:alpha val="100000"/>
            </a:schemeClr>
          </a:solidFill>
        </p:spPr>
      </p:sp>
      <p:sp>
        <p:nvSpPr>
          <p:cNvPr id="4" name="AutoShape 4"/>
          <p:cNvSpPr/>
          <p:nvPr/>
        </p:nvSpPr>
        <p:spPr>
          <a:xfrm>
            <a:off x="4308287" y="3403519"/>
            <a:ext cx="827715" cy="827715"/>
          </a:xfrm>
          <a:prstGeom prst="ellipse">
            <a:avLst/>
          </a:prstGeom>
          <a:solidFill>
            <a:schemeClr val="accent1">
              <a:alpha val="100000"/>
            </a:schemeClr>
          </a:solidFill>
        </p:spPr>
      </p:sp>
      <p:sp>
        <p:nvSpPr>
          <p:cNvPr id="5" name="AutoShape 5"/>
          <p:cNvSpPr/>
          <p:nvPr/>
        </p:nvSpPr>
        <p:spPr>
          <a:xfrm>
            <a:off x="5669280" y="4551274"/>
            <a:ext cx="907085" cy="907085"/>
          </a:xfrm>
          <a:prstGeom prst="ellipse">
            <a:avLst/>
          </a:prstGeom>
          <a:solidFill>
            <a:schemeClr val="accent1">
              <a:alpha val="100000"/>
            </a:schemeClr>
          </a:solidFill>
        </p:spPr>
      </p:sp>
      <p:sp>
        <p:nvSpPr>
          <p:cNvPr id="6" name="AutoShape 6"/>
          <p:cNvSpPr/>
          <p:nvPr/>
        </p:nvSpPr>
        <p:spPr>
          <a:xfrm>
            <a:off x="7062094" y="3403519"/>
            <a:ext cx="827715" cy="827715"/>
          </a:xfrm>
          <a:prstGeom prst="ellipse">
            <a:avLst/>
          </a:prstGeom>
          <a:solidFill>
            <a:schemeClr val="accent1">
              <a:alpha val="100000"/>
            </a:schemeClr>
          </a:solidFill>
        </p:spPr>
      </p:sp>
      <p:sp>
        <p:nvSpPr>
          <p:cNvPr id="7" name="AutoShape 7"/>
          <p:cNvSpPr/>
          <p:nvPr/>
        </p:nvSpPr>
        <p:spPr>
          <a:xfrm>
            <a:off x="724975" y="1688692"/>
            <a:ext cx="3241937" cy="407270"/>
          </a:xfrm>
          <a:prstGeom prst="rect">
            <a:avLst/>
          </a:prstGeom>
        </p:spPr>
        <p:txBody>
          <a:bodyPr wrap="square" lIns="85725" tIns="85725" rIns="47625" bIns="85725" rtlCol="0" anchor="t" anchorCtr="0">
            <a:noAutofit/>
          </a:bodyPr>
          <a:lstStyle/>
          <a:p>
            <a:pPr algn="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文本分析</a:t>
            </a:r>
            <a:endParaRPr lang="en-US" sz="1100"/>
          </a:p>
        </p:txBody>
      </p:sp>
      <p:sp>
        <p:nvSpPr>
          <p:cNvPr id="8" name="AutoShape 8"/>
          <p:cNvSpPr/>
          <p:nvPr/>
        </p:nvSpPr>
        <p:spPr>
          <a:xfrm>
            <a:off x="724975" y="2014081"/>
            <a:ext cx="3241937" cy="1625801"/>
          </a:xfrm>
          <a:prstGeom prst="rect">
            <a:avLst/>
          </a:prstGeom>
        </p:spPr>
        <p:txBody>
          <a:bodyPr wrap="square" lIns="85725" tIns="85725" rIns="47625" bIns="85725" rtlCol="0" anchor="t" anchorCtr="0">
            <a:noAutofit/>
          </a:bodyPr>
          <a:lstStyle/>
          <a:p>
            <a:pPr algn="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循环神经网络（RNN）常用于对体育新闻、评论等文本数据进行处理和分析，例如情感分析、主题提取等。</a:t>
            </a:r>
            <a:endParaRPr lang="en-US" sz="1100"/>
          </a:p>
        </p:txBody>
      </p:sp>
      <p:sp>
        <p:nvSpPr>
          <p:cNvPr id="9" name="AutoShape 9"/>
          <p:cNvSpPr/>
          <p:nvPr/>
        </p:nvSpPr>
        <p:spPr>
          <a:xfrm>
            <a:off x="8231186" y="1658092"/>
            <a:ext cx="3241937"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时序分析</a:t>
            </a:r>
            <a:endParaRPr lang="en-US" sz="1100"/>
          </a:p>
        </p:txBody>
      </p:sp>
      <p:sp>
        <p:nvSpPr>
          <p:cNvPr id="10" name="AutoShape 10"/>
          <p:cNvSpPr/>
          <p:nvPr/>
        </p:nvSpPr>
        <p:spPr>
          <a:xfrm>
            <a:off x="8231186" y="1983478"/>
            <a:ext cx="3241937" cy="1647503"/>
          </a:xfrm>
          <a:prstGeom prst="rect">
            <a:avLst/>
          </a:prstGeom>
        </p:spPr>
        <p:txBody>
          <a:bodyPr wrap="square" lIns="85725" tIns="85725" rIns="47625" bIns="85725" rtlCol="0" anchor="t" anchorCtr="0">
            <a:noAutofit/>
          </a:bodyPr>
          <a:lstStyle/>
          <a:p>
            <a:pPr algn="l">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RNN可以用于对体育比赛中的时序数据进行处理和分析，例如得分、犯规等时间序列数据。</a:t>
            </a:r>
            <a:endParaRPr lang="en-US" sz="1100"/>
          </a:p>
        </p:txBody>
      </p:sp>
      <p:sp>
        <p:nvSpPr>
          <p:cNvPr id="11" name="AutoShape 11"/>
          <p:cNvSpPr/>
          <p:nvPr/>
        </p:nvSpPr>
        <p:spPr>
          <a:xfrm>
            <a:off x="724975" y="3885433"/>
            <a:ext cx="3241937" cy="407270"/>
          </a:xfrm>
          <a:prstGeom prst="rect">
            <a:avLst/>
          </a:prstGeom>
        </p:spPr>
        <p:txBody>
          <a:bodyPr wrap="square" lIns="85725" tIns="85725" rIns="47625" bIns="85725" rtlCol="0" anchor="t" anchorCtr="0">
            <a:noAutofit/>
          </a:bodyPr>
          <a:lstStyle/>
          <a:p>
            <a:pPr algn="r">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语音识别</a:t>
            </a:r>
            <a:endParaRPr lang="en-US" sz="1100"/>
          </a:p>
        </p:txBody>
      </p:sp>
      <p:sp>
        <p:nvSpPr>
          <p:cNvPr id="12" name="AutoShape 12"/>
          <p:cNvSpPr/>
          <p:nvPr/>
        </p:nvSpPr>
        <p:spPr>
          <a:xfrm>
            <a:off x="724975" y="4210824"/>
            <a:ext cx="3241937" cy="1638335"/>
          </a:xfrm>
          <a:prstGeom prst="rect">
            <a:avLst/>
          </a:prstGeom>
        </p:spPr>
        <p:txBody>
          <a:bodyPr wrap="square" lIns="85725" tIns="85725" rIns="47625" bIns="85725" rtlCol="0" anchor="t" anchorCtr="0">
            <a:noAutofit/>
          </a:bodyPr>
          <a:lstStyle/>
          <a:p>
            <a:pPr algn="r">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RNN可以用于将体育比赛中的语音信息进行识别和转写，例如将教练的口令转换成文字。</a:t>
            </a:r>
            <a:endParaRPr lang="en-US" sz="1100"/>
          </a:p>
        </p:txBody>
      </p:sp>
      <p:sp>
        <p:nvSpPr>
          <p:cNvPr id="13" name="AutoShape 13"/>
          <p:cNvSpPr/>
          <p:nvPr/>
        </p:nvSpPr>
        <p:spPr>
          <a:xfrm>
            <a:off x="8231186" y="3854834"/>
            <a:ext cx="3241937" cy="407270"/>
          </a:xfrm>
          <a:prstGeom prst="rect">
            <a:avLst/>
          </a:prstGeom>
        </p:spPr>
        <p:txBody>
          <a:bodyPr wrap="square" lIns="85725" tIns="85725" rIns="47625" bIns="85725" rtlCol="0" anchor="t" anchorCtr="0">
            <a:noAutofit/>
          </a:bodyPr>
          <a:lstStyle/>
          <a:p>
            <a:pPr algn="l">
              <a:spcBef>
                <a:spcPts val="375"/>
              </a:spcBef>
              <a:defRPr/>
            </a:pPr>
            <a:r>
              <a:rPr lang="en-US" sz="2025" b="1">
                <a:solidFill>
                  <a:schemeClr val="accent1"/>
                </a:solidFill>
                <a:latin typeface="微软雅黑" panose="020B0503020204020204" charset="-122"/>
                <a:ea typeface="微软雅黑" panose="020B0503020204020204" charset="-122"/>
                <a:cs typeface="微软雅黑" panose="020B0503020204020204" charset="-122"/>
              </a:rPr>
              <a:t>视频描述生成</a:t>
            </a:r>
            <a:endParaRPr lang="en-US" sz="1100"/>
          </a:p>
        </p:txBody>
      </p:sp>
      <p:sp>
        <p:nvSpPr>
          <p:cNvPr id="14" name="AutoShape 14"/>
          <p:cNvSpPr/>
          <p:nvPr/>
        </p:nvSpPr>
        <p:spPr>
          <a:xfrm>
            <a:off x="8231186" y="4180220"/>
            <a:ext cx="3241937" cy="1668938"/>
          </a:xfrm>
          <a:prstGeom prst="rect">
            <a:avLst/>
          </a:prstGeom>
        </p:spPr>
        <p:txBody>
          <a:bodyPr wrap="square" lIns="85725" tIns="85725" rIns="47625" bIns="85725" rtlCol="0" anchor="t" anchorCtr="0">
            <a:noAutofit/>
          </a:bodyPr>
          <a:lstStyle/>
          <a:p>
            <a:pPr algn="l">
              <a:lnSpc>
                <a:spcPct val="150000"/>
              </a:lnSpc>
              <a:spcBef>
                <a:spcPts val="375"/>
              </a:spcBef>
              <a:defRPr/>
            </a:pPr>
            <a:r>
              <a:rPr lang="en-US" sz="1500">
                <a:solidFill>
                  <a:schemeClr val="dk1"/>
                </a:solidFill>
                <a:latin typeface="微软雅黑" panose="020B0503020204020204" charset="-122"/>
                <a:ea typeface="微软雅黑" panose="020B0503020204020204" charset="-122"/>
                <a:cs typeface="微软雅黑" panose="020B0503020204020204" charset="-122"/>
              </a:rPr>
              <a:t>RNN可以用于自动生成对体育比赛的描述和评论，从而为观众提供更加丰富的观赛体验。</a:t>
            </a:r>
            <a:endParaRPr lang="en-US" sz="1100"/>
          </a:p>
        </p:txBody>
      </p:sp>
      <p:sp>
        <p:nvSpPr>
          <p:cNvPr id="15" name="Freeform 15"/>
          <p:cNvSpPr/>
          <p:nvPr/>
        </p:nvSpPr>
        <p:spPr>
          <a:xfrm>
            <a:off x="5835091" y="2197120"/>
            <a:ext cx="575584" cy="551200"/>
          </a:xfrm>
          <a:custGeom>
            <a:avLst/>
            <a:gdLst/>
            <a:ahLst/>
            <a:cxnLst/>
            <a:rect l="l" t="t"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FFFFFF">
              <a:alpha val="100000"/>
            </a:srgbClr>
          </a:solidFill>
        </p:spPr>
      </p:sp>
      <p:sp>
        <p:nvSpPr>
          <p:cNvPr id="16" name="Freeform 16"/>
          <p:cNvSpPr/>
          <p:nvPr/>
        </p:nvSpPr>
        <p:spPr>
          <a:xfrm>
            <a:off x="5997366" y="2351715"/>
            <a:ext cx="251887" cy="241158"/>
          </a:xfrm>
          <a:custGeom>
            <a:avLst/>
            <a:gdLst/>
            <a:ahLst/>
            <a:cxnLst/>
            <a:rect l="l" t="t"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FFFFFF">
              <a:alpha val="100000"/>
            </a:srgbClr>
          </a:solidFill>
        </p:spPr>
      </p:sp>
      <p:sp>
        <p:nvSpPr>
          <p:cNvPr id="17" name="Freeform 17"/>
          <p:cNvSpPr/>
          <p:nvPr/>
        </p:nvSpPr>
        <p:spPr>
          <a:xfrm>
            <a:off x="6050524" y="2403531"/>
            <a:ext cx="144597" cy="138501"/>
          </a:xfrm>
          <a:custGeom>
            <a:avLst/>
            <a:gdLst/>
            <a:ahLst/>
            <a:cxnLst/>
            <a:rect l="l" t="t"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FFFFFF">
              <a:alpha val="100000"/>
            </a:srgbClr>
          </a:solidFill>
        </p:spPr>
      </p:sp>
      <p:sp>
        <p:nvSpPr>
          <p:cNvPr id="18" name="Freeform 18"/>
          <p:cNvSpPr/>
          <p:nvPr/>
        </p:nvSpPr>
        <p:spPr>
          <a:xfrm>
            <a:off x="4521769" y="3583229"/>
            <a:ext cx="400751" cy="515722"/>
          </a:xfrm>
          <a:custGeom>
            <a:avLst/>
            <a:gdLst/>
            <a:ahLst/>
            <a:cxnLst/>
            <a:rect l="l" t="t"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FFFFFF">
              <a:alpha val="100000"/>
            </a:srgbClr>
          </a:solidFill>
        </p:spPr>
      </p:sp>
      <p:sp>
        <p:nvSpPr>
          <p:cNvPr id="19" name="Freeform 19"/>
          <p:cNvSpPr/>
          <p:nvPr/>
        </p:nvSpPr>
        <p:spPr>
          <a:xfrm>
            <a:off x="7254083" y="3590222"/>
            <a:ext cx="480270" cy="477455"/>
          </a:xfrm>
          <a:custGeom>
            <a:avLst/>
            <a:gdLst/>
            <a:ahLst/>
            <a:cxnLst/>
            <a:rect l="l" t="t"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alpha val="100000"/>
            </a:srgbClr>
          </a:solidFill>
        </p:spPr>
      </p:sp>
      <p:sp>
        <p:nvSpPr>
          <p:cNvPr id="20" name="Freeform 20"/>
          <p:cNvSpPr/>
          <p:nvPr/>
        </p:nvSpPr>
        <p:spPr>
          <a:xfrm>
            <a:off x="5877641" y="4747565"/>
            <a:ext cx="490362" cy="514624"/>
          </a:xfrm>
          <a:custGeom>
            <a:avLst/>
            <a:gdLst/>
            <a:ahLst/>
            <a:cxnLst/>
            <a:rect l="l" t="t"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rgbClr val="FFFFFF">
              <a:alpha val="100000"/>
            </a:srgbClr>
          </a:solidFill>
        </p:spPr>
      </p:sp>
      <p:sp>
        <p:nvSpPr>
          <p:cNvPr id="21" name="Freeform 21"/>
          <p:cNvSpPr/>
          <p:nvPr/>
        </p:nvSpPr>
        <p:spPr>
          <a:xfrm>
            <a:off x="6076371" y="4827666"/>
            <a:ext cx="115580" cy="120457"/>
          </a:xfrm>
          <a:custGeom>
            <a:avLst/>
            <a:gdLst/>
            <a:ahLst/>
            <a:cxnLst/>
            <a:rect l="l" t="t"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rgbClr val="FFFFFF">
              <a:alpha val="100000"/>
            </a:srgbClr>
          </a:solidFill>
        </p:spPr>
      </p:sp>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微软雅黑" panose="020B0503020204020204" charset="-122"/>
                <a:ea typeface="微软雅黑" panose="020B0503020204020204" charset="-122"/>
                <a:cs typeface="微软雅黑" panose="020B0503020204020204" charset="-122"/>
              </a:rPr>
              <a:t>RNN在体育分析中的应用</a:t>
            </a:r>
            <a:endParaRPr lang="en-US" sz="3000"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commondata" val="eyJoZGlkIjoiNzIzMWFmMTlhZGM2ZDIyMmQzNTVkZjRiMTBjNmI4ODAifQ=="/>
</p:tagLst>
</file>

<file path=ppt/theme/theme1.xml><?xml version="1.0" encoding="utf-8"?>
<a:theme xmlns:a="http://schemas.openxmlformats.org/drawingml/2006/main" name="Office Theme">
  <a:themeElements>
    <a:clrScheme name="Office">
      <a:dk1>
        <a:srgbClr val="000000"/>
      </a:dk1>
      <a:lt1>
        <a:srgbClr val="EFFFFD"/>
      </a:lt1>
      <a:dk2>
        <a:srgbClr val="003C35"/>
      </a:dk2>
      <a:lt2>
        <a:srgbClr val="FFFFFF"/>
      </a:lt2>
      <a:accent1>
        <a:srgbClr val="00A5B2"/>
      </a:accent1>
      <a:accent2>
        <a:srgbClr val="52C6B8"/>
      </a:accent2>
      <a:accent3>
        <a:srgbClr val="00657D"/>
      </a:accent3>
      <a:accent4>
        <a:srgbClr val="58C19B"/>
      </a:accent4>
      <a:accent5>
        <a:srgbClr val="6DD690"/>
      </a:accent5>
      <a:accent6>
        <a:srgbClr val="9CCA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3628</Words>
  <Application>WPS 演示</Application>
  <PresentationFormat>On-screen Show (4:3)</PresentationFormat>
  <Paragraphs>299</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Arial</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bbo</cp:lastModifiedBy>
  <cp:revision>2</cp:revision>
  <dcterms:created xsi:type="dcterms:W3CDTF">2006-08-16T00:00:00Z</dcterms:created>
  <dcterms:modified xsi:type="dcterms:W3CDTF">2024-01-01T09:24:39Z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C91635132F7243F0AC745AFAA59033D0_12</vt:lpwstr>
  </property>
  <property fmtid="{D5CDD505-2E9C-101B-9397-08002B2CF9AE}" pid="3" name="KSOProductBuildVer">
    <vt:lpwstr>2052-12.1.0.16120</vt:lpwstr>
  </property>
</Properties>
</file>