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462" r:id="rId3"/>
    <p:sldId id="501" r:id="rId4"/>
    <p:sldId id="531" r:id="rId5"/>
    <p:sldId id="503" r:id="rId6"/>
    <p:sldId id="504" r:id="rId7"/>
    <p:sldId id="505" r:id="rId8"/>
    <p:sldId id="518" r:id="rId9"/>
    <p:sldId id="506" r:id="rId10"/>
    <p:sldId id="507" r:id="rId11"/>
    <p:sldId id="548" r:id="rId12"/>
    <p:sldId id="549" r:id="rId13"/>
    <p:sldId id="508" r:id="rId14"/>
    <p:sldId id="509" r:id="rId15"/>
    <p:sldId id="510" r:id="rId16"/>
    <p:sldId id="511" r:id="rId17"/>
    <p:sldId id="515" r:id="rId18"/>
    <p:sldId id="516" r:id="rId19"/>
    <p:sldId id="512" r:id="rId20"/>
    <p:sldId id="517" r:id="rId21"/>
    <p:sldId id="560" r:id="rId22"/>
    <p:sldId id="513" r:id="rId23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E02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208"/>
        <p:guide pos="2878"/>
      </p:guideLst>
    </p:cSldViewPr>
  </p:slideViewPr>
  <p:gridSpacing cx="36003" cy="3600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页眉占位符 307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fontAlgn="base"/>
            <a:endParaRPr lang="zh-CN" sz="1200" strike="noStrike" noProof="1"/>
          </a:p>
        </p:txBody>
      </p:sp>
      <p:sp>
        <p:nvSpPr>
          <p:cNvPr id="3075" name="日期占位符 3074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algn="r" fontAlgn="base"/>
            <a:endParaRPr lang="zh-CN" altLang="en-US" sz="1200" strike="noStrike" noProof="1"/>
          </a:p>
        </p:txBody>
      </p:sp>
      <p:sp>
        <p:nvSpPr>
          <p:cNvPr id="3076" name="幻灯片图像占位符 3075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文本占位符 3076"/>
          <p:cNvSpPr>
            <a:spLocks noGrp="1"/>
          </p:cNvSpPr>
          <p:nvPr>
            <p:ph type="body" sz="quarter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078" name="页脚占位符 3077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fontAlgn="base"/>
            <a:endParaRPr lang="zh-CN" sz="1200" strike="noStrike" noProof="1"/>
          </a:p>
        </p:txBody>
      </p:sp>
      <p:sp>
        <p:nvSpPr>
          <p:cNvPr id="3079" name="灯片编号占位符 3078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fontAlgn="base"/>
            <a:fld id="{9A0DB2DC-4C9A-4742-B13C-FB6460FD3503}" type="slidenum">
              <a:rPr lang="zh-CN" sz="1200" strike="noStrike" noProof="1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1pPr>
    <a:lvl2pPr marL="457200" lvl="1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2pPr>
    <a:lvl3pPr marL="914400" lvl="2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3pPr>
    <a:lvl4pPr marL="1371600" lvl="3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4pPr>
    <a:lvl5pPr marL="1828800" lvl="4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050" name="组合 2049"/>
          <p:cNvGrpSpPr/>
          <p:nvPr/>
        </p:nvGrpSpPr>
        <p:grpSpPr>
          <a:xfrm>
            <a:off x="0" y="2438400"/>
            <a:ext cx="9009063" cy="1052513"/>
            <a:chOff x="0" y="0"/>
            <a:chExt cx="5675" cy="663"/>
          </a:xfrm>
        </p:grpSpPr>
        <p:grpSp>
          <p:nvGrpSpPr>
            <p:cNvPr id="2051" name="组合 2050"/>
            <p:cNvGrpSpPr/>
            <p:nvPr/>
          </p:nvGrpSpPr>
          <p:grpSpPr>
            <a:xfrm>
              <a:off x="183" y="68"/>
              <a:ext cx="448" cy="299"/>
              <a:chOff x="0" y="0"/>
              <a:chExt cx="624" cy="432"/>
            </a:xfrm>
          </p:grpSpPr>
          <p:sp>
            <p:nvSpPr>
              <p:cNvPr id="2052" name="矩形 2051"/>
              <p:cNvSpPr/>
              <p:nvPr/>
            </p:nvSpPr>
            <p:spPr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anchor="t"/>
              <a:p>
                <a:pPr lvl="0" indent="0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3" name="矩形 2052"/>
              <p:cNvSpPr/>
              <p:nvPr/>
            </p:nvSpPr>
            <p:spPr>
              <a:xfrm>
                <a:off x="336" y="0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anchor="t"/>
              <a:p>
                <a:pPr lvl="0" indent="0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054" name="组合 2053"/>
            <p:cNvGrpSpPr/>
            <p:nvPr/>
          </p:nvGrpSpPr>
          <p:grpSpPr>
            <a:xfrm>
              <a:off x="261" y="334"/>
              <a:ext cx="465" cy="299"/>
              <a:chOff x="0" y="0"/>
              <a:chExt cx="672" cy="432"/>
            </a:xfrm>
          </p:grpSpPr>
          <p:sp>
            <p:nvSpPr>
              <p:cNvPr id="2055" name="矩形 2054"/>
              <p:cNvSpPr/>
              <p:nvPr/>
            </p:nvSpPr>
            <p:spPr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anchor="t"/>
              <a:p>
                <a:pPr lvl="0" indent="0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6" name="矩形 2055"/>
              <p:cNvSpPr/>
              <p:nvPr/>
            </p:nvSpPr>
            <p:spPr>
              <a:xfrm>
                <a:off x="336" y="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anchor="t"/>
              <a:p>
                <a:pPr lvl="0" indent="0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057" name="矩形 2056"/>
            <p:cNvSpPr/>
            <p:nvPr/>
          </p:nvSpPr>
          <p:spPr>
            <a:xfrm>
              <a:off x="0" y="288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 anchor="t"/>
            <a:p>
              <a:pPr lvl="0" inden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058" name="矩形 2057"/>
            <p:cNvSpPr/>
            <p:nvPr/>
          </p:nvSpPr>
          <p:spPr>
            <a:xfrm>
              <a:off x="400" y="0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 anchor="t"/>
            <a:p>
              <a:pPr lvl="0" inden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059" name="矩形 2058"/>
            <p:cNvSpPr/>
            <p:nvPr/>
          </p:nvSpPr>
          <p:spPr>
            <a:xfrm flipV="1">
              <a:off x="199" y="518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anchor="t"/>
            <a:p>
              <a:pPr lvl="0" inden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2060" name="标题 2059"/>
          <p:cNvSpPr>
            <a:spLocks noGrp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lvl="0">
              <a:defRPr kern="1200"/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61" name="副标题 2060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62" name="日期占位符 2061"/>
          <p:cNvSpPr>
            <a:spLocks noGrp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fontAlgn="base"/>
            <a:fld id="{BB962C8B-B14F-4D97-AF65-F5344CB8AC3E}" type="datetimeFigureOut">
              <a:rPr lang="zh-CN" altLang="en-US" strike="noStrike" noProof="1">
                <a:solidFill>
                  <a:schemeClr val="bg2"/>
                </a:solidFill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solidFill>
                <a:schemeClr val="bg2"/>
              </a:solidFill>
              <a:latin typeface="Tahoma" panose="020B06040305040402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2063" name="页脚占位符 2062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fontAlgn="base"/>
            <a:endParaRPr lang="zh-CN" strike="noStrike" noProof="1">
              <a:solidFill>
                <a:schemeClr val="bg2"/>
              </a:solidFill>
              <a:latin typeface="Tahoma" panose="020B0604030504040204" pitchFamily="2" charset="0"/>
            </a:endParaRPr>
          </a:p>
        </p:txBody>
      </p:sp>
      <p:sp>
        <p:nvSpPr>
          <p:cNvPr id="2064" name="灯片编号占位符 2063"/>
          <p:cNvSpPr>
            <a:spLocks noGrp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fontAlgn="base"/>
            <a:fld id="{9A0DB2DC-4C9A-4742-B13C-FB6460FD3503}" type="slidenum">
              <a:rPr lang="zh-CN" strike="noStrike" noProof="1">
                <a:solidFill>
                  <a:schemeClr val="bg2"/>
                </a:solidFill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>
              <a:solidFill>
                <a:schemeClr val="bg2"/>
              </a:solidFill>
              <a:latin typeface="Tahoma" panose="020B0604030504040204" pitchFamily="2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latin typeface="Tahoma" panose="020B06040305040402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1" y="214313"/>
            <a:ext cx="1951038" cy="59182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40009" cy="59182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latin typeface="Tahoma" panose="020B06040305040402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latin typeface="Tahoma" panose="020B06040305040402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latin typeface="Tahoma" panose="020B06040305040402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latin typeface="Tahoma" panose="020B06040305040402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latin typeface="Tahoma" panose="020B06040305040402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08476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6612" y="2017713"/>
            <a:ext cx="3808476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latin typeface="Tahoma" panose="020B06040305040402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latin typeface="Tahoma" panose="020B06040305040402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latin typeface="Tahoma" panose="020B06040305040402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latin typeface="Tahoma" panose="020B06040305040402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latin typeface="Tahoma" panose="020B06040305040402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latin typeface="Tahoma" panose="020B06040305040402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/>
          <a:p>
            <a:pPr lvl="0" indent="0" algn="ctr"/>
            <a:endParaRPr lang="zh-CN" altLang="en-US" sz="240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lvl="0" indent="0" algn="ctr"/>
            <a:endParaRPr lang="zh-CN" altLang="en-US" sz="240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/>
          <a:p>
            <a:pPr lvl="0" indent="0" algn="ctr"/>
            <a:endParaRPr lang="zh-CN" altLang="en-US" sz="240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1029" name="矩形 1028"/>
          <p:cNvSpPr/>
          <p:nvPr/>
        </p:nvSpPr>
        <p:spPr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lvl="0" indent="0" algn="ctr"/>
            <a:endParaRPr lang="zh-CN" altLang="en-US" sz="240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1030" name="矩形 1029"/>
          <p:cNvSpPr/>
          <p:nvPr/>
        </p:nvSpPr>
        <p:spPr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p>
            <a:pPr lvl="0" indent="0" algn="ctr"/>
            <a:endParaRPr lang="zh-CN" altLang="en-US" sz="240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1031" name="矩形 1030"/>
          <p:cNvSpPr/>
          <p:nvPr/>
        </p:nvSpPr>
        <p:spPr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p>
            <a:pPr lvl="0" indent="0" algn="ctr"/>
            <a:endParaRPr lang="zh-CN" altLang="en-US" sz="240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1032" name="矩形 1031"/>
          <p:cNvSpPr/>
          <p:nvPr/>
        </p:nvSpPr>
        <p:spPr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lvl="0" indent="0" algn="ctr"/>
            <a:endParaRPr lang="zh-CN" altLang="en-US" sz="240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1033" name="标题 1032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4" name="文本占位符 1033"/>
          <p:cNvSpPr>
            <a:spLocks noGrp="1"/>
          </p:cNvSpPr>
          <p:nvPr>
            <p:ph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5" name="日期占位符 1034"/>
          <p:cNvSpPr>
            <a:spLocks noGrp="1"/>
          </p:cNvSpPr>
          <p:nvPr>
            <p:ph type="dt" sz="half" idx="2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sz="1400">
                <a:latin typeface="Tahoma" panose="020B0604030504040204" pitchFamily="2" charset="0"/>
              </a:defRPr>
            </a:lvl1pPr>
          </a:lstStyle>
          <a:p>
            <a:pPr lvl="0" fontAlgn="base"/>
            <a:fld id="{BB962C8B-B14F-4D97-AF65-F5344CB8AC3E}" type="datetimeFigureOut">
              <a:rPr lang="zh-CN" altLang="en-US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latin typeface="Tahoma" panose="020B06040305040402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036" name="页脚占位符 1035"/>
          <p:cNvSpPr>
            <a:spLocks noGrp="1"/>
          </p:cNvSpPr>
          <p:nvPr>
            <p:ph type="ftr" sz="quarter" idx="3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ctr">
              <a:defRPr sz="1400">
                <a:latin typeface="Tahoma" panose="020B0604030504040204" pitchFamily="2" charset="0"/>
              </a:defRPr>
            </a:lvl1pPr>
          </a:lstStyle>
          <a:p>
            <a:pPr lvl="0" fontAlgn="base"/>
            <a:endParaRPr lang="zh-CN" strike="noStrike" noProof="1"/>
          </a:p>
        </p:txBody>
      </p:sp>
      <p:sp>
        <p:nvSpPr>
          <p:cNvPr id="1037" name="灯片编号占位符 1036"/>
          <p:cNvSpPr>
            <a:spLocks noGrp="1"/>
          </p:cNvSpPr>
          <p:nvPr>
            <p:ph type="sldNum" sz="quarter" idx="4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r">
              <a:defRPr sz="1400">
                <a:latin typeface="Tahoma" panose="020B0604030504040204" pitchFamily="2" charset="0"/>
              </a:defRPr>
            </a:lvl1pPr>
          </a:lstStyle>
          <a:p>
            <a:pPr lvl="0" fontAlgn="base"/>
            <a:fld id="{9A0DB2DC-4C9A-4742-B13C-FB6460FD3503}" type="slidenum">
              <a:rPr lang="zh-CN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acm.hdu.edu.cn/showproblem.php?pid=2602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acm.hdu.edu.cn/showproblem.php?pid=2602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acm.hdu.edu.cn/showproblem.php?pid=2602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acm.hdu.edu.cn/showproblem.php?pid=1114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acm.hdu.edu.cn/showproblem.php?pid=2191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hyperlink" Target="http://acm.hdu.edu.cn/showproblem.php?pid=2602" TargetMode="Externa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hyperlink" Target="http://acm.hdu.edu.cn/showproblem.php?pid=260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4097" name="图片 4097" descr="icpc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" y="3429000"/>
            <a:ext cx="7696200" cy="3429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8" name="标题 4098"/>
          <p:cNvSpPr>
            <a:spLocks noGrp="1"/>
          </p:cNvSpPr>
          <p:nvPr>
            <p:ph type="ctrTitle"/>
          </p:nvPr>
        </p:nvSpPr>
        <p:spPr>
          <a:xfrm>
            <a:off x="1143000" y="685800"/>
            <a:ext cx="6781800" cy="1676400"/>
          </a:xfrm>
        </p:spPr>
        <p:txBody>
          <a:bodyPr anchor="b"/>
          <a:p>
            <a:pPr algn="ctr" defTabSz="914400">
              <a:lnSpc>
                <a:spcPct val="140000"/>
              </a:lnSpc>
              <a:buNone/>
            </a:pPr>
            <a:r>
              <a:rPr lang="en-US" altLang="zh-CN" sz="7200" b="1" kern="1200" baseline="0">
                <a:latin typeface="Gungsuh" panose="02030600000101010101" pitchFamily="2" charset="-127"/>
                <a:ea typeface="Gungsuh" panose="02030600000101010101" pitchFamily="2" charset="-127"/>
                <a:cs typeface="+mj-cs"/>
              </a:rPr>
              <a:t>ACM</a:t>
            </a:r>
            <a:r>
              <a:rPr lang="zh-CN" altLang="en-US" sz="7200" b="1" kern="1200" baseline="0">
                <a:latin typeface="Tahoma" panose="020B0604030504040204" pitchFamily="2" charset="0"/>
                <a:ea typeface="黑体" panose="02010609060101010101" pitchFamily="2" charset="-122"/>
                <a:cs typeface="+mj-cs"/>
              </a:rPr>
              <a:t>程序设计</a:t>
            </a:r>
            <a:endParaRPr lang="zh-CN" altLang="en-US" sz="4000" kern="1200" baseline="0">
              <a:latin typeface="Gungsuh" panose="02030600000101010101" pitchFamily="2" charset="-127"/>
              <a:ea typeface="Gungsuh" panose="02030600000101010101" pitchFamily="2" charset="-127"/>
              <a:cs typeface="+mj-cs"/>
            </a:endParaRPr>
          </a:p>
        </p:txBody>
      </p:sp>
      <p:sp>
        <p:nvSpPr>
          <p:cNvPr id="4099" name="副标题 4099"/>
          <p:cNvSpPr>
            <a:spLocks noGrp="1"/>
          </p:cNvSpPr>
          <p:nvPr>
            <p:ph type="subTitle" idx="1"/>
          </p:nvPr>
        </p:nvSpPr>
        <p:spPr>
          <a:xfrm>
            <a:off x="1371600" y="2743200"/>
            <a:ext cx="6248400" cy="1371600"/>
          </a:xfrm>
        </p:spPr>
        <p:txBody>
          <a:bodyPr anchor="t"/>
          <a:p>
            <a:pPr defTabSz="914400">
              <a:buSzPct val="60000"/>
            </a:pPr>
            <a:r>
              <a:rPr lang="zh-CN" altLang="en-US" b="1" kern="1200" baseline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杭州电子科技大学  刘春英</a:t>
            </a:r>
            <a:endParaRPr lang="zh-CN" altLang="en-US" b="1" kern="1200" baseline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defTabSz="914400">
              <a:buSzPct val="60000"/>
            </a:pPr>
            <a:r>
              <a:rPr lang="en-US" altLang="zh-CN" kern="1200" baseline="0">
                <a:latin typeface="Gungsuh" panose="02030600000101010101" pitchFamily="2" charset="-127"/>
                <a:ea typeface="Gungsuh" panose="02030600000101010101" pitchFamily="2" charset="-127"/>
                <a:cs typeface="+mn-cs"/>
              </a:rPr>
              <a:t>acm@hdu.edu.cn</a:t>
            </a:r>
            <a:endParaRPr lang="en-US" altLang="zh-CN" kern="1200" baseline="0">
              <a:latin typeface="Gungsuh" panose="02030600000101010101" pitchFamily="2" charset="-127"/>
              <a:ea typeface="Gungsuh" panose="02030600000101010101" pitchFamily="2" charset="-127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内容占位符 15361"/>
          <p:cNvSpPr>
            <a:spLocks noGrp="1"/>
          </p:cNvSpPr>
          <p:nvPr>
            <p:ph idx="1"/>
          </p:nvPr>
        </p:nvSpPr>
        <p:spPr>
          <a:xfrm>
            <a:off x="1182688" y="2019300"/>
            <a:ext cx="7772400" cy="3822700"/>
          </a:xfrm>
        </p:spPr>
        <p:txBody>
          <a:bodyPr anchor="t"/>
          <a:p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</a:rPr>
              <a:t>时间复杂度N*V , 空间复杂度N*V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</a:rPr>
              <a:t>空间复杂度优化:只用一位数组DP[j]来实现；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400" b="1" dirty="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400" b="1" dirty="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400" dirty="0">
              <a:solidFill>
                <a:srgbClr val="000000"/>
              </a:solidFill>
              <a:latin typeface="Calibri" panose="020F0502020204030204" pitchFamily="2" charset="0"/>
              <a:sym typeface="Arial" panose="020B0604020202020204" pitchFamily="34" charset="0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Gungsuh" panose="02030600000101010101" pitchFamily="2" charset="-127"/>
                <a:ea typeface="Gungsuh" panose="02030600000101010101" pitchFamily="2" charset="-127"/>
                <a:cs typeface="Gungsuh" panose="02030600000101010101" pitchFamily="2" charset="-127"/>
                <a:sym typeface="Arial" panose="020B0604020202020204" pitchFamily="34" charset="0"/>
              </a:rPr>
              <a:t>(1,5)</a:t>
            </a:r>
            <a:r>
              <a:rPr lang="zh-CN" altLang="en-US" sz="2400" b="1" dirty="0">
                <a:latin typeface="Gungsuh" panose="02030600000101010101" pitchFamily="2" charset="-127"/>
                <a:ea typeface="Gungsuh" panose="02030600000101010101" pitchFamily="2" charset="-127"/>
                <a:cs typeface="Gungsuh" panose="02030600000101010101" pitchFamily="2" charset="-127"/>
              </a:rPr>
              <a:t>、</a:t>
            </a:r>
            <a:r>
              <a:rPr lang="zh-CN" altLang="en-US" sz="2400" dirty="0">
                <a:solidFill>
                  <a:srgbClr val="000000"/>
                </a:solidFill>
                <a:latin typeface="Gungsuh" panose="02030600000101010101" pitchFamily="2" charset="-127"/>
                <a:ea typeface="Gungsuh" panose="02030600000101010101" pitchFamily="2" charset="-127"/>
                <a:cs typeface="Gungsuh" panose="02030600000101010101" pitchFamily="2" charset="-127"/>
                <a:sym typeface="Arial" panose="020B0604020202020204" pitchFamily="34" charset="0"/>
              </a:rPr>
              <a:t>(2,4)、(3,3)、(4,2)、(5,1)</a:t>
            </a:r>
            <a:endParaRPr lang="zh-CN" altLang="en-US" sz="2400" b="1" dirty="0">
              <a:latin typeface="Gungsuh" panose="02030600000101010101" pitchFamily="2" charset="-127"/>
              <a:ea typeface="Gungsuh" panose="02030600000101010101" pitchFamily="2" charset="-127"/>
              <a:cs typeface="Gungsuh" panose="02030600000101010101" pitchFamily="2" charset="-127"/>
            </a:endParaRPr>
          </a:p>
          <a:p>
            <a:endParaRPr lang="zh-CN" altLang="en-US" sz="2400" b="1" dirty="0">
              <a:latin typeface="Gungsuh" panose="02030600000101010101" pitchFamily="2" charset="-127"/>
              <a:ea typeface="Gungsuh" panose="02030600000101010101" pitchFamily="2" charset="-127"/>
              <a:cs typeface="Gungsuh" panose="02030600000101010101" pitchFamily="2" charset="-127"/>
            </a:endParaRPr>
          </a:p>
        </p:txBody>
      </p:sp>
      <p:sp>
        <p:nvSpPr>
          <p:cNvPr id="14338" name="标题 15362"/>
          <p:cNvSpPr>
            <a:spLocks noGrp="1"/>
          </p:cNvSpPr>
          <p:nvPr>
            <p:ph type="title"/>
          </p:nvPr>
        </p:nvSpPr>
        <p:spPr/>
        <p:txBody>
          <a:bodyPr wrap="square" anchor="b"/>
          <a:p>
            <a:r>
              <a:rPr lang="zh-CN" altLang="en-US" sz="36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Arial" panose="020B0604020202020204" pitchFamily="34" charset="0"/>
              </a:rPr>
              <a:t>一、01背包</a:t>
            </a:r>
            <a:r>
              <a:rPr lang="zh-CN" altLang="en-US" sz="3600" dirty="0">
                <a:latin typeface="Gungsuh" panose="02030600000101010101" pitchFamily="2" charset="-127"/>
                <a:ea typeface="Gungsuh" panose="02030600000101010101" pitchFamily="2" charset="-127"/>
                <a:sym typeface="Arial" panose="020B0604020202020204" pitchFamily="34" charset="0"/>
              </a:rPr>
              <a:t>-</a:t>
            </a:r>
            <a:r>
              <a:rPr lang="zh-CN" altLang="en-US" sz="3600" dirty="0">
                <a:latin typeface="Gungsuh" panose="02030600000101010101" pitchFamily="2" charset="-127"/>
                <a:ea typeface="Gungsuh" panose="02030600000101010101" pitchFamily="2" charset="-127"/>
                <a:sym typeface="Arial" panose="020B0604020202020204" pitchFamily="34" charset="0"/>
                <a:hlinkClick r:id="rId1"/>
              </a:rPr>
              <a:t>Bone Collector</a:t>
            </a:r>
            <a:endParaRPr lang="zh-CN" altLang="en-US" sz="3600" dirty="0">
              <a:latin typeface="Gungsuh" panose="02030600000101010101" pitchFamily="2" charset="-127"/>
              <a:ea typeface="Gungsuh" panose="02030600000101010101" pitchFamily="2" charset="-127"/>
              <a:sym typeface="Arial" panose="020B0604020202020204" pitchFamily="34" charset="0"/>
              <a:hlinkClick r:id="rId1"/>
            </a:endParaRPr>
          </a:p>
        </p:txBody>
      </p:sp>
      <p:sp>
        <p:nvSpPr>
          <p:cNvPr id="14340" name="灯片编号占位符 2"/>
          <p:cNvSpPr/>
          <p:nvPr>
            <p:ph type="sldNum" sz="quarter" idx="12"/>
          </p:nvPr>
        </p:nvSpPr>
        <p:spPr>
          <a:solidFill>
            <a:srgbClr val="FFFFFF"/>
          </a:solidFill>
          <a:ln>
            <a:noFill/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  <p:graphicFrame>
        <p:nvGraphicFramePr>
          <p:cNvPr id="4" name="表格 3"/>
          <p:cNvGraphicFramePr/>
          <p:nvPr/>
        </p:nvGraphicFramePr>
        <p:xfrm>
          <a:off x="1371600" y="3048000"/>
          <a:ext cx="6694488" cy="809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575"/>
                <a:gridCol w="452120"/>
                <a:gridCol w="558165"/>
                <a:gridCol w="557530"/>
                <a:gridCol w="557530"/>
                <a:gridCol w="558165"/>
                <a:gridCol w="558165"/>
                <a:gridCol w="557530"/>
                <a:gridCol w="558165"/>
                <a:gridCol w="557530"/>
                <a:gridCol w="557530"/>
                <a:gridCol w="558165"/>
              </a:tblGrid>
              <a:tr h="381000"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zh-CN" altLang="en-US" sz="1800" b="1" dirty="0">
                          <a:solidFill>
                            <a:srgbClr val="FF0000"/>
                          </a:solidFill>
                          <a:latin typeface="Calibri" panose="020F0502020204030204" pitchFamily="2" charset="0"/>
                        </a:rPr>
                        <a:t>(V,C)</a:t>
                      </a:r>
                      <a:endParaRPr lang="zh-CN" altLang="en-US" sz="1800" b="1" dirty="0">
                        <a:solidFill>
                          <a:srgbClr val="FF0000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/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zh-CN" altLang="en-US" sz="1800" b="1" dirty="0">
                          <a:solidFill>
                            <a:srgbClr val="FF0000"/>
                          </a:solidFill>
                          <a:latin typeface="Calibri" panose="020F0502020204030204" pitchFamily="2" charset="0"/>
                        </a:rPr>
                        <a:t>0</a:t>
                      </a:r>
                      <a:endParaRPr lang="zh-CN" altLang="en-US" sz="1800" b="1" dirty="0">
                        <a:solidFill>
                          <a:srgbClr val="FF0000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/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zh-CN" altLang="en-US" sz="1800" b="1" dirty="0">
                          <a:solidFill>
                            <a:srgbClr val="FF0000"/>
                          </a:solidFill>
                          <a:latin typeface="Calibri" panose="020F0502020204030204" pitchFamily="2" charset="0"/>
                        </a:rPr>
                        <a:t>1</a:t>
                      </a:r>
                      <a:endParaRPr lang="zh-CN" altLang="en-US" sz="1800" b="1" dirty="0">
                        <a:solidFill>
                          <a:srgbClr val="FF0000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/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zh-CN" altLang="en-US" sz="1800" b="1" dirty="0">
                          <a:solidFill>
                            <a:srgbClr val="FF0000"/>
                          </a:solidFill>
                          <a:latin typeface="Calibri" panose="020F0502020204030204" pitchFamily="2" charset="0"/>
                        </a:rPr>
                        <a:t>2</a:t>
                      </a:r>
                      <a:endParaRPr lang="zh-CN" altLang="en-US" sz="1800" b="1" dirty="0">
                        <a:solidFill>
                          <a:srgbClr val="FF0000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/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zh-CN" altLang="en-US" sz="1800" b="1" dirty="0">
                          <a:solidFill>
                            <a:srgbClr val="FF0000"/>
                          </a:solidFill>
                          <a:latin typeface="Calibri" panose="020F0502020204030204" pitchFamily="2" charset="0"/>
                        </a:rPr>
                        <a:t>3</a:t>
                      </a:r>
                      <a:endParaRPr lang="zh-CN" altLang="en-US" sz="1800" b="1" dirty="0">
                        <a:solidFill>
                          <a:srgbClr val="FF0000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/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zh-CN" altLang="en-US" sz="1800" b="1" dirty="0">
                          <a:solidFill>
                            <a:srgbClr val="FF0000"/>
                          </a:solidFill>
                          <a:latin typeface="Calibri" panose="020F0502020204030204" pitchFamily="2" charset="0"/>
                        </a:rPr>
                        <a:t>4</a:t>
                      </a:r>
                      <a:endParaRPr lang="zh-CN" altLang="en-US" sz="1800" b="1" dirty="0">
                        <a:solidFill>
                          <a:srgbClr val="FF0000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/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zh-CN" altLang="en-US" sz="1800" b="1" dirty="0">
                          <a:solidFill>
                            <a:srgbClr val="FF0000"/>
                          </a:solidFill>
                          <a:latin typeface="Calibri" panose="020F0502020204030204" pitchFamily="2" charset="0"/>
                        </a:rPr>
                        <a:t>5</a:t>
                      </a:r>
                      <a:endParaRPr lang="zh-CN" altLang="en-US" sz="1800" b="1" dirty="0">
                        <a:solidFill>
                          <a:srgbClr val="FF0000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/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zh-CN" altLang="en-US" sz="1800" b="1" dirty="0">
                          <a:solidFill>
                            <a:srgbClr val="FF0000"/>
                          </a:solidFill>
                          <a:latin typeface="Calibri" panose="020F0502020204030204" pitchFamily="2" charset="0"/>
                        </a:rPr>
                        <a:t>6</a:t>
                      </a:r>
                      <a:endParaRPr lang="zh-CN" altLang="en-US" sz="1800" b="1" dirty="0">
                        <a:solidFill>
                          <a:srgbClr val="FF0000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/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zh-CN" altLang="en-US" sz="1800" b="1" dirty="0">
                          <a:solidFill>
                            <a:srgbClr val="FF0000"/>
                          </a:solidFill>
                          <a:latin typeface="Calibri" panose="020F0502020204030204" pitchFamily="2" charset="0"/>
                        </a:rPr>
                        <a:t>7</a:t>
                      </a:r>
                      <a:endParaRPr lang="zh-CN" altLang="en-US" sz="1800" b="1" dirty="0">
                        <a:solidFill>
                          <a:srgbClr val="FF0000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/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zh-CN" altLang="en-US" sz="1800" b="1" dirty="0">
                          <a:solidFill>
                            <a:srgbClr val="FF0000"/>
                          </a:solidFill>
                          <a:latin typeface="Calibri" panose="020F0502020204030204" pitchFamily="2" charset="0"/>
                        </a:rPr>
                        <a:t>8</a:t>
                      </a:r>
                      <a:endParaRPr lang="zh-CN" altLang="en-US" sz="1800" b="1" dirty="0">
                        <a:solidFill>
                          <a:srgbClr val="FF0000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/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zh-CN" altLang="en-US" sz="1800" b="1" dirty="0">
                          <a:solidFill>
                            <a:srgbClr val="FF0000"/>
                          </a:solidFill>
                          <a:latin typeface="Calibri" panose="020F0502020204030204" pitchFamily="2" charset="0"/>
                        </a:rPr>
                        <a:t>9</a:t>
                      </a:r>
                      <a:endParaRPr lang="zh-CN" altLang="en-US" sz="1800" b="1" dirty="0">
                        <a:solidFill>
                          <a:srgbClr val="FF0000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/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zh-CN" altLang="en-US" sz="1800" b="1" dirty="0">
                          <a:solidFill>
                            <a:srgbClr val="FF0000"/>
                          </a:solidFill>
                          <a:latin typeface="Calibri" panose="020F0502020204030204" pitchFamily="2" charset="0"/>
                        </a:rPr>
                        <a:t>10</a:t>
                      </a:r>
                      <a:endParaRPr lang="zh-CN" altLang="en-US" sz="1800" b="1" dirty="0">
                        <a:solidFill>
                          <a:srgbClr val="FF0000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/>
                </a:tc>
              </a:tr>
              <a:tr h="381000"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</a:rPr>
                        <a:t>0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/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</a:rPr>
                        <a:t>0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/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</a:rPr>
                        <a:t>0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/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</a:rPr>
                        <a:t>0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/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</a:rPr>
                        <a:t>0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/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</a:rPr>
                        <a:t>0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/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</a:rPr>
                        <a:t>0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/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</a:rPr>
                        <a:t>0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/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</a:rPr>
                        <a:t>0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/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</a:rPr>
                        <a:t>0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/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</a:rPr>
                        <a:t>0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/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</a:rPr>
                        <a:t>0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2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charRg st="20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2">
                                            <p:txEl>
                                              <p:charRg st="20" end="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charRg st="47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362">
                                            <p:txEl>
                                              <p:charRg st="47" end="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内容占位符 15361"/>
          <p:cNvSpPr>
            <a:spLocks noGrp="1"/>
          </p:cNvSpPr>
          <p:nvPr>
            <p:ph idx="1"/>
          </p:nvPr>
        </p:nvSpPr>
        <p:spPr>
          <a:xfrm>
            <a:off x="1182688" y="2019300"/>
            <a:ext cx="7772400" cy="3822700"/>
          </a:xfrm>
        </p:spPr>
        <p:txBody>
          <a:bodyPr anchor="t"/>
          <a:p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</a:rPr>
              <a:t>时间复杂度N*V , 空间复杂度N*V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</a:rPr>
              <a:t>空间复杂度优化:只用一维数组DP[j]来实现；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400" b="1" dirty="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400" b="1" dirty="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400" dirty="0">
              <a:solidFill>
                <a:srgbClr val="000000"/>
              </a:solidFill>
              <a:latin typeface="Calibri" panose="020F0502020204030204" pitchFamily="2" charset="0"/>
              <a:sym typeface="宋体" panose="02010600030101010101" pitchFamily="2" charset="-122"/>
            </a:endParaRPr>
          </a:p>
          <a:p>
            <a:r>
              <a:rPr lang="zh-CN" altLang="en-US" sz="2400" dirty="0">
                <a:solidFill>
                  <a:srgbClr val="FF0000"/>
                </a:solidFill>
                <a:latin typeface="Gungsuh" panose="02030600000101010101" pitchFamily="2" charset="-127"/>
                <a:ea typeface="Gungsuh" panose="02030600000101010101" pitchFamily="2" charset="-127"/>
                <a:cs typeface="Gungsuh" panose="02030600000101010101" pitchFamily="2" charset="-127"/>
                <a:sym typeface="宋体" panose="02010600030101010101" pitchFamily="2" charset="-122"/>
              </a:rPr>
              <a:t>(1,5)</a:t>
            </a:r>
            <a:r>
              <a:rPr lang="zh-CN" altLang="en-US" sz="2400" b="1" dirty="0">
                <a:latin typeface="Gungsuh" panose="02030600000101010101" pitchFamily="2" charset="-127"/>
                <a:ea typeface="Gungsuh" panose="02030600000101010101" pitchFamily="2" charset="-127"/>
                <a:cs typeface="Gungsuh" panose="02030600000101010101" pitchFamily="2" charset="-127"/>
              </a:rPr>
              <a:t>、</a:t>
            </a:r>
            <a:r>
              <a:rPr lang="zh-CN" altLang="en-US" sz="2400" dirty="0">
                <a:solidFill>
                  <a:srgbClr val="000000"/>
                </a:solidFill>
                <a:latin typeface="Gungsuh" panose="02030600000101010101" pitchFamily="2" charset="-127"/>
                <a:ea typeface="Gungsuh" panose="02030600000101010101" pitchFamily="2" charset="-127"/>
                <a:cs typeface="Gungsuh" panose="02030600000101010101" pitchFamily="2" charset="-127"/>
                <a:sym typeface="宋体" panose="02010600030101010101" pitchFamily="2" charset="-122"/>
              </a:rPr>
              <a:t>(2,4)、(3,3)、(4,2)、(5,1)</a:t>
            </a:r>
            <a:endParaRPr lang="zh-CN" altLang="en-US" sz="2400" b="1" dirty="0">
              <a:latin typeface="Gungsuh" panose="02030600000101010101" pitchFamily="2" charset="-127"/>
              <a:ea typeface="Gungsuh" panose="02030600000101010101" pitchFamily="2" charset="-127"/>
              <a:cs typeface="Gungsuh" panose="02030600000101010101" pitchFamily="2" charset="-127"/>
            </a:endParaRPr>
          </a:p>
          <a:p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</a:rPr>
              <a:t>此时，遍历背包的顺序必须</a:t>
            </a:r>
            <a:r>
              <a:rPr lang="zh-CN" altLang="en-US" sz="2400" b="1" dirty="0">
                <a:solidFill>
                  <a:schemeClr val="hlink"/>
                </a:solidFill>
                <a:latin typeface="仿宋" panose="02010609060101010101" charset="-122"/>
                <a:ea typeface="仿宋" panose="02010609060101010101" charset="-122"/>
              </a:rPr>
              <a:t>反一反,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</a:rPr>
              <a:t>想想为什么?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原因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</a:rPr>
              <a:t>：如果顺序遍历,一种物品会被"取"好多次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" name="标题 15362"/>
          <p:cNvSpPr>
            <a:spLocks noGrp="1"/>
          </p:cNvSpPr>
          <p:nvPr>
            <p:ph type="title"/>
          </p:nvPr>
        </p:nvSpPr>
        <p:spPr/>
        <p:txBody>
          <a:bodyPr wrap="square" anchor="b"/>
          <a:p>
            <a:r>
              <a:rPr lang="zh-CN" altLang="en-US" sz="36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Arial" panose="020B0604020202020204" pitchFamily="34" charset="0"/>
              </a:rPr>
              <a:t>一、01背包</a:t>
            </a:r>
            <a:r>
              <a:rPr lang="zh-CN" altLang="en-US" sz="3600" dirty="0">
                <a:latin typeface="Gungsuh" panose="02030600000101010101" pitchFamily="2" charset="-127"/>
                <a:ea typeface="Gungsuh" panose="02030600000101010101" pitchFamily="2" charset="-127"/>
                <a:sym typeface="Arial" panose="020B0604020202020204" pitchFamily="34" charset="0"/>
              </a:rPr>
              <a:t>-</a:t>
            </a:r>
            <a:r>
              <a:rPr lang="zh-CN" altLang="en-US" sz="3600" dirty="0">
                <a:latin typeface="Gungsuh" panose="02030600000101010101" pitchFamily="2" charset="-127"/>
                <a:ea typeface="Gungsuh" panose="02030600000101010101" pitchFamily="2" charset="-127"/>
                <a:sym typeface="Arial" panose="020B0604020202020204" pitchFamily="34" charset="0"/>
                <a:hlinkClick r:id="rId1"/>
              </a:rPr>
              <a:t>Bone Collector</a:t>
            </a:r>
            <a:endParaRPr lang="zh-CN" altLang="en-US" sz="3600" dirty="0">
              <a:latin typeface="Gungsuh" panose="02030600000101010101" pitchFamily="2" charset="-127"/>
              <a:ea typeface="Gungsuh" panose="02030600000101010101" pitchFamily="2" charset="-127"/>
              <a:sym typeface="Arial" panose="020B0604020202020204" pitchFamily="34" charset="0"/>
              <a:hlinkClick r:id="rId1"/>
            </a:endParaRPr>
          </a:p>
        </p:txBody>
      </p:sp>
      <p:sp>
        <p:nvSpPr>
          <p:cNvPr id="15364" name="灯片编号占位符 2"/>
          <p:cNvSpPr/>
          <p:nvPr>
            <p:ph type="sldNum" sz="quarter" idx="12"/>
          </p:nvPr>
        </p:nvSpPr>
        <p:spPr>
          <a:solidFill>
            <a:srgbClr val="FFFFFF"/>
          </a:solidFill>
          <a:ln>
            <a:noFill/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  <p:graphicFrame>
        <p:nvGraphicFramePr>
          <p:cNvPr id="4" name="表格 3"/>
          <p:cNvGraphicFramePr/>
          <p:nvPr/>
        </p:nvGraphicFramePr>
        <p:xfrm>
          <a:off x="1371600" y="3048000"/>
          <a:ext cx="6694488" cy="809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575"/>
                <a:gridCol w="452120"/>
                <a:gridCol w="558165"/>
                <a:gridCol w="557530"/>
                <a:gridCol w="557530"/>
                <a:gridCol w="558165"/>
                <a:gridCol w="558165"/>
                <a:gridCol w="557530"/>
                <a:gridCol w="558165"/>
                <a:gridCol w="557530"/>
                <a:gridCol w="557530"/>
                <a:gridCol w="558165"/>
              </a:tblGrid>
              <a:tr h="381000"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zh-CN" altLang="en-US" sz="1800" b="1" dirty="0">
                          <a:solidFill>
                            <a:srgbClr val="FF0000"/>
                          </a:solidFill>
                          <a:latin typeface="Calibri" panose="020F0502020204030204" pitchFamily="2" charset="0"/>
                        </a:rPr>
                        <a:t>(V,C)</a:t>
                      </a:r>
                      <a:endParaRPr lang="zh-CN" altLang="en-US" sz="1800" b="1" dirty="0">
                        <a:solidFill>
                          <a:srgbClr val="FF0000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/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zh-CN" altLang="en-US" sz="1800" b="1" dirty="0">
                          <a:solidFill>
                            <a:srgbClr val="FF0000"/>
                          </a:solidFill>
                          <a:latin typeface="Calibri" panose="020F0502020204030204" pitchFamily="2" charset="0"/>
                        </a:rPr>
                        <a:t>0</a:t>
                      </a:r>
                      <a:endParaRPr lang="zh-CN" altLang="en-US" sz="1800" b="1" dirty="0">
                        <a:solidFill>
                          <a:srgbClr val="FF0000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/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zh-CN" altLang="en-US" sz="1800" b="1" dirty="0">
                          <a:solidFill>
                            <a:srgbClr val="FF0000"/>
                          </a:solidFill>
                          <a:latin typeface="Calibri" panose="020F0502020204030204" pitchFamily="2" charset="0"/>
                        </a:rPr>
                        <a:t>1</a:t>
                      </a:r>
                      <a:endParaRPr lang="zh-CN" altLang="en-US" sz="1800" b="1" dirty="0">
                        <a:solidFill>
                          <a:srgbClr val="FF0000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/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zh-CN" altLang="en-US" sz="1800" b="1" dirty="0">
                          <a:solidFill>
                            <a:srgbClr val="FF0000"/>
                          </a:solidFill>
                          <a:latin typeface="Calibri" panose="020F0502020204030204" pitchFamily="2" charset="0"/>
                        </a:rPr>
                        <a:t>2</a:t>
                      </a:r>
                      <a:endParaRPr lang="zh-CN" altLang="en-US" sz="1800" b="1" dirty="0">
                        <a:solidFill>
                          <a:srgbClr val="FF0000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/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zh-CN" altLang="en-US" sz="1800" b="1" dirty="0">
                          <a:solidFill>
                            <a:srgbClr val="FF0000"/>
                          </a:solidFill>
                          <a:latin typeface="Calibri" panose="020F0502020204030204" pitchFamily="2" charset="0"/>
                        </a:rPr>
                        <a:t>3</a:t>
                      </a:r>
                      <a:endParaRPr lang="zh-CN" altLang="en-US" sz="1800" b="1" dirty="0">
                        <a:solidFill>
                          <a:srgbClr val="FF0000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/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zh-CN" altLang="en-US" sz="1800" b="1" dirty="0">
                          <a:solidFill>
                            <a:srgbClr val="FF0000"/>
                          </a:solidFill>
                          <a:latin typeface="Calibri" panose="020F0502020204030204" pitchFamily="2" charset="0"/>
                        </a:rPr>
                        <a:t>4</a:t>
                      </a:r>
                      <a:endParaRPr lang="zh-CN" altLang="en-US" sz="1800" b="1" dirty="0">
                        <a:solidFill>
                          <a:srgbClr val="FF0000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/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zh-CN" altLang="en-US" sz="1800" b="1" dirty="0">
                          <a:solidFill>
                            <a:srgbClr val="FF0000"/>
                          </a:solidFill>
                          <a:latin typeface="Calibri" panose="020F0502020204030204" pitchFamily="2" charset="0"/>
                        </a:rPr>
                        <a:t>5</a:t>
                      </a:r>
                      <a:endParaRPr lang="zh-CN" altLang="en-US" sz="1800" b="1" dirty="0">
                        <a:solidFill>
                          <a:srgbClr val="FF0000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/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zh-CN" altLang="en-US" sz="1800" b="1" dirty="0">
                          <a:solidFill>
                            <a:srgbClr val="FF0000"/>
                          </a:solidFill>
                          <a:latin typeface="Calibri" panose="020F0502020204030204" pitchFamily="2" charset="0"/>
                        </a:rPr>
                        <a:t>6</a:t>
                      </a:r>
                      <a:endParaRPr lang="zh-CN" altLang="en-US" sz="1800" b="1" dirty="0">
                        <a:solidFill>
                          <a:srgbClr val="FF0000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/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zh-CN" altLang="en-US" sz="1800" b="1" dirty="0">
                          <a:solidFill>
                            <a:srgbClr val="FF0000"/>
                          </a:solidFill>
                          <a:latin typeface="Calibri" panose="020F0502020204030204" pitchFamily="2" charset="0"/>
                        </a:rPr>
                        <a:t>7</a:t>
                      </a:r>
                      <a:endParaRPr lang="zh-CN" altLang="en-US" sz="1800" b="1" dirty="0">
                        <a:solidFill>
                          <a:srgbClr val="FF0000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/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zh-CN" altLang="en-US" sz="1800" b="1" dirty="0">
                          <a:solidFill>
                            <a:srgbClr val="FF0000"/>
                          </a:solidFill>
                          <a:latin typeface="Calibri" panose="020F0502020204030204" pitchFamily="2" charset="0"/>
                        </a:rPr>
                        <a:t>8</a:t>
                      </a:r>
                      <a:endParaRPr lang="zh-CN" altLang="en-US" sz="1800" b="1" dirty="0">
                        <a:solidFill>
                          <a:srgbClr val="FF0000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/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zh-CN" altLang="en-US" sz="1800" b="1" dirty="0">
                          <a:solidFill>
                            <a:srgbClr val="FF0000"/>
                          </a:solidFill>
                          <a:latin typeface="Calibri" panose="020F0502020204030204" pitchFamily="2" charset="0"/>
                        </a:rPr>
                        <a:t>9</a:t>
                      </a:r>
                      <a:endParaRPr lang="zh-CN" altLang="en-US" sz="1800" b="1" dirty="0">
                        <a:solidFill>
                          <a:srgbClr val="FF0000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/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zh-CN" altLang="en-US" sz="1800" b="1" dirty="0">
                          <a:solidFill>
                            <a:srgbClr val="FF0000"/>
                          </a:solidFill>
                          <a:latin typeface="Calibri" panose="020F0502020204030204" pitchFamily="2" charset="0"/>
                        </a:rPr>
                        <a:t>10</a:t>
                      </a:r>
                      <a:endParaRPr lang="zh-CN" altLang="en-US" sz="1800" b="1" dirty="0">
                        <a:solidFill>
                          <a:srgbClr val="FF0000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/>
                </a:tc>
              </a:tr>
              <a:tr h="381000"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</a:rPr>
                        <a:t>0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/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</a:rPr>
                        <a:t>0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/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</a:rPr>
                        <a:t>0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/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</a:rPr>
                        <a:t>0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/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</a:rPr>
                        <a:t>0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/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</a:rPr>
                        <a:t>0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/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</a:rPr>
                        <a:t>1</a:t>
                      </a:r>
                      <a:endParaRPr lang="en-US" altLang="zh-CN" sz="1800" b="1" dirty="0">
                        <a:solidFill>
                          <a:srgbClr val="000000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/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</a:rPr>
                        <a:t>1</a:t>
                      </a:r>
                      <a:endParaRPr lang="en-US" altLang="zh-CN" sz="1800" b="1" dirty="0">
                        <a:solidFill>
                          <a:srgbClr val="000000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/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</a:rPr>
                        <a:t>1</a:t>
                      </a:r>
                      <a:endParaRPr lang="en-US" altLang="zh-CN" sz="1800" b="1" dirty="0">
                        <a:solidFill>
                          <a:srgbClr val="000000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/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</a:rPr>
                        <a:t>1</a:t>
                      </a:r>
                      <a:endParaRPr lang="en-US" altLang="zh-CN" sz="1800" b="1" dirty="0">
                        <a:solidFill>
                          <a:srgbClr val="000000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/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</a:rPr>
                        <a:t>1</a:t>
                      </a:r>
                      <a:endParaRPr lang="en-US" altLang="zh-CN" sz="1800" b="1" dirty="0">
                        <a:solidFill>
                          <a:srgbClr val="000000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/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</a:rPr>
                        <a:t>？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charRg st="77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2">
                                            <p:txEl>
                                              <p:charRg st="77" end="10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charRg st="100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2">
                                            <p:txEl>
                                              <p:charRg st="100" end="1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内容占位符 15361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3416300"/>
          </a:xfrm>
          <a:ln>
            <a:miter/>
          </a:ln>
        </p:spPr>
        <p:txBody>
          <a:bodyPr anchor="t"/>
          <a:p>
            <a:pPr marL="0" indent="0" fontAlgn="base">
              <a:buNone/>
            </a:pPr>
            <a:r>
              <a:rPr lang="zh-CN" altLang="en-US" sz="2400" b="1" strike="noStrike" noProof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01背包问题伪代码如下:</a:t>
            </a:r>
            <a:endParaRPr lang="zh-CN" altLang="en-US" sz="2400" b="1" strike="noStrike" noProof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base"/>
            <a:endParaRPr lang="zh-CN" altLang="en-US" sz="2400" b="1" strike="noStrike" noProof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base">
              <a:buNone/>
            </a:pPr>
            <a:r>
              <a:rPr lang="zh-CN" altLang="en-US" sz="2400" b="1" strike="noStrike" noProof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for i = 1 to n  //所有物品</a:t>
            </a:r>
            <a:endParaRPr lang="zh-CN" altLang="en-US" sz="2400" b="1" strike="noStrike" noProof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base">
              <a:buNone/>
            </a:pPr>
            <a:r>
              <a:rPr lang="zh-CN" altLang="en-US" sz="2400" b="1" strike="noStrike" noProof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   for j = V to v[i]</a:t>
            </a:r>
            <a:endParaRPr lang="zh-CN" altLang="en-US" sz="2400" b="1" strike="noStrike" noProof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base">
              <a:buNone/>
            </a:pPr>
            <a:r>
              <a:rPr lang="zh-CN" altLang="en-US" sz="2400" b="1" strike="noStrike" noProof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        dp[j] = max(dp[j] , dp[j-v[i]] + w[i]);</a:t>
            </a:r>
            <a:endParaRPr lang="zh-CN" altLang="en-US" sz="2400" b="1" strike="noStrike" noProof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base">
              <a:buNone/>
            </a:pPr>
            <a:endParaRPr lang="zh-CN" altLang="en-US" sz="2400" b="1" strike="noStrike" noProof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base">
              <a:buNone/>
            </a:pPr>
            <a:r>
              <a:rPr lang="zh-CN" altLang="en-US" sz="2400" b="1" strike="noStrike" noProof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空间成功优化到一维V。</a:t>
            </a:r>
            <a:endParaRPr lang="en-US" altLang="zh-CN" sz="2400" b="1" strike="noStrike" noProof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base"/>
            <a:endParaRPr lang="en-US" altLang="zh-CN" sz="2400" b="1" strike="noStrike" noProof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6386" name="标题 15362"/>
          <p:cNvSpPr>
            <a:spLocks noGrp="1"/>
          </p:cNvSpPr>
          <p:nvPr>
            <p:ph type="title"/>
          </p:nvPr>
        </p:nvSpPr>
        <p:spPr/>
        <p:txBody>
          <a:bodyPr wrap="square" anchor="b"/>
          <a:p>
            <a:r>
              <a:rPr lang="zh-CN" altLang="en-US" sz="36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Arial" panose="020B0604020202020204" pitchFamily="34" charset="0"/>
              </a:rPr>
              <a:t>一、01背包</a:t>
            </a:r>
            <a:r>
              <a:rPr lang="zh-CN" altLang="en-US" sz="3600" dirty="0">
                <a:latin typeface="Gungsuh" panose="02030600000101010101" pitchFamily="2" charset="-127"/>
                <a:ea typeface="Gungsuh" panose="02030600000101010101" pitchFamily="2" charset="-127"/>
                <a:sym typeface="Arial" panose="020B0604020202020204" pitchFamily="34" charset="0"/>
              </a:rPr>
              <a:t>-</a:t>
            </a:r>
            <a:r>
              <a:rPr lang="zh-CN" altLang="en-US" sz="3600" dirty="0">
                <a:latin typeface="Gungsuh" panose="02030600000101010101" pitchFamily="2" charset="-127"/>
                <a:ea typeface="Gungsuh" panose="02030600000101010101" pitchFamily="2" charset="-127"/>
                <a:sym typeface="Arial" panose="020B0604020202020204" pitchFamily="34" charset="0"/>
                <a:hlinkClick r:id="rId1"/>
              </a:rPr>
              <a:t>Bone Collector</a:t>
            </a:r>
            <a:endParaRPr lang="zh-CN" altLang="en-US" sz="3600" dirty="0">
              <a:latin typeface="Gungsuh" panose="02030600000101010101" pitchFamily="2" charset="-127"/>
              <a:ea typeface="Gungsuh" panose="02030600000101010101" pitchFamily="2" charset="-127"/>
              <a:sym typeface="Arial" panose="020B0604020202020204" pitchFamily="34" charset="0"/>
              <a:hlinkClick r:id="rId1"/>
            </a:endParaRPr>
          </a:p>
        </p:txBody>
      </p:sp>
      <p:sp>
        <p:nvSpPr>
          <p:cNvPr id="16388" name="灯片编号占位符 2"/>
          <p:cNvSpPr/>
          <p:nvPr>
            <p:ph type="sldNum" sz="quarter" idx="12"/>
          </p:nvPr>
        </p:nvSpPr>
        <p:spPr>
          <a:solidFill>
            <a:srgbClr val="FFFFFF"/>
          </a:solidFill>
          <a:ln>
            <a:noFill/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标题 1638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altLang="en-US" sz="36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Arial" panose="020B0604020202020204" pitchFamily="34" charset="0"/>
              </a:rPr>
              <a:t>二、完全背包</a:t>
            </a:r>
            <a:r>
              <a:rPr lang="zh-CN" altLang="en-US" sz="3600" dirty="0">
                <a:latin typeface="Gungsuh" panose="02030600000101010101" pitchFamily="2" charset="-127"/>
                <a:ea typeface="Gungsuh" panose="02030600000101010101" pitchFamily="2" charset="-127"/>
                <a:sym typeface="Arial" panose="020B0604020202020204" pitchFamily="34" charset="0"/>
                <a:hlinkClick r:id="rId1"/>
              </a:rPr>
              <a:t>Piggy-Bank</a:t>
            </a:r>
            <a:endParaRPr lang="zh-CN" altLang="en-US" sz="3600" dirty="0">
              <a:latin typeface="Gungsuh" panose="02030600000101010101" pitchFamily="2" charset="-127"/>
              <a:ea typeface="Gungsuh" panose="02030600000101010101" pitchFamily="2" charset="-127"/>
              <a:sym typeface="Arial" panose="020B0604020202020204" pitchFamily="34" charset="0"/>
              <a:hlinkClick r:id="rId1"/>
            </a:endParaRPr>
          </a:p>
        </p:txBody>
      </p:sp>
      <p:sp>
        <p:nvSpPr>
          <p:cNvPr id="16387" name="内容占位符 16386"/>
          <p:cNvSpPr>
            <a:spLocks noGrp="1"/>
          </p:cNvSpPr>
          <p:nvPr>
            <p:ph idx="1"/>
          </p:nvPr>
        </p:nvSpPr>
        <p:spPr>
          <a:xfrm>
            <a:off x="971550" y="2017713"/>
            <a:ext cx="7983538" cy="4114800"/>
          </a:xfrm>
        </p:spPr>
        <p:txBody>
          <a:bodyPr anchor="t"/>
          <a:p>
            <a:r>
              <a:rPr lang="zh-CN" altLang="en-US" sz="2800" b="1" dirty="0">
                <a:latin typeface="仿宋" panose="02010609060101010101" charset="-122"/>
                <a:ea typeface="仿宋" panose="02010609060101010101" charset="-122"/>
                <a:sym typeface="Arial" panose="020B0604020202020204" pitchFamily="34" charset="0"/>
              </a:rPr>
              <a:t>完全背包特点:一种物品可以取无数个</a:t>
            </a:r>
            <a:endParaRPr lang="zh-CN" altLang="en-US" sz="2800" b="1" dirty="0">
              <a:latin typeface="仿宋" panose="02010609060101010101" charset="-122"/>
              <a:ea typeface="仿宋" panose="02010609060101010101" charset="-122"/>
              <a:sym typeface="Arial" panose="020B0604020202020204" pitchFamily="34" charset="0"/>
            </a:endParaRPr>
          </a:p>
          <a:p>
            <a:r>
              <a:rPr lang="zh-CN" altLang="en-US" sz="2800" b="1" dirty="0">
                <a:latin typeface="仿宋" panose="02010609060101010101" charset="-122"/>
                <a:ea typeface="仿宋" panose="02010609060101010101" charset="-122"/>
                <a:sym typeface="Arial" panose="020B0604020202020204" pitchFamily="34" charset="0"/>
              </a:rPr>
              <a:t>可否转化成01背包问题？</a:t>
            </a:r>
            <a:endParaRPr lang="zh-CN" altLang="en-US" sz="2800" b="1" dirty="0">
              <a:latin typeface="仿宋" panose="02010609060101010101" charset="-122"/>
              <a:ea typeface="仿宋" panose="02010609060101010101" charset="-122"/>
              <a:sym typeface="Arial" panose="020B0604020202020204" pitchFamily="34" charset="0"/>
            </a:endParaRPr>
          </a:p>
          <a:p>
            <a:r>
              <a:rPr lang="zh-CN" altLang="en-US" sz="2800" b="1" dirty="0">
                <a:latin typeface="仿宋" panose="02010609060101010101" charset="-122"/>
                <a:ea typeface="仿宋" panose="02010609060101010101" charset="-122"/>
                <a:sym typeface="Arial" panose="020B0604020202020204" pitchFamily="34" charset="0"/>
              </a:rPr>
              <a:t>朴素的转化方式是？</a:t>
            </a:r>
            <a:endParaRPr lang="zh-CN" altLang="en-US" sz="2800" b="1" dirty="0">
              <a:latin typeface="仿宋" panose="02010609060101010101" charset="-122"/>
              <a:ea typeface="仿宋" panose="02010609060101010101" charset="-122"/>
              <a:sym typeface="Arial" panose="020B0604020202020204" pitchFamily="34" charset="0"/>
            </a:endParaRPr>
          </a:p>
          <a:p>
            <a:r>
              <a:rPr lang="zh-CN" altLang="en-US" sz="2800" b="1" dirty="0">
                <a:latin typeface="仿宋" panose="02010609060101010101" charset="-122"/>
                <a:ea typeface="仿宋" panose="02010609060101010101" charset="-122"/>
                <a:sym typeface="Arial" panose="020B0604020202020204" pitchFamily="34" charset="0"/>
              </a:rPr>
              <a:t>回忆01背包为何要对容量按照逆序循环？</a:t>
            </a:r>
            <a:endParaRPr lang="zh-CN" altLang="en-US" sz="2800" b="1" dirty="0">
              <a:latin typeface="仿宋" panose="02010609060101010101" charset="-122"/>
              <a:ea typeface="仿宋" panose="02010609060101010101" charset="-122"/>
              <a:sym typeface="Arial" panose="020B0604020202020204" pitchFamily="34" charset="0"/>
            </a:endParaRPr>
          </a:p>
          <a:p>
            <a:r>
              <a:rPr lang="zh-CN" altLang="en-US" sz="2800" b="1" dirty="0">
                <a:latin typeface="仿宋" panose="02010609060101010101" charset="-122"/>
                <a:ea typeface="仿宋" panose="02010609060101010101" charset="-122"/>
                <a:sym typeface="Arial" panose="020B0604020202020204" pitchFamily="34" charset="0"/>
              </a:rPr>
              <a:t>和01背包类似,不过就是正着写！</a:t>
            </a:r>
            <a:endParaRPr lang="zh-CN" altLang="en-US" sz="2800" b="1" dirty="0">
              <a:latin typeface="仿宋" panose="02010609060101010101" charset="-122"/>
              <a:ea typeface="仿宋" panose="02010609060101010101" charset="-122"/>
              <a:sym typeface="Arial" panose="020B0604020202020204" pitchFamily="34" charset="0"/>
            </a:endParaRPr>
          </a:p>
          <a:p>
            <a:endParaRPr lang="zh-CN" altLang="en-US" sz="2800" b="1" dirty="0">
              <a:latin typeface="仿宋" panose="02010609060101010101" charset="-122"/>
              <a:ea typeface="仿宋" panose="02010609060101010101" charset="-122"/>
              <a:sym typeface="Arial" panose="020B0604020202020204" pitchFamily="34" charset="0"/>
            </a:endParaRPr>
          </a:p>
          <a:p>
            <a:r>
              <a:rPr lang="zh-CN" altLang="en-US" sz="2800" b="1" dirty="0">
                <a:latin typeface="仿宋" panose="02010609060101010101" charset="-122"/>
                <a:ea typeface="仿宋" panose="02010609060101010101" charset="-122"/>
                <a:sym typeface="Arial" panose="020B0604020202020204" pitchFamily="34" charset="0"/>
              </a:rPr>
              <a:t>如果要求背包必须</a:t>
            </a:r>
            <a:r>
              <a:rPr lang="zh-CN" altLang="en-US" sz="28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Arial" panose="020B0604020202020204" pitchFamily="34" charset="0"/>
              </a:rPr>
              <a:t>装满</a:t>
            </a:r>
            <a:r>
              <a:rPr lang="zh-CN" altLang="en-US" sz="2800" b="1" dirty="0">
                <a:latin typeface="仿宋" panose="02010609060101010101" charset="-122"/>
                <a:ea typeface="仿宋" panose="02010609060101010101" charset="-122"/>
                <a:sym typeface="Arial" panose="020B0604020202020204" pitchFamily="34" charset="0"/>
              </a:rPr>
              <a:t>，应该怎么处理?</a:t>
            </a:r>
            <a:endParaRPr lang="zh-CN" altLang="en-US" sz="2800" b="1" dirty="0">
              <a:latin typeface="仿宋" panose="02010609060101010101" charset="-122"/>
              <a:ea typeface="仿宋" panose="02010609060101010101" charset="-122"/>
              <a:sym typeface="Arial" panose="020B0604020202020204" pitchFamily="34" charset="0"/>
            </a:endParaRPr>
          </a:p>
        </p:txBody>
      </p:sp>
      <p:sp>
        <p:nvSpPr>
          <p:cNvPr id="17412" name="灯片编号占位符 2"/>
          <p:cNvSpPr/>
          <p:nvPr>
            <p:ph type="sldNum" sz="quarter" idx="12"/>
          </p:nvPr>
        </p:nvSpPr>
        <p:spPr>
          <a:solidFill>
            <a:srgbClr val="FFFFFF"/>
          </a:solidFill>
          <a:ln>
            <a:noFill/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18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charRg st="18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31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charRg st="31" end="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41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387">
                                            <p:txEl>
                                              <p:charRg st="41" end="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61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387">
                                            <p:txEl>
                                              <p:charRg st="61" end="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标题 1740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altLang="en-US" sz="36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Arial" panose="020B0604020202020204" pitchFamily="34" charset="0"/>
              </a:rPr>
              <a:t>三、多重背包</a:t>
            </a:r>
            <a:r>
              <a:rPr lang="zh-CN" altLang="en-US" sz="3600" dirty="0">
                <a:latin typeface="黑体" panose="02010609060101010101" pitchFamily="2" charset="-122"/>
                <a:ea typeface="黑体" panose="02010609060101010101" pitchFamily="2" charset="-122"/>
                <a:sym typeface="Arial" panose="020B0604020202020204" pitchFamily="34" charset="0"/>
              </a:rPr>
              <a:t> </a:t>
            </a:r>
            <a:r>
              <a:rPr lang="zh-CN" altLang="en-US" sz="3600" dirty="0">
                <a:latin typeface="黑体" panose="02010609060101010101" pitchFamily="2" charset="-122"/>
                <a:ea typeface="黑体" panose="02010609060101010101" pitchFamily="2" charset="-122"/>
                <a:sym typeface="Arial" panose="020B0604020202020204" pitchFamily="34" charset="0"/>
                <a:hlinkClick r:id="rId1"/>
              </a:rPr>
              <a:t>珍惜现在，感恩生活</a:t>
            </a:r>
            <a:endParaRPr lang="zh-CN" altLang="en-US" sz="3600" dirty="0">
              <a:latin typeface="黑体" panose="02010609060101010101" pitchFamily="2" charset="-122"/>
              <a:ea typeface="黑体" panose="02010609060101010101" pitchFamily="2" charset="-122"/>
              <a:sym typeface="Arial" panose="020B0604020202020204" pitchFamily="34" charset="0"/>
              <a:hlinkClick r:id="rId1"/>
            </a:endParaRPr>
          </a:p>
        </p:txBody>
      </p:sp>
      <p:sp>
        <p:nvSpPr>
          <p:cNvPr id="18434" name="文本占位符 17410"/>
          <p:cNvSpPr>
            <a:spLocks noGrp="1"/>
          </p:cNvSpPr>
          <p:nvPr>
            <p:ph idx="1"/>
          </p:nvPr>
        </p:nvSpPr>
        <p:spPr>
          <a:xfrm>
            <a:off x="900113" y="2017713"/>
            <a:ext cx="8054975" cy="4114800"/>
          </a:xfrm>
        </p:spPr>
        <p:txBody>
          <a:bodyPr anchor="t"/>
          <a:p>
            <a:pPr>
              <a:lnSpc>
                <a:spcPct val="80000"/>
              </a:lnSpc>
            </a:pPr>
            <a:r>
              <a:rPr lang="zh-CN" altLang="en-US" sz="2000" b="1" dirty="0">
                <a:solidFill>
                  <a:schemeClr val="hlink"/>
                </a:solidFill>
                <a:latin typeface="仿宋" panose="02010609060101010101" charset="-122"/>
                <a:ea typeface="仿宋" panose="02010609060101010101" charset="-122"/>
              </a:rPr>
              <a:t>多重</a:t>
            </a:r>
            <a:r>
              <a:rPr lang="zh-CN" altLang="en-US" sz="2000" b="1" dirty="0">
                <a:latin typeface="仿宋" panose="02010609060101010101" charset="-122"/>
                <a:ea typeface="仿宋" panose="02010609060101010101" charset="-122"/>
              </a:rPr>
              <a:t>背包特点:</a:t>
            </a:r>
            <a:endParaRPr lang="zh-CN" altLang="en-US" sz="2000" b="1" dirty="0">
              <a:latin typeface="仿宋" panose="02010609060101010101" charset="-122"/>
              <a:ea typeface="仿宋" panose="02010609060101010101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000" b="1" dirty="0">
                <a:latin typeface="仿宋" panose="02010609060101010101" charset="-122"/>
                <a:ea typeface="仿宋" panose="02010609060101010101" charset="-122"/>
              </a:rPr>
              <a:t>一种物品有C个（既不是固定的1个，也不是无数个）</a:t>
            </a:r>
            <a:endParaRPr lang="zh-CN" altLang="en-US" sz="2000" b="1" dirty="0">
              <a:latin typeface="仿宋" panose="02010609060101010101" charset="-122"/>
              <a:ea typeface="仿宋" panose="02010609060101010101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000" b="1" dirty="0">
                <a:latin typeface="仿宋" panose="02010609060101010101" charset="-122"/>
                <a:ea typeface="仿宋" panose="02010609060101010101" charset="-122"/>
              </a:rPr>
              <a:t>最朴素的想法?</a:t>
            </a:r>
            <a:endParaRPr lang="zh-CN" altLang="en-US" sz="2000" b="1" dirty="0">
              <a:latin typeface="仿宋" panose="02010609060101010101" charset="-122"/>
              <a:ea typeface="仿宋" panose="02010609060101010101" charset="-122"/>
            </a:endParaRPr>
          </a:p>
          <a:p>
            <a:pPr>
              <a:lnSpc>
                <a:spcPct val="80000"/>
              </a:lnSpc>
            </a:pPr>
            <a:endParaRPr lang="zh-CN" altLang="en-US" sz="2400" b="1" dirty="0">
              <a:latin typeface="仿宋" panose="02010609060101010101" charset="-122"/>
              <a:ea typeface="仿宋" panose="02010609060101010101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000" b="1" dirty="0">
                <a:latin typeface="仿宋" panose="02010609060101010101" charset="-122"/>
                <a:ea typeface="仿宋" panose="02010609060101010101" charset="-122"/>
              </a:rPr>
              <a:t>优化的方法：</a:t>
            </a:r>
            <a:endParaRPr lang="zh-CN" altLang="en-US" sz="2000" b="1" dirty="0">
              <a:latin typeface="仿宋" panose="02010609060101010101" charset="-122"/>
              <a:ea typeface="仿宋" panose="02010609060101010101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000" b="1" dirty="0">
                <a:latin typeface="仿宋" panose="02010609060101010101" charset="-122"/>
                <a:ea typeface="仿宋" panose="02010609060101010101" charset="-122"/>
                <a:sym typeface="Arial" panose="020B0604020202020204" pitchFamily="34" charset="0"/>
              </a:rPr>
              <a:t>运用神奇的二进制,进行物品拆分,转化成01背包</a:t>
            </a:r>
            <a:endParaRPr lang="zh-CN" altLang="en-US" sz="2000" b="1" dirty="0">
              <a:latin typeface="仿宋" panose="02010609060101010101" charset="-122"/>
              <a:ea typeface="仿宋" panose="02010609060101010101" charset="-122"/>
              <a:sym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zh-CN" altLang="en-US" sz="2000" b="1" dirty="0">
                <a:latin typeface="仿宋" panose="02010609060101010101" charset="-122"/>
                <a:ea typeface="仿宋" panose="02010609060101010101" charset="-122"/>
                <a:sym typeface="Arial" panose="020B0604020202020204" pitchFamily="34" charset="0"/>
              </a:rPr>
              <a:t>物品拆分,把13个相同的物品分成4组(1,2,4,6)</a:t>
            </a:r>
            <a:endParaRPr lang="zh-CN" altLang="en-US" sz="2000" b="1" dirty="0">
              <a:latin typeface="仿宋" panose="02010609060101010101" charset="-122"/>
              <a:ea typeface="仿宋" panose="02010609060101010101" charset="-122"/>
              <a:sym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zh-CN" altLang="en-US" sz="2000" b="1" dirty="0">
                <a:latin typeface="仿宋" panose="02010609060101010101" charset="-122"/>
                <a:ea typeface="仿宋" panose="02010609060101010101" charset="-122"/>
                <a:sym typeface="Arial" panose="020B0604020202020204" pitchFamily="34" charset="0"/>
              </a:rPr>
              <a:t>用这4组可以组成任意一个1~13之间的数!</a:t>
            </a:r>
            <a:endParaRPr lang="zh-CN" altLang="en-US" sz="2000" b="1" dirty="0">
              <a:latin typeface="仿宋" panose="02010609060101010101" charset="-122"/>
              <a:ea typeface="仿宋" panose="02010609060101010101" charset="-122"/>
              <a:sym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zh-CN" altLang="en-US" sz="2000" b="1" dirty="0">
                <a:latin typeface="仿宋" panose="02010609060101010101" charset="-122"/>
                <a:ea typeface="仿宋" panose="02010609060101010101" charset="-122"/>
                <a:sym typeface="Arial" panose="020B0604020202020204" pitchFamily="34" charset="0"/>
              </a:rPr>
              <a:t>原理:一个数总可以用2^k表示</a:t>
            </a:r>
            <a:endParaRPr lang="zh-CN" altLang="en-US" sz="2000" b="1" dirty="0">
              <a:latin typeface="仿宋" panose="02010609060101010101" charset="-122"/>
              <a:ea typeface="仿宋" panose="02010609060101010101" charset="-122"/>
              <a:sym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zh-CN" altLang="en-US" sz="2000" b="1" dirty="0">
                <a:latin typeface="仿宋" panose="02010609060101010101" charset="-122"/>
                <a:ea typeface="仿宋" panose="02010609060101010101" charset="-122"/>
                <a:sym typeface="Arial" panose="020B0604020202020204" pitchFamily="34" charset="0"/>
              </a:rPr>
              <a:t>而且总和等于13,所以不会组成超过</a:t>
            </a:r>
            <a:r>
              <a:rPr lang="en-US" altLang="x-none" sz="2000" b="1" dirty="0">
                <a:latin typeface="仿宋" panose="02010609060101010101" charset="-122"/>
                <a:ea typeface="仿宋" panose="02010609060101010101" charset="-122"/>
                <a:sym typeface="Arial" panose="020B0604020202020204" pitchFamily="34" charset="0"/>
              </a:rPr>
              <a:t>13</a:t>
            </a:r>
            <a:r>
              <a:rPr lang="zh-CN" altLang="en-US" sz="2000" b="1" dirty="0">
                <a:latin typeface="仿宋" panose="02010609060101010101" charset="-122"/>
                <a:ea typeface="仿宋" panose="02010609060101010101" charset="-122"/>
                <a:sym typeface="Arial" panose="020B0604020202020204" pitchFamily="34" charset="0"/>
              </a:rPr>
              <a:t>的数</a:t>
            </a:r>
            <a:endParaRPr lang="zh-CN" altLang="en-US" sz="2000" b="1" dirty="0">
              <a:latin typeface="仿宋" panose="02010609060101010101" charset="-122"/>
              <a:ea typeface="仿宋" panose="02010609060101010101" charset="-122"/>
              <a:sym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endParaRPr lang="zh-CN" altLang="en-US" sz="2400" b="1" dirty="0">
              <a:latin typeface="仿宋" panose="02010609060101010101" charset="-122"/>
              <a:ea typeface="仿宋" panose="02010609060101010101" charset="-122"/>
              <a:sym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zh-CN" altLang="en-US" sz="2000" b="1" dirty="0">
                <a:latin typeface="仿宋" panose="02010609060101010101" charset="-122"/>
                <a:ea typeface="仿宋" panose="02010609060101010101" charset="-122"/>
              </a:rPr>
              <a:t>所以可将一种有C个的物品拆分成1,2,4,...,2^(k-1),C-(2^k-1)</a:t>
            </a:r>
            <a:endParaRPr lang="zh-CN" altLang="en-US" sz="2000" b="1" dirty="0">
              <a:latin typeface="仿宋" panose="02010609060101010101" charset="-122"/>
              <a:ea typeface="仿宋" panose="02010609060101010101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000" b="1" dirty="0">
                <a:latin typeface="仿宋" panose="02010609060101010101" charset="-122"/>
                <a:ea typeface="仿宋" panose="02010609060101010101" charset="-122"/>
              </a:rPr>
              <a:t>然后进行01背包</a:t>
            </a:r>
            <a:endParaRPr lang="zh-CN" altLang="en-US" sz="2000" b="1" dirty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8436" name="灯片编号占位符 2"/>
          <p:cNvSpPr/>
          <p:nvPr>
            <p:ph type="sldNum" sz="quarter" idx="12"/>
          </p:nvPr>
        </p:nvSpPr>
        <p:spPr>
          <a:solidFill>
            <a:srgbClr val="FFFFFF"/>
          </a:solidFill>
          <a:ln>
            <a:noFill/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1843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altLang="en-US" sz="36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Arial" panose="020B0604020202020204" pitchFamily="34" charset="0"/>
              </a:rPr>
              <a:t>优化部分的参考代码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sym typeface="Arial" panose="020B0604020202020204" pitchFamily="34" charset="0"/>
            </a:endParaRPr>
          </a:p>
        </p:txBody>
      </p:sp>
      <p:sp>
        <p:nvSpPr>
          <p:cNvPr id="19458" name="文本占位符 18434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sz="2000" b="1" dirty="0">
                <a:solidFill>
                  <a:schemeClr val="tx1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int t = 1;</a:t>
            </a:r>
            <a:endParaRPr lang="zh-CN" altLang="en-US" sz="2000" b="1" dirty="0">
              <a:solidFill>
                <a:schemeClr val="tx1"/>
              </a:solidFill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r>
              <a:rPr lang="zh-CN" altLang="en-US" sz="2000" b="1" dirty="0">
                <a:solidFill>
                  <a:schemeClr val="tx1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while (x&gt;=t) {</a:t>
            </a:r>
            <a:endParaRPr lang="zh-CN" altLang="en-US" sz="2000" b="1" dirty="0">
              <a:solidFill>
                <a:schemeClr val="tx1"/>
              </a:solidFill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r>
              <a:rPr lang="zh-CN" altLang="en-US" sz="2000" b="1" dirty="0">
                <a:solidFill>
                  <a:schemeClr val="tx1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	v[cnt] = a*t;</a:t>
            </a:r>
            <a:endParaRPr lang="zh-CN" altLang="en-US" sz="2000" b="1" dirty="0">
              <a:solidFill>
                <a:schemeClr val="tx1"/>
              </a:solidFill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r>
              <a:rPr lang="zh-CN" altLang="en-US" sz="2000" b="1" dirty="0">
                <a:solidFill>
                  <a:schemeClr val="tx1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	c[cnt++] = b*t;</a:t>
            </a:r>
            <a:endParaRPr lang="zh-CN" altLang="en-US" sz="2000" b="1" dirty="0">
              <a:solidFill>
                <a:schemeClr val="tx1"/>
              </a:solidFill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r>
              <a:rPr lang="zh-CN" altLang="en-US" sz="2000" b="1" dirty="0">
                <a:solidFill>
                  <a:schemeClr val="tx1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	x -= t;</a:t>
            </a:r>
            <a:endParaRPr lang="zh-CN" altLang="en-US" sz="2000" b="1" dirty="0">
              <a:solidFill>
                <a:schemeClr val="tx1"/>
              </a:solidFill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r>
              <a:rPr lang="zh-CN" altLang="en-US" sz="2000" b="1" dirty="0">
                <a:solidFill>
                  <a:schemeClr val="tx1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	t &lt;&lt;= 1;</a:t>
            </a:r>
            <a:endParaRPr lang="zh-CN" altLang="en-US" sz="2000" b="1" dirty="0">
              <a:solidFill>
                <a:schemeClr val="tx1"/>
              </a:solidFill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r>
              <a:rPr lang="zh-CN" altLang="en-US" sz="2000" b="1" dirty="0">
                <a:solidFill>
                  <a:schemeClr val="tx1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}</a:t>
            </a:r>
            <a:endParaRPr lang="zh-CN" altLang="en-US" sz="2000" b="1" dirty="0">
              <a:solidFill>
                <a:schemeClr val="tx1"/>
              </a:solidFill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r>
              <a:rPr lang="zh-CN" altLang="en-US" sz="2000" b="1" dirty="0">
                <a:solidFill>
                  <a:schemeClr val="tx1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if (x) {</a:t>
            </a:r>
            <a:endParaRPr lang="zh-CN" altLang="en-US" sz="2000" b="1" dirty="0">
              <a:solidFill>
                <a:schemeClr val="tx1"/>
              </a:solidFill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r>
              <a:rPr lang="zh-CN" altLang="en-US" sz="2000" b="1" dirty="0">
                <a:solidFill>
                  <a:schemeClr val="tx1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	v[cnt] = a*x;</a:t>
            </a:r>
            <a:endParaRPr lang="zh-CN" altLang="en-US" sz="2000" b="1" dirty="0">
              <a:solidFill>
                <a:schemeClr val="tx1"/>
              </a:solidFill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r>
              <a:rPr lang="zh-CN" altLang="en-US" sz="2000" b="1" dirty="0">
                <a:solidFill>
                  <a:schemeClr val="tx1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	c[cnt++] = b*x;</a:t>
            </a:r>
            <a:endParaRPr lang="zh-CN" altLang="en-US" sz="2000" b="1" dirty="0">
              <a:solidFill>
                <a:schemeClr val="tx1"/>
              </a:solidFill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r>
              <a:rPr lang="zh-CN" altLang="en-US" sz="2000" b="1" dirty="0">
                <a:solidFill>
                  <a:schemeClr val="tx1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}</a:t>
            </a:r>
            <a:endParaRPr lang="zh-CN" altLang="en-US" sz="2000" b="1" dirty="0">
              <a:solidFill>
                <a:schemeClr val="tx1"/>
              </a:solidFill>
              <a:latin typeface="Gungsuh" panose="02030600000101010101" pitchFamily="2" charset="-127"/>
              <a:ea typeface="Gungsuh" panose="02030600000101010101" pitchFamily="2" charset="-127"/>
            </a:endParaRPr>
          </a:p>
        </p:txBody>
      </p:sp>
      <p:sp>
        <p:nvSpPr>
          <p:cNvPr id="19460" name="灯片编号占位符 2"/>
          <p:cNvSpPr/>
          <p:nvPr>
            <p:ph type="sldNum" sz="quarter" idx="12"/>
          </p:nvPr>
        </p:nvSpPr>
        <p:spPr>
          <a:solidFill>
            <a:srgbClr val="FFFFFF"/>
          </a:solidFill>
          <a:ln>
            <a:noFill/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标题 2048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altLang="en-US" sz="36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Arial" panose="020B0604020202020204" pitchFamily="34" charset="0"/>
              </a:rPr>
              <a:t>四、二维费用背包</a:t>
            </a:r>
            <a:endParaRPr lang="zh-CN" altLang="en-US" sz="4800" dirty="0">
              <a:latin typeface="黑体" panose="02010609060101010101" pitchFamily="2" charset="-122"/>
              <a:ea typeface="黑体" panose="02010609060101010101" pitchFamily="2" charset="-122"/>
              <a:sym typeface="Arial" panose="020B0604020202020204" pitchFamily="34" charset="0"/>
            </a:endParaRPr>
          </a:p>
        </p:txBody>
      </p:sp>
      <p:sp>
        <p:nvSpPr>
          <p:cNvPr id="21506" name="文本占位符 20482"/>
          <p:cNvSpPr>
            <a:spLocks noGrp="1"/>
          </p:cNvSpPr>
          <p:nvPr>
            <p:ph idx="1"/>
          </p:nvPr>
        </p:nvSpPr>
        <p:spPr>
          <a:xfrm>
            <a:off x="757238" y="2017713"/>
            <a:ext cx="7847012" cy="4114800"/>
          </a:xfrm>
        </p:spPr>
        <p:txBody>
          <a:bodyPr anchor="t"/>
          <a:p>
            <a:pPr>
              <a:lnSpc>
                <a:spcPct val="80000"/>
              </a:lnSpc>
            </a:pPr>
            <a:r>
              <a:rPr lang="zh-CN" altLang="en-US" b="1" dirty="0">
                <a:solidFill>
                  <a:schemeClr val="hlink"/>
                </a:solidFill>
                <a:latin typeface="仿宋" panose="02010609060101010101" charset="-122"/>
                <a:ea typeface="仿宋" panose="02010609060101010101" charset="-122"/>
              </a:rPr>
              <a:t>二维费用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</a:rPr>
              <a:t>背包问题: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000" b="1" dirty="0">
                <a:latin typeface="仿宋" panose="02010609060101010101" charset="-122"/>
                <a:ea typeface="仿宋" panose="02010609060101010101" charset="-122"/>
              </a:rPr>
              <a:t>对于每件物品，具有两种不同的费用；选择这件物品必须同时付出这两种代价；对于每种代价都有一个可付出的最大值（比如，背包容量、最大承重），求怎样选择物品可以得到最大的价值。</a:t>
            </a:r>
            <a:endParaRPr lang="zh-CN" altLang="en-US" sz="2000" b="1" dirty="0">
              <a:latin typeface="仿宋" panose="02010609060101010101" charset="-122"/>
              <a:ea typeface="仿宋" panose="02010609060101010101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000" b="1" dirty="0">
                <a:latin typeface="仿宋" panose="02010609060101010101" charset="-122"/>
                <a:ea typeface="仿宋" panose="02010609060101010101" charset="-122"/>
              </a:rPr>
              <a:t>设第i件物品所需的两种代价分别为a[i]和 b[i]，两种代价可付出的最大值（比如体积和重量）分别为V和U，物品的价值为w[i]。</a:t>
            </a:r>
            <a:endParaRPr lang="zh-CN" altLang="en-US" sz="2000" b="1" dirty="0">
              <a:latin typeface="仿宋" panose="02010609060101010101" charset="-122"/>
              <a:ea typeface="仿宋" panose="02010609060101010101" charset="-122"/>
            </a:endParaRPr>
          </a:p>
          <a:p>
            <a:pPr>
              <a:lnSpc>
                <a:spcPct val="80000"/>
              </a:lnSpc>
            </a:pPr>
            <a:endParaRPr lang="zh-CN" altLang="en-US" sz="2000" b="1" dirty="0">
              <a:latin typeface="仿宋" panose="02010609060101010101" charset="-122"/>
              <a:ea typeface="仿宋" panose="02010609060101010101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000" b="1" dirty="0">
                <a:solidFill>
                  <a:schemeClr val="hlink"/>
                </a:solidFill>
                <a:latin typeface="仿宋" panose="02010609060101010101" charset="-122"/>
                <a:ea typeface="仿宋" panose="02010609060101010101" charset="-122"/>
              </a:rPr>
              <a:t>对应算法：</a:t>
            </a:r>
            <a:r>
              <a:rPr lang="zh-CN" altLang="en-US" sz="2000" b="1" dirty="0">
                <a:latin typeface="仿宋" panose="02010609060101010101" charset="-122"/>
                <a:ea typeface="仿宋" panose="02010609060101010101" charset="-122"/>
              </a:rPr>
              <a:t>费用加了一维，只需状态也加一维即可！</a:t>
            </a:r>
            <a:endParaRPr lang="zh-CN" altLang="en-US" sz="2000" b="1" dirty="0">
              <a:latin typeface="仿宋" panose="02010609060101010101" charset="-122"/>
              <a:ea typeface="仿宋" panose="02010609060101010101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000" b="1" dirty="0">
                <a:latin typeface="仿宋" panose="02010609060101010101" charset="-122"/>
                <a:ea typeface="仿宋" panose="02010609060101010101" charset="-122"/>
              </a:rPr>
              <a:t>设f[i][v][u]表示前i件物品付出两种代价分别为v和u时可获得的最大价值，状态转移方程则为：</a:t>
            </a:r>
            <a:endParaRPr lang="zh-CN" altLang="en-US" sz="2000" b="1" dirty="0">
              <a:latin typeface="仿宋" panose="02010609060101010101" charset="-122"/>
              <a:ea typeface="仿宋" panose="02010609060101010101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000" b="1" dirty="0">
                <a:latin typeface="仿宋" panose="02010609060101010101" charset="-122"/>
                <a:ea typeface="仿宋" panose="02010609060101010101" charset="-122"/>
              </a:rPr>
              <a:t>f[i][v][u]=max{f[i-1][v][u],f[i-1][v-a[i]][u-b[i]]+w[i]}</a:t>
            </a:r>
            <a:endParaRPr lang="zh-CN" altLang="en-US" sz="2000" b="1" dirty="0">
              <a:latin typeface="仿宋" panose="02010609060101010101" charset="-122"/>
              <a:ea typeface="仿宋" panose="02010609060101010101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400" b="1" dirty="0">
                <a:solidFill>
                  <a:schemeClr val="hlink"/>
                </a:solidFill>
                <a:latin typeface="仿宋" panose="02010609060101010101" charset="-122"/>
                <a:ea typeface="仿宋" panose="02010609060101010101" charset="-122"/>
              </a:rPr>
              <a:t>详见：背包问题九讲</a:t>
            </a:r>
            <a:endParaRPr lang="zh-CN" altLang="en-US" sz="2400" b="1" dirty="0">
              <a:solidFill>
                <a:schemeClr val="hlink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1508" name="灯片编号占位符 2"/>
          <p:cNvSpPr/>
          <p:nvPr>
            <p:ph type="sldNum" sz="quarter" idx="12"/>
          </p:nvPr>
        </p:nvSpPr>
        <p:spPr>
          <a:solidFill>
            <a:srgbClr val="FFFFFF"/>
          </a:solidFill>
          <a:ln>
            <a:noFill/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21505"/>
          <p:cNvSpPr>
            <a:spLocks noGrp="1"/>
          </p:cNvSpPr>
          <p:nvPr>
            <p:ph type="title"/>
          </p:nvPr>
        </p:nvSpPr>
        <p:spPr/>
        <p:txBody>
          <a:bodyPr anchor="b"/>
          <a:p>
            <a:pPr algn="l">
              <a:buSzTx/>
              <a:buFontTx/>
            </a:pPr>
            <a:r>
              <a:rPr lang="zh-CN" altLang="en-US" sz="36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Arial" panose="020B0604020202020204" pitchFamily="34" charset="0"/>
              </a:rPr>
              <a:t>五、分组背包</a:t>
            </a:r>
            <a:endParaRPr lang="zh-CN" altLang="en-US" sz="36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  <a:sym typeface="Arial" panose="020B0604020202020204" pitchFamily="34" charset="0"/>
            </a:endParaRPr>
          </a:p>
        </p:txBody>
      </p:sp>
      <p:sp>
        <p:nvSpPr>
          <p:cNvPr id="22530" name="文本占位符 21506"/>
          <p:cNvSpPr>
            <a:spLocks noGrp="1"/>
          </p:cNvSpPr>
          <p:nvPr>
            <p:ph idx="1"/>
          </p:nvPr>
        </p:nvSpPr>
        <p:spPr>
          <a:xfrm>
            <a:off x="757238" y="2017713"/>
            <a:ext cx="7883525" cy="4364037"/>
          </a:xfrm>
        </p:spPr>
        <p:txBody>
          <a:bodyPr anchor="t"/>
          <a:p>
            <a:r>
              <a:rPr lang="zh-CN" altLang="en-US" b="1" dirty="0">
                <a:solidFill>
                  <a:schemeClr val="hlink"/>
                </a:solidFill>
                <a:latin typeface="仿宋" panose="02010609060101010101" charset="-122"/>
                <a:ea typeface="仿宋" panose="02010609060101010101" charset="-122"/>
              </a:rPr>
              <a:t>分组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</a:rPr>
              <a:t>背包问题: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1800" b="1" dirty="0">
                <a:latin typeface="仿宋" panose="02010609060101010101" charset="-122"/>
                <a:ea typeface="仿宋" panose="02010609060101010101" charset="-122"/>
              </a:rPr>
              <a:t>N件物品和一个容量为V的背包，第i件物品的费用是c[i]，价值是w[i]。这些物品被分为若干组，每组中的物品互相冲突，最多选一件。求解将哪些物品装入背包可使物品的费用总和不超过背包容量，且价值总和最大。</a:t>
            </a:r>
            <a:endParaRPr lang="zh-CN" altLang="en-US" sz="1800" b="1" dirty="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 b="1" dirty="0">
                <a:solidFill>
                  <a:schemeClr val="hlink"/>
                </a:solidFill>
                <a:latin typeface="仿宋" panose="02010609060101010101" charset="-122"/>
                <a:ea typeface="仿宋" panose="02010609060101010101" charset="-122"/>
              </a:rPr>
              <a:t>对应算法：</a:t>
            </a:r>
            <a:r>
              <a:rPr lang="zh-CN" altLang="en-US" sz="1800" b="1" dirty="0">
                <a:latin typeface="仿宋" panose="02010609060101010101" charset="-122"/>
                <a:ea typeface="仿宋" panose="02010609060101010101" charset="-122"/>
              </a:rPr>
              <a:t>问题变成了每组物品有若干种策略：是选择本组的某一件，还是一件都不选。也就是说设f[k][v]表示前k组物品花费费用v能取得的最大权值，则有：</a:t>
            </a:r>
            <a:endParaRPr lang="zh-CN" altLang="en-US" sz="1800" b="1" dirty="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1800" b="1" dirty="0">
                <a:latin typeface="仿宋" panose="02010609060101010101" charset="-122"/>
                <a:ea typeface="仿宋" panose="02010609060101010101" charset="-122"/>
              </a:rPr>
              <a:t>f[k][v]=max{f[k-1][v],f[k-1][v-c[i]]+w[i]|物品i属于组k}</a:t>
            </a:r>
            <a:endParaRPr lang="zh-CN" altLang="en-US" sz="1800" b="1" dirty="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1800" b="1" dirty="0">
                <a:latin typeface="仿宋" panose="02010609060101010101" charset="-122"/>
                <a:ea typeface="仿宋" panose="02010609060101010101" charset="-122"/>
              </a:rPr>
              <a:t>使用一维数组的伪代码如下：</a:t>
            </a:r>
            <a:endParaRPr lang="zh-CN" altLang="en-US" sz="1800" b="1" dirty="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1800" b="1" dirty="0">
                <a:latin typeface="仿宋" panose="02010609060101010101" charset="-122"/>
                <a:ea typeface="仿宋" panose="02010609060101010101" charset="-122"/>
              </a:rPr>
              <a:t>for 所有的组k</a:t>
            </a:r>
            <a:endParaRPr lang="zh-CN" altLang="en-US" sz="1800" b="1" dirty="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1800" b="1" dirty="0">
                <a:latin typeface="仿宋" panose="02010609060101010101" charset="-122"/>
                <a:ea typeface="仿宋" panose="02010609060101010101" charset="-122"/>
              </a:rPr>
              <a:t>    for v=V..0</a:t>
            </a:r>
            <a:endParaRPr lang="zh-CN" altLang="en-US" sz="1800" b="1" dirty="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1800" b="1" dirty="0">
                <a:latin typeface="仿宋" panose="02010609060101010101" charset="-122"/>
                <a:ea typeface="仿宋" panose="02010609060101010101" charset="-122"/>
              </a:rPr>
              <a:t>        </a:t>
            </a:r>
            <a:r>
              <a:rPr lang="zh-CN" altLang="en-US" sz="1800" b="1" dirty="0">
                <a:solidFill>
                  <a:schemeClr val="hlink"/>
                </a:solidFill>
                <a:latin typeface="仿宋" panose="02010609060101010101" charset="-122"/>
                <a:ea typeface="仿宋" panose="02010609060101010101" charset="-122"/>
              </a:rPr>
              <a:t>for 所有的i属于组k</a:t>
            </a:r>
            <a:endParaRPr lang="zh-CN" altLang="en-US" sz="1800" b="1" dirty="0">
              <a:solidFill>
                <a:schemeClr val="hlink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1800" b="1" dirty="0">
                <a:latin typeface="仿宋" panose="02010609060101010101" charset="-122"/>
                <a:ea typeface="仿宋" panose="02010609060101010101" charset="-122"/>
              </a:rPr>
              <a:t>            f[v]=max{f[v],f[v-c[i]]+w[i]}</a:t>
            </a:r>
            <a:endParaRPr lang="zh-CN" altLang="en-US" sz="1800" b="1" dirty="0">
              <a:solidFill>
                <a:schemeClr val="hlink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2532" name="灯片编号占位符 2"/>
          <p:cNvSpPr/>
          <p:nvPr>
            <p:ph type="sldNum" sz="quarter" idx="12"/>
          </p:nvPr>
        </p:nvSpPr>
        <p:spPr>
          <a:solidFill>
            <a:srgbClr val="FFFFFF"/>
          </a:solidFill>
          <a:ln>
            <a:noFill/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标题 2252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altLang="en-US" sz="36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附录：01背包参考代码</a:t>
            </a:r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（2602）</a:t>
            </a:r>
            <a:endParaRPr lang="zh-CN" altLang="en-US" sz="36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3554" name="文本占位符 22530"/>
          <p:cNvSpPr>
            <a:spLocks noGrp="1"/>
          </p:cNvSpPr>
          <p:nvPr>
            <p:ph idx="1"/>
          </p:nvPr>
        </p:nvSpPr>
        <p:spPr>
          <a:xfrm>
            <a:off x="1182688" y="2019300"/>
            <a:ext cx="7745412" cy="4327525"/>
          </a:xfrm>
        </p:spPr>
        <p:txBody>
          <a:bodyPr anchor="t"/>
          <a:p>
            <a:pPr>
              <a:lnSpc>
                <a:spcPct val="80000"/>
              </a:lnSpc>
            </a:pPr>
            <a:r>
              <a:rPr lang="zh-CN" altLang="en-US" sz="1400" b="1" dirty="0">
                <a:latin typeface="Gungsuh" panose="02030600000101010101" pitchFamily="2" charset="-127"/>
                <a:ea typeface="Gungsuh" panose="02030600000101010101" pitchFamily="2" charset="-127"/>
              </a:rPr>
              <a:t>#include &lt;iostream&gt;</a:t>
            </a:r>
            <a:endParaRPr lang="zh-CN" altLang="en-US" sz="1400" b="1" dirty="0"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pPr>
              <a:lnSpc>
                <a:spcPct val="80000"/>
              </a:lnSpc>
            </a:pPr>
            <a:r>
              <a:rPr lang="zh-CN" altLang="en-US" sz="1400" b="1" dirty="0">
                <a:latin typeface="Gungsuh" panose="02030600000101010101" pitchFamily="2" charset="-127"/>
                <a:ea typeface="Gungsuh" panose="02030600000101010101" pitchFamily="2" charset="-127"/>
              </a:rPr>
              <a:t>#include &lt;cstring&gt;</a:t>
            </a:r>
            <a:endParaRPr lang="zh-CN" altLang="en-US" sz="1400" b="1" dirty="0"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pPr>
              <a:lnSpc>
                <a:spcPct val="80000"/>
              </a:lnSpc>
            </a:pPr>
            <a:r>
              <a:rPr lang="zh-CN" altLang="en-US" sz="1400" b="1" dirty="0">
                <a:latin typeface="Gungsuh" panose="02030600000101010101" pitchFamily="2" charset="-127"/>
                <a:ea typeface="Gungsuh" panose="02030600000101010101" pitchFamily="2" charset="-127"/>
              </a:rPr>
              <a:t>using namespace std;</a:t>
            </a:r>
            <a:endParaRPr lang="zh-CN" altLang="en-US" sz="1400" b="1" dirty="0"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pPr>
              <a:lnSpc>
                <a:spcPct val="80000"/>
              </a:lnSpc>
            </a:pPr>
            <a:r>
              <a:rPr lang="zh-CN" altLang="en-US" sz="1400" b="1" dirty="0">
                <a:latin typeface="Gungsuh" panose="02030600000101010101" pitchFamily="2" charset="-127"/>
                <a:ea typeface="Gungsuh" panose="02030600000101010101" pitchFamily="2" charset="-127"/>
              </a:rPr>
              <a:t>int dp[1001], w[1000], c[1000];</a:t>
            </a:r>
            <a:endParaRPr lang="zh-CN" altLang="en-US" sz="1400" b="1" dirty="0"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pPr>
              <a:lnSpc>
                <a:spcPct val="80000"/>
              </a:lnSpc>
            </a:pPr>
            <a:r>
              <a:rPr lang="zh-CN" altLang="en-US" sz="1400" b="1" dirty="0">
                <a:latin typeface="Gungsuh" panose="02030600000101010101" pitchFamily="2" charset="-127"/>
                <a:ea typeface="Gungsuh" panose="02030600000101010101" pitchFamily="2" charset="-127"/>
              </a:rPr>
              <a:t>inline int max(int a, int b) { return a&gt;b?a:b;  }</a:t>
            </a:r>
            <a:endParaRPr lang="zh-CN" altLang="en-US" sz="1400" b="1" dirty="0"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pPr>
              <a:lnSpc>
                <a:spcPct val="80000"/>
              </a:lnSpc>
            </a:pPr>
            <a:r>
              <a:rPr lang="zh-CN" altLang="en-US" sz="1400" b="1" dirty="0">
                <a:latin typeface="Gungsuh" panose="02030600000101010101" pitchFamily="2" charset="-127"/>
                <a:ea typeface="Gungsuh" panose="02030600000101010101" pitchFamily="2" charset="-127"/>
              </a:rPr>
              <a:t>int main()</a:t>
            </a:r>
            <a:endParaRPr lang="zh-CN" altLang="en-US" sz="1400" b="1" dirty="0"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pPr>
              <a:lnSpc>
                <a:spcPct val="80000"/>
              </a:lnSpc>
            </a:pPr>
            <a:r>
              <a:rPr lang="zh-CN" altLang="en-US" sz="1400" b="1" dirty="0">
                <a:latin typeface="Gungsuh" panose="02030600000101010101" pitchFamily="2" charset="-127"/>
                <a:ea typeface="Gungsuh" panose="02030600000101010101" pitchFamily="2" charset="-127"/>
              </a:rPr>
              <a:t>{    int num;</a:t>
            </a:r>
            <a:endParaRPr lang="zh-CN" altLang="en-US" sz="1400" b="1" dirty="0"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pPr>
              <a:lnSpc>
                <a:spcPct val="80000"/>
              </a:lnSpc>
            </a:pPr>
            <a:r>
              <a:rPr lang="zh-CN" altLang="en-US" sz="1400" b="1" dirty="0">
                <a:latin typeface="Gungsuh" panose="02030600000101010101" pitchFamily="2" charset="-127"/>
                <a:ea typeface="Gungsuh" panose="02030600000101010101" pitchFamily="2" charset="-127"/>
              </a:rPr>
              <a:t>    scanf("%d", &amp;num);</a:t>
            </a:r>
            <a:endParaRPr lang="zh-CN" altLang="en-US" sz="1400" b="1" dirty="0"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pPr>
              <a:lnSpc>
                <a:spcPct val="80000"/>
              </a:lnSpc>
            </a:pPr>
            <a:r>
              <a:rPr lang="zh-CN" altLang="en-US" sz="1400" b="1" dirty="0">
                <a:latin typeface="Gungsuh" panose="02030600000101010101" pitchFamily="2" charset="-127"/>
                <a:ea typeface="Gungsuh" panose="02030600000101010101" pitchFamily="2" charset="-127"/>
              </a:rPr>
              <a:t>    while (num--) {</a:t>
            </a:r>
            <a:endParaRPr lang="zh-CN" altLang="en-US" sz="1400" b="1" dirty="0"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pPr>
              <a:lnSpc>
                <a:spcPct val="80000"/>
              </a:lnSpc>
            </a:pPr>
            <a:r>
              <a:rPr lang="zh-CN" altLang="en-US" sz="1400" b="1" dirty="0">
                <a:latin typeface="Gungsuh" panose="02030600000101010101" pitchFamily="2" charset="-127"/>
                <a:ea typeface="Gungsuh" panose="02030600000101010101" pitchFamily="2" charset="-127"/>
              </a:rPr>
              <a:t>        int n, V, i, j;</a:t>
            </a:r>
            <a:endParaRPr lang="zh-CN" altLang="en-US" sz="1400" b="1" dirty="0"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pPr>
              <a:lnSpc>
                <a:spcPct val="80000"/>
              </a:lnSpc>
            </a:pPr>
            <a:r>
              <a:rPr lang="zh-CN" altLang="en-US" sz="1400" b="1" dirty="0">
                <a:latin typeface="Gungsuh" panose="02030600000101010101" pitchFamily="2" charset="-127"/>
                <a:ea typeface="Gungsuh" panose="02030600000101010101" pitchFamily="2" charset="-127"/>
              </a:rPr>
              <a:t>        scanf("%d %d", &amp;n, &amp;V);</a:t>
            </a:r>
            <a:endParaRPr lang="zh-CN" altLang="en-US" sz="1400" b="1" dirty="0"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pPr>
              <a:lnSpc>
                <a:spcPct val="80000"/>
              </a:lnSpc>
            </a:pPr>
            <a:r>
              <a:rPr lang="zh-CN" altLang="en-US" sz="1400" b="1" dirty="0">
                <a:latin typeface="Gungsuh" panose="02030600000101010101" pitchFamily="2" charset="-127"/>
                <a:ea typeface="Gungsuh" panose="02030600000101010101" pitchFamily="2" charset="-127"/>
              </a:rPr>
              <a:t>        for (i=0; i&lt;n; i++)   scanf("%d", &amp;w[i]);</a:t>
            </a:r>
            <a:endParaRPr lang="zh-CN" altLang="en-US" sz="1400" b="1" dirty="0"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pPr>
              <a:lnSpc>
                <a:spcPct val="80000"/>
              </a:lnSpc>
            </a:pPr>
            <a:r>
              <a:rPr lang="zh-CN" altLang="en-US" sz="1400" b="1" dirty="0">
                <a:latin typeface="Gungsuh" panose="02030600000101010101" pitchFamily="2" charset="-127"/>
                <a:ea typeface="Gungsuh" panose="02030600000101010101" pitchFamily="2" charset="-127"/>
              </a:rPr>
              <a:t>        for (i=0; i&lt;n; i++)   scanf("%d", &amp;c[i]);</a:t>
            </a:r>
            <a:endParaRPr lang="zh-CN" altLang="en-US" sz="1400" b="1" dirty="0"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pPr>
              <a:lnSpc>
                <a:spcPct val="80000"/>
              </a:lnSpc>
            </a:pPr>
            <a:r>
              <a:rPr lang="zh-CN" altLang="en-US" sz="1400" b="1" dirty="0">
                <a:latin typeface="Gungsuh" panose="02030600000101010101" pitchFamily="2" charset="-127"/>
                <a:ea typeface="Gungsuh" panose="02030600000101010101" pitchFamily="2" charset="-127"/>
              </a:rPr>
              <a:t>        memset(dp, 0, sizeof(dp));</a:t>
            </a:r>
            <a:endParaRPr lang="zh-CN" altLang="en-US" sz="1400" b="1" dirty="0"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pPr>
              <a:lnSpc>
                <a:spcPct val="80000"/>
              </a:lnSpc>
            </a:pPr>
            <a:r>
              <a:rPr lang="zh-CN" altLang="en-US" sz="1400" b="1" dirty="0">
                <a:latin typeface="Gungsuh" panose="02030600000101010101" pitchFamily="2" charset="-127"/>
                <a:ea typeface="Gungsuh" panose="02030600000101010101" pitchFamily="2" charset="-127"/>
              </a:rPr>
              <a:t>        for (i=0; i&lt;n; i++)</a:t>
            </a:r>
            <a:endParaRPr lang="zh-CN" altLang="en-US" sz="1400" b="1" dirty="0"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pPr>
              <a:lnSpc>
                <a:spcPct val="80000"/>
              </a:lnSpc>
            </a:pPr>
            <a:r>
              <a:rPr lang="zh-CN" altLang="en-US" sz="1400" b="1" dirty="0">
                <a:latin typeface="Gungsuh" panose="02030600000101010101" pitchFamily="2" charset="-127"/>
                <a:ea typeface="Gungsuh" panose="02030600000101010101" pitchFamily="2" charset="-127"/>
              </a:rPr>
              <a:t>            for (j=V; j&gt;=c[i]; j--)</a:t>
            </a:r>
            <a:endParaRPr lang="zh-CN" altLang="en-US" sz="1400" b="1" dirty="0"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pPr>
              <a:lnSpc>
                <a:spcPct val="80000"/>
              </a:lnSpc>
            </a:pPr>
            <a:r>
              <a:rPr lang="zh-CN" altLang="en-US" sz="1400" b="1" dirty="0">
                <a:latin typeface="Gungsuh" panose="02030600000101010101" pitchFamily="2" charset="-127"/>
                <a:ea typeface="Gungsuh" panose="02030600000101010101" pitchFamily="2" charset="-127"/>
              </a:rPr>
              <a:t>                dp[j] = max(dp[j], dp[j-c[i]] + w[i]);</a:t>
            </a:r>
            <a:endParaRPr lang="zh-CN" altLang="en-US" sz="1400" b="1" dirty="0"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pPr>
              <a:lnSpc>
                <a:spcPct val="80000"/>
              </a:lnSpc>
            </a:pPr>
            <a:r>
              <a:rPr lang="zh-CN" altLang="en-US" sz="1400" b="1" dirty="0">
                <a:latin typeface="Gungsuh" panose="02030600000101010101" pitchFamily="2" charset="-127"/>
                <a:ea typeface="Gungsuh" panose="02030600000101010101" pitchFamily="2" charset="-127"/>
              </a:rPr>
              <a:t>        printf("%d</a:t>
            </a: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</a:rPr>
              <a:t>\</a:t>
            </a:r>
            <a:r>
              <a:rPr lang="zh-CN" altLang="en-US" sz="1400" b="1" dirty="0">
                <a:latin typeface="Gungsuh" panose="02030600000101010101" pitchFamily="2" charset="-127"/>
                <a:ea typeface="Gungsuh" panose="02030600000101010101" pitchFamily="2" charset="-127"/>
              </a:rPr>
              <a:t>n", dp[V]);</a:t>
            </a:r>
            <a:endParaRPr lang="zh-CN" altLang="en-US" sz="1400" b="1" dirty="0"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pPr>
              <a:lnSpc>
                <a:spcPct val="80000"/>
              </a:lnSpc>
            </a:pPr>
            <a:r>
              <a:rPr lang="zh-CN" altLang="en-US" sz="1400" b="1" dirty="0">
                <a:latin typeface="Gungsuh" panose="02030600000101010101" pitchFamily="2" charset="-127"/>
                <a:ea typeface="Gungsuh" panose="02030600000101010101" pitchFamily="2" charset="-127"/>
              </a:rPr>
              <a:t>    }</a:t>
            </a:r>
            <a:endParaRPr lang="zh-CN" altLang="en-US" sz="1400" b="1" dirty="0"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pPr>
              <a:lnSpc>
                <a:spcPct val="80000"/>
              </a:lnSpc>
            </a:pPr>
            <a:r>
              <a:rPr lang="zh-CN" altLang="en-US" sz="1400" b="1" dirty="0">
                <a:latin typeface="Gungsuh" panose="02030600000101010101" pitchFamily="2" charset="-127"/>
                <a:ea typeface="Gungsuh" panose="02030600000101010101" pitchFamily="2" charset="-127"/>
              </a:rPr>
              <a:t>}</a:t>
            </a:r>
            <a:endParaRPr lang="zh-CN" altLang="en-US" sz="1400" b="1" dirty="0">
              <a:latin typeface="Gungsuh" panose="02030600000101010101" pitchFamily="2" charset="-127"/>
              <a:ea typeface="Gungsuh" panose="02030600000101010101" pitchFamily="2" charset="-127"/>
            </a:endParaRPr>
          </a:p>
        </p:txBody>
      </p:sp>
      <p:sp>
        <p:nvSpPr>
          <p:cNvPr id="23556" name="灯片编号占位符 2"/>
          <p:cNvSpPr/>
          <p:nvPr>
            <p:ph type="sldNum" sz="quarter" idx="12"/>
          </p:nvPr>
        </p:nvSpPr>
        <p:spPr>
          <a:solidFill>
            <a:srgbClr val="FFFFFF"/>
          </a:solidFill>
          <a:ln>
            <a:noFill/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标题 2355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altLang="en-US" sz="3600" dirty="0">
                <a:latin typeface="黑体" panose="02010609060101010101" pitchFamily="2" charset="-122"/>
                <a:ea typeface="黑体" panose="02010609060101010101" pitchFamily="2" charset="-122"/>
                <a:sym typeface="Arial" panose="020B0604020202020204" pitchFamily="34" charset="0"/>
              </a:rPr>
              <a:t>致谢：</a:t>
            </a:r>
            <a:endParaRPr lang="zh-CN" altLang="en-US" sz="3600" dirty="0">
              <a:latin typeface="黑体" panose="02010609060101010101" pitchFamily="2" charset="-122"/>
              <a:ea typeface="黑体" panose="02010609060101010101" pitchFamily="2" charset="-122"/>
              <a:sym typeface="Arial" panose="020B0604020202020204" pitchFamily="34" charset="0"/>
            </a:endParaRPr>
          </a:p>
        </p:txBody>
      </p:sp>
      <p:sp>
        <p:nvSpPr>
          <p:cNvPr id="25602" name="文本占位符 23554"/>
          <p:cNvSpPr>
            <a:spLocks noGrp="1"/>
          </p:cNvSpPr>
          <p:nvPr>
            <p:ph idx="1"/>
          </p:nvPr>
        </p:nvSpPr>
        <p:spPr>
          <a:xfrm>
            <a:off x="757238" y="2017713"/>
            <a:ext cx="7883525" cy="4364037"/>
          </a:xfrm>
        </p:spPr>
        <p:txBody>
          <a:bodyPr anchor="t"/>
          <a:p>
            <a:r>
              <a:rPr lang="zh-CN" alt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本讲内容参考自cuitianyi（zju_DD）总结的“背包问题九讲”，在此表示感谢！</a:t>
            </a:r>
            <a:endParaRPr lang="zh-CN" altLang="en-US" sz="2800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800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若想了解更多关于背包问题的算法，可以直接搜索该资料即可。</a:t>
            </a:r>
            <a:endParaRPr lang="zh-CN" altLang="en-US" sz="2800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716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altLang="en-US" sz="4000" b="1" dirty="0">
                <a:ea typeface="黑体" panose="02010609060101010101" pitchFamily="2" charset="-122"/>
              </a:rPr>
              <a:t>第六讲</a:t>
            </a:r>
            <a:endParaRPr lang="zh-CN" altLang="en-US" sz="4000" b="1" dirty="0">
              <a:ea typeface="黑体" panose="02010609060101010101" pitchFamily="2" charset="-122"/>
            </a:endParaRPr>
          </a:p>
        </p:txBody>
      </p:sp>
      <p:sp>
        <p:nvSpPr>
          <p:cNvPr id="6146" name="文本占位符 7170"/>
          <p:cNvSpPr>
            <a:spLocks noGrp="1"/>
          </p:cNvSpPr>
          <p:nvPr>
            <p:ph idx="1"/>
          </p:nvPr>
        </p:nvSpPr>
        <p:spPr>
          <a:xfrm>
            <a:off x="469900" y="2060575"/>
            <a:ext cx="8234680" cy="1972945"/>
          </a:xfrm>
        </p:spPr>
        <p:txBody>
          <a:bodyPr anchor="t"/>
          <a:p>
            <a:pPr algn="ctr">
              <a:buNone/>
            </a:pPr>
            <a:r>
              <a:rPr lang="zh-CN" altLang="en-US" sz="6600" b="1" dirty="0">
                <a:solidFill>
                  <a:schemeClr val="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背包算法</a:t>
            </a:r>
            <a:endParaRPr lang="zh-CN" altLang="en-US" sz="8000" b="1" dirty="0">
              <a:solidFill>
                <a:schemeClr val="hlin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ctr">
              <a:buNone/>
            </a:pPr>
            <a:r>
              <a:rPr lang="zh-CN" altLang="en-US" sz="4400" b="1" dirty="0">
                <a:solidFill>
                  <a:schemeClr val="hlink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（</a:t>
            </a:r>
            <a:r>
              <a:rPr lang="zh-CN" altLang="en-US" sz="4400" b="1" dirty="0">
                <a:solidFill>
                  <a:schemeClr val="hlink"/>
                </a:solidFill>
                <a:latin typeface="Gungsuh" panose="02030600000101010101" pitchFamily="2" charset="-127"/>
                <a:ea typeface="Gungsuh" panose="02030600000101010101" pitchFamily="2" charset="-127"/>
                <a:cs typeface="Gungsuh" panose="02030600000101010101" pitchFamily="2" charset="-127"/>
              </a:rPr>
              <a:t>Knapsack Algorithm）</a:t>
            </a:r>
            <a:endParaRPr lang="zh-CN" altLang="en-US" sz="4400" b="1" dirty="0">
              <a:solidFill>
                <a:schemeClr val="hlink"/>
              </a:solidFill>
              <a:latin typeface="Gungsuh" panose="02030600000101010101" pitchFamily="2" charset="-127"/>
              <a:ea typeface="Gungsuh" panose="02030600000101010101" pitchFamily="2" charset="-127"/>
              <a:cs typeface="Gungsuh" panose="02030600000101010101" pitchFamily="2" charset="-127"/>
            </a:endParaRPr>
          </a:p>
        </p:txBody>
      </p:sp>
      <p:sp>
        <p:nvSpPr>
          <p:cNvPr id="6148" name="灯片编号占位符 2"/>
          <p:cNvSpPr/>
          <p:nvPr>
            <p:ph type="sldNum" sz="quarter" idx="12"/>
          </p:nvPr>
        </p:nvSpPr>
        <p:spPr>
          <a:solidFill>
            <a:srgbClr val="FFFFFF"/>
          </a:solidFill>
          <a:ln>
            <a:noFill/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标题 22529"/>
          <p:cNvSpPr>
            <a:spLocks noGrp="1"/>
          </p:cNvSpPr>
          <p:nvPr>
            <p:ph type="title"/>
          </p:nvPr>
        </p:nvSpPr>
        <p:spPr>
          <a:xfrm>
            <a:off x="1151255" y="846455"/>
            <a:ext cx="5772150" cy="864870"/>
          </a:xfrm>
        </p:spPr>
        <p:txBody>
          <a:bodyPr anchor="b"/>
          <a:p>
            <a:pPr algn="l">
              <a:buSzTx/>
              <a:buFontTx/>
            </a:pPr>
            <a:r>
              <a:rPr lang="zh-CN" altLang="en-US" sz="36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Arial" panose="020B0604020202020204" pitchFamily="34" charset="0"/>
              </a:rPr>
              <a:t>在线作业</a:t>
            </a:r>
            <a:endParaRPr lang="zh-CN" altLang="en-US" sz="36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</p:txBody>
      </p:sp>
      <p:sp>
        <p:nvSpPr>
          <p:cNvPr id="24578" name="文本占位符 22530"/>
          <p:cNvSpPr>
            <a:spLocks noGrp="1"/>
          </p:cNvSpPr>
          <p:nvPr>
            <p:ph idx="1"/>
          </p:nvPr>
        </p:nvSpPr>
        <p:spPr>
          <a:xfrm>
            <a:off x="1184275" y="2019300"/>
            <a:ext cx="7745413" cy="1266825"/>
          </a:xfrm>
        </p:spPr>
        <p:txBody>
          <a:bodyPr anchor="t"/>
          <a:p>
            <a:pPr>
              <a:lnSpc>
                <a:spcPct val="80000"/>
              </a:lnSpc>
            </a:pPr>
            <a:endParaRPr lang="zh-CN" altLang="zh-CN" sz="24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20</a:t>
            </a:r>
            <a:r>
              <a:rPr lang="en-US" sz="2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2109</a:t>
            </a:r>
            <a:r>
              <a:rPr lang="zh-CN" altLang="en-US" sz="2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《ACM程序设计》作业（</a:t>
            </a:r>
            <a:r>
              <a:rPr lang="en-US" altLang="zh-CN" sz="2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6</a:t>
            </a:r>
            <a:r>
              <a:rPr lang="zh-CN" altLang="en-US" sz="2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）—— 刘春英老师 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zh-CN" altLang="en-US" sz="24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标题 24577"/>
          <p:cNvSpPr>
            <a:spLocks noGrp="1"/>
          </p:cNvSpPr>
          <p:nvPr>
            <p:ph type="title"/>
          </p:nvPr>
        </p:nvSpPr>
        <p:spPr/>
        <p:txBody>
          <a:bodyPr anchor="b"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x-none" sz="4800" b="1" dirty="0">
                <a:solidFill>
                  <a:schemeClr val="folHlink"/>
                </a:solidFill>
                <a:latin typeface="Gungsuh" panose="02030600000101010101" pitchFamily="2" charset="-127"/>
                <a:ea typeface="Gungsuh" panose="02030600000101010101" pitchFamily="2" charset="-127"/>
                <a:sym typeface="Arial" panose="020B0604020202020204" pitchFamily="34" charset="0"/>
              </a:rPr>
              <a:t>Welcome to HDOJ</a:t>
            </a:r>
            <a:endParaRPr lang="en-US" altLang="x-none" sz="4800" b="1" dirty="0">
              <a:solidFill>
                <a:schemeClr val="folHlink"/>
              </a:solidFill>
              <a:latin typeface="Gungsuh" panose="02030600000101010101" pitchFamily="2" charset="-127"/>
              <a:ea typeface="Gungsuh" panose="02030600000101010101" pitchFamily="2" charset="-127"/>
              <a:sym typeface="Arial" panose="020B0604020202020204" pitchFamily="34" charset="0"/>
            </a:endParaRPr>
          </a:p>
        </p:txBody>
      </p:sp>
      <p:pic>
        <p:nvPicPr>
          <p:cNvPr id="26626" name="图片 24578" descr="trophy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48338" y="2057400"/>
            <a:ext cx="3395662" cy="4800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627" name="文本占位符 24579"/>
          <p:cNvSpPr>
            <a:spLocks noGrp="1"/>
          </p:cNvSpPr>
          <p:nvPr>
            <p:ph idx="1"/>
          </p:nvPr>
        </p:nvSpPr>
        <p:spPr>
          <a:xfrm>
            <a:off x="1752600" y="2493963"/>
            <a:ext cx="4114800" cy="2459037"/>
          </a:xfrm>
        </p:spPr>
        <p:txBody>
          <a:bodyPr anchor="t"/>
          <a:p>
            <a:pPr marL="0" indent="0">
              <a:buNone/>
            </a:pPr>
            <a:r>
              <a:rPr lang="en-US" altLang="x-none" sz="6000" b="1" dirty="0">
                <a:solidFill>
                  <a:schemeClr val="hlink"/>
                </a:solidFill>
                <a:latin typeface="Gungsuh" panose="02030600000101010101" pitchFamily="2" charset="-127"/>
                <a:ea typeface="Gungsuh" panose="02030600000101010101" pitchFamily="2" charset="-127"/>
                <a:sym typeface="Arial" panose="020B0604020202020204" pitchFamily="34" charset="0"/>
              </a:rPr>
              <a:t>Thank  </a:t>
            </a:r>
            <a:endParaRPr lang="en-US" altLang="x-none" sz="6000" b="1" dirty="0">
              <a:solidFill>
                <a:schemeClr val="hlink"/>
              </a:solidFill>
              <a:latin typeface="Gungsuh" panose="02030600000101010101" pitchFamily="2" charset="-127"/>
              <a:ea typeface="Gungsuh" panose="02030600000101010101" pitchFamily="2" charset="-127"/>
              <a:sym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x-none" sz="6000" b="1" dirty="0">
                <a:solidFill>
                  <a:schemeClr val="hlink"/>
                </a:solidFill>
                <a:latin typeface="Gungsuh" panose="02030600000101010101" pitchFamily="2" charset="-127"/>
                <a:ea typeface="Gungsuh" panose="02030600000101010101" pitchFamily="2" charset="-127"/>
                <a:sym typeface="Arial" panose="020B0604020202020204" pitchFamily="34" charset="0"/>
              </a:rPr>
              <a:t>You ~</a:t>
            </a:r>
            <a:endParaRPr lang="en-US" altLang="x-none" sz="6000" b="1" dirty="0">
              <a:solidFill>
                <a:schemeClr val="hlink"/>
              </a:solidFill>
              <a:latin typeface="Gungsuh" panose="02030600000101010101" pitchFamily="2" charset="-127"/>
              <a:ea typeface="Gungsuh" panose="02030600000101010101" pitchFamily="2" charset="-127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819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altLang="en-US" sz="36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导引问题-食堂就餐</a:t>
            </a:r>
            <a:endParaRPr lang="zh-CN" altLang="en-US" sz="36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</p:txBody>
      </p:sp>
      <p:sp>
        <p:nvSpPr>
          <p:cNvPr id="7170" name="文本占位符 8194"/>
          <p:cNvSpPr>
            <a:spLocks noGrp="1"/>
          </p:cNvSpPr>
          <p:nvPr>
            <p:ph idx="1"/>
          </p:nvPr>
        </p:nvSpPr>
        <p:spPr>
          <a:xfrm>
            <a:off x="1183005" y="2018030"/>
            <a:ext cx="7170420" cy="4114800"/>
          </a:xfrm>
        </p:spPr>
        <p:txBody>
          <a:bodyPr anchor="t"/>
          <a:p>
            <a:r>
              <a:rPr lang="zh-CN" altLang="en-US" sz="2800" dirty="0">
                <a:solidFill>
                  <a:schemeClr val="hlink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现有餐券1张，面值10元</a:t>
            </a:r>
            <a:endParaRPr lang="zh-CN" altLang="en-US" sz="2800" dirty="0">
              <a:solidFill>
                <a:schemeClr val="hlink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2800" dirty="0">
                <a:solidFill>
                  <a:schemeClr val="hlink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菜肴N种</a:t>
            </a:r>
            <a:r>
              <a:rPr lang="zh-CN" altLang="en-US" sz="28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：炸鸡腿3元；大排2元；荷包蛋：1元；炒青菜：1元；番茄炒蛋：2元 ...</a:t>
            </a:r>
            <a:endParaRPr lang="zh-CN" altLang="en-US" sz="28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2800" dirty="0">
                <a:solidFill>
                  <a:schemeClr val="hlink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餐券的特点</a:t>
            </a:r>
            <a:r>
              <a:rPr lang="zh-CN" altLang="en-US" sz="28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：一次性使用，不找零；</a:t>
            </a:r>
            <a:endParaRPr lang="zh-CN" altLang="en-US" sz="28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2800" dirty="0">
                <a:solidFill>
                  <a:schemeClr val="hlink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问</a:t>
            </a:r>
            <a:r>
              <a:rPr lang="zh-CN" altLang="en-US" sz="28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：若每种菜只挑一个，为了充分发挥餐券的作用，最多可以消费多少元？</a:t>
            </a:r>
            <a:endParaRPr lang="zh-CN" altLang="en-US" sz="28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7172" name="灯片编号占位符 2"/>
          <p:cNvSpPr/>
          <p:nvPr>
            <p:ph type="sldNum" sz="quarter" idx="12"/>
          </p:nvPr>
        </p:nvSpPr>
        <p:spPr>
          <a:solidFill>
            <a:srgbClr val="FFFFFF"/>
          </a:solidFill>
          <a:ln>
            <a:noFill/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标题 9217"/>
          <p:cNvSpPr>
            <a:spLocks noGrp="1"/>
          </p:cNvSpPr>
          <p:nvPr>
            <p:ph type="title"/>
          </p:nvPr>
        </p:nvSpPr>
        <p:spPr/>
        <p:txBody>
          <a:bodyPr anchor="b"/>
          <a:p>
            <a:pPr algn="l">
              <a:buSzTx/>
              <a:buFontTx/>
            </a:pPr>
            <a:r>
              <a:rPr lang="zh-CN" altLang="en-US" sz="36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Arial" panose="020B0604020202020204" pitchFamily="34" charset="0"/>
              </a:rPr>
              <a:t>什么是背包问题</a:t>
            </a:r>
            <a:endParaRPr lang="zh-CN" altLang="en-US" sz="36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  <a:sym typeface="Arial" panose="020B0604020202020204" pitchFamily="34" charset="0"/>
            </a:endParaRPr>
          </a:p>
        </p:txBody>
      </p:sp>
      <p:sp>
        <p:nvSpPr>
          <p:cNvPr id="8194" name="文本占位符 9218"/>
          <p:cNvSpPr>
            <a:spLocks noGrp="1"/>
          </p:cNvSpPr>
          <p:nvPr>
            <p:ph idx="1"/>
          </p:nvPr>
        </p:nvSpPr>
        <p:spPr>
          <a:xfrm>
            <a:off x="1184275" y="2017713"/>
            <a:ext cx="7204075" cy="4114800"/>
          </a:xfrm>
        </p:spPr>
        <p:txBody>
          <a:bodyPr anchor="t"/>
          <a:p>
            <a:r>
              <a:rPr lang="zh-CN" altLang="en-US" sz="2800" dirty="0">
                <a:latin typeface="仿宋" panose="02010609060101010101" charset="-122"/>
                <a:ea typeface="仿宋" panose="02010609060101010101" charset="-122"/>
                <a:sym typeface="Arial" panose="020B0604020202020204" pitchFamily="34" charset="0"/>
              </a:rPr>
              <a:t>背包的基本模型：</a:t>
            </a:r>
            <a:endParaRPr lang="zh-CN" altLang="en-US" sz="2800" dirty="0">
              <a:latin typeface="仿宋" panose="02010609060101010101" charset="-122"/>
              <a:ea typeface="仿宋" panose="02010609060101010101" charset="-122"/>
              <a:sym typeface="Arial" panose="020B0604020202020204" pitchFamily="34" charset="0"/>
            </a:endParaRPr>
          </a:p>
          <a:p>
            <a:pPr>
              <a:buNone/>
            </a:pPr>
            <a:r>
              <a:rPr lang="zh-CN" altLang="en-US" sz="2800" dirty="0">
                <a:latin typeface="仿宋" panose="02010609060101010101" charset="-122"/>
                <a:ea typeface="仿宋" panose="02010609060101010101" charset="-122"/>
                <a:sym typeface="Arial" panose="020B0604020202020204" pitchFamily="34" charset="0"/>
              </a:rPr>
              <a:t>	给你一个容量为V的背包和若干种物品，在一定的限制条件下（每种物品都占用一定容量），问最多能放进多少价值的物品？</a:t>
            </a:r>
            <a:endParaRPr lang="zh-CN" altLang="en-US" sz="2800" dirty="0">
              <a:latin typeface="仿宋" panose="02010609060101010101" charset="-122"/>
              <a:ea typeface="仿宋" panose="02010609060101010101" charset="-122"/>
              <a:sym typeface="Arial" panose="020B0604020202020204" pitchFamily="34" charset="0"/>
            </a:endParaRPr>
          </a:p>
        </p:txBody>
      </p:sp>
      <p:sp>
        <p:nvSpPr>
          <p:cNvPr id="8196" name="灯片编号占位符 2"/>
          <p:cNvSpPr/>
          <p:nvPr>
            <p:ph type="sldNum" sz="quarter" idx="12"/>
          </p:nvPr>
        </p:nvSpPr>
        <p:spPr>
          <a:solidFill>
            <a:srgbClr val="FFFFFF"/>
          </a:solidFill>
          <a:ln>
            <a:noFill/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标题 10241"/>
          <p:cNvSpPr>
            <a:spLocks noGrp="1"/>
          </p:cNvSpPr>
          <p:nvPr>
            <p:ph type="title"/>
          </p:nvPr>
        </p:nvSpPr>
        <p:spPr/>
        <p:txBody>
          <a:bodyPr anchor="b"/>
          <a:p>
            <a:pPr algn="l">
              <a:buSzTx/>
              <a:buFontTx/>
            </a:pPr>
            <a:r>
              <a:rPr lang="zh-CN" altLang="en-US" sz="36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Arial" panose="020B0604020202020204" pitchFamily="34" charset="0"/>
              </a:rPr>
              <a:t>关于背包问题</a:t>
            </a:r>
            <a:endParaRPr lang="zh-CN" altLang="en-US" sz="36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  <a:sym typeface="Arial" panose="020B0604020202020204" pitchFamily="34" charset="0"/>
            </a:endParaRPr>
          </a:p>
        </p:txBody>
      </p:sp>
      <p:sp>
        <p:nvSpPr>
          <p:cNvPr id="10243" name="内容占位符 10242"/>
          <p:cNvSpPr>
            <a:spLocks noGrp="1"/>
          </p:cNvSpPr>
          <p:nvPr>
            <p:ph idx="1"/>
          </p:nvPr>
        </p:nvSpPr>
        <p:spPr>
          <a:xfrm>
            <a:off x="1182688" y="2051050"/>
            <a:ext cx="7772400" cy="4114800"/>
          </a:xfrm>
        </p:spPr>
        <p:txBody>
          <a:bodyPr anchor="t"/>
          <a:p>
            <a:r>
              <a:rPr lang="zh-CN" altLang="en-US" sz="2800" dirty="0">
                <a:latin typeface="仿宋" panose="02010609060101010101" charset="-122"/>
                <a:ea typeface="仿宋" panose="02010609060101010101" charset="-122"/>
                <a:sym typeface="Arial" panose="020B0604020202020204" pitchFamily="34" charset="0"/>
              </a:rPr>
              <a:t>1、最典型、最基本的DP问题；</a:t>
            </a:r>
            <a:endParaRPr lang="zh-CN" altLang="en-US" sz="2800" dirty="0">
              <a:latin typeface="仿宋" panose="02010609060101010101" charset="-122"/>
              <a:ea typeface="仿宋" panose="02010609060101010101" charset="-122"/>
              <a:sym typeface="Arial" panose="020B0604020202020204" pitchFamily="34" charset="0"/>
            </a:endParaRPr>
          </a:p>
          <a:p>
            <a:r>
              <a:rPr lang="zh-CN" altLang="en-US" sz="2800" dirty="0">
                <a:latin typeface="仿宋" panose="02010609060101010101" charset="-122"/>
                <a:ea typeface="仿宋" panose="02010609060101010101" charset="-122"/>
                <a:sym typeface="Arial" panose="020B0604020202020204" pitchFamily="34" charset="0"/>
              </a:rPr>
              <a:t>2、理解并熟练掌握背包问题意义重大；</a:t>
            </a:r>
            <a:endParaRPr lang="zh-CN" altLang="en-US" sz="2800" dirty="0">
              <a:latin typeface="仿宋" panose="02010609060101010101" charset="-122"/>
              <a:ea typeface="仿宋" panose="02010609060101010101" charset="-122"/>
              <a:sym typeface="Arial" panose="020B0604020202020204" pitchFamily="34" charset="0"/>
            </a:endParaRPr>
          </a:p>
          <a:p>
            <a:r>
              <a:rPr lang="zh-CN" altLang="en-US" sz="2800" dirty="0">
                <a:latin typeface="仿宋" panose="02010609060101010101" charset="-122"/>
                <a:ea typeface="仿宋" panose="02010609060101010101" charset="-122"/>
                <a:sym typeface="Arial" panose="020B0604020202020204" pitchFamily="34" charset="0"/>
              </a:rPr>
              <a:t>3、DP问题中“状态”概念的理解；</a:t>
            </a:r>
            <a:endParaRPr lang="zh-CN" altLang="en-US" sz="2800" dirty="0">
              <a:latin typeface="仿宋" panose="02010609060101010101" charset="-122"/>
              <a:ea typeface="仿宋" panose="02010609060101010101" charset="-122"/>
              <a:sym typeface="Arial" panose="020B0604020202020204" pitchFamily="34" charset="0"/>
            </a:endParaRPr>
          </a:p>
          <a:p>
            <a:r>
              <a:rPr lang="zh-CN" altLang="en-US" sz="2800" dirty="0">
                <a:latin typeface="仿宋" panose="02010609060101010101" charset="-122"/>
                <a:ea typeface="仿宋" panose="02010609060101010101" charset="-122"/>
                <a:sym typeface="Arial" panose="020B0604020202020204" pitchFamily="34" charset="0"/>
              </a:rPr>
              <a:t>4、背包的每个容量就是“状态”,选择每个物品就是“状态的决策”；</a:t>
            </a:r>
            <a:endParaRPr lang="zh-CN" altLang="en-US" sz="2800" dirty="0">
              <a:latin typeface="仿宋" panose="02010609060101010101" charset="-122"/>
              <a:ea typeface="仿宋" panose="02010609060101010101" charset="-122"/>
              <a:sym typeface="Arial" panose="020B0604020202020204" pitchFamily="34" charset="0"/>
            </a:endParaRPr>
          </a:p>
          <a:p>
            <a:endParaRPr lang="zh-CN" altLang="en-US" sz="2800" dirty="0">
              <a:latin typeface="仿宋" panose="02010609060101010101" charset="-122"/>
              <a:ea typeface="仿宋" panose="02010609060101010101" charset="-122"/>
              <a:sym typeface="Arial" panose="020B0604020202020204" pitchFamily="34" charset="0"/>
            </a:endParaRPr>
          </a:p>
        </p:txBody>
      </p:sp>
      <p:sp>
        <p:nvSpPr>
          <p:cNvPr id="9220" name="灯片编号占位符 2"/>
          <p:cNvSpPr/>
          <p:nvPr>
            <p:ph type="sldNum" sz="quarter" idx="12"/>
          </p:nvPr>
        </p:nvSpPr>
        <p:spPr>
          <a:xfrm>
            <a:off x="7050405" y="6243638"/>
            <a:ext cx="1905000" cy="457200"/>
          </a:xfrm>
          <a:solidFill>
            <a:srgbClr val="FFFFFF"/>
          </a:solidFill>
          <a:ln>
            <a:noFill/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16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charRg st="16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35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charRg st="35" end="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53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charRg st="53" end="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标题 11265"/>
          <p:cNvSpPr>
            <a:spLocks noGrp="1"/>
          </p:cNvSpPr>
          <p:nvPr>
            <p:ph type="title"/>
          </p:nvPr>
        </p:nvSpPr>
        <p:spPr/>
        <p:txBody>
          <a:bodyPr anchor="b"/>
          <a:p>
            <a:pPr algn="l">
              <a:buSzTx/>
              <a:buFontTx/>
            </a:pPr>
            <a:r>
              <a:rPr lang="zh-CN" altLang="en-US" sz="36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Arial" panose="020B0604020202020204" pitchFamily="34" charset="0"/>
              </a:rPr>
              <a:t>背包问题的分类</a:t>
            </a:r>
            <a:endParaRPr lang="zh-CN" altLang="en-US" sz="36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  <a:sym typeface="Arial" panose="020B0604020202020204" pitchFamily="34" charset="0"/>
            </a:endParaRPr>
          </a:p>
        </p:txBody>
      </p:sp>
      <p:sp>
        <p:nvSpPr>
          <p:cNvPr id="10242" name="文本占位符 11266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sz="2800" dirty="0">
                <a:solidFill>
                  <a:schemeClr val="hlink"/>
                </a:solidFill>
                <a:latin typeface="仿宋" panose="02010609060101010101" charset="-122"/>
                <a:ea typeface="仿宋" panose="02010609060101010101" charset="-122"/>
                <a:sym typeface="Arial" panose="020B0604020202020204" pitchFamily="34" charset="0"/>
              </a:rPr>
              <a:t>01背包</a:t>
            </a:r>
            <a:endParaRPr lang="zh-CN" altLang="en-US" sz="2800" dirty="0">
              <a:solidFill>
                <a:schemeClr val="hlink"/>
              </a:solidFill>
              <a:latin typeface="仿宋" panose="02010609060101010101" charset="-122"/>
              <a:ea typeface="仿宋" panose="02010609060101010101" charset="-122"/>
              <a:sym typeface="Arial" panose="020B0604020202020204" pitchFamily="34" charset="0"/>
            </a:endParaRPr>
          </a:p>
          <a:p>
            <a:r>
              <a:rPr lang="zh-CN" altLang="en-US" sz="2800" dirty="0">
                <a:solidFill>
                  <a:schemeClr val="hlink"/>
                </a:solidFill>
                <a:latin typeface="仿宋" panose="02010609060101010101" charset="-122"/>
                <a:ea typeface="仿宋" panose="02010609060101010101" charset="-122"/>
                <a:sym typeface="Arial" panose="020B0604020202020204" pitchFamily="34" charset="0"/>
              </a:rPr>
              <a:t>完全背包</a:t>
            </a:r>
            <a:endParaRPr lang="zh-CN" altLang="en-US" sz="2800" dirty="0">
              <a:solidFill>
                <a:schemeClr val="hlink"/>
              </a:solidFill>
              <a:latin typeface="仿宋" panose="02010609060101010101" charset="-122"/>
              <a:ea typeface="仿宋" panose="02010609060101010101" charset="-122"/>
              <a:sym typeface="Arial" panose="020B0604020202020204" pitchFamily="34" charset="0"/>
            </a:endParaRPr>
          </a:p>
          <a:p>
            <a:r>
              <a:rPr lang="zh-CN" altLang="en-US" sz="2800" dirty="0">
                <a:solidFill>
                  <a:schemeClr val="hlink"/>
                </a:solidFill>
                <a:latin typeface="仿宋" panose="02010609060101010101" charset="-122"/>
                <a:ea typeface="仿宋" panose="02010609060101010101" charset="-122"/>
                <a:sym typeface="Arial" panose="020B0604020202020204" pitchFamily="34" charset="0"/>
              </a:rPr>
              <a:t>多重背包</a:t>
            </a:r>
            <a:endParaRPr lang="zh-CN" altLang="en-US" sz="2800" dirty="0">
              <a:solidFill>
                <a:schemeClr val="hlink"/>
              </a:solidFill>
              <a:latin typeface="仿宋" panose="02010609060101010101" charset="-122"/>
              <a:ea typeface="仿宋" panose="02010609060101010101" charset="-122"/>
              <a:sym typeface="Arial" panose="020B0604020202020204" pitchFamily="34" charset="0"/>
            </a:endParaRPr>
          </a:p>
          <a:p>
            <a:r>
              <a:rPr lang="zh-CN" altLang="en-US" sz="2800" dirty="0">
                <a:solidFill>
                  <a:schemeClr val="hlink"/>
                </a:solidFill>
                <a:latin typeface="仿宋" panose="02010609060101010101" charset="-122"/>
                <a:ea typeface="仿宋" panose="02010609060101010101" charset="-122"/>
                <a:sym typeface="Arial" panose="020B0604020202020204" pitchFamily="34" charset="0"/>
              </a:rPr>
              <a:t>二维费用背包</a:t>
            </a:r>
            <a:endParaRPr lang="zh-CN" altLang="en-US" sz="2800" dirty="0">
              <a:solidFill>
                <a:schemeClr val="hlink"/>
              </a:solidFill>
              <a:latin typeface="仿宋" panose="02010609060101010101" charset="-122"/>
              <a:ea typeface="仿宋" panose="02010609060101010101" charset="-122"/>
              <a:sym typeface="Arial" panose="020B0604020202020204" pitchFamily="34" charset="0"/>
            </a:endParaRPr>
          </a:p>
          <a:p>
            <a:pPr algn="l"/>
            <a:r>
              <a:rPr lang="zh-CN" altLang="en-US" sz="2800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Arial" panose="020B0604020202020204" pitchFamily="34" charset="0"/>
              </a:rPr>
              <a:t>分组背包</a:t>
            </a:r>
            <a:endParaRPr lang="zh-CN" altLang="en-US" sz="2800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sym typeface="Arial" panose="020B0604020202020204" pitchFamily="34" charset="0"/>
            </a:endParaRPr>
          </a:p>
          <a:p>
            <a:pPr algn="l"/>
            <a:r>
              <a:rPr lang="zh-CN" altLang="en-US" sz="2800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sym typeface="Arial" panose="020B0604020202020204" pitchFamily="34" charset="0"/>
              </a:rPr>
              <a:t>混合三种背包</a:t>
            </a:r>
            <a:endParaRPr lang="zh-CN" altLang="en-US" sz="2800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sym typeface="Arial" panose="020B0604020202020204" pitchFamily="34" charset="0"/>
            </a:endParaRPr>
          </a:p>
          <a:p>
            <a:pPr algn="l"/>
            <a:r>
              <a:rPr lang="zh-CN" altLang="en-US" sz="2800" dirty="0">
                <a:latin typeface="仿宋" panose="02010609060101010101" charset="-122"/>
                <a:ea typeface="仿宋" panose="02010609060101010101" charset="-122"/>
                <a:sym typeface="Arial" panose="020B0604020202020204" pitchFamily="34" charset="0"/>
              </a:rPr>
              <a:t>有依赖的背包</a:t>
            </a:r>
            <a:endParaRPr lang="zh-CN" altLang="en-US" sz="2800" dirty="0">
              <a:latin typeface="仿宋" panose="02010609060101010101" charset="-122"/>
              <a:ea typeface="仿宋" panose="02010609060101010101" charset="-122"/>
              <a:sym typeface="Arial" panose="020B0604020202020204" pitchFamily="34" charset="0"/>
            </a:endParaRPr>
          </a:p>
        </p:txBody>
      </p:sp>
      <p:sp>
        <p:nvSpPr>
          <p:cNvPr id="10244" name="灯片编号占位符 2"/>
          <p:cNvSpPr/>
          <p:nvPr>
            <p:ph type="sldNum" sz="quarter" idx="12"/>
          </p:nvPr>
        </p:nvSpPr>
        <p:spPr>
          <a:xfrm>
            <a:off x="7050405" y="6243638"/>
            <a:ext cx="1905000" cy="457200"/>
          </a:xfrm>
          <a:solidFill>
            <a:srgbClr val="FFFFFF"/>
          </a:solidFill>
          <a:ln>
            <a:noFill/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文本占位符 12289"/>
          <p:cNvSpPr>
            <a:spLocks noGrp="1"/>
          </p:cNvSpPr>
          <p:nvPr>
            <p:ph type="body" sz="half" idx="1"/>
          </p:nvPr>
        </p:nvSpPr>
        <p:spPr>
          <a:xfrm>
            <a:off x="1184275" y="2017713"/>
            <a:ext cx="6988175" cy="3713162"/>
          </a:xfrm>
        </p:spPr>
        <p:txBody>
          <a:bodyPr anchor="t"/>
          <a:p>
            <a:r>
              <a:rPr lang="zh-CN" altLang="en-US" sz="2400" b="1" dirty="0">
                <a:solidFill>
                  <a:schemeClr val="hlink"/>
                </a:solidFill>
                <a:latin typeface="仿宋" panose="02010609060101010101" charset="-122"/>
                <a:ea typeface="仿宋" panose="02010609060101010101" charset="-122"/>
              </a:rPr>
              <a:t>01背包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</a:rPr>
              <a:t>(最基础的背包问题):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en-US" altLang="x-none" sz="2400" b="1" dirty="0">
                <a:latin typeface="仿宋" panose="02010609060101010101" charset="-122"/>
                <a:ea typeface="仿宋" panose="02010609060101010101" charset="-122"/>
                <a:sym typeface="Arial" panose="020B0604020202020204" pitchFamily="34" charset="0"/>
              </a:rPr>
              <a:t>有N件物品和一个容量为V的背包。第i件物品的</a:t>
            </a:r>
            <a:r>
              <a:rPr lang="en-US" altLang="x-none" sz="2400" b="1" dirty="0">
                <a:solidFill>
                  <a:schemeClr val="hlink"/>
                </a:solidFill>
                <a:latin typeface="仿宋" panose="02010609060101010101" charset="-122"/>
                <a:ea typeface="仿宋" panose="02010609060101010101" charset="-122"/>
                <a:sym typeface="Arial" panose="020B0604020202020204" pitchFamily="34" charset="0"/>
              </a:rPr>
              <a:t>费用</a:t>
            </a:r>
            <a:r>
              <a:rPr lang="en-US" altLang="x-none" sz="2400" b="1" dirty="0">
                <a:latin typeface="仿宋" panose="02010609060101010101" charset="-122"/>
                <a:ea typeface="仿宋" panose="02010609060101010101" charset="-122"/>
                <a:sym typeface="Arial" panose="020B0604020202020204" pitchFamily="34" charset="0"/>
              </a:rPr>
              <a:t>是c[i]，价值是w[i]。求解将哪些物品装入背包可使价值总和最大。</a:t>
            </a:r>
            <a:endParaRPr lang="en-US" altLang="x-none" sz="2400" b="1" dirty="0">
              <a:latin typeface="仿宋" panose="02010609060101010101" charset="-122"/>
              <a:ea typeface="仿宋" panose="02010609060101010101" charset="-122"/>
              <a:sym typeface="Arial" panose="020B0604020202020204" pitchFamily="34" charset="0"/>
            </a:endParaRPr>
          </a:p>
          <a:p>
            <a:r>
              <a:rPr lang="zh-CN" altLang="en-US" sz="2400" b="1" dirty="0">
                <a:solidFill>
                  <a:schemeClr val="hlink"/>
                </a:solidFill>
                <a:latin typeface="仿宋" panose="02010609060101010101" charset="-122"/>
                <a:ea typeface="仿宋" panose="02010609060101010101" charset="-122"/>
              </a:rPr>
              <a:t>问题特点：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</a:rPr>
              <a:t>每种物品仅有一件，可以选择放或不放，用子问题定义状态：即f[i][v]表示前i件物品放入一个容量为v的背包可以获得的最大价值。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400" b="1" dirty="0">
                <a:solidFill>
                  <a:schemeClr val="hlink"/>
                </a:solidFill>
                <a:latin typeface="仿宋" panose="02010609060101010101" charset="-122"/>
                <a:ea typeface="仿宋" panose="02010609060101010101" charset="-122"/>
              </a:rPr>
              <a:t>状态转移方程：</a:t>
            </a:r>
            <a:endParaRPr lang="zh-CN" altLang="en-US" sz="2400" b="1" dirty="0">
              <a:solidFill>
                <a:schemeClr val="hlink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</a:rPr>
              <a:t>f[i][v]=max{f[i-1][v],f[i-1][v-c[i]]+w[i]}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1266" name="标题 12290"/>
          <p:cNvSpPr>
            <a:spLocks noGrp="1"/>
          </p:cNvSpPr>
          <p:nvPr>
            <p:ph type="title"/>
          </p:nvPr>
        </p:nvSpPr>
        <p:spPr/>
        <p:txBody>
          <a:bodyPr wrap="square" anchor="b"/>
          <a:p>
            <a:pPr algn="l">
              <a:buSzTx/>
              <a:buFontTx/>
            </a:pPr>
            <a:r>
              <a:rPr lang="zh-CN" altLang="en-US" sz="36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Arial" panose="020B0604020202020204" pitchFamily="34" charset="0"/>
              </a:rPr>
              <a:t>一</a:t>
            </a:r>
            <a:r>
              <a:rPr lang="zh-CN" altLang="en-US" sz="3600" dirty="0">
                <a:latin typeface="Gungsuh" panose="02030600000101010101" pitchFamily="2" charset="-127"/>
                <a:ea typeface="Gungsuh" panose="02030600000101010101" pitchFamily="2" charset="-127"/>
                <a:cs typeface="Gungsuh" panose="02030600000101010101" pitchFamily="2" charset="-127"/>
                <a:sym typeface="Arial" panose="020B0604020202020204" pitchFamily="34" charset="0"/>
              </a:rPr>
              <a:t>、01</a:t>
            </a:r>
            <a:r>
              <a:rPr lang="zh-CN" altLang="en-US" sz="36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Arial" panose="020B0604020202020204" pitchFamily="34" charset="0"/>
              </a:rPr>
              <a:t>背包</a:t>
            </a:r>
            <a:endParaRPr lang="zh-CN" altLang="en-US" sz="36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  <a:sym typeface="Arial" panose="020B0604020202020204" pitchFamily="34" charset="0"/>
            </a:endParaRPr>
          </a:p>
        </p:txBody>
      </p:sp>
      <p:sp>
        <p:nvSpPr>
          <p:cNvPr id="11268" name="灯片编号占位符 2"/>
          <p:cNvSpPr/>
          <p:nvPr>
            <p:ph type="sldNum" sz="quarter" idx="12"/>
          </p:nvPr>
        </p:nvSpPr>
        <p:spPr>
          <a:solidFill>
            <a:srgbClr val="FFFFFF"/>
          </a:solidFill>
          <a:ln>
            <a:noFill/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文本占位符 13313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4762" cy="4114800"/>
          </a:xfrm>
        </p:spPr>
        <p:txBody>
          <a:bodyPr anchor="t"/>
          <a:p>
            <a:r>
              <a:rPr lang="en-US" altLang="x-none" sz="2800" dirty="0"/>
              <a:t>Sample Input</a:t>
            </a:r>
            <a:endParaRPr lang="en-US" altLang="x-none" sz="2800" dirty="0"/>
          </a:p>
          <a:p>
            <a:r>
              <a:rPr lang="en-US" altLang="x-none" sz="2800" dirty="0">
                <a:solidFill>
                  <a:schemeClr val="hlink"/>
                </a:solidFill>
              </a:rPr>
              <a:t>1</a:t>
            </a:r>
            <a:endParaRPr lang="en-US" altLang="x-none" sz="2800" dirty="0">
              <a:solidFill>
                <a:schemeClr val="hlink"/>
              </a:solidFill>
            </a:endParaRPr>
          </a:p>
          <a:p>
            <a:r>
              <a:rPr lang="en-US" altLang="x-none" sz="2800" dirty="0">
                <a:solidFill>
                  <a:schemeClr val="hlink"/>
                </a:solidFill>
              </a:rPr>
              <a:t>5 10</a:t>
            </a:r>
            <a:endParaRPr lang="en-US" altLang="x-none" sz="2800" dirty="0">
              <a:solidFill>
                <a:schemeClr val="hlink"/>
              </a:solidFill>
            </a:endParaRPr>
          </a:p>
          <a:p>
            <a:r>
              <a:rPr lang="en-US" altLang="x-none" sz="2800" dirty="0">
                <a:solidFill>
                  <a:schemeClr val="hlink"/>
                </a:solidFill>
              </a:rPr>
              <a:t>1 2 3 4 5</a:t>
            </a:r>
            <a:endParaRPr lang="en-US" altLang="x-none" sz="2800" dirty="0">
              <a:solidFill>
                <a:schemeClr val="hlink"/>
              </a:solidFill>
            </a:endParaRPr>
          </a:p>
          <a:p>
            <a:r>
              <a:rPr lang="en-US" altLang="x-none" sz="2800" dirty="0">
                <a:solidFill>
                  <a:schemeClr val="hlink"/>
                </a:solidFill>
              </a:rPr>
              <a:t>5 4 3 2 1</a:t>
            </a:r>
            <a:endParaRPr lang="en-US" altLang="x-none" sz="2800" dirty="0">
              <a:solidFill>
                <a:schemeClr val="hlink"/>
              </a:solidFill>
            </a:endParaRPr>
          </a:p>
          <a:p>
            <a:r>
              <a:rPr lang="en-US" altLang="x-none" sz="2800" dirty="0"/>
              <a:t>Sample Output</a:t>
            </a:r>
            <a:endParaRPr lang="en-US" altLang="x-none" sz="2800" dirty="0"/>
          </a:p>
          <a:p>
            <a:r>
              <a:rPr lang="en-US" altLang="x-none" sz="2800" dirty="0">
                <a:solidFill>
                  <a:schemeClr val="hlink"/>
                </a:solidFill>
              </a:rPr>
              <a:t>14</a:t>
            </a:r>
            <a:endParaRPr lang="en-US" altLang="x-none" sz="2800" dirty="0">
              <a:solidFill>
                <a:schemeClr val="hlink"/>
              </a:solidFill>
            </a:endParaRPr>
          </a:p>
        </p:txBody>
      </p:sp>
      <p:pic>
        <p:nvPicPr>
          <p:cNvPr id="12290" name="内容占位符 13314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500563" y="2746375"/>
            <a:ext cx="4032250" cy="2914650"/>
          </a:xfrm>
        </p:spPr>
      </p:pic>
      <p:sp>
        <p:nvSpPr>
          <p:cNvPr id="12291" name="标题 13315"/>
          <p:cNvSpPr>
            <a:spLocks noGrp="1"/>
          </p:cNvSpPr>
          <p:nvPr>
            <p:ph type="title"/>
          </p:nvPr>
        </p:nvSpPr>
        <p:spPr/>
        <p:txBody>
          <a:bodyPr wrap="square" anchor="b"/>
          <a:p>
            <a:r>
              <a:rPr lang="zh-CN" altLang="en-US" sz="36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Arial" panose="020B0604020202020204" pitchFamily="34" charset="0"/>
              </a:rPr>
              <a:t>一、01背包</a:t>
            </a:r>
            <a:r>
              <a:rPr lang="zh-CN" altLang="en-US" sz="3600" dirty="0">
                <a:latin typeface="Gungsuh" panose="02030600000101010101" pitchFamily="2" charset="-127"/>
                <a:ea typeface="Gungsuh" panose="02030600000101010101" pitchFamily="2" charset="-127"/>
                <a:sym typeface="Arial" panose="020B0604020202020204" pitchFamily="34" charset="0"/>
              </a:rPr>
              <a:t>-</a:t>
            </a:r>
            <a:r>
              <a:rPr lang="zh-CN" altLang="en-US" sz="3600" dirty="0">
                <a:latin typeface="Gungsuh" panose="02030600000101010101" pitchFamily="2" charset="-127"/>
                <a:ea typeface="Gungsuh" panose="02030600000101010101" pitchFamily="2" charset="-127"/>
                <a:sym typeface="Arial" panose="020B0604020202020204" pitchFamily="34" charset="0"/>
                <a:hlinkClick r:id="rId2"/>
              </a:rPr>
              <a:t>Bone Collector</a:t>
            </a:r>
            <a:endParaRPr lang="zh-CN" altLang="en-US" sz="3600" dirty="0">
              <a:latin typeface="Gungsuh" panose="02030600000101010101" pitchFamily="2" charset="-127"/>
              <a:ea typeface="Gungsuh" panose="02030600000101010101" pitchFamily="2" charset="-127"/>
              <a:sym typeface="Arial" panose="020B0604020202020204" pitchFamily="34" charset="0"/>
              <a:hlinkClick r:id="rId2"/>
            </a:endParaRPr>
          </a:p>
        </p:txBody>
      </p:sp>
      <p:sp>
        <p:nvSpPr>
          <p:cNvPr id="12293" name="灯片编号占位符 2"/>
          <p:cNvSpPr/>
          <p:nvPr>
            <p:ph type="sldNum" sz="quarter" idx="12"/>
          </p:nvPr>
        </p:nvSpPr>
        <p:spPr>
          <a:solidFill>
            <a:srgbClr val="FFFFFF"/>
          </a:solidFill>
          <a:ln>
            <a:noFill/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标题 14337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altLang="en-US" sz="36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Arial" panose="020B0604020202020204" pitchFamily="34" charset="0"/>
              </a:rPr>
              <a:t>一、01背包</a:t>
            </a:r>
            <a:r>
              <a:rPr lang="zh-CN" altLang="en-US" sz="3600" dirty="0">
                <a:latin typeface="Gungsuh" panose="02030600000101010101" pitchFamily="2" charset="-127"/>
                <a:ea typeface="Gungsuh" panose="02030600000101010101" pitchFamily="2" charset="-127"/>
                <a:sym typeface="Arial" panose="020B0604020202020204" pitchFamily="34" charset="0"/>
              </a:rPr>
              <a:t>-</a:t>
            </a:r>
            <a:r>
              <a:rPr lang="zh-CN" altLang="en-US" sz="3600" dirty="0">
                <a:latin typeface="Gungsuh" panose="02030600000101010101" pitchFamily="2" charset="-127"/>
                <a:ea typeface="Gungsuh" panose="02030600000101010101" pitchFamily="2" charset="-127"/>
                <a:sym typeface="Arial" panose="020B0604020202020204" pitchFamily="34" charset="0"/>
                <a:hlinkClick r:id="rId1"/>
              </a:rPr>
              <a:t>Bone Collector</a:t>
            </a:r>
            <a:endParaRPr lang="zh-CN" altLang="en-US" sz="3600" dirty="0">
              <a:latin typeface="Gungsuh" panose="02030600000101010101" pitchFamily="2" charset="-127"/>
              <a:ea typeface="Gungsuh" panose="02030600000101010101" pitchFamily="2" charset="-127"/>
              <a:sym typeface="Arial" panose="020B0604020202020204" pitchFamily="34" charset="0"/>
              <a:hlinkClick r:id="rId1"/>
            </a:endParaRPr>
          </a:p>
        </p:txBody>
      </p:sp>
      <p:graphicFrame>
        <p:nvGraphicFramePr>
          <p:cNvPr id="14339" name="表格占位符 14338"/>
          <p:cNvGraphicFramePr/>
          <p:nvPr>
            <p:ph type="tbl" idx="1"/>
          </p:nvPr>
        </p:nvGraphicFramePr>
        <p:xfrm>
          <a:off x="971550" y="2019300"/>
          <a:ext cx="7558088" cy="2832100"/>
        </p:xfrm>
        <a:graphic>
          <a:graphicData uri="http://schemas.openxmlformats.org/drawingml/2006/table">
            <a:tbl>
              <a:tblPr/>
              <a:tblGrid>
                <a:gridCol w="717550"/>
                <a:gridCol w="555625"/>
                <a:gridCol w="617538"/>
                <a:gridCol w="608012"/>
                <a:gridCol w="593725"/>
                <a:gridCol w="701675"/>
                <a:gridCol w="603250"/>
                <a:gridCol w="636588"/>
                <a:gridCol w="631825"/>
                <a:gridCol w="628650"/>
                <a:gridCol w="631825"/>
                <a:gridCol w="631825"/>
              </a:tblGrid>
              <a:tr h="3651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 dirty="0">
                          <a:solidFill>
                            <a:srgbClr val="FFFFFF"/>
                          </a:solidFill>
                          <a:latin typeface="Calibri" panose="020F0502020204030204" pitchFamily="2" charset="0"/>
                        </a:rPr>
                        <a:t>(V,C)</a:t>
                      </a:r>
                      <a:endParaRPr lang="zh-CN" altLang="en-US" sz="1800" b="1" dirty="0">
                        <a:solidFill>
                          <a:srgbClr val="FFFFFF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 dirty="0">
                          <a:solidFill>
                            <a:srgbClr val="FFFFFF"/>
                          </a:solidFill>
                          <a:latin typeface="Calibri" panose="020F0502020204030204" pitchFamily="2" charset="0"/>
                        </a:rPr>
                        <a:t>0</a:t>
                      </a:r>
                      <a:endParaRPr lang="zh-CN" altLang="en-US" sz="1800" b="1" dirty="0">
                        <a:solidFill>
                          <a:srgbClr val="FFFFFF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 dirty="0">
                          <a:solidFill>
                            <a:srgbClr val="FFFFFF"/>
                          </a:solidFill>
                          <a:latin typeface="Calibri" panose="020F0502020204030204" pitchFamily="2" charset="0"/>
                        </a:rPr>
                        <a:t>1</a:t>
                      </a:r>
                      <a:endParaRPr lang="zh-CN" altLang="en-US" sz="1800" b="1" dirty="0">
                        <a:solidFill>
                          <a:srgbClr val="FFFFFF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 dirty="0">
                          <a:solidFill>
                            <a:srgbClr val="FFFFFF"/>
                          </a:solidFill>
                          <a:latin typeface="Calibri" panose="020F0502020204030204" pitchFamily="2" charset="0"/>
                        </a:rPr>
                        <a:t>2</a:t>
                      </a:r>
                      <a:endParaRPr lang="zh-CN" altLang="en-US" sz="1800" b="1" dirty="0">
                        <a:solidFill>
                          <a:srgbClr val="FFFFFF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 dirty="0">
                          <a:solidFill>
                            <a:srgbClr val="FFFFFF"/>
                          </a:solidFill>
                          <a:latin typeface="Calibri" panose="020F0502020204030204" pitchFamily="2" charset="0"/>
                        </a:rPr>
                        <a:t>3</a:t>
                      </a:r>
                      <a:endParaRPr lang="zh-CN" altLang="en-US" sz="1800" b="1" dirty="0">
                        <a:solidFill>
                          <a:srgbClr val="FFFFFF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 dirty="0">
                          <a:solidFill>
                            <a:srgbClr val="FFFFFF"/>
                          </a:solidFill>
                          <a:latin typeface="Calibri" panose="020F0502020204030204" pitchFamily="2" charset="0"/>
                        </a:rPr>
                        <a:t>4</a:t>
                      </a:r>
                      <a:endParaRPr lang="zh-CN" altLang="en-US" sz="1800" b="1" dirty="0">
                        <a:solidFill>
                          <a:srgbClr val="FFFFFF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 dirty="0">
                          <a:solidFill>
                            <a:srgbClr val="FFFFFF"/>
                          </a:solidFill>
                          <a:latin typeface="Calibri" panose="020F0502020204030204" pitchFamily="2" charset="0"/>
                        </a:rPr>
                        <a:t>5</a:t>
                      </a:r>
                      <a:endParaRPr lang="zh-CN" altLang="en-US" sz="1800" b="1" dirty="0">
                        <a:solidFill>
                          <a:srgbClr val="FFFFFF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 dirty="0">
                          <a:solidFill>
                            <a:srgbClr val="FFFFFF"/>
                          </a:solidFill>
                          <a:latin typeface="Calibri" panose="020F0502020204030204" pitchFamily="2" charset="0"/>
                        </a:rPr>
                        <a:t>6</a:t>
                      </a:r>
                      <a:endParaRPr lang="zh-CN" altLang="en-US" sz="1800" b="1" dirty="0">
                        <a:solidFill>
                          <a:srgbClr val="FFFFFF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 dirty="0">
                          <a:solidFill>
                            <a:srgbClr val="FFFFFF"/>
                          </a:solidFill>
                          <a:latin typeface="Calibri" panose="020F0502020204030204" pitchFamily="2" charset="0"/>
                        </a:rPr>
                        <a:t>7</a:t>
                      </a:r>
                      <a:endParaRPr lang="zh-CN" altLang="en-US" sz="1800" b="1" dirty="0">
                        <a:solidFill>
                          <a:srgbClr val="FFFFFF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 dirty="0">
                          <a:solidFill>
                            <a:srgbClr val="FFFFFF"/>
                          </a:solidFill>
                          <a:latin typeface="Calibri" panose="020F0502020204030204" pitchFamily="2" charset="0"/>
                        </a:rPr>
                        <a:t>8</a:t>
                      </a:r>
                      <a:endParaRPr lang="zh-CN" altLang="en-US" sz="1800" b="1" dirty="0">
                        <a:solidFill>
                          <a:srgbClr val="FFFFFF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 dirty="0">
                          <a:solidFill>
                            <a:srgbClr val="FFFFFF"/>
                          </a:solidFill>
                          <a:latin typeface="Calibri" panose="020F0502020204030204" pitchFamily="2" charset="0"/>
                        </a:rPr>
                        <a:t>9</a:t>
                      </a:r>
                      <a:endParaRPr lang="zh-CN" altLang="en-US" sz="1800" b="1" dirty="0">
                        <a:solidFill>
                          <a:srgbClr val="FFFFFF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 dirty="0">
                          <a:solidFill>
                            <a:srgbClr val="FFFFFF"/>
                          </a:solidFill>
                          <a:latin typeface="Calibri" panose="020F0502020204030204" pitchFamily="2" charset="0"/>
                        </a:rPr>
                        <a:t>10</a:t>
                      </a:r>
                      <a:endParaRPr lang="zh-CN" altLang="en-US" sz="1800" b="1" dirty="0">
                        <a:solidFill>
                          <a:srgbClr val="FFFFFF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</a:tr>
              <a:tr h="3778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</a:rPr>
                        <a:t>0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</a:rPr>
                        <a:t>0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</a:rPr>
                        <a:t>0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</a:rPr>
                        <a:t>0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</a:rPr>
                        <a:t>0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</a:rPr>
                        <a:t>0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</a:rPr>
                        <a:t>0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</a:rPr>
                        <a:t>0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</a:rPr>
                        <a:t>0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</a:rPr>
                        <a:t>0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</a:rPr>
                        <a:t>0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</a:rPr>
                        <a:t>0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683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</a:rPr>
                        <a:t>(1,5)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</a:rPr>
                        <a:t>0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</a:rPr>
                        <a:t>0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</a:rPr>
                        <a:t>0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</a:rPr>
                        <a:t>0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</a:rPr>
                        <a:t>0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</a:rPr>
                        <a:t>1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</a:rPr>
                        <a:t>1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</a:rPr>
                        <a:t>1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</a:rPr>
                        <a:t>1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</a:rPr>
                        <a:t>1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</a:rPr>
                        <a:t>1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683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</a:rPr>
                        <a:t>(2,4)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</a:rPr>
                        <a:t>0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</a:rPr>
                        <a:t>0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</a:rPr>
                        <a:t>0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</a:rPr>
                        <a:t>0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</a:rPr>
                        <a:t>2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</a:rPr>
                        <a:t>2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</a:rPr>
                        <a:t>2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</a:rPr>
                        <a:t>2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</a:rPr>
                        <a:t>2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</a:rPr>
                        <a:t>3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</a:rPr>
                        <a:t>3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778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</a:rPr>
                        <a:t>(3,3)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</a:rPr>
                        <a:t>0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</a:rPr>
                        <a:t>0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</a:rPr>
                        <a:t>0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</a:rPr>
                        <a:t>3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</a:rPr>
                        <a:t>3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</a:rPr>
                        <a:t>3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</a:rPr>
                        <a:t>3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</a:rPr>
                        <a:t>5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</a:rPr>
                        <a:t>5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</a:rPr>
                        <a:t>5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</a:rPr>
                        <a:t>5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651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</a:rPr>
                        <a:t>(4,2)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</a:rPr>
                        <a:t>0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</a:rPr>
                        <a:t>0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</a:rPr>
                        <a:t>4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</a:rPr>
                        <a:t>4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</a:rPr>
                        <a:t>4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</a:rPr>
                        <a:t>7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</a:rPr>
                        <a:t>7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</a:rPr>
                        <a:t>7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</a:rPr>
                        <a:t>7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</a:rPr>
                        <a:t>9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</a:rPr>
                        <a:t>9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6671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</a:rPr>
                        <a:t>(5,1)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</a:rPr>
                        <a:t>0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</a:rPr>
                        <a:t>5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</a:rPr>
                        <a:t>5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</a:rPr>
                        <a:t>9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</a:rPr>
                        <a:t>9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</a:rPr>
                        <a:t>9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</a:rPr>
                        <a:t>12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</a:rPr>
                        <a:t>12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</a:rPr>
                        <a:t>12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</a:rPr>
                        <a:t>12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</a:rPr>
                        <a:t>14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anose="020F0502020204030204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4606" name="文本框 14605"/>
          <p:cNvSpPr txBox="1"/>
          <p:nvPr/>
        </p:nvSpPr>
        <p:spPr>
          <a:xfrm>
            <a:off x="936625" y="4905375"/>
            <a:ext cx="7489825" cy="11890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indent="-342900">
              <a:buFont typeface="Wingdings" panose="05000000000000000000" pitchFamily="2" charset="2"/>
              <a:buChar char="v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sym typeface="Arial" panose="020B0604020202020204" pitchFamily="34" charset="0"/>
              </a:rPr>
              <a:t>问题分解：当前最优解，要么包含第i种物品，要么不包含第i种物品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sym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sym typeface="Arial" panose="020B0604020202020204" pitchFamily="34" charset="0"/>
              </a:rPr>
              <a:t>DP[i][j]表示前i个物品,背包容量为j的最优值。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sym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sym typeface="Arial" panose="020B0604020202020204" pitchFamily="34" charset="0"/>
              </a:rPr>
              <a:t>状态转移方程为：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sym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sym typeface="Arial" panose="020B0604020202020204" pitchFamily="34" charset="0"/>
              </a:rPr>
              <a:t>DP[i][j] = max(DP[i-1][j],DP[i-1][j-v[i]] + w[i])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sym typeface="Arial" panose="020B0604020202020204" pitchFamily="34" charset="0"/>
            </a:endParaRPr>
          </a:p>
        </p:txBody>
      </p:sp>
      <p:sp>
        <p:nvSpPr>
          <p:cNvPr id="13422" name="灯片编号占位符 2"/>
          <p:cNvSpPr/>
          <p:nvPr>
            <p:ph type="sldNum" sz="quarter" idx="12"/>
          </p:nvPr>
        </p:nvSpPr>
        <p:spPr>
          <a:solidFill>
            <a:srgbClr val="FFFFFF"/>
          </a:solidFill>
          <a:ln>
            <a:noFill/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06" grpId="0" bldLvl="0"/>
    </p:bldLst>
  </p:timing>
</p:sld>
</file>

<file path=ppt/theme/theme1.xml><?xml version="1.0" encoding="utf-8"?>
<a:theme xmlns:a="http://schemas.openxmlformats.org/drawingml/2006/main" name="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0"/>
      </a:accent5>
      <a:accent6>
        <a:srgbClr val="E5B900"/>
      </a:accent6>
      <a:hlink>
        <a:srgbClr val="FF0000"/>
      </a:hlink>
      <a:folHlink>
        <a:srgbClr val="3333CC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00"/>
        </a:lt1>
        <a:dk2>
          <a:srgbClr val="DDDDDD"/>
        </a:dk2>
        <a:lt2>
          <a:srgbClr val="969696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CDCDC"/>
        </a:accent4>
        <a:accent5>
          <a:srgbClr val="AAEFD0"/>
        </a:accent5>
        <a:accent6>
          <a:srgbClr val="2D2DB7"/>
        </a:accent6>
        <a:hlink>
          <a:srgbClr val="FF5050"/>
        </a:hlink>
        <a:folHlink>
          <a:srgbClr val="FFCF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CC"/>
        </a:lt1>
        <a:dk2>
          <a:srgbClr val="FFFFCC"/>
        </a:dk2>
        <a:lt2>
          <a:srgbClr val="000094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CDCDC"/>
        </a:accent4>
        <a:accent5>
          <a:srgbClr val="ADC8FF"/>
        </a:accent5>
        <a:accent6>
          <a:srgbClr val="8900E5"/>
        </a:accent6>
        <a:hlink>
          <a:srgbClr val="FF3399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0"/>
        </a:accent5>
        <a:accent6>
          <a:srgbClr val="E5B900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5"/>
        </a:accent5>
        <a:accent6>
          <a:srgbClr val="ACACAC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CCA"/>
        </a:accent5>
        <a:accent6>
          <a:srgbClr val="4345A2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AAB82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0</TotalTime>
  <Words>3100</Words>
  <Application>WPS 演示</Application>
  <PresentationFormat>在屏幕上显示</PresentationFormat>
  <Paragraphs>496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Arial</vt:lpstr>
      <vt:lpstr>宋体</vt:lpstr>
      <vt:lpstr>Wingdings</vt:lpstr>
      <vt:lpstr>Times New Roman</vt:lpstr>
      <vt:lpstr>Tahoma</vt:lpstr>
      <vt:lpstr>Gungsuh</vt:lpstr>
      <vt:lpstr>黑体</vt:lpstr>
      <vt:lpstr>仿宋</vt:lpstr>
      <vt:lpstr>Calibri</vt:lpstr>
      <vt:lpstr>微软雅黑</vt:lpstr>
      <vt:lpstr>Arial Unicode MS</vt:lpstr>
      <vt:lpstr>Blends</vt:lpstr>
      <vt:lpstr>ACM程序设计</vt:lpstr>
      <vt:lpstr>第七讲</vt:lpstr>
      <vt:lpstr>导引问题-食堂就餐</vt:lpstr>
      <vt:lpstr>什么是背包问题</vt:lpstr>
      <vt:lpstr>关于背包问题</vt:lpstr>
      <vt:lpstr>背包问题的分类</vt:lpstr>
      <vt:lpstr>一、01背包</vt:lpstr>
      <vt:lpstr>一、01背包-Bone Collector</vt:lpstr>
      <vt:lpstr>一、01背包-Bone Collector</vt:lpstr>
      <vt:lpstr>一、01背包-Bone Collector</vt:lpstr>
      <vt:lpstr>一、01背包-Bone Collector</vt:lpstr>
      <vt:lpstr>一、01背包-Bone Collector</vt:lpstr>
      <vt:lpstr>二、完全背包Piggy-Bank</vt:lpstr>
      <vt:lpstr>三、多重背包 珍惜现在，感恩生活</vt:lpstr>
      <vt:lpstr>优化部分的参考代码</vt:lpstr>
      <vt:lpstr>四、二维费用背包</vt:lpstr>
      <vt:lpstr>五、分组背包</vt:lpstr>
      <vt:lpstr>附录：01背包参考代码（2602）</vt:lpstr>
      <vt:lpstr>致谢：</vt:lpstr>
      <vt:lpstr>在线作业</vt:lpstr>
      <vt:lpstr>Welcome to HDOJ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LCY</cp:lastModifiedBy>
  <cp:revision>336</cp:revision>
  <dcterms:created xsi:type="dcterms:W3CDTF">2012-12-11T15:24:00Z</dcterms:created>
  <dcterms:modified xsi:type="dcterms:W3CDTF">2021-11-02T14:44:07Z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LCID">
    <vt:r8>2052</vt:r8>
  </property>
  <property fmtid="{D5CDD505-2E9C-101B-9397-08002B2CF9AE}" pid="4" name="KSOProductBuildVer">
    <vt:lpwstr>2052-11.1.0.11045</vt:lpwstr>
  </property>
  <property fmtid="{D5CDD505-2E9C-101B-9397-08002B2CF9AE}" pid="5" name="ICV">
    <vt:lpwstr>4053757E79704615B84624839BFE85D3</vt:lpwstr>
  </property>
</Properties>
</file>