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749" r:id="rId3"/>
    <p:sldId id="462" r:id="rId4"/>
    <p:sldId id="751" r:id="rId5"/>
    <p:sldId id="782" r:id="rId6"/>
    <p:sldId id="615" r:id="rId7"/>
    <p:sldId id="752" r:id="rId8"/>
    <p:sldId id="754" r:id="rId9"/>
    <p:sldId id="813" r:id="rId10"/>
    <p:sldId id="756" r:id="rId11"/>
    <p:sldId id="801" r:id="rId12"/>
    <p:sldId id="764" r:id="rId13"/>
    <p:sldId id="771" r:id="rId14"/>
    <p:sldId id="753" r:id="rId15"/>
    <p:sldId id="772" r:id="rId16"/>
    <p:sldId id="763" r:id="rId17"/>
    <p:sldId id="773" r:id="rId18"/>
    <p:sldId id="774" r:id="rId19"/>
    <p:sldId id="775" r:id="rId20"/>
    <p:sldId id="798" r:id="rId21"/>
    <p:sldId id="799" r:id="rId22"/>
    <p:sldId id="828" r:id="rId23"/>
    <p:sldId id="829" r:id="rId24"/>
    <p:sldId id="830" r:id="rId25"/>
    <p:sldId id="831" r:id="rId26"/>
    <p:sldId id="836" r:id="rId27"/>
    <p:sldId id="837" r:id="rId28"/>
    <p:sldId id="839" r:id="rId29"/>
    <p:sldId id="840" r:id="rId30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E02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17"/>
        <p:guide pos="3808"/>
      </p:guideLst>
    </p:cSldViewPr>
  </p:slideViewPr>
  <p:gridSpacing cx="36003" cy="3600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/>
          </a:p>
        </p:txBody>
      </p:sp>
      <p:sp>
        <p:nvSpPr>
          <p:cNvPr id="3076" name="幻灯片图像占位符 3075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2049"/>
          <p:cNvGrpSpPr/>
          <p:nvPr/>
        </p:nvGrpSpPr>
        <p:grpSpPr>
          <a:xfrm>
            <a:off x="0" y="2438400"/>
            <a:ext cx="12012084" cy="1052513"/>
            <a:chOff x="0" y="0"/>
            <a:chExt cx="5675" cy="663"/>
          </a:xfrm>
        </p:grpSpPr>
        <p:grpSp>
          <p:nvGrpSpPr>
            <p:cNvPr id="2051" name="组合 2050"/>
            <p:cNvGrpSpPr/>
            <p:nvPr/>
          </p:nvGrpSpPr>
          <p:grpSpPr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2052" name="矩形 2051"/>
              <p:cNvSpPr/>
              <p:nvPr/>
            </p:nvSpPr>
            <p:spPr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3" name="矩形 2052"/>
              <p:cNvSpPr/>
              <p:nvPr/>
            </p:nvSpPr>
            <p:spPr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54" name="组合 2053"/>
            <p:cNvGrpSpPr/>
            <p:nvPr/>
          </p:nvGrpSpPr>
          <p:grpSpPr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2055" name="矩形 2054"/>
              <p:cNvSpPr/>
              <p:nvPr/>
            </p:nvSpPr>
            <p:spPr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矩形 2055"/>
              <p:cNvSpPr/>
              <p:nvPr/>
            </p:nvSpPr>
            <p:spPr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057" name="矩形 2056"/>
            <p:cNvSpPr/>
            <p:nvPr/>
          </p:nvSpPr>
          <p:spPr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58" name="矩形 2057"/>
            <p:cNvSpPr/>
            <p:nvPr/>
          </p:nvSpPr>
          <p:spPr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59" name="矩形 2058"/>
            <p:cNvSpPr/>
            <p:nvPr/>
          </p:nvSpPr>
          <p:spPr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60" name="标题 2059"/>
          <p:cNvSpPr>
            <a:spLocks noGrp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61" name="副标题 2060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62" name="日期占位符 2061"/>
          <p:cNvSpPr>
            <a:spLocks noGrp="1"/>
          </p:cNvSpPr>
          <p:nvPr>
            <p:ph type="dt" sz="half" idx="2"/>
          </p:nvPr>
        </p:nvSpPr>
        <p:spPr>
          <a:xfrm>
            <a:off x="13208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fontAlgn="base"/>
            <a:fld id="{BB962C8B-B14F-4D97-AF65-F5344CB8AC3E}" type="datetime1">
              <a:rPr lang="zh-CN" altLang="en-US" strike="noStrike" noProof="1" dirty="0">
                <a:solidFill>
                  <a:schemeClr val="bg2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solidFill>
                <a:schemeClr val="bg2"/>
              </a:solidFill>
              <a:latin typeface="Tahoma" panose="020B0604030504040204" pitchFamily="2" charset="0"/>
            </a:endParaRPr>
          </a:p>
        </p:txBody>
      </p:sp>
      <p:sp>
        <p:nvSpPr>
          <p:cNvPr id="2063" name="页脚占位符 2062"/>
          <p:cNvSpPr>
            <a:spLocks noGrp="1"/>
          </p:cNvSpPr>
          <p:nvPr>
            <p:ph type="ftr" sz="quarter" idx="3"/>
          </p:nvPr>
        </p:nvSpPr>
        <p:spPr>
          <a:xfrm>
            <a:off x="4572000" y="6248400"/>
            <a:ext cx="3860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fontAlgn="base"/>
            <a:endParaRPr lang="zh-CN" altLang="en-US" strike="noStrike" noProof="1" dirty="0">
              <a:solidFill>
                <a:schemeClr val="bg2"/>
              </a:solidFill>
              <a:latin typeface="Tahoma" panose="020B0604030504040204" pitchFamily="2" charset="0"/>
            </a:endParaRPr>
          </a:p>
        </p:txBody>
      </p:sp>
      <p:sp>
        <p:nvSpPr>
          <p:cNvPr id="2064" name="灯片编号占位符 2063"/>
          <p:cNvSpPr>
            <a:spLocks noGrp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fontAlgn="base"/>
            <a:fld id="{9A0DB2DC-4C9A-4742-B13C-FB6460FD3503}" type="slidenum">
              <a:rPr lang="zh-CN" altLang="en-US" strike="noStrike" noProof="1" dirty="0">
                <a:solidFill>
                  <a:schemeClr val="bg2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solidFill>
                <a:schemeClr val="bg2"/>
              </a:solidFill>
              <a:latin typeface="Tahoma" panose="020B0604030504040204" pitchFamily="2" charset="0"/>
            </a:endParaRPr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5" y="214313"/>
            <a:ext cx="2601384" cy="5918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53345" cy="5918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77968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2149" y="2017713"/>
            <a:ext cx="5077968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556684" y="1098550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1066800" y="1098550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721784" y="1520825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1214967" y="1520825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169333" y="1447800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1" name="矩形 1030"/>
          <p:cNvSpPr/>
          <p:nvPr/>
        </p:nvSpPr>
        <p:spPr>
          <a:xfrm>
            <a:off x="1016000" y="990600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2" name="矩形 1031"/>
          <p:cNvSpPr/>
          <p:nvPr/>
        </p:nvSpPr>
        <p:spPr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2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3" name="标题 1032"/>
          <p:cNvSpPr>
            <a:spLocks noGrp="1"/>
          </p:cNvSpPr>
          <p:nvPr>
            <p:ph type="title"/>
          </p:nvPr>
        </p:nvSpPr>
        <p:spPr>
          <a:xfrm>
            <a:off x="1534584" y="214313"/>
            <a:ext cx="10390716" cy="14620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文本占位符 1033"/>
          <p:cNvSpPr>
            <a:spLocks noGrp="1"/>
          </p:cNvSpPr>
          <p:nvPr>
            <p:ph type="body"/>
          </p:nvPr>
        </p:nvSpPr>
        <p:spPr>
          <a:xfrm>
            <a:off x="1576917" y="2017713"/>
            <a:ext cx="103632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5" name="日期占位符 1034"/>
          <p:cNvSpPr>
            <a:spLocks noGrp="1"/>
          </p:cNvSpPr>
          <p:nvPr>
            <p:ph type="dt" sz="half" idx="2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2" charset="0"/>
              </a:defRPr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1036" name="页脚占位符 1035"/>
          <p:cNvSpPr>
            <a:spLocks noGrp="1"/>
          </p:cNvSpPr>
          <p:nvPr>
            <p:ph type="ftr" sz="quarter" idx="3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2" charset="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7" name="灯片编号占位符 1036"/>
          <p:cNvSpPr>
            <a:spLocks noGrp="1"/>
          </p:cNvSpPr>
          <p:nvPr>
            <p:ph type="sldNum" sz="quarter" idx="4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2" charset="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097" name="图片 4097" descr="icpc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7900" y="3429000"/>
            <a:ext cx="7696200" cy="342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8" name="标题 4098"/>
          <p:cNvSpPr>
            <a:spLocks noGrp="1"/>
          </p:cNvSpPr>
          <p:nvPr>
            <p:ph type="ctrTitle"/>
          </p:nvPr>
        </p:nvSpPr>
        <p:spPr>
          <a:xfrm>
            <a:off x="2508250" y="685800"/>
            <a:ext cx="6940550" cy="1498600"/>
          </a:xfrm>
        </p:spPr>
        <p:txBody>
          <a:bodyPr anchor="b"/>
          <a:p>
            <a:pPr algn="ctr" defTabSz="914400">
              <a:lnSpc>
                <a:spcPct val="140000"/>
              </a:lnSpc>
              <a:buNone/>
            </a:pPr>
            <a:r>
              <a:rPr lang="en-US" altLang="zh-CN" sz="6600" b="1" kern="1200" baseline="0" dirty="0">
                <a:latin typeface="Gungsuh" panose="02030600000101010101" pitchFamily="2" charset="-127"/>
                <a:ea typeface="Gungsuh" panose="02030600000101010101" pitchFamily="2" charset="-127"/>
                <a:cs typeface="+mj-cs"/>
              </a:rPr>
              <a:t>ACM</a:t>
            </a:r>
            <a:r>
              <a:rPr lang="zh-CN" altLang="en-US" sz="6600" b="1" kern="1200" baseline="0" dirty="0">
                <a:latin typeface="Tahoma" panose="020B0604030504040204" pitchFamily="2" charset="0"/>
                <a:ea typeface="黑体" panose="02010609060101010101" pitchFamily="2" charset="-122"/>
                <a:cs typeface="+mj-cs"/>
              </a:rPr>
              <a:t>程序设计</a:t>
            </a:r>
            <a:endParaRPr lang="zh-CN" altLang="en-US" sz="6600" b="1" kern="1200" baseline="0" dirty="0">
              <a:latin typeface="Tahoma" panose="020B0604030504040204" pitchFamily="2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4099" name="副标题 4099"/>
          <p:cNvSpPr>
            <a:spLocks noGrp="1"/>
          </p:cNvSpPr>
          <p:nvPr>
            <p:ph type="subTitle" idx="1"/>
          </p:nvPr>
        </p:nvSpPr>
        <p:spPr>
          <a:xfrm>
            <a:off x="2854325" y="2564130"/>
            <a:ext cx="6305550" cy="1207135"/>
          </a:xfrm>
        </p:spPr>
        <p:txBody>
          <a:bodyPr anchor="t"/>
          <a:p>
            <a:pPr defTabSz="914400">
              <a:buSzPct val="60000"/>
            </a:pPr>
            <a:r>
              <a:rPr lang="zh-CN" altLang="en-US" b="1" kern="1200" baseline="0">
                <a:latin typeface="仿宋_GB2312" pitchFamily="1" charset="-122"/>
                <a:ea typeface="仿宋_GB2312" pitchFamily="1" charset="-122"/>
                <a:cs typeface="+mn-cs"/>
              </a:rPr>
              <a:t>杭州电子科技大学  刘春英</a:t>
            </a:r>
            <a:endParaRPr lang="zh-CN" altLang="en-US" b="1" kern="1200" baseline="0">
              <a:latin typeface="仿宋_GB2312" pitchFamily="1" charset="-122"/>
              <a:ea typeface="仿宋_GB2312" pitchFamily="1" charset="-122"/>
              <a:cs typeface="+mn-cs"/>
            </a:endParaRPr>
          </a:p>
          <a:p>
            <a:pPr defTabSz="914400">
              <a:buSzPct val="60000"/>
            </a:pPr>
            <a:r>
              <a:rPr lang="en-US" altLang="zh-CN" b="1" kern="1200" baseline="0">
                <a:latin typeface="仿宋_GB2312" pitchFamily="1" charset="-122"/>
                <a:ea typeface="仿宋_GB2312" pitchFamily="1" charset="-122"/>
                <a:cs typeface="+mn-cs"/>
              </a:rPr>
              <a:t>134-8612-9712</a:t>
            </a:r>
            <a:endParaRPr lang="en-US" b="1" kern="1200" baseline="0">
              <a:latin typeface="仿宋_GB2312" pitchFamily="1" charset="-122"/>
              <a:ea typeface="仿宋_GB2312" pitchFamily="1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214630"/>
            <a:ext cx="10245725" cy="1525270"/>
          </a:xfrm>
        </p:spPr>
        <p:txBody>
          <a:bodyPr/>
          <a:p>
            <a:r>
              <a:rPr lang="zh-CN" altLang="en-US" sz="3600" b="1" dirty="0">
                <a:ea typeface="黑体" panose="02010609060101010101" pitchFamily="2" charset="-122"/>
                <a:sym typeface="+mn-ea"/>
              </a:rPr>
              <a:t>例</a:t>
            </a:r>
            <a:r>
              <a:rPr lang="en-US" altLang="zh-CN" sz="3600" b="1" dirty="0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2</a:t>
            </a:r>
            <a:endParaRPr lang="en-US" altLang="zh-CN" sz="3600" b="1" dirty="0">
              <a:latin typeface="Gungsuh" panose="02030600000101010101" pitchFamily="2" charset="-127"/>
              <a:ea typeface="Gungsuh" panose="02030600000101010101" pitchFamily="2" charset="-127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6705" y="2018030"/>
            <a:ext cx="9333865" cy="3631565"/>
          </a:xfrm>
        </p:spPr>
        <p:txBody>
          <a:bodyPr/>
          <a:p>
            <a:pPr algn="just"/>
            <a:r>
              <a:rPr 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能看出这是一个搜索题吗？</a:t>
            </a:r>
            <a:endParaRPr lang="zh-CN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/>
            <a:r>
              <a:rPr 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能否根据样例画出对应的</a:t>
            </a:r>
            <a:r>
              <a:rPr lang="zh-CN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状态转移图</a:t>
            </a:r>
            <a:r>
              <a:rPr 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？</a:t>
            </a:r>
            <a:endParaRPr lang="zh-CN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/>
            <a:r>
              <a:rPr 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5 1 5</a:t>
            </a:r>
            <a:endParaRPr lang="zh-CN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/>
            <a:r>
              <a:rPr 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3 3 1 2 5</a:t>
            </a:r>
            <a:endParaRPr lang="zh-CN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/>
            <a:r>
              <a:rPr 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通过这个题目能否总结出：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BFS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最适合哪一类的求解？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0050" y="981075"/>
            <a:ext cx="5553710" cy="767080"/>
          </a:xfrm>
        </p:spPr>
        <p:txBody>
          <a:bodyPr/>
          <a:p>
            <a:r>
              <a:rPr lang="zh-CN" altLang="en-US" sz="3600" b="1" dirty="0">
                <a:ea typeface="黑体" panose="02010609060101010101" pitchFamily="2" charset="-122"/>
                <a:sym typeface="+mn-ea"/>
              </a:rPr>
              <a:t>例</a:t>
            </a:r>
            <a:r>
              <a:rPr lang="en-US" altLang="zh-CN" sz="3600" b="1" dirty="0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2</a:t>
            </a:r>
            <a:endParaRPr lang="en-US" altLang="zh-CN" sz="3600" b="1" dirty="0">
              <a:latin typeface="Gungsuh" panose="02030600000101010101" pitchFamily="2" charset="-127"/>
              <a:ea typeface="Gungsuh" panose="02030600000101010101" pitchFamily="2" charset="-127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0050" y="2018030"/>
            <a:ext cx="3872230" cy="4481830"/>
          </a:xfrm>
          <a:ln w="31750">
            <a:solidFill>
              <a:schemeClr val="accent1"/>
            </a:solidFill>
          </a:ln>
        </p:spPr>
        <p:txBody>
          <a:bodyPr/>
          <a:p>
            <a:pPr algn="l"/>
            <a:r>
              <a:rPr lang="zh-CN" altLang="en-US" sz="2000" b="1">
                <a:latin typeface="仿宋" panose="02010609060101010101" charset="-122"/>
                <a:ea typeface="仿宋" panose="02010609060101010101" charset="-122"/>
              </a:rPr>
              <a:t>#include&lt;bits/stdc++.h&gt;</a:t>
            </a:r>
            <a:endParaRPr lang="zh-CN" altLang="en-US" sz="2000" b="1">
              <a:latin typeface="仿宋" panose="02010609060101010101" charset="-122"/>
              <a:ea typeface="仿宋" panose="02010609060101010101" charset="-122"/>
            </a:endParaRPr>
          </a:p>
          <a:p>
            <a:pPr algn="l"/>
            <a:r>
              <a:rPr lang="zh-CN" altLang="en-US" sz="2000" b="1">
                <a:latin typeface="仿宋" panose="02010609060101010101" charset="-122"/>
                <a:ea typeface="仿宋" panose="02010609060101010101" charset="-122"/>
              </a:rPr>
              <a:t>using namespace std;</a:t>
            </a:r>
            <a:endParaRPr lang="zh-CN" altLang="en-US" sz="2000" b="1">
              <a:latin typeface="仿宋" panose="02010609060101010101" charset="-122"/>
              <a:ea typeface="仿宋" panose="02010609060101010101" charset="-122"/>
            </a:endParaRPr>
          </a:p>
          <a:p>
            <a:pPr algn="l"/>
            <a:r>
              <a:rPr lang="zh-CN" altLang="en-US" sz="2000" b="1">
                <a:latin typeface="仿宋" panose="02010609060101010101" charset="-122"/>
                <a:ea typeface="仿宋" panose="02010609060101010101" charset="-122"/>
              </a:rPr>
              <a:t>int N,Start,End;</a:t>
            </a:r>
            <a:endParaRPr lang="zh-CN" altLang="en-US" sz="2000" b="1">
              <a:latin typeface="仿宋" panose="02010609060101010101" charset="-122"/>
              <a:ea typeface="仿宋" panose="02010609060101010101" charset="-122"/>
            </a:endParaRPr>
          </a:p>
          <a:p>
            <a:pPr algn="l"/>
            <a:r>
              <a:rPr lang="zh-CN" altLang="en-US" sz="2000" b="1">
                <a:latin typeface="仿宋" panose="02010609060101010101" charset="-122"/>
                <a:ea typeface="仿宋" panose="02010609060101010101" charset="-122"/>
              </a:rPr>
              <a:t>int a[</a:t>
            </a:r>
            <a:r>
              <a:rPr lang="zh-CN" altLang="en-US" sz="2000" b="1">
                <a:latin typeface="仿宋" panose="02010609060101010101" charset="-122"/>
                <a:ea typeface="仿宋" panose="02010609060101010101" charset="-122"/>
                <a:sym typeface="+mn-ea"/>
              </a:rPr>
              <a:t>202</a:t>
            </a:r>
            <a:r>
              <a:rPr lang="zh-CN" altLang="en-US" sz="2000" b="1">
                <a:latin typeface="仿宋" panose="02010609060101010101" charset="-122"/>
                <a:ea typeface="仿宋" panose="02010609060101010101" charset="-122"/>
              </a:rPr>
              <a:t>];</a:t>
            </a:r>
            <a:endParaRPr lang="zh-CN" altLang="en-US" sz="2000" b="1">
              <a:latin typeface="仿宋" panose="02010609060101010101" charset="-122"/>
              <a:ea typeface="仿宋" panose="02010609060101010101" charset="-122"/>
            </a:endParaRPr>
          </a:p>
          <a:p>
            <a:pPr algn="l"/>
            <a:r>
              <a:rPr lang="zh-CN" altLang="en-US" sz="2000" b="1">
                <a:latin typeface="仿宋" panose="02010609060101010101" charset="-122"/>
                <a:ea typeface="仿宋" panose="02010609060101010101" charset="-122"/>
              </a:rPr>
              <a:t>int vis[</a:t>
            </a:r>
            <a:r>
              <a:rPr lang="zh-CN" altLang="en-US" sz="2000" b="1">
                <a:latin typeface="仿宋" panose="02010609060101010101" charset="-122"/>
                <a:ea typeface="仿宋" panose="02010609060101010101" charset="-122"/>
                <a:sym typeface="+mn-ea"/>
              </a:rPr>
              <a:t>202</a:t>
            </a:r>
            <a:r>
              <a:rPr lang="zh-CN" altLang="en-US" sz="2000" b="1">
                <a:latin typeface="仿宋" panose="02010609060101010101" charset="-122"/>
                <a:ea typeface="仿宋" panose="02010609060101010101" charset="-122"/>
              </a:rPr>
              <a:t>];</a:t>
            </a:r>
            <a:endParaRPr lang="zh-CN" altLang="en-US" sz="2000" b="1">
              <a:latin typeface="仿宋" panose="02010609060101010101" charset="-122"/>
              <a:ea typeface="仿宋" panose="02010609060101010101" charset="-122"/>
            </a:endParaRPr>
          </a:p>
          <a:p>
            <a:pPr algn="l"/>
            <a:r>
              <a:rPr lang="zh-CN" altLang="en-US" sz="2000" b="1">
                <a:latin typeface="仿宋" panose="02010609060101010101" charset="-122"/>
                <a:ea typeface="仿宋" panose="02010609060101010101" charset="-122"/>
              </a:rPr>
              <a:t>struct pos</a:t>
            </a:r>
            <a:endParaRPr lang="zh-CN" altLang="en-US" sz="2000" b="1">
              <a:latin typeface="仿宋" panose="02010609060101010101" charset="-122"/>
              <a:ea typeface="仿宋" panose="02010609060101010101" charset="-122"/>
            </a:endParaRPr>
          </a:p>
          <a:p>
            <a:pPr algn="l"/>
            <a:r>
              <a:rPr lang="zh-CN" altLang="en-US" sz="2000" b="1">
                <a:latin typeface="仿宋" panose="02010609060101010101" charset="-122"/>
                <a:ea typeface="仿宋" panose="02010609060101010101" charset="-122"/>
              </a:rPr>
              <a:t>{   int level;    </a:t>
            </a:r>
            <a:r>
              <a:rPr lang="en-US" altLang="zh-CN" sz="2000" b="1">
                <a:latin typeface="仿宋" panose="02010609060101010101" charset="-122"/>
                <a:ea typeface="仿宋" panose="02010609060101010101" charset="-122"/>
              </a:rPr>
              <a:t>//</a:t>
            </a:r>
            <a:r>
              <a:rPr lang="zh-CN" altLang="en-US"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含义？</a:t>
            </a:r>
            <a:endParaRPr lang="zh-CN" altLang="en-US" sz="2000" b="1">
              <a:latin typeface="仿宋" panose="02010609060101010101" charset="-122"/>
              <a:ea typeface="仿宋" panose="02010609060101010101" charset="-122"/>
            </a:endParaRPr>
          </a:p>
          <a:p>
            <a:pPr algn="l"/>
            <a:r>
              <a:rPr lang="zh-CN" altLang="en-US" sz="2000" b="1">
                <a:latin typeface="仿宋" panose="02010609060101010101" charset="-122"/>
                <a:ea typeface="仿宋" panose="02010609060101010101" charset="-122"/>
              </a:rPr>
              <a:t>    int steps;    </a:t>
            </a:r>
            <a:r>
              <a:rPr lang="en-US" altLang="zh-CN" sz="2000" b="1">
                <a:latin typeface="仿宋" panose="02010609060101010101" charset="-122"/>
                <a:ea typeface="仿宋" panose="02010609060101010101" charset="-122"/>
              </a:rPr>
              <a:t>//</a:t>
            </a:r>
            <a:r>
              <a:rPr lang="zh-CN" altLang="en-US"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含义？</a:t>
            </a:r>
            <a:endParaRPr lang="zh-CN" altLang="en-US" sz="2000" b="1">
              <a:latin typeface="仿宋" panose="02010609060101010101" charset="-122"/>
              <a:ea typeface="仿宋" panose="02010609060101010101" charset="-122"/>
            </a:endParaRPr>
          </a:p>
          <a:p>
            <a:pPr algn="l"/>
            <a:r>
              <a:rPr lang="zh-CN" altLang="en-US" sz="2000" b="1">
                <a:latin typeface="仿宋" panose="02010609060101010101" charset="-122"/>
                <a:ea typeface="仿宋" panose="02010609060101010101" charset="-122"/>
              </a:rPr>
              <a:t>};</a:t>
            </a:r>
            <a:endParaRPr lang="zh-CN" altLang="en-US" sz="2000" b="1">
              <a:latin typeface="仿宋" panose="02010609060101010101" charset="-122"/>
              <a:ea typeface="仿宋" panose="02010609060101010101" charset="-122"/>
            </a:endParaRPr>
          </a:p>
          <a:p>
            <a:pPr algn="l"/>
            <a:r>
              <a:rPr lang="en-US" altLang="zh-CN"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void </a:t>
            </a:r>
            <a:r>
              <a:rPr lang="zh-CN" altLang="en-US"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bfs();</a:t>
            </a:r>
            <a:endParaRPr lang="zh-CN" altLang="en-US" sz="20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algn="l"/>
            <a:endParaRPr lang="zh-CN" altLang="en-US" sz="20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5631180" y="2018030"/>
            <a:ext cx="5022850" cy="448183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>
                <a:latin typeface="仿宋" panose="02010609060101010101" charset="-122"/>
                <a:ea typeface="仿宋" panose="02010609060101010101" charset="-122"/>
              </a:rPr>
              <a:t>int main()</a:t>
            </a:r>
            <a:endParaRPr lang="zh-CN" altLang="en-US" sz="20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 b="1">
                <a:latin typeface="仿宋" panose="02010609060101010101" charset="-122"/>
                <a:ea typeface="仿宋" panose="02010609060101010101" charset="-122"/>
              </a:rPr>
              <a:t>{   while(scanf("%d",&amp;N)==1)</a:t>
            </a:r>
            <a:endParaRPr lang="zh-CN" altLang="en-US" sz="20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 b="1">
                <a:latin typeface="仿宋" panose="02010609060101010101" charset="-122"/>
                <a:ea typeface="仿宋" panose="02010609060101010101" charset="-122"/>
              </a:rPr>
              <a:t>    {   if(N == 0) break;</a:t>
            </a:r>
            <a:endParaRPr lang="zh-CN" altLang="en-US" sz="20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 b="1">
                <a:latin typeface="仿宋" panose="02010609060101010101" charset="-122"/>
                <a:ea typeface="仿宋" panose="02010609060101010101" charset="-122"/>
              </a:rPr>
              <a:t>        scanf("%d%d",&amp;Start,&amp;End);</a:t>
            </a:r>
            <a:endParaRPr lang="zh-CN" altLang="en-US" sz="20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 b="1">
                <a:latin typeface="仿宋" panose="02010609060101010101" charset="-122"/>
                <a:ea typeface="仿宋" panose="02010609060101010101" charset="-122"/>
              </a:rPr>
              <a:t>        for(int i = 1; i &lt;= N; i++)</a:t>
            </a:r>
            <a:endParaRPr lang="zh-CN" altLang="en-US" sz="20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 b="1">
                <a:latin typeface="仿宋" panose="02010609060101010101" charset="-122"/>
                <a:ea typeface="仿宋" panose="02010609060101010101" charset="-122"/>
              </a:rPr>
              <a:t>        {   scanf("%d",&amp;a[i]);</a:t>
            </a:r>
            <a:endParaRPr lang="zh-CN" altLang="en-US" sz="20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 b="1">
                <a:latin typeface="仿宋" panose="02010609060101010101" charset="-122"/>
                <a:ea typeface="仿宋" panose="02010609060101010101" charset="-122"/>
              </a:rPr>
              <a:t>            vis[i] = 0;</a:t>
            </a:r>
            <a:endParaRPr lang="zh-CN" altLang="en-US" sz="20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 b="1">
                <a:latin typeface="仿宋" panose="02010609060101010101" charset="-122"/>
                <a:ea typeface="仿宋" panose="02010609060101010101" charset="-122"/>
              </a:rPr>
              <a:t>        }</a:t>
            </a:r>
            <a:endParaRPr lang="zh-CN" altLang="en-US" sz="20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 b="1">
                <a:latin typeface="仿宋" panose="02010609060101010101" charset="-122"/>
                <a:ea typeface="仿宋" panose="02010609060101010101" charset="-122"/>
              </a:rPr>
              <a:t>        </a:t>
            </a:r>
            <a:r>
              <a:rPr lang="zh-CN" altLang="en-US"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bfs();</a:t>
            </a:r>
            <a:endParaRPr lang="zh-CN" altLang="en-US" sz="20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 b="1">
                <a:latin typeface="仿宋" panose="02010609060101010101" charset="-122"/>
                <a:ea typeface="仿宋" panose="02010609060101010101" charset="-122"/>
              </a:rPr>
              <a:t>    }</a:t>
            </a:r>
            <a:endParaRPr lang="zh-CN" altLang="en-US" sz="20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 b="1">
                <a:latin typeface="仿宋" panose="02010609060101010101" charset="-122"/>
                <a:ea typeface="仿宋" panose="02010609060101010101" charset="-122"/>
              </a:rPr>
              <a:t>    return 0;</a:t>
            </a:r>
            <a:endParaRPr lang="zh-CN" altLang="en-US" sz="20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000" b="1">
                <a:latin typeface="仿宋" panose="02010609060101010101" charset="-122"/>
                <a:ea typeface="仿宋" panose="02010609060101010101" charset="-122"/>
              </a:rPr>
              <a:t>}</a:t>
            </a:r>
            <a:endParaRPr lang="zh-CN" altLang="en-US" sz="2000" b="1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085" y="436245"/>
            <a:ext cx="5652135" cy="6063615"/>
          </a:xfrm>
          <a:ln w="31750">
            <a:solidFill>
              <a:schemeClr val="accent1"/>
            </a:solidFill>
          </a:ln>
        </p:spPr>
        <p:txBody>
          <a:bodyPr/>
          <a:p>
            <a:pPr marL="0" indent="0" algn="l">
              <a:buNone/>
            </a:pPr>
            <a:r>
              <a:rPr lang="zh-CN" altLang="en-US" sz="2000" b="1">
                <a:latin typeface="仿宋" panose="02010609060101010101" charset="-122"/>
                <a:ea typeface="仿宋" panose="02010609060101010101" charset="-122"/>
              </a:rPr>
              <a:t>void bfs()</a:t>
            </a:r>
            <a:endParaRPr lang="zh-CN" altLang="en-US" sz="2000" b="1"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l">
              <a:buNone/>
            </a:pPr>
            <a:r>
              <a:rPr lang="zh-CN" altLang="en-US" sz="2000" b="1">
                <a:latin typeface="仿宋" panose="02010609060101010101" charset="-122"/>
                <a:ea typeface="仿宋" panose="02010609060101010101" charset="-122"/>
              </a:rPr>
              <a:t>{   pos cur,nex;</a:t>
            </a:r>
            <a:endParaRPr lang="zh-CN" altLang="en-US" sz="2000" b="1"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l">
              <a:buNone/>
            </a:pPr>
            <a:r>
              <a:rPr lang="zh-CN" altLang="en-US" sz="2000" b="1">
                <a:latin typeface="仿宋" panose="02010609060101010101" charset="-122"/>
                <a:ea typeface="仿宋" panose="02010609060101010101" charset="-122"/>
              </a:rPr>
              <a:t>    cur.level = Start;</a:t>
            </a:r>
            <a:endParaRPr lang="zh-CN" altLang="en-US" sz="2000" b="1"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l">
              <a:buNone/>
            </a:pPr>
            <a:r>
              <a:rPr lang="zh-CN" altLang="en-US" sz="2000" b="1">
                <a:latin typeface="仿宋" panose="02010609060101010101" charset="-122"/>
                <a:ea typeface="仿宋" panose="02010609060101010101" charset="-122"/>
              </a:rPr>
              <a:t>    cur.steps = 0;</a:t>
            </a:r>
            <a:endParaRPr lang="zh-CN" altLang="en-US" sz="2000" b="1"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l">
              <a:buNone/>
            </a:pPr>
            <a:r>
              <a:rPr lang="zh-CN" altLang="en-US" sz="2000" b="1">
                <a:latin typeface="仿宋" panose="02010609060101010101" charset="-122"/>
                <a:ea typeface="仿宋" panose="02010609060101010101" charset="-122"/>
              </a:rPr>
              <a:t>    queue&lt;pos&gt;qu;</a:t>
            </a:r>
            <a:endParaRPr lang="zh-CN" altLang="en-US" sz="2000" b="1"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l">
              <a:buNone/>
            </a:pPr>
            <a:r>
              <a:rPr lang="zh-CN" altLang="en-US" sz="2000" b="1">
                <a:latin typeface="仿宋" panose="02010609060101010101" charset="-122"/>
                <a:ea typeface="仿宋" panose="02010609060101010101" charset="-122"/>
              </a:rPr>
              <a:t>    qu.push(cur);</a:t>
            </a:r>
            <a:endParaRPr lang="zh-CN" altLang="en-US" sz="2000" b="1"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l">
              <a:buNone/>
            </a:pPr>
            <a:r>
              <a:rPr lang="zh-CN" altLang="en-US" sz="2000" b="1">
                <a:latin typeface="仿宋" panose="02010609060101010101" charset="-122"/>
                <a:ea typeface="仿宋" panose="02010609060101010101" charset="-122"/>
              </a:rPr>
              <a:t>    vis[Start] = 1;</a:t>
            </a:r>
            <a:endParaRPr lang="zh-CN" altLang="en-US" sz="2000" b="1"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l">
              <a:buNone/>
            </a:pPr>
            <a:r>
              <a:rPr lang="zh-CN" altLang="en-US" sz="2000" b="1">
                <a:latin typeface="仿宋" panose="02010609060101010101" charset="-122"/>
                <a:ea typeface="仿宋" panose="02010609060101010101" charset="-122"/>
              </a:rPr>
              <a:t>    while(!qu.empty())</a:t>
            </a:r>
            <a:endParaRPr lang="zh-CN" altLang="en-US" sz="2000" b="1"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l">
              <a:buNone/>
            </a:pPr>
            <a:r>
              <a:rPr lang="zh-CN" altLang="en-US" sz="2000" b="1">
                <a:latin typeface="仿宋" panose="02010609060101010101" charset="-122"/>
                <a:ea typeface="仿宋" panose="02010609060101010101" charset="-122"/>
              </a:rPr>
              <a:t>    {   cur = qu.front();</a:t>
            </a:r>
            <a:endParaRPr lang="zh-CN" altLang="en-US" sz="2000" b="1"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l">
              <a:buNone/>
            </a:pPr>
            <a:r>
              <a:rPr lang="zh-CN" altLang="en-US" sz="2000" b="1">
                <a:latin typeface="仿宋" panose="02010609060101010101" charset="-122"/>
                <a:ea typeface="仿宋" panose="02010609060101010101" charset="-122"/>
              </a:rPr>
              <a:t>        qu.pop();</a:t>
            </a:r>
            <a:endParaRPr lang="zh-CN" altLang="en-US" sz="2000" b="1"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l">
              <a:buNone/>
            </a:pPr>
            <a:r>
              <a:rPr lang="zh-CN" altLang="en-US" sz="2000" b="1">
                <a:latin typeface="仿宋" panose="02010609060101010101" charset="-122"/>
                <a:ea typeface="仿宋" panose="02010609060101010101" charset="-122"/>
              </a:rPr>
              <a:t>        if(cur.level == End)</a:t>
            </a:r>
            <a:endParaRPr lang="zh-CN" altLang="en-US" sz="2000" b="1"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l">
              <a:buNone/>
            </a:pPr>
            <a:r>
              <a:rPr lang="zh-CN" altLang="en-US" sz="2000" b="1">
                <a:latin typeface="仿宋" panose="02010609060101010101" charset="-122"/>
                <a:ea typeface="仿宋" panose="02010609060101010101" charset="-122"/>
              </a:rPr>
              <a:t>        {   printf("%d\n",cur.steps);</a:t>
            </a:r>
            <a:endParaRPr lang="zh-CN" altLang="en-US" sz="2000" b="1"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l">
              <a:buNone/>
            </a:pPr>
            <a:r>
              <a:rPr lang="zh-CN" altLang="en-US" sz="2000" b="1">
                <a:latin typeface="仿宋" panose="02010609060101010101" charset="-122"/>
                <a:ea typeface="仿宋" panose="02010609060101010101" charset="-122"/>
              </a:rPr>
              <a:t>            return;</a:t>
            </a:r>
            <a:endParaRPr lang="zh-CN" altLang="en-US" sz="2000" b="1"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l">
              <a:buNone/>
            </a:pPr>
            <a:r>
              <a:rPr lang="zh-CN" altLang="en-US" sz="2000" b="1">
                <a:latin typeface="仿宋" panose="02010609060101010101" charset="-122"/>
                <a:ea typeface="仿宋" panose="02010609060101010101" charset="-122"/>
              </a:rPr>
              <a:t>        }</a:t>
            </a:r>
            <a:endParaRPr lang="zh-CN" altLang="en-US" sz="2000" b="1"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l">
              <a:buNone/>
            </a:pPr>
            <a:r>
              <a:rPr lang="zh-CN" altLang="en-US" sz="2000" b="1">
                <a:latin typeface="仿宋" panose="02010609060101010101" charset="-122"/>
                <a:ea typeface="仿宋" panose="02010609060101010101" charset="-122"/>
              </a:rPr>
              <a:t>        </a:t>
            </a:r>
            <a:r>
              <a:rPr lang="zh-CN" altLang="en-US"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nex.level=cur.level + a[cur.level];</a:t>
            </a:r>
            <a:endParaRPr lang="zh-CN" altLang="en-US" sz="20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l">
              <a:buNone/>
            </a:pPr>
            <a:r>
              <a:rPr lang="zh-CN" altLang="en-US"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        nex.steps = cur.steps + 1;</a:t>
            </a:r>
            <a:endParaRPr lang="zh-CN" altLang="en-US" sz="16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l">
              <a:buNone/>
            </a:pPr>
            <a:r>
              <a:rPr lang="zh-CN" altLang="en-US" sz="1600" b="1">
                <a:latin typeface="仿宋" panose="02010609060101010101" charset="-122"/>
                <a:ea typeface="仿宋" panose="02010609060101010101" charset="-122"/>
              </a:rPr>
              <a:t>        </a:t>
            </a:r>
            <a:endParaRPr lang="zh-CN" altLang="en-US" sz="16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041390" y="436245"/>
            <a:ext cx="5877560" cy="6063615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>
                <a:latin typeface="仿宋" panose="02010609060101010101" charset="-122"/>
                <a:ea typeface="仿宋" panose="02010609060101010101" charset="-122"/>
                <a:sym typeface="+mn-ea"/>
              </a:rPr>
              <a:t>	</a:t>
            </a:r>
            <a:r>
              <a:rPr lang="zh-CN" altLang="en-US"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if(nex.level &lt;= N)</a:t>
            </a:r>
            <a:endParaRPr lang="zh-CN" altLang="en-US" sz="20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l">
              <a:buNone/>
            </a:pPr>
            <a:r>
              <a:rPr lang="zh-CN" altLang="en-US"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   {   if(vis[nex.level] == 0)</a:t>
            </a:r>
            <a:endParaRPr lang="zh-CN" altLang="en-US" sz="20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l">
              <a:buNone/>
            </a:pPr>
            <a:r>
              <a:rPr lang="zh-CN" altLang="en-US"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       {   vis[nex.level] = 1;</a:t>
            </a:r>
            <a:endParaRPr lang="zh-CN" altLang="en-US" sz="20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l">
              <a:buNone/>
            </a:pPr>
            <a:r>
              <a:rPr lang="zh-CN" altLang="en-US"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           qu.push(nex);     }</a:t>
            </a:r>
            <a:endParaRPr lang="zh-CN" altLang="en-US" sz="20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l">
              <a:buNone/>
            </a:pPr>
            <a:r>
              <a:rPr lang="zh-CN" altLang="en-US" sz="20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   }</a:t>
            </a:r>
            <a:endParaRPr lang="zh-CN" altLang="en-US" sz="20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l">
              <a:buNone/>
            </a:pPr>
            <a:r>
              <a:rPr lang="zh-CN" altLang="en-US" sz="2000" b="1">
                <a:latin typeface="仿宋" panose="02010609060101010101" charset="-122"/>
                <a:ea typeface="仿宋" panose="02010609060101010101" charset="-122"/>
                <a:sym typeface="+mn-ea"/>
              </a:rPr>
              <a:t>        </a:t>
            </a:r>
            <a:r>
              <a:rPr lang="zh-CN" altLang="en-US" sz="2000" b="1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nex.level= cur.level - a[cur.level];</a:t>
            </a:r>
            <a:endParaRPr lang="zh-CN" altLang="en-US" sz="2000" b="1">
              <a:solidFill>
                <a:schemeClr val="tx2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l">
              <a:buNone/>
            </a:pPr>
            <a:r>
              <a:rPr lang="zh-CN" altLang="en-US" sz="2000" b="1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   nex.steps = cur.steps + 1;</a:t>
            </a:r>
            <a:endParaRPr lang="zh-CN" altLang="en-US" sz="2000" b="1">
              <a:solidFill>
                <a:schemeClr val="tx2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l">
              <a:buNone/>
            </a:pPr>
            <a:r>
              <a:rPr lang="zh-CN" altLang="en-US" sz="2000" b="1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   if(nex.level &gt;= 1)</a:t>
            </a:r>
            <a:endParaRPr lang="zh-CN" altLang="en-US" sz="2000" b="1">
              <a:solidFill>
                <a:schemeClr val="tx2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l">
              <a:buNone/>
            </a:pPr>
            <a:r>
              <a:rPr lang="zh-CN" altLang="en-US" sz="2000" b="1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   {   if(vis[nex.level] == 0)</a:t>
            </a:r>
            <a:endParaRPr lang="zh-CN" altLang="en-US" sz="2000" b="1">
              <a:solidFill>
                <a:schemeClr val="tx2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l">
              <a:buNone/>
            </a:pPr>
            <a:r>
              <a:rPr lang="zh-CN" altLang="en-US" sz="2000" b="1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       {   vis[nex.level] = 1;</a:t>
            </a:r>
            <a:endParaRPr lang="zh-CN" altLang="en-US" sz="2000" b="1">
              <a:solidFill>
                <a:schemeClr val="tx2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l">
              <a:buNone/>
            </a:pPr>
            <a:r>
              <a:rPr lang="zh-CN" altLang="en-US" sz="2000" b="1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           qu.push(nex);      }</a:t>
            </a:r>
            <a:endParaRPr lang="zh-CN" altLang="en-US" sz="2000" b="1">
              <a:solidFill>
                <a:schemeClr val="tx2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l">
              <a:buNone/>
            </a:pPr>
            <a:r>
              <a:rPr lang="zh-CN" altLang="en-US" sz="2000" b="1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   }</a:t>
            </a:r>
            <a:endParaRPr lang="zh-CN" altLang="en-US" sz="2000" b="1">
              <a:solidFill>
                <a:schemeClr val="tx2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l">
              <a:buNone/>
            </a:pPr>
            <a:r>
              <a:rPr lang="zh-CN" altLang="en-US" sz="2000" b="1">
                <a:latin typeface="仿宋" panose="02010609060101010101" charset="-122"/>
                <a:ea typeface="仿宋" panose="02010609060101010101" charset="-122"/>
                <a:sym typeface="+mn-ea"/>
              </a:rPr>
              <a:t>    }</a:t>
            </a:r>
            <a:endParaRPr lang="zh-CN" altLang="en-US" sz="2000" b="1"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l">
              <a:buNone/>
            </a:pPr>
            <a:r>
              <a:rPr lang="zh-CN" altLang="en-US" sz="2000" b="1">
                <a:latin typeface="仿宋" panose="02010609060101010101" charset="-122"/>
                <a:ea typeface="仿宋" panose="02010609060101010101" charset="-122"/>
                <a:sym typeface="+mn-ea"/>
              </a:rPr>
              <a:t>    printf("-1\n");</a:t>
            </a:r>
            <a:endParaRPr lang="zh-CN" altLang="en-US" sz="2000" b="1"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l">
              <a:buNone/>
            </a:pPr>
            <a:r>
              <a:rPr lang="zh-CN" altLang="en-US" sz="2000" b="1">
                <a:latin typeface="仿宋" panose="02010609060101010101" charset="-122"/>
                <a:ea typeface="仿宋" panose="02010609060101010101" charset="-122"/>
                <a:sym typeface="+mn-ea"/>
              </a:rPr>
              <a:t>    return;</a:t>
            </a:r>
            <a:endParaRPr lang="zh-CN" altLang="en-US" sz="2000" b="1"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l">
              <a:buNone/>
            </a:pPr>
            <a:r>
              <a:rPr lang="zh-CN" altLang="en-US" sz="2000" b="1">
                <a:latin typeface="仿宋" panose="02010609060101010101" charset="-122"/>
                <a:ea typeface="仿宋" panose="02010609060101010101" charset="-122"/>
                <a:sym typeface="+mn-ea"/>
              </a:rPr>
              <a:t>}</a:t>
            </a:r>
            <a:endParaRPr lang="zh-CN" altLang="en-US" sz="1000" b="1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1000" b="1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8194"/>
          <p:cNvSpPr>
            <a:spLocks noGrp="1"/>
          </p:cNvSpPr>
          <p:nvPr>
            <p:ph type="title"/>
          </p:nvPr>
        </p:nvSpPr>
        <p:spPr>
          <a:xfrm>
            <a:off x="1669415" y="765175"/>
            <a:ext cx="5445125" cy="971550"/>
          </a:xfrm>
        </p:spPr>
        <p:txBody>
          <a:bodyPr anchor="b"/>
          <a:p>
            <a:r>
              <a:rPr lang="zh-CN" altLang="en-US" sz="3600" b="1" dirty="0">
                <a:ea typeface="黑体" panose="02010609060101010101" pitchFamily="2" charset="-122"/>
                <a:sym typeface="+mn-ea"/>
              </a:rPr>
              <a:t>例</a:t>
            </a:r>
            <a:r>
              <a:rPr lang="en-US" altLang="zh-CN" sz="3600" b="1" dirty="0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3</a:t>
            </a:r>
            <a:endParaRPr lang="en-US" altLang="zh-CN" sz="3600" b="1" dirty="0">
              <a:latin typeface="Gungsuh" panose="02030600000101010101" pitchFamily="2" charset="-127"/>
              <a:ea typeface="Gungsuh" panose="02030600000101010101" pitchFamily="2" charset="-127"/>
              <a:sym typeface="+mn-ea"/>
            </a:endParaRPr>
          </a:p>
        </p:txBody>
      </p:sp>
      <p:sp>
        <p:nvSpPr>
          <p:cNvPr id="7172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7173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4274" name="文本占位符 55298"/>
          <p:cNvSpPr>
            <a:spLocks noGrp="1"/>
          </p:cNvSpPr>
          <p:nvPr>
            <p:ph idx="1"/>
          </p:nvPr>
        </p:nvSpPr>
        <p:spPr>
          <a:xfrm>
            <a:off x="1668780" y="2025650"/>
            <a:ext cx="6838315" cy="4107815"/>
          </a:xfr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anchor="t"/>
          <a:p>
            <a:pPr marL="0" algn="just">
              <a:buNone/>
            </a:pPr>
            <a:r>
              <a:rPr 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题目描述：</a:t>
            </a:r>
            <a:endParaRPr 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just">
              <a:buNone/>
            </a:pPr>
            <a:r>
              <a:rPr sz="2400" b="1" dirty="0">
                <a:latin typeface="仿宋" panose="02010609060101010101" charset="-122"/>
                <a:ea typeface="仿宋" panose="02010609060101010101" charset="-122"/>
              </a:rPr>
              <a:t>每当</a:t>
            </a:r>
            <a:r>
              <a:rPr lang="zh-CN" sz="2400" b="1" dirty="0">
                <a:latin typeface="仿宋" panose="02010609060101010101" charset="-122"/>
                <a:ea typeface="仿宋" panose="02010609060101010101" charset="-122"/>
              </a:rPr>
              <a:t>刘一丁</a:t>
            </a:r>
            <a:r>
              <a:rPr sz="2400" b="1" dirty="0">
                <a:latin typeface="仿宋" panose="02010609060101010101" charset="-122"/>
                <a:ea typeface="仿宋" panose="02010609060101010101" charset="-122"/>
              </a:rPr>
              <a:t>买了可乐，</a:t>
            </a:r>
            <a:r>
              <a:rPr lang="zh-CN" sz="2400" b="1" dirty="0">
                <a:latin typeface="仿宋" panose="02010609060101010101" charset="-122"/>
                <a:ea typeface="仿宋" panose="02010609060101010101" charset="-122"/>
              </a:rPr>
              <a:t>刘二丁</a:t>
            </a:r>
            <a:r>
              <a:rPr sz="2400" b="1" dirty="0">
                <a:latin typeface="仿宋" panose="02010609060101010101" charset="-122"/>
                <a:ea typeface="仿宋" panose="02010609060101010101" charset="-122"/>
              </a:rPr>
              <a:t>就要求和</a:t>
            </a:r>
            <a:r>
              <a:rPr lang="zh-CN" sz="2400" b="1" dirty="0">
                <a:latin typeface="仿宋" panose="02010609060101010101" charset="-122"/>
                <a:ea typeface="仿宋" panose="02010609060101010101" charset="-122"/>
              </a:rPr>
              <a:t>他</a:t>
            </a:r>
            <a:r>
              <a:rPr sz="2400" b="1" dirty="0">
                <a:latin typeface="仿宋" panose="02010609060101010101" charset="-122"/>
                <a:ea typeface="仿宋" panose="02010609060101010101" charset="-122"/>
              </a:rPr>
              <a:t>一起分享，而且一定要喝的和</a:t>
            </a:r>
            <a:r>
              <a:rPr lang="zh-CN" sz="2400" b="1" dirty="0">
                <a:latin typeface="仿宋" panose="02010609060101010101" charset="-122"/>
                <a:ea typeface="仿宋" panose="02010609060101010101" charset="-122"/>
              </a:rPr>
              <a:t>刘一丁</a:t>
            </a:r>
            <a:r>
              <a:rPr sz="2400" b="1" dirty="0">
                <a:latin typeface="仿宋" panose="02010609060101010101" charset="-122"/>
                <a:ea typeface="仿宋" panose="02010609060101010101" charset="-122"/>
              </a:rPr>
              <a:t>一样多。但</a:t>
            </a:r>
            <a:r>
              <a:rPr lang="zh-CN" sz="2400" b="1" dirty="0">
                <a:latin typeface="仿宋" panose="02010609060101010101" charset="-122"/>
                <a:ea typeface="仿宋" panose="02010609060101010101" charset="-122"/>
              </a:rPr>
              <a:t>刘一丁</a:t>
            </a:r>
            <a:r>
              <a:rPr sz="2400" b="1" dirty="0">
                <a:latin typeface="仿宋" panose="02010609060101010101" charset="-122"/>
                <a:ea typeface="仿宋" panose="02010609060101010101" charset="-122"/>
              </a:rPr>
              <a:t>的手中只有两个杯子，它们的容量分别是N和M毫升</a:t>
            </a:r>
            <a:r>
              <a:rPr lang="en-US" sz="2400" b="1" dirty="0">
                <a:latin typeface="仿宋" panose="02010609060101010101" charset="-122"/>
                <a:ea typeface="仿宋" panose="02010609060101010101" charset="-122"/>
              </a:rPr>
              <a:t>,</a:t>
            </a:r>
            <a:r>
              <a:rPr sz="2400" b="1" dirty="0">
                <a:latin typeface="仿宋" panose="02010609060101010101" charset="-122"/>
                <a:ea typeface="仿宋" panose="02010609060101010101" charset="-122"/>
              </a:rPr>
              <a:t>可乐的体积为S（S&lt;101）毫升(正好装满一瓶) ，</a:t>
            </a:r>
            <a:r>
              <a:rPr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它们三个</a:t>
            </a:r>
            <a:r>
              <a:rPr sz="2400" b="1" dirty="0">
                <a:latin typeface="仿宋" panose="02010609060101010101" charset="-122"/>
                <a:ea typeface="仿宋" panose="02010609060101010101" charset="-122"/>
              </a:rPr>
              <a:t>之间可以相互倒可乐 (都是没有刻度的，且 S==N+M，101＞S＞0，N＞0，M＞0) 。</a:t>
            </a:r>
            <a:endParaRPr sz="24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just">
              <a:buNone/>
            </a:pPr>
            <a:endParaRPr sz="24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just">
              <a:buNone/>
            </a:pPr>
            <a:r>
              <a:rPr sz="2400" b="1" dirty="0">
                <a:latin typeface="仿宋" panose="02010609060101010101" charset="-122"/>
                <a:ea typeface="仿宋" panose="02010609060101010101" charset="-122"/>
              </a:rPr>
              <a:t>如果能</a:t>
            </a:r>
            <a:r>
              <a:rPr lang="zh-CN" sz="2400" b="1" dirty="0">
                <a:latin typeface="仿宋" panose="02010609060101010101" charset="-122"/>
                <a:ea typeface="仿宋" panose="02010609060101010101" charset="-122"/>
              </a:rPr>
              <a:t>平分，</a:t>
            </a:r>
            <a:r>
              <a:rPr sz="2400" b="1" dirty="0">
                <a:latin typeface="仿宋" panose="02010609060101010101" charset="-122"/>
                <a:ea typeface="仿宋" panose="02010609060101010101" charset="-122"/>
              </a:rPr>
              <a:t>请输出</a:t>
            </a:r>
            <a:r>
              <a:rPr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倒可乐的最少次数</a:t>
            </a:r>
            <a:r>
              <a:rPr sz="2400" b="1" dirty="0">
                <a:latin typeface="仿宋" panose="02010609060101010101" charset="-122"/>
                <a:ea typeface="仿宋" panose="02010609060101010101" charset="-122"/>
              </a:rPr>
              <a:t>，如果不能</a:t>
            </a:r>
            <a:r>
              <a:rPr lang="zh-CN" sz="2400" b="1" dirty="0">
                <a:latin typeface="仿宋" panose="02010609060101010101" charset="-122"/>
                <a:ea typeface="仿宋" panose="02010609060101010101" charset="-122"/>
              </a:rPr>
              <a:t>，请</a:t>
            </a:r>
            <a:r>
              <a:rPr sz="2400" b="1" dirty="0">
                <a:latin typeface="仿宋" panose="02010609060101010101" charset="-122"/>
                <a:ea typeface="仿宋" panose="02010609060101010101" charset="-122"/>
              </a:rPr>
              <a:t>输出"NO"。</a:t>
            </a:r>
            <a:endParaRPr sz="24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占位符 55298"/>
          <p:cNvSpPr>
            <a:spLocks noGrp="1"/>
          </p:cNvSpPr>
          <p:nvPr/>
        </p:nvSpPr>
        <p:spPr>
          <a:xfrm>
            <a:off x="8610600" y="2025650"/>
            <a:ext cx="1924685" cy="410781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Input</a:t>
            </a:r>
            <a:endParaRPr 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7 4 3</a:t>
            </a:r>
            <a:endParaRPr lang="en-US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4 1 3</a:t>
            </a:r>
            <a:endParaRPr lang="en-US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0 0 0</a:t>
            </a:r>
            <a:endParaRPr lang="en-US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Output</a:t>
            </a:r>
            <a:endParaRPr lang="en-US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NO</a:t>
            </a:r>
            <a:endParaRPr lang="en-US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3</a:t>
            </a:r>
            <a:endParaRPr lang="en-US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6705" y="2018030"/>
            <a:ext cx="8682990" cy="3944620"/>
          </a:xfrm>
        </p:spPr>
        <p:txBody>
          <a:bodyPr/>
          <a:p>
            <a:r>
              <a:rPr lang="zh-CN" altLang="en-US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啊，这连图都没有，也能搜索？！！</a:t>
            </a:r>
            <a:endParaRPr lang="zh-CN" altLang="en-US" sz="28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如何定义节点信息（</a:t>
            </a:r>
            <a:r>
              <a:rPr lang="zh-CN" altLang="en-US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状态</a:t>
            </a:r>
            <a:r>
              <a:rPr lang="zh-CN" altLang="en-US" sz="2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）？</a:t>
            </a:r>
            <a:endParaRPr lang="zh-CN" altLang="en-US" sz="2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lvl="1"/>
            <a:r>
              <a:rPr lang="zh-CN" altLang="en-US" sz="245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三杯水量 </a:t>
            </a:r>
            <a:r>
              <a:rPr lang="en-US" altLang="zh-CN" sz="245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45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当前状态</a:t>
            </a:r>
            <a:r>
              <a:rPr lang="zh-CN" altLang="en-US" sz="245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最少</a:t>
            </a:r>
            <a:r>
              <a:rPr lang="zh-CN" altLang="en-US" sz="245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倒水次数</a:t>
            </a:r>
            <a:endParaRPr lang="zh-CN" altLang="en-US" sz="245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sym typeface="+mn-ea"/>
              </a:rPr>
              <a:t>有了状态如何</a:t>
            </a:r>
            <a:r>
              <a:rPr lang="zh-CN" altLang="en-US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转移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sym typeface="+mn-ea"/>
              </a:rPr>
              <a:t>呢?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sym typeface="+mn-ea"/>
              </a:rPr>
              <a:t>有了状态、有了转移(边),是否就能进行搜索了?！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r>
              <a:rPr lang="zh-CN" altLang="en-US" sz="2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我们称之为</a:t>
            </a:r>
            <a:r>
              <a:rPr lang="en-US" altLang="zh-CN" sz="2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——</a:t>
            </a:r>
            <a:r>
              <a:rPr lang="en-US" altLang="zh-CN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“</a:t>
            </a:r>
            <a:r>
              <a:rPr lang="zh-CN" altLang="en-US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隐式图</a:t>
            </a:r>
            <a:r>
              <a:rPr lang="en-US" altLang="zh-CN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”</a:t>
            </a:r>
            <a:endParaRPr lang="zh-CN" altLang="en-US" sz="2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如何优化（</a:t>
            </a:r>
            <a:r>
              <a:rPr lang="zh-CN" altLang="en-US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剪枝</a:t>
            </a:r>
            <a:r>
              <a:rPr lang="zh-CN" altLang="en-US" sz="2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）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sym typeface="+mn-ea"/>
              </a:rPr>
              <a:t>？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lvl="1"/>
            <a:r>
              <a:rPr lang="zh-CN" altLang="en-US" sz="245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已经访问的节点不再访问（做标记）</a:t>
            </a:r>
            <a:endParaRPr lang="zh-CN" altLang="en-US" sz="245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7170" name="标题 8194"/>
          <p:cNvSpPr>
            <a:spLocks noGrp="1"/>
          </p:cNvSpPr>
          <p:nvPr>
            <p:ph type="title"/>
          </p:nvPr>
        </p:nvSpPr>
        <p:spPr>
          <a:xfrm>
            <a:off x="1669415" y="765175"/>
            <a:ext cx="5445125" cy="971550"/>
          </a:xfrm>
        </p:spPr>
        <p:txBody>
          <a:bodyPr anchor="b"/>
          <a:p>
            <a:r>
              <a:rPr lang="zh-CN" altLang="en-US" sz="3600" b="1" dirty="0">
                <a:ea typeface="黑体" panose="02010609060101010101" pitchFamily="2" charset="-122"/>
                <a:sym typeface="+mn-ea"/>
              </a:rPr>
              <a:t>例</a:t>
            </a:r>
            <a:r>
              <a:rPr lang="en-US" altLang="zh-CN" sz="3600" b="1" dirty="0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3</a:t>
            </a:r>
            <a:endParaRPr lang="en-US" altLang="zh-CN" sz="3600" b="1" dirty="0">
              <a:latin typeface="Gungsuh" panose="02030600000101010101" pitchFamily="2" charset="-127"/>
              <a:ea typeface="Gungsuh" panose="02030600000101010101" pitchFamily="2" charset="-127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6705" y="2018030"/>
            <a:ext cx="8325485" cy="3814445"/>
          </a:xfrm>
        </p:spPr>
        <p:txBody>
          <a:bodyPr/>
          <a:p>
            <a:r>
              <a:rPr lang="zh-CN" altLang="en-US" sz="2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状态转移规则（倒水规则）：</a:t>
            </a:r>
            <a:endParaRPr lang="zh-CN" altLang="en-US" sz="2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如果i水杯内水的容量</a:t>
            </a:r>
            <a:r>
              <a:rPr lang="zh-CN" altLang="en-US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大于</a:t>
            </a:r>
            <a:r>
              <a:rPr lang="zh-CN" altLang="en-US" sz="2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j水杯内倒满所需的容量x，则</a:t>
            </a:r>
            <a:r>
              <a:rPr lang="en-US" altLang="zh-CN" sz="2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——</a:t>
            </a:r>
            <a:r>
              <a:rPr lang="zh-CN" altLang="en-US" sz="2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i水杯倒水后的容量为：i-x,j水杯倒水后容量为:j+x</a:t>
            </a:r>
            <a:endParaRPr lang="zh-CN" altLang="en-US" sz="2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如果i水杯内水的容量</a:t>
            </a:r>
            <a:r>
              <a:rPr lang="zh-CN" altLang="en-US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小于</a:t>
            </a:r>
            <a:r>
              <a:rPr lang="zh-CN" altLang="en-US" sz="2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j水杯内倒满所需的容量x，则</a:t>
            </a:r>
            <a:r>
              <a:rPr lang="en-US" altLang="zh-CN" sz="2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——</a:t>
            </a:r>
            <a:r>
              <a:rPr lang="zh-CN" altLang="en-US" sz="2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i水杯倒水后的容量为：0,j水杯倒水后容量为:j+x</a:t>
            </a:r>
            <a:endParaRPr lang="zh-CN" altLang="en-US" sz="2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每操作一次，最少倒水次数</a:t>
            </a:r>
            <a:r>
              <a:rPr lang="en-US" altLang="zh-CN" sz="2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+1</a:t>
            </a:r>
            <a:endParaRPr lang="en-US" altLang="zh-CN" sz="2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7170" name="标题 8194"/>
          <p:cNvSpPr>
            <a:spLocks noGrp="1"/>
          </p:cNvSpPr>
          <p:nvPr>
            <p:ph type="title"/>
          </p:nvPr>
        </p:nvSpPr>
        <p:spPr>
          <a:xfrm>
            <a:off x="1669415" y="765175"/>
            <a:ext cx="5445125" cy="971550"/>
          </a:xfrm>
        </p:spPr>
        <p:txBody>
          <a:bodyPr anchor="b"/>
          <a:p>
            <a:r>
              <a:rPr lang="zh-CN" altLang="en-US" sz="3600" b="1" dirty="0">
                <a:ea typeface="黑体" panose="02010609060101010101" pitchFamily="2" charset="-122"/>
                <a:sym typeface="+mn-ea"/>
              </a:rPr>
              <a:t>例</a:t>
            </a:r>
            <a:r>
              <a:rPr lang="en-US" altLang="zh-CN" sz="3600" b="1" dirty="0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3</a:t>
            </a:r>
            <a:endParaRPr lang="en-US" altLang="zh-CN" sz="3600" b="1" dirty="0">
              <a:latin typeface="Gungsuh" panose="02030600000101010101" pitchFamily="2" charset="-127"/>
              <a:ea typeface="Gungsuh" panose="02030600000101010101" pitchFamily="2" charset="-127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8194"/>
          <p:cNvSpPr>
            <a:spLocks noGrp="1"/>
          </p:cNvSpPr>
          <p:nvPr>
            <p:ph type="title"/>
          </p:nvPr>
        </p:nvSpPr>
        <p:spPr>
          <a:xfrm>
            <a:off x="1669415" y="765175"/>
            <a:ext cx="5445125" cy="971550"/>
          </a:xfrm>
        </p:spPr>
        <p:txBody>
          <a:bodyPr anchor="b"/>
          <a:p>
            <a:r>
              <a:rPr lang="zh-CN" altLang="en-US" sz="3600" b="1" dirty="0">
                <a:ea typeface="黑体" panose="02010609060101010101" pitchFamily="2" charset="-122"/>
                <a:sym typeface="+mn-ea"/>
              </a:rPr>
              <a:t>例</a:t>
            </a:r>
            <a:r>
              <a:rPr lang="en-US" altLang="zh-CN" sz="3600" b="1" dirty="0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4</a:t>
            </a:r>
            <a:endParaRPr lang="en-US" altLang="zh-CN" sz="3600" b="1" dirty="0">
              <a:latin typeface="Gungsuh" panose="02030600000101010101" pitchFamily="2" charset="-127"/>
              <a:ea typeface="Gungsuh" panose="02030600000101010101" pitchFamily="2" charset="-127"/>
              <a:sym typeface="+mn-ea"/>
            </a:endParaRPr>
          </a:p>
        </p:txBody>
      </p:sp>
      <p:sp>
        <p:nvSpPr>
          <p:cNvPr id="7173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4274" name="文本占位符 55298"/>
          <p:cNvSpPr>
            <a:spLocks noGrp="1"/>
          </p:cNvSpPr>
          <p:nvPr>
            <p:ph idx="1"/>
          </p:nvPr>
        </p:nvSpPr>
        <p:spPr>
          <a:xfrm>
            <a:off x="1668780" y="2025650"/>
            <a:ext cx="5330825" cy="4107815"/>
          </a:xfr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anchor="t"/>
          <a:p>
            <a:pPr marL="0" algn="just">
              <a:buNone/>
            </a:pPr>
            <a:r>
              <a:rPr 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题目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大意</a:t>
            </a:r>
            <a:r>
              <a:rPr 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：</a:t>
            </a:r>
            <a:endParaRPr lang="en-US"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just">
              <a:buNone/>
            </a:pPr>
            <a:r>
              <a:rPr lang="zh-CN" sz="2400" b="1" dirty="0">
                <a:latin typeface="仿宋" panose="02010609060101010101" charset="-122"/>
                <a:ea typeface="仿宋" panose="02010609060101010101" charset="-122"/>
              </a:rPr>
              <a:t>给定起始位置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</a:rPr>
              <a:t>a</a:t>
            </a:r>
            <a:r>
              <a:rPr lang="zh-CN" sz="2400" b="1" dirty="0">
                <a:latin typeface="仿宋" panose="02010609060101010101" charset="-122"/>
                <a:ea typeface="仿宋" panose="02010609060101010101" charset="-122"/>
              </a:rPr>
              <a:t>和目标位置</a:t>
            </a:r>
            <a:r>
              <a:rPr sz="2400" b="1" dirty="0">
                <a:latin typeface="仿宋" panose="02010609060101010101" charset="-122"/>
                <a:ea typeface="仿宋" panose="02010609060101010101" charset="-122"/>
              </a:rPr>
              <a:t>b</a:t>
            </a:r>
            <a:r>
              <a:rPr lang="zh-CN" sz="2400" b="1" dirty="0">
                <a:latin typeface="仿宋" panose="02010609060101010101" charset="-122"/>
                <a:ea typeface="仿宋" panose="02010609060101010101" charset="-122"/>
              </a:rPr>
              <a:t>，请计算</a:t>
            </a:r>
            <a:r>
              <a:rPr sz="2400" b="1" dirty="0">
                <a:latin typeface="仿宋" panose="02010609060101010101" charset="-122"/>
                <a:ea typeface="仿宋" panose="02010609060101010101" charset="-122"/>
              </a:rPr>
              <a:t>从a到b</a:t>
            </a:r>
            <a:r>
              <a:rPr lang="zh-CN" sz="2400" b="1" dirty="0">
                <a:latin typeface="仿宋" panose="02010609060101010101" charset="-122"/>
                <a:ea typeface="仿宋" panose="02010609060101010101" charset="-122"/>
              </a:rPr>
              <a:t>路上</a:t>
            </a:r>
            <a:r>
              <a:rPr sz="2400" b="1" dirty="0">
                <a:latin typeface="仿宋" panose="02010609060101010101" charset="-122"/>
                <a:ea typeface="仿宋" panose="02010609060101010101" charset="-122"/>
              </a:rPr>
              <a:t>骑士移动</a:t>
            </a:r>
            <a:r>
              <a:rPr lang="zh-CN" sz="2400" b="1" dirty="0">
                <a:latin typeface="仿宋" panose="02010609060101010101" charset="-122"/>
                <a:ea typeface="仿宋" panose="02010609060101010101" charset="-122"/>
              </a:rPr>
              <a:t>的最少次数</a:t>
            </a:r>
            <a:r>
              <a:rPr sz="2400" b="1" dirty="0">
                <a:latin typeface="仿宋" panose="02010609060101010101" charset="-122"/>
                <a:ea typeface="仿宋" panose="02010609060101010101" charset="-122"/>
              </a:rPr>
              <a:t>。</a:t>
            </a:r>
            <a:endParaRPr sz="24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just">
              <a:buNone/>
            </a:pPr>
            <a:r>
              <a:rPr lang="zh-CN" sz="2400" b="1" dirty="0">
                <a:latin typeface="仿宋" panose="02010609060101010101" charset="-122"/>
                <a:ea typeface="仿宋" panose="02010609060101010101" charset="-122"/>
              </a:rPr>
              <a:t>注：骑士即象棋中的马，走</a:t>
            </a:r>
            <a:r>
              <a:rPr lang="zh-CN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日字</a:t>
            </a:r>
            <a:r>
              <a:rPr lang="zh-CN" sz="2400" b="1" dirty="0">
                <a:latin typeface="仿宋" panose="02010609060101010101" charset="-122"/>
                <a:ea typeface="仿宋" panose="02010609060101010101" charset="-122"/>
              </a:rPr>
              <a:t>。</a:t>
            </a:r>
            <a:endParaRPr lang="zh-CN" sz="24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just">
              <a:buNone/>
            </a:pPr>
            <a:r>
              <a:rPr lang="zh-CN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Sample Input</a:t>
            </a:r>
            <a:endParaRPr lang="zh-CN" sz="24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just">
              <a:buNone/>
            </a:pPr>
            <a:r>
              <a:rPr lang="zh-CN" sz="2400" b="1" dirty="0">
                <a:latin typeface="仿宋" panose="02010609060101010101" charset="-122"/>
                <a:ea typeface="仿宋" panose="02010609060101010101" charset="-122"/>
              </a:rPr>
              <a:t>a1 h8</a:t>
            </a:r>
            <a:endParaRPr lang="zh-CN" sz="24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just">
              <a:buNone/>
            </a:pPr>
            <a:r>
              <a:rPr lang="zh-CN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Sample Output</a:t>
            </a:r>
            <a:endParaRPr lang="zh-CN" sz="24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just">
              <a:buNone/>
            </a:pPr>
            <a:r>
              <a:rPr lang="zh-CN" sz="2400" b="1" dirty="0">
                <a:latin typeface="仿宋" panose="02010609060101010101" charset="-122"/>
                <a:ea typeface="仿宋" panose="02010609060101010101" charset="-122"/>
              </a:rPr>
              <a:t>To get from a1 to h8 takes 6 knight moves.</a:t>
            </a:r>
            <a:endParaRPr lang="zh-CN" sz="24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grpSp>
        <p:nvGrpSpPr>
          <p:cNvPr id="67589" name="组合 67588"/>
          <p:cNvGrpSpPr/>
          <p:nvPr/>
        </p:nvGrpSpPr>
        <p:grpSpPr>
          <a:xfrm>
            <a:off x="7157403" y="2483168"/>
            <a:ext cx="4298950" cy="3062287"/>
            <a:chOff x="2304" y="1728"/>
            <a:chExt cx="3312" cy="2256"/>
          </a:xfrm>
        </p:grpSpPr>
        <p:sp>
          <p:nvSpPr>
            <p:cNvPr id="67590" name="文本框 67589"/>
            <p:cNvSpPr txBox="1"/>
            <p:nvPr/>
          </p:nvSpPr>
          <p:spPr>
            <a:xfrm>
              <a:off x="2975" y="1728"/>
              <a:ext cx="2305" cy="337"/>
            </a:xfrm>
            <a:prstGeom prst="rect">
              <a:avLst/>
            </a:prstGeom>
            <a:noFill/>
            <a:ln w="1587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2400">
                  <a:latin typeface="Tahoma" panose="020B0604030504040204" pitchFamily="2" charset="0"/>
                </a:rPr>
                <a:t> </a:t>
              </a:r>
              <a:r>
                <a:rPr lang="en-US" altLang="zh-CN" sz="1800">
                  <a:latin typeface="Tahoma" panose="020B0604030504040204" pitchFamily="2" charset="0"/>
                </a:rPr>
                <a:t>a   b  c  d   e  f   g  h</a:t>
              </a:r>
              <a:endParaRPr lang="en-US" altLang="zh-CN" sz="1800">
                <a:latin typeface="Tahoma" panose="020B0604030504040204" pitchFamily="2" charset="0"/>
              </a:endParaRPr>
            </a:p>
          </p:txBody>
        </p:sp>
        <p:sp>
          <p:nvSpPr>
            <p:cNvPr id="67591" name="文本框 67590"/>
            <p:cNvSpPr txBox="1"/>
            <p:nvPr/>
          </p:nvSpPr>
          <p:spPr>
            <a:xfrm>
              <a:off x="2783" y="2112"/>
              <a:ext cx="192" cy="1870"/>
            </a:xfrm>
            <a:prstGeom prst="rect">
              <a:avLst/>
            </a:prstGeom>
            <a:noFill/>
            <a:ln w="1587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1400" b="1">
                  <a:latin typeface="Tahoma" panose="020B0604030504040204" pitchFamily="2" charset="0"/>
                </a:rPr>
                <a:t>1</a:t>
              </a:r>
              <a:endParaRPr lang="en-US" altLang="zh-CN" sz="1400" b="1">
                <a:latin typeface="Tahoma" panose="020B0604030504040204" pitchFamily="2" charset="0"/>
              </a:endParaRPr>
            </a:p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1400" b="1">
                  <a:latin typeface="Tahoma" panose="020B0604030504040204" pitchFamily="2" charset="0"/>
                </a:rPr>
                <a:t>2</a:t>
              </a:r>
              <a:endParaRPr lang="en-US" altLang="zh-CN" sz="1400" b="1">
                <a:latin typeface="Tahoma" panose="020B0604030504040204" pitchFamily="2" charset="0"/>
              </a:endParaRPr>
            </a:p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1400" b="1">
                  <a:latin typeface="Tahoma" panose="020B0604030504040204" pitchFamily="2" charset="0"/>
                </a:rPr>
                <a:t>3</a:t>
              </a:r>
              <a:endParaRPr lang="en-US" altLang="zh-CN" sz="1400" b="1">
                <a:latin typeface="Tahoma" panose="020B0604030504040204" pitchFamily="2" charset="0"/>
              </a:endParaRPr>
            </a:p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1400" b="1">
                  <a:latin typeface="Tahoma" panose="020B0604030504040204" pitchFamily="2" charset="0"/>
                </a:rPr>
                <a:t>4</a:t>
              </a:r>
              <a:endParaRPr lang="en-US" altLang="zh-CN" sz="1400" b="1">
                <a:latin typeface="Tahoma" panose="020B0604030504040204" pitchFamily="2" charset="0"/>
              </a:endParaRPr>
            </a:p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1400" b="1">
                  <a:latin typeface="Tahoma" panose="020B0604030504040204" pitchFamily="2" charset="0"/>
                </a:rPr>
                <a:t>5</a:t>
              </a:r>
              <a:endParaRPr lang="en-US" altLang="zh-CN" sz="1400" b="1">
                <a:latin typeface="Tahoma" panose="020B0604030504040204" pitchFamily="2" charset="0"/>
              </a:endParaRPr>
            </a:p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1400" b="1">
                  <a:latin typeface="Tahoma" panose="020B0604030504040204" pitchFamily="2" charset="0"/>
                </a:rPr>
                <a:t>6</a:t>
              </a:r>
              <a:endParaRPr lang="en-US" altLang="zh-CN" sz="1400" b="1">
                <a:latin typeface="Tahoma" panose="020B0604030504040204" pitchFamily="2" charset="0"/>
              </a:endParaRPr>
            </a:p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1400" b="1">
                  <a:latin typeface="Tahoma" panose="020B0604030504040204" pitchFamily="2" charset="0"/>
                </a:rPr>
                <a:t>7</a:t>
              </a:r>
              <a:endParaRPr lang="en-US" altLang="zh-CN" sz="1400" b="1">
                <a:latin typeface="Tahoma" panose="020B0604030504040204" pitchFamily="2" charset="0"/>
              </a:endParaRPr>
            </a:p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1400" b="1">
                  <a:latin typeface="Tahoma" panose="020B0604030504040204" pitchFamily="2" charset="0"/>
                </a:rPr>
                <a:t>8</a:t>
              </a:r>
              <a:endParaRPr lang="en-US" altLang="zh-CN" sz="1400" b="1">
                <a:latin typeface="Tahoma" panose="020B0604030504040204" pitchFamily="2" charset="0"/>
              </a:endParaRPr>
            </a:p>
          </p:txBody>
        </p:sp>
        <p:sp>
          <p:nvSpPr>
            <p:cNvPr id="67592" name="矩形标注 67591"/>
            <p:cNvSpPr/>
            <p:nvPr/>
          </p:nvSpPr>
          <p:spPr>
            <a:xfrm>
              <a:off x="5232" y="3456"/>
              <a:ext cx="384" cy="288"/>
            </a:xfrm>
            <a:prstGeom prst="wedgeRectCallout">
              <a:avLst>
                <a:gd name="adj1" fmla="val -159898"/>
                <a:gd name="adj2" fmla="val 89931"/>
              </a:avLst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>
                <a:buClr>
                  <a:schemeClr val="bg1"/>
                </a:buClr>
              </a:pPr>
              <a:r>
                <a:rPr lang="en-US" altLang="zh-CN" sz="1800">
                  <a:latin typeface="Tahoma" panose="020B0604030504040204" pitchFamily="2" charset="0"/>
                </a:rPr>
                <a:t>h8</a:t>
              </a:r>
              <a:endParaRPr lang="en-US" altLang="zh-CN" sz="1800">
                <a:latin typeface="Tahoma" panose="020B0604030504040204" pitchFamily="2" charset="0"/>
              </a:endParaRPr>
            </a:p>
          </p:txBody>
        </p:sp>
        <p:sp>
          <p:nvSpPr>
            <p:cNvPr id="67593" name="矩形标注 67592"/>
            <p:cNvSpPr/>
            <p:nvPr/>
          </p:nvSpPr>
          <p:spPr>
            <a:xfrm>
              <a:off x="2304" y="1824"/>
              <a:ext cx="384" cy="288"/>
            </a:xfrm>
            <a:prstGeom prst="wedgeRectCallout">
              <a:avLst>
                <a:gd name="adj1" fmla="val 162500"/>
                <a:gd name="adj2" fmla="val 64931"/>
              </a:avLst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>
                <a:buClr>
                  <a:schemeClr val="bg1"/>
                </a:buClr>
              </a:pPr>
              <a:r>
                <a:rPr lang="en-US" altLang="zh-CN" sz="1800">
                  <a:latin typeface="Tahoma" panose="020B0604030504040204" pitchFamily="2" charset="0"/>
                </a:rPr>
                <a:t>a1</a:t>
              </a:r>
              <a:endParaRPr lang="en-US" altLang="zh-CN" sz="1800">
                <a:latin typeface="Tahoma" panose="020B0604030504040204" pitchFamily="2" charset="0"/>
              </a:endParaRPr>
            </a:p>
          </p:txBody>
        </p:sp>
        <p:sp>
          <p:nvSpPr>
            <p:cNvPr id="67594" name="矩形 67593"/>
            <p:cNvSpPr/>
            <p:nvPr/>
          </p:nvSpPr>
          <p:spPr>
            <a:xfrm>
              <a:off x="3024" y="206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595" name="矩形 67594"/>
            <p:cNvSpPr/>
            <p:nvPr/>
          </p:nvSpPr>
          <p:spPr>
            <a:xfrm>
              <a:off x="3264" y="206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596" name="矩形 67595"/>
            <p:cNvSpPr/>
            <p:nvPr/>
          </p:nvSpPr>
          <p:spPr>
            <a:xfrm>
              <a:off x="3024" y="230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597" name="矩形 67596"/>
            <p:cNvSpPr/>
            <p:nvPr/>
          </p:nvSpPr>
          <p:spPr>
            <a:xfrm>
              <a:off x="3264" y="230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598" name="矩形 67597"/>
            <p:cNvSpPr/>
            <p:nvPr/>
          </p:nvSpPr>
          <p:spPr>
            <a:xfrm>
              <a:off x="3024" y="254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599" name="矩形 67598"/>
            <p:cNvSpPr/>
            <p:nvPr/>
          </p:nvSpPr>
          <p:spPr>
            <a:xfrm>
              <a:off x="3264" y="254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00" name="矩形 67599"/>
            <p:cNvSpPr/>
            <p:nvPr/>
          </p:nvSpPr>
          <p:spPr>
            <a:xfrm>
              <a:off x="3024" y="278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01" name="矩形 67600"/>
            <p:cNvSpPr/>
            <p:nvPr/>
          </p:nvSpPr>
          <p:spPr>
            <a:xfrm>
              <a:off x="3264" y="278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02" name="矩形 67601"/>
            <p:cNvSpPr/>
            <p:nvPr/>
          </p:nvSpPr>
          <p:spPr>
            <a:xfrm>
              <a:off x="3504" y="206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03" name="矩形 67602"/>
            <p:cNvSpPr/>
            <p:nvPr/>
          </p:nvSpPr>
          <p:spPr>
            <a:xfrm>
              <a:off x="3744" y="206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04" name="矩形 67603"/>
            <p:cNvSpPr/>
            <p:nvPr/>
          </p:nvSpPr>
          <p:spPr>
            <a:xfrm>
              <a:off x="3504" y="230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05" name="矩形 67604"/>
            <p:cNvSpPr/>
            <p:nvPr/>
          </p:nvSpPr>
          <p:spPr>
            <a:xfrm>
              <a:off x="3744" y="230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06" name="矩形 67605"/>
            <p:cNvSpPr/>
            <p:nvPr/>
          </p:nvSpPr>
          <p:spPr>
            <a:xfrm>
              <a:off x="3504" y="254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07" name="矩形 67606"/>
            <p:cNvSpPr/>
            <p:nvPr/>
          </p:nvSpPr>
          <p:spPr>
            <a:xfrm>
              <a:off x="3744" y="254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08" name="矩形 67607"/>
            <p:cNvSpPr/>
            <p:nvPr/>
          </p:nvSpPr>
          <p:spPr>
            <a:xfrm>
              <a:off x="3504" y="278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09" name="矩形 67608"/>
            <p:cNvSpPr/>
            <p:nvPr/>
          </p:nvSpPr>
          <p:spPr>
            <a:xfrm>
              <a:off x="3744" y="278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10" name="矩形 67609"/>
            <p:cNvSpPr/>
            <p:nvPr/>
          </p:nvSpPr>
          <p:spPr>
            <a:xfrm>
              <a:off x="3024" y="302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11" name="矩形 67610"/>
            <p:cNvSpPr/>
            <p:nvPr/>
          </p:nvSpPr>
          <p:spPr>
            <a:xfrm>
              <a:off x="3264" y="302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12" name="矩形 67611"/>
            <p:cNvSpPr/>
            <p:nvPr/>
          </p:nvSpPr>
          <p:spPr>
            <a:xfrm>
              <a:off x="3024" y="326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13" name="矩形 67612"/>
            <p:cNvSpPr/>
            <p:nvPr/>
          </p:nvSpPr>
          <p:spPr>
            <a:xfrm>
              <a:off x="3264" y="326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14" name="矩形 67613"/>
            <p:cNvSpPr/>
            <p:nvPr/>
          </p:nvSpPr>
          <p:spPr>
            <a:xfrm>
              <a:off x="3024" y="350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15" name="矩形 67614"/>
            <p:cNvSpPr/>
            <p:nvPr/>
          </p:nvSpPr>
          <p:spPr>
            <a:xfrm>
              <a:off x="3264" y="350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16" name="矩形 67615"/>
            <p:cNvSpPr/>
            <p:nvPr/>
          </p:nvSpPr>
          <p:spPr>
            <a:xfrm>
              <a:off x="3024" y="374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17" name="矩形 67616"/>
            <p:cNvSpPr/>
            <p:nvPr/>
          </p:nvSpPr>
          <p:spPr>
            <a:xfrm>
              <a:off x="3264" y="374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18" name="矩形 67617"/>
            <p:cNvSpPr/>
            <p:nvPr/>
          </p:nvSpPr>
          <p:spPr>
            <a:xfrm>
              <a:off x="3504" y="302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19" name="矩形 67618"/>
            <p:cNvSpPr/>
            <p:nvPr/>
          </p:nvSpPr>
          <p:spPr>
            <a:xfrm>
              <a:off x="3744" y="302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20" name="矩形 67619"/>
            <p:cNvSpPr/>
            <p:nvPr/>
          </p:nvSpPr>
          <p:spPr>
            <a:xfrm>
              <a:off x="3504" y="326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21" name="矩形 67620"/>
            <p:cNvSpPr/>
            <p:nvPr/>
          </p:nvSpPr>
          <p:spPr>
            <a:xfrm>
              <a:off x="3744" y="326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22" name="矩形 67621"/>
            <p:cNvSpPr/>
            <p:nvPr/>
          </p:nvSpPr>
          <p:spPr>
            <a:xfrm>
              <a:off x="3504" y="350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23" name="矩形 67622"/>
            <p:cNvSpPr/>
            <p:nvPr/>
          </p:nvSpPr>
          <p:spPr>
            <a:xfrm>
              <a:off x="3744" y="350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24" name="矩形 67623"/>
            <p:cNvSpPr/>
            <p:nvPr/>
          </p:nvSpPr>
          <p:spPr>
            <a:xfrm>
              <a:off x="3504" y="374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25" name="矩形 67624"/>
            <p:cNvSpPr/>
            <p:nvPr/>
          </p:nvSpPr>
          <p:spPr>
            <a:xfrm>
              <a:off x="3744" y="374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26" name="矩形 67625"/>
            <p:cNvSpPr/>
            <p:nvPr/>
          </p:nvSpPr>
          <p:spPr>
            <a:xfrm>
              <a:off x="3984" y="302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27" name="矩形 67626"/>
            <p:cNvSpPr/>
            <p:nvPr/>
          </p:nvSpPr>
          <p:spPr>
            <a:xfrm>
              <a:off x="4224" y="302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28" name="矩形 67627"/>
            <p:cNvSpPr/>
            <p:nvPr/>
          </p:nvSpPr>
          <p:spPr>
            <a:xfrm>
              <a:off x="3984" y="326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29" name="矩形 67628"/>
            <p:cNvSpPr/>
            <p:nvPr/>
          </p:nvSpPr>
          <p:spPr>
            <a:xfrm>
              <a:off x="4224" y="326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30" name="矩形 67629"/>
            <p:cNvSpPr/>
            <p:nvPr/>
          </p:nvSpPr>
          <p:spPr>
            <a:xfrm>
              <a:off x="3984" y="350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31" name="矩形 67630"/>
            <p:cNvSpPr/>
            <p:nvPr/>
          </p:nvSpPr>
          <p:spPr>
            <a:xfrm>
              <a:off x="4224" y="350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32" name="矩形 67631"/>
            <p:cNvSpPr/>
            <p:nvPr/>
          </p:nvSpPr>
          <p:spPr>
            <a:xfrm>
              <a:off x="3984" y="374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33" name="矩形 67632"/>
            <p:cNvSpPr/>
            <p:nvPr/>
          </p:nvSpPr>
          <p:spPr>
            <a:xfrm>
              <a:off x="4224" y="374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34" name="矩形 67633"/>
            <p:cNvSpPr/>
            <p:nvPr/>
          </p:nvSpPr>
          <p:spPr>
            <a:xfrm>
              <a:off x="4464" y="302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35" name="矩形 67634"/>
            <p:cNvSpPr/>
            <p:nvPr/>
          </p:nvSpPr>
          <p:spPr>
            <a:xfrm>
              <a:off x="4704" y="302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36" name="矩形 67635"/>
            <p:cNvSpPr/>
            <p:nvPr/>
          </p:nvSpPr>
          <p:spPr>
            <a:xfrm>
              <a:off x="4464" y="326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37" name="矩形 67636"/>
            <p:cNvSpPr/>
            <p:nvPr/>
          </p:nvSpPr>
          <p:spPr>
            <a:xfrm>
              <a:off x="4704" y="326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38" name="矩形 67637"/>
            <p:cNvSpPr/>
            <p:nvPr/>
          </p:nvSpPr>
          <p:spPr>
            <a:xfrm>
              <a:off x="4464" y="350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39" name="矩形 67638"/>
            <p:cNvSpPr/>
            <p:nvPr/>
          </p:nvSpPr>
          <p:spPr>
            <a:xfrm>
              <a:off x="4704" y="350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40" name="矩形 67639"/>
            <p:cNvSpPr/>
            <p:nvPr/>
          </p:nvSpPr>
          <p:spPr>
            <a:xfrm>
              <a:off x="4464" y="374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41" name="矩形 67640"/>
            <p:cNvSpPr/>
            <p:nvPr/>
          </p:nvSpPr>
          <p:spPr>
            <a:xfrm>
              <a:off x="4704" y="374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42" name="矩形 67641"/>
            <p:cNvSpPr/>
            <p:nvPr/>
          </p:nvSpPr>
          <p:spPr>
            <a:xfrm>
              <a:off x="3984" y="302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43" name="矩形 67642"/>
            <p:cNvSpPr/>
            <p:nvPr/>
          </p:nvSpPr>
          <p:spPr>
            <a:xfrm>
              <a:off x="3984" y="302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44" name="矩形 67643"/>
            <p:cNvSpPr/>
            <p:nvPr/>
          </p:nvSpPr>
          <p:spPr>
            <a:xfrm>
              <a:off x="3984" y="206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45" name="矩形 67644"/>
            <p:cNvSpPr/>
            <p:nvPr/>
          </p:nvSpPr>
          <p:spPr>
            <a:xfrm>
              <a:off x="4224" y="206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46" name="矩形 67645"/>
            <p:cNvSpPr/>
            <p:nvPr/>
          </p:nvSpPr>
          <p:spPr>
            <a:xfrm>
              <a:off x="3984" y="230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47" name="矩形 67646"/>
            <p:cNvSpPr/>
            <p:nvPr/>
          </p:nvSpPr>
          <p:spPr>
            <a:xfrm>
              <a:off x="4224" y="230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48" name="矩形 67647"/>
            <p:cNvSpPr/>
            <p:nvPr/>
          </p:nvSpPr>
          <p:spPr>
            <a:xfrm>
              <a:off x="3984" y="254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49" name="矩形 67648"/>
            <p:cNvSpPr/>
            <p:nvPr/>
          </p:nvSpPr>
          <p:spPr>
            <a:xfrm>
              <a:off x="4224" y="254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50" name="矩形 67649"/>
            <p:cNvSpPr/>
            <p:nvPr/>
          </p:nvSpPr>
          <p:spPr>
            <a:xfrm>
              <a:off x="3984" y="278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51" name="矩形 67650"/>
            <p:cNvSpPr/>
            <p:nvPr/>
          </p:nvSpPr>
          <p:spPr>
            <a:xfrm>
              <a:off x="4224" y="278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52" name="矩形 67651"/>
            <p:cNvSpPr/>
            <p:nvPr/>
          </p:nvSpPr>
          <p:spPr>
            <a:xfrm>
              <a:off x="4464" y="206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53" name="矩形 67652"/>
            <p:cNvSpPr/>
            <p:nvPr/>
          </p:nvSpPr>
          <p:spPr>
            <a:xfrm>
              <a:off x="4704" y="206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54" name="矩形 67653"/>
            <p:cNvSpPr/>
            <p:nvPr/>
          </p:nvSpPr>
          <p:spPr>
            <a:xfrm>
              <a:off x="4464" y="230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55" name="矩形 67654"/>
            <p:cNvSpPr/>
            <p:nvPr/>
          </p:nvSpPr>
          <p:spPr>
            <a:xfrm>
              <a:off x="4704" y="230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56" name="矩形 67655"/>
            <p:cNvSpPr/>
            <p:nvPr/>
          </p:nvSpPr>
          <p:spPr>
            <a:xfrm>
              <a:off x="4464" y="254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57" name="矩形 67656"/>
            <p:cNvSpPr/>
            <p:nvPr/>
          </p:nvSpPr>
          <p:spPr>
            <a:xfrm>
              <a:off x="4704" y="254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58" name="矩形 67657"/>
            <p:cNvSpPr/>
            <p:nvPr/>
          </p:nvSpPr>
          <p:spPr>
            <a:xfrm>
              <a:off x="4464" y="278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59" name="矩形 67658"/>
            <p:cNvSpPr/>
            <p:nvPr/>
          </p:nvSpPr>
          <p:spPr>
            <a:xfrm>
              <a:off x="4704" y="278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60" name="矩形 67659"/>
            <p:cNvSpPr/>
            <p:nvPr/>
          </p:nvSpPr>
          <p:spPr>
            <a:xfrm>
              <a:off x="3984" y="206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61" name="矩形 67660"/>
            <p:cNvSpPr/>
            <p:nvPr/>
          </p:nvSpPr>
          <p:spPr>
            <a:xfrm>
              <a:off x="3984" y="2064"/>
              <a:ext cx="240" cy="24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标题 68609"/>
          <p:cNvSpPr>
            <a:spLocks noGrp="1"/>
          </p:cNvSpPr>
          <p:nvPr>
            <p:ph type="title"/>
          </p:nvPr>
        </p:nvSpPr>
        <p:spPr>
          <a:xfrm>
            <a:off x="1741805" y="1260475"/>
            <a:ext cx="3882390" cy="490855"/>
          </a:xfrm>
        </p:spPr>
        <p:txBody>
          <a:bodyPr anchor="ctr"/>
          <a:p>
            <a:r>
              <a:rPr lang="zh-CN" altLang="zh-CN" sz="3600" b="1" dirty="0">
                <a:ea typeface="黑体" panose="02010609060101010101" pitchFamily="2" charset="-122"/>
              </a:rPr>
              <a:t>跳马规则</a:t>
            </a:r>
            <a:endParaRPr lang="zh-CN" altLang="zh-CN" sz="3600" b="1" dirty="0">
              <a:ea typeface="黑体" panose="0201060906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789420" y="2143125"/>
            <a:ext cx="3601720" cy="3505200"/>
            <a:chOff x="10692" y="3375"/>
            <a:chExt cx="5672" cy="5520"/>
          </a:xfrm>
        </p:grpSpPr>
        <p:sp>
          <p:nvSpPr>
            <p:cNvPr id="68611" name="文本框 68610"/>
            <p:cNvSpPr txBox="1"/>
            <p:nvPr/>
          </p:nvSpPr>
          <p:spPr>
            <a:xfrm>
              <a:off x="11172" y="3375"/>
              <a:ext cx="5193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2400">
                  <a:latin typeface="Tahoma" panose="020B0604030504040204" pitchFamily="2" charset="0"/>
                </a:rPr>
                <a:t> </a:t>
              </a:r>
              <a:r>
                <a:rPr lang="en-US" altLang="zh-CN" sz="2400">
                  <a:latin typeface="Tahoma" panose="020B0604030504040204" pitchFamily="2" charset="0"/>
                </a:rPr>
                <a:t>a   b  c  d   e  f   g  h</a:t>
              </a:r>
              <a:endParaRPr lang="en-US" altLang="zh-CN" sz="2400">
                <a:latin typeface="Tahoma" panose="020B0604030504040204" pitchFamily="2" charset="0"/>
              </a:endParaRPr>
            </a:p>
          </p:txBody>
        </p:sp>
        <p:sp>
          <p:nvSpPr>
            <p:cNvPr id="68612" name="文本框 68611"/>
            <p:cNvSpPr txBox="1"/>
            <p:nvPr/>
          </p:nvSpPr>
          <p:spPr>
            <a:xfrm>
              <a:off x="10692" y="4264"/>
              <a:ext cx="480" cy="4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1600" b="1">
                  <a:latin typeface="Tahoma" panose="020B0604030504040204" pitchFamily="2" charset="0"/>
                </a:rPr>
                <a:t>1</a:t>
              </a:r>
              <a:endParaRPr lang="en-US" altLang="zh-CN" sz="1600" b="1">
                <a:latin typeface="Tahoma" panose="020B0604030504040204" pitchFamily="2" charset="0"/>
              </a:endParaRPr>
            </a:p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1600" b="1">
                  <a:latin typeface="Tahoma" panose="020B0604030504040204" pitchFamily="2" charset="0"/>
                </a:rPr>
                <a:t>2</a:t>
              </a:r>
              <a:endParaRPr lang="en-US" altLang="zh-CN" sz="1600" b="1">
                <a:latin typeface="Tahoma" panose="020B0604030504040204" pitchFamily="2" charset="0"/>
              </a:endParaRPr>
            </a:p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1600" b="1">
                  <a:latin typeface="Tahoma" panose="020B0604030504040204" pitchFamily="2" charset="0"/>
                </a:rPr>
                <a:t>3</a:t>
              </a:r>
              <a:endParaRPr lang="en-US" altLang="zh-CN" sz="1600" b="1">
                <a:latin typeface="Tahoma" panose="020B0604030504040204" pitchFamily="2" charset="0"/>
              </a:endParaRPr>
            </a:p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1600" b="1">
                  <a:latin typeface="Tahoma" panose="020B0604030504040204" pitchFamily="2" charset="0"/>
                </a:rPr>
                <a:t>4</a:t>
              </a:r>
              <a:endParaRPr lang="en-US" altLang="zh-CN" sz="1600" b="1">
                <a:latin typeface="Tahoma" panose="020B0604030504040204" pitchFamily="2" charset="0"/>
              </a:endParaRPr>
            </a:p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1600" b="1">
                  <a:latin typeface="Tahoma" panose="020B0604030504040204" pitchFamily="2" charset="0"/>
                </a:rPr>
                <a:t>5</a:t>
              </a:r>
              <a:endParaRPr lang="en-US" altLang="zh-CN" sz="1600" b="1">
                <a:latin typeface="Tahoma" panose="020B0604030504040204" pitchFamily="2" charset="0"/>
              </a:endParaRPr>
            </a:p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1600" b="1">
                  <a:latin typeface="Tahoma" panose="020B0604030504040204" pitchFamily="2" charset="0"/>
                </a:rPr>
                <a:t>6</a:t>
              </a:r>
              <a:endParaRPr lang="en-US" altLang="zh-CN" sz="1600" b="1">
                <a:latin typeface="Tahoma" panose="020B0604030504040204" pitchFamily="2" charset="0"/>
              </a:endParaRPr>
            </a:p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1600" b="1">
                  <a:latin typeface="Tahoma" panose="020B0604030504040204" pitchFamily="2" charset="0"/>
                </a:rPr>
                <a:t>7</a:t>
              </a:r>
              <a:endParaRPr lang="en-US" altLang="zh-CN" sz="1600" b="1">
                <a:latin typeface="Tahoma" panose="020B0604030504040204" pitchFamily="2" charset="0"/>
              </a:endParaRPr>
            </a:p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1600" b="1">
                  <a:latin typeface="Tahoma" panose="020B0604030504040204" pitchFamily="2" charset="0"/>
                </a:rPr>
                <a:t>8</a:t>
              </a:r>
              <a:endParaRPr lang="en-US" altLang="zh-CN" sz="1600" b="1">
                <a:latin typeface="Tahoma" panose="020B0604030504040204" pitchFamily="2" charset="0"/>
              </a:endParaRPr>
            </a:p>
          </p:txBody>
        </p:sp>
        <p:grpSp>
          <p:nvGrpSpPr>
            <p:cNvPr id="68613" name="组合 68612"/>
            <p:cNvGrpSpPr/>
            <p:nvPr/>
          </p:nvGrpSpPr>
          <p:grpSpPr>
            <a:xfrm>
              <a:off x="11261" y="4095"/>
              <a:ext cx="4800" cy="4800"/>
              <a:chOff x="3072" y="2016"/>
              <a:chExt cx="1920" cy="1920"/>
            </a:xfrm>
          </p:grpSpPr>
          <p:sp>
            <p:nvSpPr>
              <p:cNvPr id="68614" name="矩形 68613"/>
              <p:cNvSpPr/>
              <p:nvPr/>
            </p:nvSpPr>
            <p:spPr>
              <a:xfrm>
                <a:off x="3072" y="2016"/>
                <a:ext cx="240" cy="240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15" name="矩形 68614"/>
              <p:cNvSpPr/>
              <p:nvPr/>
            </p:nvSpPr>
            <p:spPr>
              <a:xfrm>
                <a:off x="3312" y="201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16" name="矩形 68615"/>
              <p:cNvSpPr/>
              <p:nvPr/>
            </p:nvSpPr>
            <p:spPr>
              <a:xfrm>
                <a:off x="3072" y="225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17" name="矩形 68616"/>
              <p:cNvSpPr/>
              <p:nvPr/>
            </p:nvSpPr>
            <p:spPr>
              <a:xfrm>
                <a:off x="3312" y="225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18" name="矩形 68617"/>
              <p:cNvSpPr/>
              <p:nvPr/>
            </p:nvSpPr>
            <p:spPr>
              <a:xfrm>
                <a:off x="3072" y="249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19" name="矩形 68618"/>
              <p:cNvSpPr/>
              <p:nvPr/>
            </p:nvSpPr>
            <p:spPr>
              <a:xfrm>
                <a:off x="3312" y="2496"/>
                <a:ext cx="240" cy="240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20" name="矩形 68619"/>
              <p:cNvSpPr/>
              <p:nvPr/>
            </p:nvSpPr>
            <p:spPr>
              <a:xfrm>
                <a:off x="3072" y="273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21" name="矩形 68620"/>
              <p:cNvSpPr/>
              <p:nvPr/>
            </p:nvSpPr>
            <p:spPr>
              <a:xfrm>
                <a:off x="3312" y="273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22" name="矩形 68621"/>
              <p:cNvSpPr/>
              <p:nvPr/>
            </p:nvSpPr>
            <p:spPr>
              <a:xfrm>
                <a:off x="3552" y="201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23" name="矩形 68622"/>
              <p:cNvSpPr/>
              <p:nvPr/>
            </p:nvSpPr>
            <p:spPr>
              <a:xfrm>
                <a:off x="3792" y="201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24" name="矩形 68623"/>
              <p:cNvSpPr/>
              <p:nvPr/>
            </p:nvSpPr>
            <p:spPr>
              <a:xfrm>
                <a:off x="3552" y="2256"/>
                <a:ext cx="240" cy="240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25" name="矩形 68624"/>
              <p:cNvSpPr/>
              <p:nvPr/>
            </p:nvSpPr>
            <p:spPr>
              <a:xfrm>
                <a:off x="3792" y="225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26" name="矩形 68625"/>
              <p:cNvSpPr/>
              <p:nvPr/>
            </p:nvSpPr>
            <p:spPr>
              <a:xfrm>
                <a:off x="3552" y="249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27" name="矩形 68626"/>
              <p:cNvSpPr/>
              <p:nvPr/>
            </p:nvSpPr>
            <p:spPr>
              <a:xfrm>
                <a:off x="3792" y="249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28" name="矩形 68627"/>
              <p:cNvSpPr/>
              <p:nvPr/>
            </p:nvSpPr>
            <p:spPr>
              <a:xfrm>
                <a:off x="3552" y="273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29" name="矩形 68628"/>
              <p:cNvSpPr/>
              <p:nvPr/>
            </p:nvSpPr>
            <p:spPr>
              <a:xfrm>
                <a:off x="3792" y="2736"/>
                <a:ext cx="240" cy="240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30" name="矩形 68629"/>
              <p:cNvSpPr/>
              <p:nvPr/>
            </p:nvSpPr>
            <p:spPr>
              <a:xfrm>
                <a:off x="3072" y="297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31" name="矩形 68630"/>
              <p:cNvSpPr/>
              <p:nvPr/>
            </p:nvSpPr>
            <p:spPr>
              <a:xfrm>
                <a:off x="3312" y="2976"/>
                <a:ext cx="240" cy="240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32" name="矩形 68631"/>
              <p:cNvSpPr/>
              <p:nvPr/>
            </p:nvSpPr>
            <p:spPr>
              <a:xfrm>
                <a:off x="3072" y="321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33" name="矩形 68632"/>
              <p:cNvSpPr/>
              <p:nvPr/>
            </p:nvSpPr>
            <p:spPr>
              <a:xfrm>
                <a:off x="3312" y="321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34" name="矩形 68633"/>
              <p:cNvSpPr/>
              <p:nvPr/>
            </p:nvSpPr>
            <p:spPr>
              <a:xfrm>
                <a:off x="3072" y="345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35" name="矩形 68634"/>
              <p:cNvSpPr/>
              <p:nvPr/>
            </p:nvSpPr>
            <p:spPr>
              <a:xfrm>
                <a:off x="3312" y="345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36" name="矩形 68635"/>
              <p:cNvSpPr/>
              <p:nvPr/>
            </p:nvSpPr>
            <p:spPr>
              <a:xfrm>
                <a:off x="3072" y="369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37" name="矩形 68636"/>
              <p:cNvSpPr/>
              <p:nvPr/>
            </p:nvSpPr>
            <p:spPr>
              <a:xfrm>
                <a:off x="3312" y="369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38" name="矩形 68637"/>
              <p:cNvSpPr/>
              <p:nvPr/>
            </p:nvSpPr>
            <p:spPr>
              <a:xfrm>
                <a:off x="3552" y="297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39" name="矩形 68638"/>
              <p:cNvSpPr/>
              <p:nvPr/>
            </p:nvSpPr>
            <p:spPr>
              <a:xfrm>
                <a:off x="3792" y="297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40" name="矩形 68639"/>
              <p:cNvSpPr/>
              <p:nvPr/>
            </p:nvSpPr>
            <p:spPr>
              <a:xfrm>
                <a:off x="3552" y="3216"/>
                <a:ext cx="240" cy="240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41" name="矩形 68640"/>
              <p:cNvSpPr/>
              <p:nvPr/>
            </p:nvSpPr>
            <p:spPr>
              <a:xfrm>
                <a:off x="3792" y="321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42" name="矩形 68641"/>
              <p:cNvSpPr/>
              <p:nvPr/>
            </p:nvSpPr>
            <p:spPr>
              <a:xfrm>
                <a:off x="3552" y="345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43" name="矩形 68642"/>
              <p:cNvSpPr/>
              <p:nvPr/>
            </p:nvSpPr>
            <p:spPr>
              <a:xfrm>
                <a:off x="3792" y="345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44" name="矩形 68643"/>
              <p:cNvSpPr/>
              <p:nvPr/>
            </p:nvSpPr>
            <p:spPr>
              <a:xfrm>
                <a:off x="3552" y="369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45" name="矩形 68644"/>
              <p:cNvSpPr/>
              <p:nvPr/>
            </p:nvSpPr>
            <p:spPr>
              <a:xfrm>
                <a:off x="3792" y="369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46" name="矩形 68645"/>
              <p:cNvSpPr/>
              <p:nvPr/>
            </p:nvSpPr>
            <p:spPr>
              <a:xfrm>
                <a:off x="4032" y="297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47" name="矩形 68646"/>
              <p:cNvSpPr/>
              <p:nvPr/>
            </p:nvSpPr>
            <p:spPr>
              <a:xfrm>
                <a:off x="4272" y="2976"/>
                <a:ext cx="240" cy="240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48" name="矩形 68647"/>
              <p:cNvSpPr/>
              <p:nvPr/>
            </p:nvSpPr>
            <p:spPr>
              <a:xfrm>
                <a:off x="4032" y="3216"/>
                <a:ext cx="240" cy="240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49" name="矩形 68648"/>
              <p:cNvSpPr/>
              <p:nvPr/>
            </p:nvSpPr>
            <p:spPr>
              <a:xfrm>
                <a:off x="4272" y="321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50" name="矩形 68649"/>
              <p:cNvSpPr/>
              <p:nvPr/>
            </p:nvSpPr>
            <p:spPr>
              <a:xfrm>
                <a:off x="4032" y="345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51" name="矩形 68650"/>
              <p:cNvSpPr/>
              <p:nvPr/>
            </p:nvSpPr>
            <p:spPr>
              <a:xfrm>
                <a:off x="4272" y="345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52" name="矩形 68651"/>
              <p:cNvSpPr/>
              <p:nvPr/>
            </p:nvSpPr>
            <p:spPr>
              <a:xfrm>
                <a:off x="4032" y="369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53" name="矩形 68652"/>
              <p:cNvSpPr/>
              <p:nvPr/>
            </p:nvSpPr>
            <p:spPr>
              <a:xfrm>
                <a:off x="4272" y="369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54" name="矩形 68653"/>
              <p:cNvSpPr/>
              <p:nvPr/>
            </p:nvSpPr>
            <p:spPr>
              <a:xfrm>
                <a:off x="4512" y="297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55" name="矩形 68654"/>
              <p:cNvSpPr/>
              <p:nvPr/>
            </p:nvSpPr>
            <p:spPr>
              <a:xfrm>
                <a:off x="4752" y="297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56" name="矩形 68655"/>
              <p:cNvSpPr/>
              <p:nvPr/>
            </p:nvSpPr>
            <p:spPr>
              <a:xfrm>
                <a:off x="4512" y="321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57" name="矩形 68656"/>
              <p:cNvSpPr/>
              <p:nvPr/>
            </p:nvSpPr>
            <p:spPr>
              <a:xfrm>
                <a:off x="4752" y="321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58" name="矩形 68657"/>
              <p:cNvSpPr/>
              <p:nvPr/>
            </p:nvSpPr>
            <p:spPr>
              <a:xfrm>
                <a:off x="4512" y="345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59" name="矩形 68658"/>
              <p:cNvSpPr/>
              <p:nvPr/>
            </p:nvSpPr>
            <p:spPr>
              <a:xfrm>
                <a:off x="4752" y="345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60" name="矩形 68659"/>
              <p:cNvSpPr/>
              <p:nvPr/>
            </p:nvSpPr>
            <p:spPr>
              <a:xfrm>
                <a:off x="4512" y="369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61" name="矩形 68660"/>
              <p:cNvSpPr/>
              <p:nvPr/>
            </p:nvSpPr>
            <p:spPr>
              <a:xfrm>
                <a:off x="4752" y="369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62" name="矩形 68661"/>
              <p:cNvSpPr/>
              <p:nvPr/>
            </p:nvSpPr>
            <p:spPr>
              <a:xfrm>
                <a:off x="4032" y="297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63" name="矩形 68662"/>
              <p:cNvSpPr/>
              <p:nvPr/>
            </p:nvSpPr>
            <p:spPr>
              <a:xfrm>
                <a:off x="4032" y="297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64" name="矩形 68663"/>
              <p:cNvSpPr/>
              <p:nvPr/>
            </p:nvSpPr>
            <p:spPr>
              <a:xfrm>
                <a:off x="4032" y="201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65" name="矩形 68664"/>
              <p:cNvSpPr/>
              <p:nvPr/>
            </p:nvSpPr>
            <p:spPr>
              <a:xfrm>
                <a:off x="4272" y="201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66" name="矩形 68665"/>
              <p:cNvSpPr/>
              <p:nvPr/>
            </p:nvSpPr>
            <p:spPr>
              <a:xfrm>
                <a:off x="4032" y="2256"/>
                <a:ext cx="240" cy="240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67" name="矩形 68666"/>
              <p:cNvSpPr/>
              <p:nvPr/>
            </p:nvSpPr>
            <p:spPr>
              <a:xfrm>
                <a:off x="4272" y="225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68" name="矩形 68667"/>
              <p:cNvSpPr/>
              <p:nvPr/>
            </p:nvSpPr>
            <p:spPr>
              <a:xfrm>
                <a:off x="4032" y="249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69" name="矩形 68668"/>
              <p:cNvSpPr/>
              <p:nvPr/>
            </p:nvSpPr>
            <p:spPr>
              <a:xfrm>
                <a:off x="4272" y="2496"/>
                <a:ext cx="240" cy="240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70" name="矩形 68669"/>
              <p:cNvSpPr/>
              <p:nvPr/>
            </p:nvSpPr>
            <p:spPr>
              <a:xfrm>
                <a:off x="4032" y="273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71" name="矩形 68670"/>
              <p:cNvSpPr/>
              <p:nvPr/>
            </p:nvSpPr>
            <p:spPr>
              <a:xfrm>
                <a:off x="4272" y="273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72" name="矩形 68671"/>
              <p:cNvSpPr/>
              <p:nvPr/>
            </p:nvSpPr>
            <p:spPr>
              <a:xfrm>
                <a:off x="4512" y="201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73" name="矩形 68672"/>
              <p:cNvSpPr/>
              <p:nvPr/>
            </p:nvSpPr>
            <p:spPr>
              <a:xfrm>
                <a:off x="4752" y="201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74" name="矩形 68673"/>
              <p:cNvSpPr/>
              <p:nvPr/>
            </p:nvSpPr>
            <p:spPr>
              <a:xfrm>
                <a:off x="4512" y="225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75" name="矩形 68674"/>
              <p:cNvSpPr/>
              <p:nvPr/>
            </p:nvSpPr>
            <p:spPr>
              <a:xfrm>
                <a:off x="4752" y="225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76" name="矩形 68675"/>
              <p:cNvSpPr/>
              <p:nvPr/>
            </p:nvSpPr>
            <p:spPr>
              <a:xfrm>
                <a:off x="4512" y="249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77" name="矩形 68676"/>
              <p:cNvSpPr/>
              <p:nvPr/>
            </p:nvSpPr>
            <p:spPr>
              <a:xfrm>
                <a:off x="4752" y="249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78" name="矩形 68677"/>
              <p:cNvSpPr/>
              <p:nvPr/>
            </p:nvSpPr>
            <p:spPr>
              <a:xfrm>
                <a:off x="4512" y="273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79" name="矩形 68678"/>
              <p:cNvSpPr/>
              <p:nvPr/>
            </p:nvSpPr>
            <p:spPr>
              <a:xfrm>
                <a:off x="4752" y="273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80" name="矩形 68679"/>
              <p:cNvSpPr/>
              <p:nvPr/>
            </p:nvSpPr>
            <p:spPr>
              <a:xfrm>
                <a:off x="4032" y="201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81" name="矩形 68680"/>
              <p:cNvSpPr/>
              <p:nvPr/>
            </p:nvSpPr>
            <p:spPr>
              <a:xfrm>
                <a:off x="4032" y="201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68682" name="文本框 68681"/>
          <p:cNvSpPr txBox="1"/>
          <p:nvPr/>
        </p:nvSpPr>
        <p:spPr>
          <a:xfrm>
            <a:off x="2627630" y="2142808"/>
            <a:ext cx="27813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dirty="0">
                <a:latin typeface="Tahoma" panose="020B0604030504040204" pitchFamily="2" charset="0"/>
              </a:rPr>
              <a:t>在</a:t>
            </a:r>
            <a:r>
              <a:rPr lang="en-US" altLang="zh-CN" sz="2400">
                <a:latin typeface="Tahoma" panose="020B0604030504040204" pitchFamily="2" charset="0"/>
              </a:rPr>
              <a:t>2×3</a:t>
            </a:r>
            <a:r>
              <a:rPr lang="zh-CN" altLang="en-US" sz="2400" dirty="0">
                <a:latin typeface="Tahoma" panose="020B0604030504040204" pitchFamily="2" charset="0"/>
              </a:rPr>
              <a:t>的矩形里</a:t>
            </a:r>
            <a:endParaRPr lang="zh-CN" altLang="en-US" sz="2400">
              <a:latin typeface="Tahoma" panose="020B0604030504040204" pitchFamily="2" charset="0"/>
            </a:endParaRPr>
          </a:p>
        </p:txBody>
      </p:sp>
      <p:grpSp>
        <p:nvGrpSpPr>
          <p:cNvPr id="68683" name="组合 68682"/>
          <p:cNvGrpSpPr/>
          <p:nvPr/>
        </p:nvGrpSpPr>
        <p:grpSpPr>
          <a:xfrm>
            <a:off x="2175828" y="2707640"/>
            <a:ext cx="3570287" cy="3016250"/>
            <a:chOff x="476" y="2205"/>
            <a:chExt cx="2249" cy="1900"/>
          </a:xfrm>
        </p:grpSpPr>
        <p:grpSp>
          <p:nvGrpSpPr>
            <p:cNvPr id="68684" name="组合 68683"/>
            <p:cNvGrpSpPr/>
            <p:nvPr/>
          </p:nvGrpSpPr>
          <p:grpSpPr>
            <a:xfrm>
              <a:off x="476" y="3385"/>
              <a:ext cx="480" cy="720"/>
              <a:chOff x="1056" y="3072"/>
              <a:chExt cx="480" cy="720"/>
            </a:xfrm>
          </p:grpSpPr>
          <p:sp>
            <p:nvSpPr>
              <p:cNvPr id="68685" name="矩形 68684"/>
              <p:cNvSpPr/>
              <p:nvPr/>
            </p:nvSpPr>
            <p:spPr>
              <a:xfrm>
                <a:off x="1056" y="3072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86" name="矩形 68685"/>
              <p:cNvSpPr/>
              <p:nvPr/>
            </p:nvSpPr>
            <p:spPr>
              <a:xfrm>
                <a:off x="1056" y="3312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87" name="矩形 68686"/>
              <p:cNvSpPr/>
              <p:nvPr/>
            </p:nvSpPr>
            <p:spPr>
              <a:xfrm>
                <a:off x="1296" y="3072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88" name="矩形 68687"/>
              <p:cNvSpPr/>
              <p:nvPr/>
            </p:nvSpPr>
            <p:spPr>
              <a:xfrm>
                <a:off x="1296" y="3552"/>
                <a:ext cx="240" cy="24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89" name="矩形 68688"/>
              <p:cNvSpPr/>
              <p:nvPr/>
            </p:nvSpPr>
            <p:spPr>
              <a:xfrm>
                <a:off x="1296" y="3312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90" name="矩形 68689"/>
              <p:cNvSpPr/>
              <p:nvPr/>
            </p:nvSpPr>
            <p:spPr>
              <a:xfrm>
                <a:off x="1056" y="3552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91" name="直接连接符 68690"/>
              <p:cNvSpPr/>
              <p:nvPr/>
            </p:nvSpPr>
            <p:spPr>
              <a:xfrm>
                <a:off x="1152" y="3168"/>
                <a:ext cx="288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68692" name="组合 68691"/>
            <p:cNvGrpSpPr/>
            <p:nvPr/>
          </p:nvGrpSpPr>
          <p:grpSpPr>
            <a:xfrm>
              <a:off x="748" y="2205"/>
              <a:ext cx="720" cy="480"/>
              <a:chOff x="1008" y="2208"/>
              <a:chExt cx="720" cy="480"/>
            </a:xfrm>
          </p:grpSpPr>
          <p:sp>
            <p:nvSpPr>
              <p:cNvPr id="68693" name="矩形 68692"/>
              <p:cNvSpPr/>
              <p:nvPr/>
            </p:nvSpPr>
            <p:spPr>
              <a:xfrm>
                <a:off x="1008" y="220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94" name="矩形 68693"/>
              <p:cNvSpPr/>
              <p:nvPr/>
            </p:nvSpPr>
            <p:spPr>
              <a:xfrm>
                <a:off x="1008" y="2448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95" name="矩形 68694"/>
              <p:cNvSpPr/>
              <p:nvPr/>
            </p:nvSpPr>
            <p:spPr>
              <a:xfrm>
                <a:off x="1248" y="2208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96" name="矩形 68695"/>
              <p:cNvSpPr/>
              <p:nvPr/>
            </p:nvSpPr>
            <p:spPr>
              <a:xfrm>
                <a:off x="1488" y="2208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97" name="矩形 68696"/>
              <p:cNvSpPr/>
              <p:nvPr/>
            </p:nvSpPr>
            <p:spPr>
              <a:xfrm>
                <a:off x="1248" y="2448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98" name="矩形 68697"/>
              <p:cNvSpPr/>
              <p:nvPr/>
            </p:nvSpPr>
            <p:spPr>
              <a:xfrm>
                <a:off x="1488" y="2448"/>
                <a:ext cx="240" cy="24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99" name="直接连接符 68698"/>
              <p:cNvSpPr/>
              <p:nvPr/>
            </p:nvSpPr>
            <p:spPr>
              <a:xfrm>
                <a:off x="1104" y="2352"/>
                <a:ext cx="48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68700" name="矩形 68699"/>
            <p:cNvSpPr/>
            <p:nvPr/>
          </p:nvSpPr>
          <p:spPr>
            <a:xfrm>
              <a:off x="1655" y="2205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01" name="矩形 68700"/>
            <p:cNvSpPr/>
            <p:nvPr/>
          </p:nvSpPr>
          <p:spPr>
            <a:xfrm>
              <a:off x="1655" y="2445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02" name="矩形 68701"/>
            <p:cNvSpPr/>
            <p:nvPr/>
          </p:nvSpPr>
          <p:spPr>
            <a:xfrm>
              <a:off x="1895" y="2205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03" name="矩形 68702"/>
            <p:cNvSpPr/>
            <p:nvPr/>
          </p:nvSpPr>
          <p:spPr>
            <a:xfrm>
              <a:off x="2135" y="2205"/>
              <a:ext cx="240" cy="2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04" name="矩形 68703"/>
            <p:cNvSpPr/>
            <p:nvPr/>
          </p:nvSpPr>
          <p:spPr>
            <a:xfrm>
              <a:off x="1895" y="2445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05" name="矩形 68704"/>
            <p:cNvSpPr/>
            <p:nvPr/>
          </p:nvSpPr>
          <p:spPr>
            <a:xfrm>
              <a:off x="2135" y="2445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06" name="直接连接符 68705"/>
            <p:cNvSpPr/>
            <p:nvPr/>
          </p:nvSpPr>
          <p:spPr>
            <a:xfrm flipV="1">
              <a:off x="1791" y="2341"/>
              <a:ext cx="454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8707" name="矩形 68706"/>
            <p:cNvSpPr/>
            <p:nvPr/>
          </p:nvSpPr>
          <p:spPr>
            <a:xfrm>
              <a:off x="1021" y="3385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08" name="矩形 68707"/>
            <p:cNvSpPr/>
            <p:nvPr/>
          </p:nvSpPr>
          <p:spPr>
            <a:xfrm>
              <a:off x="1021" y="3625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09" name="矩形 68708"/>
            <p:cNvSpPr/>
            <p:nvPr/>
          </p:nvSpPr>
          <p:spPr>
            <a:xfrm>
              <a:off x="1261" y="3385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10" name="矩形 68709"/>
            <p:cNvSpPr/>
            <p:nvPr/>
          </p:nvSpPr>
          <p:spPr>
            <a:xfrm>
              <a:off x="1261" y="3865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11" name="矩形 68710"/>
            <p:cNvSpPr/>
            <p:nvPr/>
          </p:nvSpPr>
          <p:spPr>
            <a:xfrm>
              <a:off x="1261" y="3625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12" name="矩形 68711"/>
            <p:cNvSpPr/>
            <p:nvPr/>
          </p:nvSpPr>
          <p:spPr>
            <a:xfrm>
              <a:off x="1021" y="3865"/>
              <a:ext cx="240" cy="2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13" name="直接连接符 68712"/>
            <p:cNvSpPr/>
            <p:nvPr/>
          </p:nvSpPr>
          <p:spPr>
            <a:xfrm flipH="1">
              <a:off x="1157" y="3476"/>
              <a:ext cx="227" cy="4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8714" name="矩形 68713"/>
            <p:cNvSpPr/>
            <p:nvPr/>
          </p:nvSpPr>
          <p:spPr>
            <a:xfrm>
              <a:off x="748" y="2750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15" name="矩形 68714"/>
            <p:cNvSpPr/>
            <p:nvPr/>
          </p:nvSpPr>
          <p:spPr>
            <a:xfrm>
              <a:off x="748" y="2990"/>
              <a:ext cx="240" cy="2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16" name="矩形 68715"/>
            <p:cNvSpPr/>
            <p:nvPr/>
          </p:nvSpPr>
          <p:spPr>
            <a:xfrm>
              <a:off x="988" y="2750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17" name="矩形 68716"/>
            <p:cNvSpPr/>
            <p:nvPr/>
          </p:nvSpPr>
          <p:spPr>
            <a:xfrm>
              <a:off x="1228" y="2750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18" name="矩形 68717"/>
            <p:cNvSpPr/>
            <p:nvPr/>
          </p:nvSpPr>
          <p:spPr>
            <a:xfrm>
              <a:off x="988" y="2990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19" name="矩形 68718"/>
            <p:cNvSpPr/>
            <p:nvPr/>
          </p:nvSpPr>
          <p:spPr>
            <a:xfrm>
              <a:off x="1228" y="2990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20" name="矩形 68719"/>
            <p:cNvSpPr/>
            <p:nvPr/>
          </p:nvSpPr>
          <p:spPr>
            <a:xfrm>
              <a:off x="1655" y="2750"/>
              <a:ext cx="240" cy="2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21" name="矩形 68720"/>
            <p:cNvSpPr/>
            <p:nvPr/>
          </p:nvSpPr>
          <p:spPr>
            <a:xfrm>
              <a:off x="1655" y="2990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22" name="矩形 68721"/>
            <p:cNvSpPr/>
            <p:nvPr/>
          </p:nvSpPr>
          <p:spPr>
            <a:xfrm>
              <a:off x="1895" y="2750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23" name="矩形 68722"/>
            <p:cNvSpPr/>
            <p:nvPr/>
          </p:nvSpPr>
          <p:spPr>
            <a:xfrm>
              <a:off x="2135" y="2750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24" name="矩形 68723"/>
            <p:cNvSpPr/>
            <p:nvPr/>
          </p:nvSpPr>
          <p:spPr>
            <a:xfrm>
              <a:off x="1895" y="2990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25" name="矩形 68724"/>
            <p:cNvSpPr/>
            <p:nvPr/>
          </p:nvSpPr>
          <p:spPr>
            <a:xfrm>
              <a:off x="2135" y="2990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26" name="直接连接符 68725"/>
            <p:cNvSpPr/>
            <p:nvPr/>
          </p:nvSpPr>
          <p:spPr>
            <a:xfrm flipH="1">
              <a:off x="884" y="2840"/>
              <a:ext cx="454" cy="27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8727" name="直接连接符 68726"/>
            <p:cNvSpPr/>
            <p:nvPr/>
          </p:nvSpPr>
          <p:spPr>
            <a:xfrm flipH="1" flipV="1">
              <a:off x="1746" y="2840"/>
              <a:ext cx="499" cy="27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8728" name="矩形 68727"/>
            <p:cNvSpPr/>
            <p:nvPr/>
          </p:nvSpPr>
          <p:spPr>
            <a:xfrm>
              <a:off x="1655" y="3385"/>
              <a:ext cx="240" cy="2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29" name="矩形 68728"/>
            <p:cNvSpPr/>
            <p:nvPr/>
          </p:nvSpPr>
          <p:spPr>
            <a:xfrm>
              <a:off x="1655" y="3625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30" name="矩形 68729"/>
            <p:cNvSpPr/>
            <p:nvPr/>
          </p:nvSpPr>
          <p:spPr>
            <a:xfrm>
              <a:off x="1895" y="3385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31" name="矩形 68730"/>
            <p:cNvSpPr/>
            <p:nvPr/>
          </p:nvSpPr>
          <p:spPr>
            <a:xfrm>
              <a:off x="1895" y="3865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32" name="矩形 68731"/>
            <p:cNvSpPr/>
            <p:nvPr/>
          </p:nvSpPr>
          <p:spPr>
            <a:xfrm>
              <a:off x="1895" y="3625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33" name="矩形 68732"/>
            <p:cNvSpPr/>
            <p:nvPr/>
          </p:nvSpPr>
          <p:spPr>
            <a:xfrm>
              <a:off x="1655" y="3865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34" name="矩形 68733"/>
            <p:cNvSpPr/>
            <p:nvPr/>
          </p:nvSpPr>
          <p:spPr>
            <a:xfrm>
              <a:off x="2245" y="3385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35" name="矩形 68734"/>
            <p:cNvSpPr/>
            <p:nvPr/>
          </p:nvSpPr>
          <p:spPr>
            <a:xfrm>
              <a:off x="2245" y="3625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36" name="矩形 68735"/>
            <p:cNvSpPr/>
            <p:nvPr/>
          </p:nvSpPr>
          <p:spPr>
            <a:xfrm>
              <a:off x="2485" y="3385"/>
              <a:ext cx="240" cy="2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37" name="矩形 68736"/>
            <p:cNvSpPr/>
            <p:nvPr/>
          </p:nvSpPr>
          <p:spPr>
            <a:xfrm>
              <a:off x="2485" y="3865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38" name="矩形 68737"/>
            <p:cNvSpPr/>
            <p:nvPr/>
          </p:nvSpPr>
          <p:spPr>
            <a:xfrm>
              <a:off x="2485" y="3625"/>
              <a:ext cx="24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39" name="矩形 68738"/>
            <p:cNvSpPr/>
            <p:nvPr/>
          </p:nvSpPr>
          <p:spPr>
            <a:xfrm>
              <a:off x="2245" y="3865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40" name="直接连接符 68739"/>
            <p:cNvSpPr/>
            <p:nvPr/>
          </p:nvSpPr>
          <p:spPr>
            <a:xfrm flipH="1" flipV="1">
              <a:off x="1746" y="3475"/>
              <a:ext cx="272" cy="4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8741" name="直接连接符 68740"/>
            <p:cNvSpPr/>
            <p:nvPr/>
          </p:nvSpPr>
          <p:spPr>
            <a:xfrm flipV="1">
              <a:off x="2381" y="3521"/>
              <a:ext cx="227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68743" name="矩形 68742"/>
          <p:cNvSpPr/>
          <p:nvPr/>
        </p:nvSpPr>
        <p:spPr>
          <a:xfrm>
            <a:off x="1873568" y="2010410"/>
            <a:ext cx="4175125" cy="3960813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文本占位符 69633"/>
          <p:cNvSpPr>
            <a:spLocks noGrp="1"/>
          </p:cNvSpPr>
          <p:nvPr>
            <p:ph type="body" idx="1"/>
          </p:nvPr>
        </p:nvSpPr>
        <p:spPr>
          <a:xfrm>
            <a:off x="1711960" y="2113280"/>
            <a:ext cx="4453890" cy="608330"/>
          </a:xfrm>
        </p:spPr>
        <p:txBody>
          <a:bodyPr/>
          <a:p>
            <a:pPr marL="0" indent="0">
              <a:buNone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例如：从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a1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到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e4</a:t>
            </a:r>
            <a:endParaRPr lang="en-US" altLang="zh-CN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9635" name="文本框 69634"/>
          <p:cNvSpPr txBox="1"/>
          <p:nvPr/>
        </p:nvSpPr>
        <p:spPr>
          <a:xfrm>
            <a:off x="1668780" y="2872105"/>
            <a:ext cx="454025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</a:rPr>
              <a:t>当目标出现在所扩展出的结点里，结果就找到了。</a:t>
            </a:r>
            <a:endParaRPr lang="zh-CN" altLang="en-US" sz="28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9636" name="文本框 69635"/>
          <p:cNvSpPr txBox="1"/>
          <p:nvPr/>
        </p:nvSpPr>
        <p:spPr>
          <a:xfrm>
            <a:off x="1669415" y="4168775"/>
            <a:ext cx="449707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>
                <a:latin typeface="Gungsuh" panose="02030600000101010101" pitchFamily="2" charset="-127"/>
                <a:ea typeface="Gungsuh" panose="02030600000101010101" pitchFamily="2" charset="-127"/>
              </a:rPr>
              <a:t>To get from </a:t>
            </a:r>
            <a:r>
              <a:rPr lang="en-US" altLang="zh-CN" sz="2800" b="1">
                <a:solidFill>
                  <a:srgbClr val="6600CC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a1</a:t>
            </a:r>
            <a:r>
              <a:rPr lang="en-US" altLang="zh-CN" sz="2800" b="1">
                <a:latin typeface="Gungsuh" panose="02030600000101010101" pitchFamily="2" charset="-127"/>
                <a:ea typeface="Gungsuh" panose="02030600000101010101" pitchFamily="2" charset="-127"/>
              </a:rPr>
              <a:t> to </a:t>
            </a:r>
            <a:r>
              <a:rPr lang="en-US" altLang="zh-CN" sz="2800" b="1">
                <a:solidFill>
                  <a:srgbClr val="6600CC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e4</a:t>
            </a:r>
            <a:r>
              <a:rPr lang="en-US" altLang="zh-CN" sz="2800" b="1">
                <a:latin typeface="Gungsuh" panose="02030600000101010101" pitchFamily="2" charset="-127"/>
                <a:ea typeface="Gungsuh" panose="02030600000101010101" pitchFamily="2" charset="-127"/>
              </a:rPr>
              <a:t> takes </a:t>
            </a:r>
            <a:r>
              <a:rPr lang="en-US" altLang="zh-CN" sz="2800" b="1">
                <a:solidFill>
                  <a:srgbClr val="6600CC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3</a:t>
            </a:r>
            <a:r>
              <a:rPr lang="en-US" altLang="zh-CN" sz="2800" b="1">
                <a:latin typeface="Gungsuh" panose="02030600000101010101" pitchFamily="2" charset="-127"/>
                <a:ea typeface="Gungsuh" panose="02030600000101010101" pitchFamily="2" charset="-127"/>
              </a:rPr>
              <a:t> knight moves.</a:t>
            </a: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 </a:t>
            </a:r>
            <a:endParaRPr lang="en-US" altLang="zh-CN" sz="2800">
              <a:latin typeface="Gungsuh" panose="02030600000101010101" pitchFamily="2" charset="-127"/>
              <a:ea typeface="Gungsuh" panose="02030600000101010101" pitchFamily="2" charset="-127"/>
            </a:endParaRPr>
          </a:p>
        </p:txBody>
      </p:sp>
      <p:grpSp>
        <p:nvGrpSpPr>
          <p:cNvPr id="69637" name="组合 69636"/>
          <p:cNvGrpSpPr/>
          <p:nvPr/>
        </p:nvGrpSpPr>
        <p:grpSpPr>
          <a:xfrm>
            <a:off x="6716078" y="1901508"/>
            <a:ext cx="3532187" cy="3581400"/>
            <a:chOff x="2832" y="1680"/>
            <a:chExt cx="2225" cy="2256"/>
          </a:xfrm>
        </p:grpSpPr>
        <p:sp>
          <p:nvSpPr>
            <p:cNvPr id="69638" name="文本框 69637"/>
            <p:cNvSpPr txBox="1"/>
            <p:nvPr/>
          </p:nvSpPr>
          <p:spPr>
            <a:xfrm>
              <a:off x="3024" y="1680"/>
              <a:ext cx="20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2400">
                  <a:solidFill>
                    <a:srgbClr val="000000"/>
                  </a:solidFill>
                  <a:latin typeface="Tahoma" panose="020B0604030504040204" pitchFamily="2" charset="0"/>
                </a:rPr>
                <a:t> </a:t>
              </a:r>
              <a:r>
                <a:rPr lang="en-US" altLang="zh-CN" sz="2400">
                  <a:solidFill>
                    <a:srgbClr val="000000"/>
                  </a:solidFill>
                  <a:latin typeface="Tahoma" panose="020B0604030504040204" pitchFamily="2" charset="0"/>
                </a:rPr>
                <a:t>a   b  c  d   e  f   g  h</a:t>
              </a:r>
              <a:endParaRPr lang="en-US" altLang="zh-CN" sz="2400">
                <a:solidFill>
                  <a:srgbClr val="000000"/>
                </a:solidFill>
                <a:latin typeface="Tahoma" panose="020B0604030504040204" pitchFamily="2" charset="0"/>
              </a:endParaRPr>
            </a:p>
          </p:txBody>
        </p:sp>
        <p:sp>
          <p:nvSpPr>
            <p:cNvPr id="69639" name="文本框 69638"/>
            <p:cNvSpPr txBox="1"/>
            <p:nvPr/>
          </p:nvSpPr>
          <p:spPr>
            <a:xfrm>
              <a:off x="2832" y="2064"/>
              <a:ext cx="192" cy="18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1600" b="1">
                  <a:solidFill>
                    <a:srgbClr val="000000"/>
                  </a:solidFill>
                  <a:latin typeface="Tahoma" panose="020B0604030504040204" pitchFamily="2" charset="0"/>
                </a:rPr>
                <a:t>1</a:t>
              </a:r>
              <a:endParaRPr lang="en-US" altLang="zh-CN" sz="1600" b="1">
                <a:solidFill>
                  <a:srgbClr val="000000"/>
                </a:solidFill>
                <a:latin typeface="Tahoma" panose="020B0604030504040204" pitchFamily="2" charset="0"/>
              </a:endParaRPr>
            </a:p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1600" b="1">
                  <a:solidFill>
                    <a:srgbClr val="000000"/>
                  </a:solidFill>
                  <a:latin typeface="Tahoma" panose="020B0604030504040204" pitchFamily="2" charset="0"/>
                </a:rPr>
                <a:t>2</a:t>
              </a:r>
              <a:endParaRPr lang="en-US" altLang="zh-CN" sz="1600" b="1">
                <a:solidFill>
                  <a:srgbClr val="000000"/>
                </a:solidFill>
                <a:latin typeface="Tahoma" panose="020B0604030504040204" pitchFamily="2" charset="0"/>
              </a:endParaRPr>
            </a:p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1600" b="1">
                  <a:solidFill>
                    <a:srgbClr val="000000"/>
                  </a:solidFill>
                  <a:latin typeface="Tahoma" panose="020B0604030504040204" pitchFamily="2" charset="0"/>
                </a:rPr>
                <a:t>3</a:t>
              </a:r>
              <a:endParaRPr lang="en-US" altLang="zh-CN" sz="1600" b="1">
                <a:solidFill>
                  <a:srgbClr val="000000"/>
                </a:solidFill>
                <a:latin typeface="Tahoma" panose="020B0604030504040204" pitchFamily="2" charset="0"/>
              </a:endParaRPr>
            </a:p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1600" b="1">
                  <a:solidFill>
                    <a:srgbClr val="000000"/>
                  </a:solidFill>
                  <a:latin typeface="Tahoma" panose="020B0604030504040204" pitchFamily="2" charset="0"/>
                </a:rPr>
                <a:t>4</a:t>
              </a:r>
              <a:endParaRPr lang="en-US" altLang="zh-CN" sz="1600" b="1">
                <a:solidFill>
                  <a:srgbClr val="000000"/>
                </a:solidFill>
                <a:latin typeface="Tahoma" panose="020B0604030504040204" pitchFamily="2" charset="0"/>
              </a:endParaRPr>
            </a:p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1600" b="1">
                  <a:solidFill>
                    <a:srgbClr val="000000"/>
                  </a:solidFill>
                  <a:latin typeface="Tahoma" panose="020B0604030504040204" pitchFamily="2" charset="0"/>
                </a:rPr>
                <a:t>5</a:t>
              </a:r>
              <a:endParaRPr lang="en-US" altLang="zh-CN" sz="1600" b="1">
                <a:solidFill>
                  <a:srgbClr val="000000"/>
                </a:solidFill>
                <a:latin typeface="Tahoma" panose="020B0604030504040204" pitchFamily="2" charset="0"/>
              </a:endParaRPr>
            </a:p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1600" b="1">
                  <a:solidFill>
                    <a:srgbClr val="000000"/>
                  </a:solidFill>
                  <a:latin typeface="Tahoma" panose="020B0604030504040204" pitchFamily="2" charset="0"/>
                </a:rPr>
                <a:t>6</a:t>
              </a:r>
              <a:endParaRPr lang="en-US" altLang="zh-CN" sz="1600" b="1">
                <a:solidFill>
                  <a:srgbClr val="000000"/>
                </a:solidFill>
                <a:latin typeface="Tahoma" panose="020B0604030504040204" pitchFamily="2" charset="0"/>
              </a:endParaRPr>
            </a:p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1600" b="1">
                  <a:solidFill>
                    <a:srgbClr val="000000"/>
                  </a:solidFill>
                  <a:latin typeface="Tahoma" panose="020B0604030504040204" pitchFamily="2" charset="0"/>
                </a:rPr>
                <a:t>7</a:t>
              </a:r>
              <a:endParaRPr lang="en-US" altLang="zh-CN" sz="1600" b="1">
                <a:solidFill>
                  <a:srgbClr val="000000"/>
                </a:solidFill>
                <a:latin typeface="Tahoma" panose="020B0604030504040204" pitchFamily="2" charset="0"/>
              </a:endParaRPr>
            </a:p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1600" b="1">
                  <a:solidFill>
                    <a:srgbClr val="000000"/>
                  </a:solidFill>
                  <a:latin typeface="Tahoma" panose="020B0604030504040204" pitchFamily="2" charset="0"/>
                </a:rPr>
                <a:t>8</a:t>
              </a:r>
              <a:endParaRPr lang="en-US" altLang="zh-CN" sz="1600" b="1">
                <a:solidFill>
                  <a:srgbClr val="000000"/>
                </a:solidFill>
                <a:latin typeface="Tahoma" panose="020B0604030504040204" pitchFamily="2" charset="0"/>
              </a:endParaRPr>
            </a:p>
          </p:txBody>
        </p:sp>
        <p:grpSp>
          <p:nvGrpSpPr>
            <p:cNvPr id="69640" name="组合 69639"/>
            <p:cNvGrpSpPr/>
            <p:nvPr/>
          </p:nvGrpSpPr>
          <p:grpSpPr>
            <a:xfrm>
              <a:off x="3072" y="2016"/>
              <a:ext cx="1920" cy="1920"/>
              <a:chOff x="3072" y="2016"/>
              <a:chExt cx="1920" cy="1920"/>
            </a:xfrm>
          </p:grpSpPr>
          <p:sp>
            <p:nvSpPr>
              <p:cNvPr id="69641" name="矩形 69640"/>
              <p:cNvSpPr/>
              <p:nvPr/>
            </p:nvSpPr>
            <p:spPr>
              <a:xfrm>
                <a:off x="3072" y="2016"/>
                <a:ext cx="240" cy="240"/>
              </a:xfrm>
              <a:prstGeom prst="rect">
                <a:avLst/>
              </a:prstGeom>
              <a:solidFill>
                <a:srgbClr val="FFCF01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>
                    <a:schemeClr val="bg1"/>
                  </a:buClr>
                </a:pPr>
                <a:r>
                  <a:rPr lang="en-US" altLang="zh-CN" sz="2400">
                    <a:solidFill>
                      <a:srgbClr val="B2B2B2"/>
                    </a:solidFill>
                    <a:latin typeface="Tahoma" panose="020B0604030504040204" pitchFamily="2" charset="0"/>
                  </a:rPr>
                  <a:t>0</a:t>
                </a:r>
                <a:endParaRPr lang="en-US" altLang="zh-CN" sz="2400">
                  <a:solidFill>
                    <a:srgbClr val="B2B2B2"/>
                  </a:solidFill>
                  <a:latin typeface="Tahoma" panose="020B0604030504040204" pitchFamily="2" charset="0"/>
                </a:endParaRPr>
              </a:p>
            </p:txBody>
          </p:sp>
          <p:sp>
            <p:nvSpPr>
              <p:cNvPr id="69642" name="矩形 69641"/>
              <p:cNvSpPr/>
              <p:nvPr/>
            </p:nvSpPr>
            <p:spPr>
              <a:xfrm>
                <a:off x="3312" y="201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>
                    <a:schemeClr val="bg1"/>
                  </a:buClr>
                </a:pPr>
                <a:r>
                  <a:rPr lang="en-US" altLang="zh-CN" sz="2400">
                    <a:solidFill>
                      <a:srgbClr val="000000"/>
                    </a:solidFill>
                    <a:latin typeface="Tahoma" panose="020B0604030504040204" pitchFamily="2" charset="0"/>
                  </a:rPr>
                  <a:t>3</a:t>
                </a:r>
                <a:endParaRPr lang="en-US" altLang="zh-CN" sz="2400">
                  <a:solidFill>
                    <a:srgbClr val="000000"/>
                  </a:solidFill>
                  <a:latin typeface="Tahoma" panose="020B0604030504040204" pitchFamily="2" charset="0"/>
                </a:endParaRPr>
              </a:p>
            </p:txBody>
          </p:sp>
          <p:sp>
            <p:nvSpPr>
              <p:cNvPr id="69643" name="矩形 69642"/>
              <p:cNvSpPr/>
              <p:nvPr/>
            </p:nvSpPr>
            <p:spPr>
              <a:xfrm>
                <a:off x="3072" y="225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>
                    <a:schemeClr val="bg1"/>
                  </a:buClr>
                </a:pPr>
                <a:r>
                  <a:rPr lang="en-US" altLang="zh-CN" sz="2400">
                    <a:solidFill>
                      <a:srgbClr val="000000"/>
                    </a:solidFill>
                    <a:latin typeface="Tahoma" panose="020B0604030504040204" pitchFamily="2" charset="0"/>
                  </a:rPr>
                  <a:t>3</a:t>
                </a:r>
                <a:endParaRPr lang="en-US" altLang="zh-CN" sz="2400">
                  <a:solidFill>
                    <a:srgbClr val="000000"/>
                  </a:solidFill>
                  <a:latin typeface="Tahoma" panose="020B0604030504040204" pitchFamily="2" charset="0"/>
                </a:endParaRPr>
              </a:p>
            </p:txBody>
          </p:sp>
          <p:sp>
            <p:nvSpPr>
              <p:cNvPr id="69644" name="矩形 69643"/>
              <p:cNvSpPr/>
              <p:nvPr/>
            </p:nvSpPr>
            <p:spPr>
              <a:xfrm>
                <a:off x="3312" y="225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645" name="矩形 69644"/>
              <p:cNvSpPr/>
              <p:nvPr/>
            </p:nvSpPr>
            <p:spPr>
              <a:xfrm>
                <a:off x="3072" y="249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>
                    <a:schemeClr val="bg1"/>
                  </a:buClr>
                </a:pPr>
                <a:r>
                  <a:rPr lang="en-US" altLang="zh-CN" sz="2400">
                    <a:solidFill>
                      <a:srgbClr val="333399"/>
                    </a:solidFill>
                    <a:latin typeface="Tahoma" panose="020B0604030504040204" pitchFamily="2" charset="0"/>
                  </a:rPr>
                  <a:t>2</a:t>
                </a:r>
                <a:endParaRPr lang="en-US" altLang="zh-CN" sz="2400">
                  <a:solidFill>
                    <a:srgbClr val="333399"/>
                  </a:solidFill>
                  <a:latin typeface="Tahoma" panose="020B0604030504040204" pitchFamily="2" charset="0"/>
                </a:endParaRPr>
              </a:p>
            </p:txBody>
          </p:sp>
          <p:sp>
            <p:nvSpPr>
              <p:cNvPr id="69646" name="矩形 69645"/>
              <p:cNvSpPr/>
              <p:nvPr/>
            </p:nvSpPr>
            <p:spPr>
              <a:xfrm>
                <a:off x="3312" y="249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>
                    <a:schemeClr val="bg1"/>
                  </a:buClr>
                </a:pPr>
                <a:r>
                  <a:rPr lang="en-US" altLang="zh-CN" sz="2400">
                    <a:solidFill>
                      <a:srgbClr val="B2B2B2"/>
                    </a:solidFill>
                    <a:latin typeface="Tahoma" panose="020B0604030504040204" pitchFamily="2" charset="0"/>
                  </a:rPr>
                  <a:t>1</a:t>
                </a:r>
                <a:endParaRPr lang="en-US" altLang="zh-CN" sz="2400">
                  <a:solidFill>
                    <a:srgbClr val="B2B2B2"/>
                  </a:solidFill>
                  <a:latin typeface="Tahoma" panose="020B0604030504040204" pitchFamily="2" charset="0"/>
                </a:endParaRPr>
              </a:p>
            </p:txBody>
          </p:sp>
          <p:sp>
            <p:nvSpPr>
              <p:cNvPr id="69647" name="矩形 69646"/>
              <p:cNvSpPr/>
              <p:nvPr/>
            </p:nvSpPr>
            <p:spPr>
              <a:xfrm>
                <a:off x="3072" y="273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>
                    <a:schemeClr val="bg1"/>
                  </a:buClr>
                </a:pPr>
                <a:r>
                  <a:rPr lang="en-US" altLang="zh-CN" sz="2400">
                    <a:solidFill>
                      <a:srgbClr val="000000"/>
                    </a:solidFill>
                    <a:latin typeface="Tahoma" panose="020B0604030504040204" pitchFamily="2" charset="0"/>
                  </a:rPr>
                  <a:t>3</a:t>
                </a:r>
                <a:endParaRPr lang="en-US" altLang="zh-CN" sz="2400">
                  <a:solidFill>
                    <a:srgbClr val="000000"/>
                  </a:solidFill>
                  <a:latin typeface="Tahoma" panose="020B0604030504040204" pitchFamily="2" charset="0"/>
                </a:endParaRPr>
              </a:p>
            </p:txBody>
          </p:sp>
          <p:sp>
            <p:nvSpPr>
              <p:cNvPr id="69648" name="矩形 69647"/>
              <p:cNvSpPr/>
              <p:nvPr/>
            </p:nvSpPr>
            <p:spPr>
              <a:xfrm>
                <a:off x="3312" y="273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>
                    <a:schemeClr val="bg1"/>
                  </a:buClr>
                </a:pPr>
                <a:r>
                  <a:rPr lang="en-US" altLang="zh-CN" sz="2400">
                    <a:solidFill>
                      <a:srgbClr val="333399"/>
                    </a:solidFill>
                    <a:latin typeface="Tahoma" panose="020B0604030504040204" pitchFamily="2" charset="0"/>
                  </a:rPr>
                  <a:t>2</a:t>
                </a:r>
                <a:endParaRPr lang="en-US" altLang="zh-CN" sz="2400">
                  <a:solidFill>
                    <a:srgbClr val="333399"/>
                  </a:solidFill>
                  <a:latin typeface="Tahoma" panose="020B0604030504040204" pitchFamily="2" charset="0"/>
                </a:endParaRPr>
              </a:p>
            </p:txBody>
          </p:sp>
          <p:sp>
            <p:nvSpPr>
              <p:cNvPr id="69649" name="矩形 69648"/>
              <p:cNvSpPr/>
              <p:nvPr/>
            </p:nvSpPr>
            <p:spPr>
              <a:xfrm>
                <a:off x="3552" y="201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>
                    <a:schemeClr val="bg1"/>
                  </a:buClr>
                </a:pPr>
                <a:r>
                  <a:rPr lang="en-US" altLang="zh-CN" sz="2400">
                    <a:solidFill>
                      <a:srgbClr val="333399"/>
                    </a:solidFill>
                    <a:latin typeface="Tahoma" panose="020B0604030504040204" pitchFamily="2" charset="0"/>
                  </a:rPr>
                  <a:t>2</a:t>
                </a:r>
                <a:endParaRPr lang="en-US" altLang="zh-CN" sz="2400">
                  <a:solidFill>
                    <a:srgbClr val="333399"/>
                  </a:solidFill>
                  <a:latin typeface="Tahoma" panose="020B0604030504040204" pitchFamily="2" charset="0"/>
                </a:endParaRPr>
              </a:p>
            </p:txBody>
          </p:sp>
          <p:sp>
            <p:nvSpPr>
              <p:cNvPr id="69650" name="矩形 69649"/>
              <p:cNvSpPr/>
              <p:nvPr/>
            </p:nvSpPr>
            <p:spPr>
              <a:xfrm>
                <a:off x="3792" y="201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>
                    <a:schemeClr val="bg1"/>
                  </a:buClr>
                </a:pPr>
                <a:r>
                  <a:rPr lang="en-US" altLang="zh-CN" sz="2400">
                    <a:solidFill>
                      <a:srgbClr val="000000"/>
                    </a:solidFill>
                    <a:latin typeface="Tahoma" panose="020B0604030504040204" pitchFamily="2" charset="0"/>
                  </a:rPr>
                  <a:t>3</a:t>
                </a:r>
                <a:endParaRPr lang="en-US" altLang="zh-CN" sz="2400">
                  <a:solidFill>
                    <a:srgbClr val="000000"/>
                  </a:solidFill>
                  <a:latin typeface="Tahoma" panose="020B0604030504040204" pitchFamily="2" charset="0"/>
                </a:endParaRPr>
              </a:p>
            </p:txBody>
          </p:sp>
          <p:sp>
            <p:nvSpPr>
              <p:cNvPr id="69651" name="矩形 69650"/>
              <p:cNvSpPr/>
              <p:nvPr/>
            </p:nvSpPr>
            <p:spPr>
              <a:xfrm>
                <a:off x="3552" y="225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>
                    <a:schemeClr val="bg1"/>
                  </a:buClr>
                </a:pPr>
                <a:r>
                  <a:rPr lang="en-US" altLang="zh-CN" sz="2400">
                    <a:solidFill>
                      <a:srgbClr val="B2B2B2"/>
                    </a:solidFill>
                    <a:latin typeface="Tahoma" panose="020B0604030504040204" pitchFamily="2" charset="0"/>
                  </a:rPr>
                  <a:t>1</a:t>
                </a:r>
                <a:endParaRPr lang="en-US" altLang="zh-CN" sz="2400">
                  <a:solidFill>
                    <a:srgbClr val="B2B2B2"/>
                  </a:solidFill>
                  <a:latin typeface="Tahoma" panose="020B0604030504040204" pitchFamily="2" charset="0"/>
                </a:endParaRPr>
              </a:p>
            </p:txBody>
          </p:sp>
          <p:sp>
            <p:nvSpPr>
              <p:cNvPr id="69652" name="矩形 69651"/>
              <p:cNvSpPr/>
              <p:nvPr/>
            </p:nvSpPr>
            <p:spPr>
              <a:xfrm>
                <a:off x="3792" y="225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>
                    <a:schemeClr val="bg1"/>
                  </a:buClr>
                </a:pPr>
                <a:r>
                  <a:rPr lang="en-US" altLang="zh-CN" sz="2400">
                    <a:solidFill>
                      <a:srgbClr val="333399"/>
                    </a:solidFill>
                    <a:latin typeface="Tahoma" panose="020B0604030504040204" pitchFamily="2" charset="0"/>
                  </a:rPr>
                  <a:t>2</a:t>
                </a:r>
                <a:endParaRPr lang="en-US" altLang="zh-CN" sz="2400">
                  <a:solidFill>
                    <a:srgbClr val="333399"/>
                  </a:solidFill>
                  <a:latin typeface="Tahoma" panose="020B0604030504040204" pitchFamily="2" charset="0"/>
                </a:endParaRPr>
              </a:p>
            </p:txBody>
          </p:sp>
          <p:sp>
            <p:nvSpPr>
              <p:cNvPr id="69653" name="矩形 69652"/>
              <p:cNvSpPr/>
              <p:nvPr/>
            </p:nvSpPr>
            <p:spPr>
              <a:xfrm>
                <a:off x="3552" y="249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654" name="矩形 69653"/>
              <p:cNvSpPr/>
              <p:nvPr/>
            </p:nvSpPr>
            <p:spPr>
              <a:xfrm>
                <a:off x="3792" y="249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>
                    <a:schemeClr val="bg1"/>
                  </a:buClr>
                </a:pPr>
                <a:r>
                  <a:rPr lang="en-US" altLang="zh-CN" sz="2400">
                    <a:solidFill>
                      <a:srgbClr val="000000"/>
                    </a:solidFill>
                    <a:latin typeface="Tahoma" panose="020B0604030504040204" pitchFamily="2" charset="0"/>
                  </a:rPr>
                  <a:t>3</a:t>
                </a:r>
                <a:endParaRPr lang="en-US" altLang="zh-CN" sz="2400">
                  <a:solidFill>
                    <a:srgbClr val="000000"/>
                  </a:solidFill>
                  <a:latin typeface="Tahoma" panose="020B0604030504040204" pitchFamily="2" charset="0"/>
                </a:endParaRPr>
              </a:p>
            </p:txBody>
          </p:sp>
          <p:sp>
            <p:nvSpPr>
              <p:cNvPr id="69655" name="矩形 69654"/>
              <p:cNvSpPr/>
              <p:nvPr/>
            </p:nvSpPr>
            <p:spPr>
              <a:xfrm>
                <a:off x="3552" y="273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>
                    <a:schemeClr val="bg1"/>
                  </a:buClr>
                </a:pPr>
                <a:r>
                  <a:rPr lang="en-US" altLang="zh-CN" sz="2400">
                    <a:solidFill>
                      <a:srgbClr val="000000"/>
                    </a:solidFill>
                    <a:latin typeface="Tahoma" panose="020B0604030504040204" pitchFamily="2" charset="0"/>
                  </a:rPr>
                  <a:t>3</a:t>
                </a:r>
                <a:endParaRPr lang="en-US" altLang="zh-CN" sz="2400">
                  <a:solidFill>
                    <a:srgbClr val="000000"/>
                  </a:solidFill>
                  <a:latin typeface="Tahoma" panose="020B0604030504040204" pitchFamily="2" charset="0"/>
                </a:endParaRPr>
              </a:p>
            </p:txBody>
          </p:sp>
          <p:sp>
            <p:nvSpPr>
              <p:cNvPr id="69656" name="矩形 69655"/>
              <p:cNvSpPr/>
              <p:nvPr/>
            </p:nvSpPr>
            <p:spPr>
              <a:xfrm>
                <a:off x="3792" y="273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>
                    <a:schemeClr val="bg1"/>
                  </a:buClr>
                </a:pPr>
                <a:r>
                  <a:rPr lang="en-US" altLang="zh-CN" sz="2400">
                    <a:solidFill>
                      <a:srgbClr val="333399"/>
                    </a:solidFill>
                    <a:latin typeface="Tahoma" panose="020B0604030504040204" pitchFamily="2" charset="0"/>
                  </a:rPr>
                  <a:t>2</a:t>
                </a:r>
                <a:endParaRPr lang="en-US" altLang="zh-CN" sz="2400">
                  <a:solidFill>
                    <a:srgbClr val="333399"/>
                  </a:solidFill>
                  <a:latin typeface="Tahoma" panose="020B0604030504040204" pitchFamily="2" charset="0"/>
                </a:endParaRPr>
              </a:p>
            </p:txBody>
          </p:sp>
          <p:sp>
            <p:nvSpPr>
              <p:cNvPr id="69657" name="矩形 69656"/>
              <p:cNvSpPr/>
              <p:nvPr/>
            </p:nvSpPr>
            <p:spPr>
              <a:xfrm>
                <a:off x="3072" y="297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>
                    <a:schemeClr val="bg1"/>
                  </a:buClr>
                </a:pPr>
                <a:r>
                  <a:rPr lang="en-US" altLang="zh-CN" sz="2400">
                    <a:solidFill>
                      <a:srgbClr val="333399"/>
                    </a:solidFill>
                    <a:latin typeface="Tahoma" panose="020B0604030504040204" pitchFamily="2" charset="0"/>
                  </a:rPr>
                  <a:t>2</a:t>
                </a:r>
                <a:endParaRPr lang="en-US" altLang="zh-CN" sz="2400">
                  <a:solidFill>
                    <a:srgbClr val="333399"/>
                  </a:solidFill>
                  <a:latin typeface="Tahoma" panose="020B0604030504040204" pitchFamily="2" charset="0"/>
                </a:endParaRPr>
              </a:p>
            </p:txBody>
          </p:sp>
          <p:sp>
            <p:nvSpPr>
              <p:cNvPr id="69658" name="矩形 69657"/>
              <p:cNvSpPr/>
              <p:nvPr/>
            </p:nvSpPr>
            <p:spPr>
              <a:xfrm>
                <a:off x="3312" y="297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>
                    <a:schemeClr val="bg1"/>
                  </a:buClr>
                </a:pPr>
                <a:r>
                  <a:rPr lang="en-US" altLang="zh-CN" sz="2400">
                    <a:solidFill>
                      <a:srgbClr val="000000"/>
                    </a:solidFill>
                    <a:latin typeface="Tahoma" panose="020B0604030504040204" pitchFamily="2" charset="0"/>
                  </a:rPr>
                  <a:t>3</a:t>
                </a:r>
                <a:endParaRPr lang="en-US" altLang="zh-CN" sz="2400">
                  <a:solidFill>
                    <a:srgbClr val="000000"/>
                  </a:solidFill>
                  <a:latin typeface="Tahoma" panose="020B0604030504040204" pitchFamily="2" charset="0"/>
                </a:endParaRPr>
              </a:p>
            </p:txBody>
          </p:sp>
          <p:sp>
            <p:nvSpPr>
              <p:cNvPr id="69659" name="矩形 69658"/>
              <p:cNvSpPr/>
              <p:nvPr/>
            </p:nvSpPr>
            <p:spPr>
              <a:xfrm>
                <a:off x="3072" y="321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>
                    <a:schemeClr val="bg1"/>
                  </a:buClr>
                </a:pPr>
                <a:r>
                  <a:rPr lang="en-US" altLang="zh-CN" sz="2400">
                    <a:solidFill>
                      <a:srgbClr val="000000"/>
                    </a:solidFill>
                    <a:latin typeface="Tahoma" panose="020B0604030504040204" pitchFamily="2" charset="0"/>
                  </a:rPr>
                  <a:t>3</a:t>
                </a:r>
                <a:endParaRPr lang="en-US" altLang="zh-CN" sz="2400">
                  <a:solidFill>
                    <a:srgbClr val="000000"/>
                  </a:solidFill>
                  <a:latin typeface="Tahoma" panose="020B0604030504040204" pitchFamily="2" charset="0"/>
                </a:endParaRPr>
              </a:p>
            </p:txBody>
          </p:sp>
          <p:sp>
            <p:nvSpPr>
              <p:cNvPr id="69660" name="矩形 69659"/>
              <p:cNvSpPr/>
              <p:nvPr/>
            </p:nvSpPr>
            <p:spPr>
              <a:xfrm>
                <a:off x="3312" y="321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661" name="矩形 69660"/>
              <p:cNvSpPr/>
              <p:nvPr/>
            </p:nvSpPr>
            <p:spPr>
              <a:xfrm>
                <a:off x="3072" y="345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662" name="矩形 69661"/>
              <p:cNvSpPr/>
              <p:nvPr/>
            </p:nvSpPr>
            <p:spPr>
              <a:xfrm>
                <a:off x="3312" y="345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>
                    <a:schemeClr val="bg1"/>
                  </a:buClr>
                </a:pPr>
                <a:r>
                  <a:rPr lang="en-US" altLang="zh-CN" sz="2400">
                    <a:solidFill>
                      <a:srgbClr val="000000"/>
                    </a:solidFill>
                    <a:latin typeface="Tahoma" panose="020B0604030504040204" pitchFamily="2" charset="0"/>
                  </a:rPr>
                  <a:t>3</a:t>
                </a:r>
                <a:endParaRPr lang="en-US" altLang="zh-CN" sz="2400">
                  <a:solidFill>
                    <a:srgbClr val="000000"/>
                  </a:solidFill>
                  <a:latin typeface="Tahoma" panose="020B0604030504040204" pitchFamily="2" charset="0"/>
                </a:endParaRPr>
              </a:p>
            </p:txBody>
          </p:sp>
          <p:sp>
            <p:nvSpPr>
              <p:cNvPr id="69663" name="矩形 69662"/>
              <p:cNvSpPr/>
              <p:nvPr/>
            </p:nvSpPr>
            <p:spPr>
              <a:xfrm>
                <a:off x="3072" y="369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664" name="矩形 69663"/>
              <p:cNvSpPr/>
              <p:nvPr/>
            </p:nvSpPr>
            <p:spPr>
              <a:xfrm>
                <a:off x="3312" y="369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665" name="矩形 69664"/>
              <p:cNvSpPr/>
              <p:nvPr/>
            </p:nvSpPr>
            <p:spPr>
              <a:xfrm>
                <a:off x="3552" y="297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>
                    <a:schemeClr val="bg1"/>
                  </a:buClr>
                </a:pPr>
                <a:r>
                  <a:rPr lang="en-US" altLang="zh-CN" sz="2400">
                    <a:solidFill>
                      <a:srgbClr val="333399"/>
                    </a:solidFill>
                    <a:latin typeface="Tahoma" panose="020B0604030504040204" pitchFamily="2" charset="0"/>
                  </a:rPr>
                  <a:t>2</a:t>
                </a:r>
                <a:endParaRPr lang="en-US" altLang="zh-CN" sz="2400">
                  <a:solidFill>
                    <a:srgbClr val="333399"/>
                  </a:solidFill>
                  <a:latin typeface="Tahoma" panose="020B0604030504040204" pitchFamily="2" charset="0"/>
                </a:endParaRPr>
              </a:p>
            </p:txBody>
          </p:sp>
          <p:sp>
            <p:nvSpPr>
              <p:cNvPr id="69666" name="矩形 69665"/>
              <p:cNvSpPr/>
              <p:nvPr/>
            </p:nvSpPr>
            <p:spPr>
              <a:xfrm>
                <a:off x="3792" y="297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>
                    <a:schemeClr val="bg1"/>
                  </a:buClr>
                </a:pPr>
                <a:r>
                  <a:rPr lang="en-US" altLang="zh-CN" sz="2400">
                    <a:solidFill>
                      <a:srgbClr val="000000"/>
                    </a:solidFill>
                    <a:latin typeface="Tahoma" panose="020B0604030504040204" pitchFamily="2" charset="0"/>
                  </a:rPr>
                  <a:t>3</a:t>
                </a:r>
                <a:endParaRPr lang="en-US" altLang="zh-CN" sz="2400">
                  <a:solidFill>
                    <a:srgbClr val="000000"/>
                  </a:solidFill>
                  <a:latin typeface="Tahoma" panose="020B0604030504040204" pitchFamily="2" charset="0"/>
                </a:endParaRPr>
              </a:p>
            </p:txBody>
          </p:sp>
          <p:sp>
            <p:nvSpPr>
              <p:cNvPr id="69667" name="矩形 69666"/>
              <p:cNvSpPr/>
              <p:nvPr/>
            </p:nvSpPr>
            <p:spPr>
              <a:xfrm>
                <a:off x="3552" y="321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>
                    <a:schemeClr val="bg1"/>
                  </a:buClr>
                </a:pPr>
                <a:r>
                  <a:rPr lang="en-US" altLang="zh-CN" sz="2400">
                    <a:solidFill>
                      <a:srgbClr val="000000"/>
                    </a:solidFill>
                    <a:latin typeface="Tahoma" panose="020B0604030504040204" pitchFamily="2" charset="0"/>
                  </a:rPr>
                  <a:t>3</a:t>
                </a:r>
                <a:endParaRPr lang="en-US" altLang="zh-CN" sz="2400">
                  <a:solidFill>
                    <a:srgbClr val="000000"/>
                  </a:solidFill>
                  <a:latin typeface="Tahoma" panose="020B0604030504040204" pitchFamily="2" charset="0"/>
                </a:endParaRPr>
              </a:p>
            </p:txBody>
          </p:sp>
          <p:sp>
            <p:nvSpPr>
              <p:cNvPr id="69668" name="矩形 69667"/>
              <p:cNvSpPr/>
              <p:nvPr/>
            </p:nvSpPr>
            <p:spPr>
              <a:xfrm>
                <a:off x="3792" y="321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669" name="矩形 69668"/>
              <p:cNvSpPr/>
              <p:nvPr/>
            </p:nvSpPr>
            <p:spPr>
              <a:xfrm>
                <a:off x="3552" y="345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670" name="矩形 69669"/>
              <p:cNvSpPr/>
              <p:nvPr/>
            </p:nvSpPr>
            <p:spPr>
              <a:xfrm>
                <a:off x="3792" y="345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>
                    <a:schemeClr val="bg1"/>
                  </a:buClr>
                </a:pPr>
                <a:r>
                  <a:rPr lang="en-US" altLang="zh-CN" sz="2400">
                    <a:solidFill>
                      <a:srgbClr val="000000"/>
                    </a:solidFill>
                    <a:latin typeface="Tahoma" panose="020B0604030504040204" pitchFamily="2" charset="0"/>
                  </a:rPr>
                  <a:t>3</a:t>
                </a:r>
                <a:endParaRPr lang="en-US" altLang="zh-CN" sz="2400">
                  <a:solidFill>
                    <a:srgbClr val="000000"/>
                  </a:solidFill>
                  <a:latin typeface="Tahoma" panose="020B0604030504040204" pitchFamily="2" charset="0"/>
                </a:endParaRPr>
              </a:p>
            </p:txBody>
          </p:sp>
          <p:sp>
            <p:nvSpPr>
              <p:cNvPr id="69671" name="矩形 69670"/>
              <p:cNvSpPr/>
              <p:nvPr/>
            </p:nvSpPr>
            <p:spPr>
              <a:xfrm>
                <a:off x="3552" y="369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672" name="矩形 69671"/>
              <p:cNvSpPr/>
              <p:nvPr/>
            </p:nvSpPr>
            <p:spPr>
              <a:xfrm>
                <a:off x="3792" y="369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673" name="矩形 69672"/>
              <p:cNvSpPr/>
              <p:nvPr/>
            </p:nvSpPr>
            <p:spPr>
              <a:xfrm>
                <a:off x="4032" y="297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674" name="矩形 69673"/>
              <p:cNvSpPr/>
              <p:nvPr/>
            </p:nvSpPr>
            <p:spPr>
              <a:xfrm>
                <a:off x="4272" y="297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>
                    <a:schemeClr val="bg1"/>
                  </a:buClr>
                </a:pPr>
                <a:r>
                  <a:rPr lang="en-US" altLang="zh-CN" sz="2400">
                    <a:solidFill>
                      <a:srgbClr val="000000"/>
                    </a:solidFill>
                    <a:latin typeface="Tahoma" panose="020B0604030504040204" pitchFamily="2" charset="0"/>
                  </a:rPr>
                  <a:t>3</a:t>
                </a:r>
                <a:endParaRPr lang="en-US" altLang="zh-CN" sz="2400">
                  <a:solidFill>
                    <a:srgbClr val="000000"/>
                  </a:solidFill>
                  <a:latin typeface="Tahoma" panose="020B0604030504040204" pitchFamily="2" charset="0"/>
                </a:endParaRPr>
              </a:p>
            </p:txBody>
          </p:sp>
          <p:sp>
            <p:nvSpPr>
              <p:cNvPr id="69675" name="矩形 69674"/>
              <p:cNvSpPr/>
              <p:nvPr/>
            </p:nvSpPr>
            <p:spPr>
              <a:xfrm>
                <a:off x="4032" y="321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>
                    <a:schemeClr val="bg1"/>
                  </a:buClr>
                </a:pPr>
                <a:r>
                  <a:rPr lang="en-US" altLang="zh-CN" sz="2400">
                    <a:solidFill>
                      <a:srgbClr val="000000"/>
                    </a:solidFill>
                    <a:latin typeface="Tahoma" panose="020B0604030504040204" pitchFamily="2" charset="0"/>
                  </a:rPr>
                  <a:t>3</a:t>
                </a:r>
                <a:endParaRPr lang="en-US" altLang="zh-CN" sz="2400">
                  <a:solidFill>
                    <a:srgbClr val="000000"/>
                  </a:solidFill>
                  <a:latin typeface="Tahoma" panose="020B0604030504040204" pitchFamily="2" charset="0"/>
                </a:endParaRPr>
              </a:p>
            </p:txBody>
          </p:sp>
          <p:sp>
            <p:nvSpPr>
              <p:cNvPr id="69676" name="矩形 69675"/>
              <p:cNvSpPr/>
              <p:nvPr/>
            </p:nvSpPr>
            <p:spPr>
              <a:xfrm>
                <a:off x="4272" y="321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677" name="矩形 69676"/>
              <p:cNvSpPr/>
              <p:nvPr/>
            </p:nvSpPr>
            <p:spPr>
              <a:xfrm>
                <a:off x="4032" y="345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678" name="矩形 69677"/>
              <p:cNvSpPr/>
              <p:nvPr/>
            </p:nvSpPr>
            <p:spPr>
              <a:xfrm>
                <a:off x="4272" y="345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679" name="矩形 69678"/>
              <p:cNvSpPr/>
              <p:nvPr/>
            </p:nvSpPr>
            <p:spPr>
              <a:xfrm>
                <a:off x="4032" y="369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680" name="矩形 69679"/>
              <p:cNvSpPr/>
              <p:nvPr/>
            </p:nvSpPr>
            <p:spPr>
              <a:xfrm>
                <a:off x="4272" y="369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681" name="矩形 69680"/>
              <p:cNvSpPr/>
              <p:nvPr/>
            </p:nvSpPr>
            <p:spPr>
              <a:xfrm>
                <a:off x="4512" y="297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682" name="矩形 69681"/>
              <p:cNvSpPr/>
              <p:nvPr/>
            </p:nvSpPr>
            <p:spPr>
              <a:xfrm>
                <a:off x="4752" y="297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683" name="矩形 69682"/>
              <p:cNvSpPr/>
              <p:nvPr/>
            </p:nvSpPr>
            <p:spPr>
              <a:xfrm>
                <a:off x="4512" y="321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684" name="矩形 69683"/>
              <p:cNvSpPr/>
              <p:nvPr/>
            </p:nvSpPr>
            <p:spPr>
              <a:xfrm>
                <a:off x="4752" y="321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685" name="矩形 69684"/>
              <p:cNvSpPr/>
              <p:nvPr/>
            </p:nvSpPr>
            <p:spPr>
              <a:xfrm>
                <a:off x="4512" y="345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686" name="矩形 69685"/>
              <p:cNvSpPr/>
              <p:nvPr/>
            </p:nvSpPr>
            <p:spPr>
              <a:xfrm>
                <a:off x="4752" y="345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687" name="矩形 69686"/>
              <p:cNvSpPr/>
              <p:nvPr/>
            </p:nvSpPr>
            <p:spPr>
              <a:xfrm>
                <a:off x="4512" y="369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688" name="矩形 69687"/>
              <p:cNvSpPr/>
              <p:nvPr/>
            </p:nvSpPr>
            <p:spPr>
              <a:xfrm>
                <a:off x="4752" y="369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689" name="矩形 69688"/>
              <p:cNvSpPr/>
              <p:nvPr/>
            </p:nvSpPr>
            <p:spPr>
              <a:xfrm>
                <a:off x="4032" y="297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690" name="矩形 69689"/>
              <p:cNvSpPr/>
              <p:nvPr/>
            </p:nvSpPr>
            <p:spPr>
              <a:xfrm>
                <a:off x="4032" y="297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691" name="矩形 69690"/>
              <p:cNvSpPr/>
              <p:nvPr/>
            </p:nvSpPr>
            <p:spPr>
              <a:xfrm>
                <a:off x="4032" y="201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692" name="矩形 69691"/>
              <p:cNvSpPr/>
              <p:nvPr/>
            </p:nvSpPr>
            <p:spPr>
              <a:xfrm>
                <a:off x="4272" y="201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>
                    <a:schemeClr val="bg1"/>
                  </a:buClr>
                </a:pPr>
                <a:r>
                  <a:rPr lang="en-US" altLang="zh-CN" sz="2400">
                    <a:solidFill>
                      <a:srgbClr val="000000"/>
                    </a:solidFill>
                    <a:latin typeface="Tahoma" panose="020B0604030504040204" pitchFamily="2" charset="0"/>
                  </a:rPr>
                  <a:t>3</a:t>
                </a:r>
                <a:endParaRPr lang="en-US" altLang="zh-CN" sz="2400">
                  <a:solidFill>
                    <a:srgbClr val="000000"/>
                  </a:solidFill>
                  <a:latin typeface="Tahoma" panose="020B0604030504040204" pitchFamily="2" charset="0"/>
                </a:endParaRPr>
              </a:p>
            </p:txBody>
          </p:sp>
          <p:sp>
            <p:nvSpPr>
              <p:cNvPr id="69693" name="矩形 69692"/>
              <p:cNvSpPr/>
              <p:nvPr/>
            </p:nvSpPr>
            <p:spPr>
              <a:xfrm>
                <a:off x="4032" y="225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>
                    <a:schemeClr val="bg1"/>
                  </a:buClr>
                </a:pPr>
                <a:r>
                  <a:rPr lang="en-US" altLang="zh-CN" sz="2400">
                    <a:solidFill>
                      <a:srgbClr val="000000"/>
                    </a:solidFill>
                    <a:latin typeface="Tahoma" panose="020B0604030504040204" pitchFamily="2" charset="0"/>
                  </a:rPr>
                  <a:t>3</a:t>
                </a:r>
                <a:endParaRPr lang="en-US" altLang="zh-CN" sz="2400">
                  <a:solidFill>
                    <a:srgbClr val="000000"/>
                  </a:solidFill>
                  <a:latin typeface="Tahoma" panose="020B0604030504040204" pitchFamily="2" charset="0"/>
                </a:endParaRPr>
              </a:p>
            </p:txBody>
          </p:sp>
          <p:sp>
            <p:nvSpPr>
              <p:cNvPr id="69694" name="矩形 69693"/>
              <p:cNvSpPr/>
              <p:nvPr/>
            </p:nvSpPr>
            <p:spPr>
              <a:xfrm>
                <a:off x="4272" y="225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695" name="矩形 69694"/>
              <p:cNvSpPr/>
              <p:nvPr/>
            </p:nvSpPr>
            <p:spPr>
              <a:xfrm>
                <a:off x="4032" y="249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>
                    <a:schemeClr val="bg1"/>
                  </a:buClr>
                </a:pPr>
                <a:r>
                  <a:rPr lang="en-US" altLang="zh-CN" sz="2400">
                    <a:solidFill>
                      <a:srgbClr val="333399"/>
                    </a:solidFill>
                    <a:latin typeface="Tahoma" panose="020B0604030504040204" pitchFamily="2" charset="0"/>
                  </a:rPr>
                  <a:t>2</a:t>
                </a:r>
                <a:endParaRPr lang="en-US" altLang="zh-CN" sz="2400">
                  <a:solidFill>
                    <a:srgbClr val="333399"/>
                  </a:solidFill>
                  <a:latin typeface="Tahoma" panose="020B0604030504040204" pitchFamily="2" charset="0"/>
                </a:endParaRPr>
              </a:p>
            </p:txBody>
          </p:sp>
          <p:sp>
            <p:nvSpPr>
              <p:cNvPr id="69696" name="矩形 69695"/>
              <p:cNvSpPr/>
              <p:nvPr/>
            </p:nvSpPr>
            <p:spPr>
              <a:xfrm>
                <a:off x="4272" y="249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>
                    <a:schemeClr val="bg1"/>
                  </a:buClr>
                </a:pPr>
                <a:r>
                  <a:rPr lang="en-US" altLang="zh-CN" sz="2400">
                    <a:solidFill>
                      <a:srgbClr val="000000"/>
                    </a:solidFill>
                    <a:latin typeface="Tahoma" panose="020B0604030504040204" pitchFamily="2" charset="0"/>
                  </a:rPr>
                  <a:t>3</a:t>
                </a:r>
                <a:endParaRPr lang="en-US" altLang="zh-CN" sz="2400">
                  <a:solidFill>
                    <a:srgbClr val="000000"/>
                  </a:solidFill>
                  <a:latin typeface="Tahoma" panose="020B0604030504040204" pitchFamily="2" charset="0"/>
                </a:endParaRPr>
              </a:p>
            </p:txBody>
          </p:sp>
          <p:sp>
            <p:nvSpPr>
              <p:cNvPr id="69697" name="矩形 69696"/>
              <p:cNvSpPr/>
              <p:nvPr/>
            </p:nvSpPr>
            <p:spPr>
              <a:xfrm>
                <a:off x="4032" y="2736"/>
                <a:ext cx="240" cy="240"/>
              </a:xfrm>
              <a:prstGeom prst="rect">
                <a:avLst/>
              </a:prstGeom>
              <a:solidFill>
                <a:srgbClr val="00E4A8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>
                    <a:schemeClr val="bg1"/>
                  </a:buClr>
                </a:pPr>
                <a:r>
                  <a:rPr lang="en-US" altLang="zh-CN" sz="2400">
                    <a:solidFill>
                      <a:srgbClr val="FF0000"/>
                    </a:solidFill>
                    <a:latin typeface="Tahoma" panose="020B0604030504040204" pitchFamily="2" charset="0"/>
                  </a:rPr>
                  <a:t>3</a:t>
                </a:r>
                <a:endParaRPr lang="en-US" altLang="zh-CN" sz="2400">
                  <a:solidFill>
                    <a:srgbClr val="FF0000"/>
                  </a:solidFill>
                  <a:latin typeface="Tahoma" panose="020B0604030504040204" pitchFamily="2" charset="0"/>
                </a:endParaRPr>
              </a:p>
            </p:txBody>
          </p:sp>
          <p:sp>
            <p:nvSpPr>
              <p:cNvPr id="69698" name="矩形 69697"/>
              <p:cNvSpPr/>
              <p:nvPr/>
            </p:nvSpPr>
            <p:spPr>
              <a:xfrm>
                <a:off x="4272" y="273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699" name="矩形 69698"/>
              <p:cNvSpPr/>
              <p:nvPr/>
            </p:nvSpPr>
            <p:spPr>
              <a:xfrm>
                <a:off x="4512" y="201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700" name="矩形 69699"/>
              <p:cNvSpPr/>
              <p:nvPr/>
            </p:nvSpPr>
            <p:spPr>
              <a:xfrm>
                <a:off x="4752" y="201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701" name="矩形 69700"/>
              <p:cNvSpPr/>
              <p:nvPr/>
            </p:nvSpPr>
            <p:spPr>
              <a:xfrm>
                <a:off x="4512" y="225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>
                    <a:schemeClr val="bg1"/>
                  </a:buClr>
                </a:pPr>
                <a:r>
                  <a:rPr lang="en-US" altLang="zh-CN" sz="2400">
                    <a:solidFill>
                      <a:srgbClr val="000000"/>
                    </a:solidFill>
                    <a:latin typeface="Tahoma" panose="020B0604030504040204" pitchFamily="2" charset="0"/>
                  </a:rPr>
                  <a:t>3</a:t>
                </a:r>
                <a:endParaRPr lang="en-US" altLang="zh-CN" sz="2400">
                  <a:solidFill>
                    <a:srgbClr val="000000"/>
                  </a:solidFill>
                  <a:latin typeface="Tahoma" panose="020B0604030504040204" pitchFamily="2" charset="0"/>
                </a:endParaRPr>
              </a:p>
            </p:txBody>
          </p:sp>
          <p:sp>
            <p:nvSpPr>
              <p:cNvPr id="69702" name="矩形 69701"/>
              <p:cNvSpPr/>
              <p:nvPr/>
            </p:nvSpPr>
            <p:spPr>
              <a:xfrm>
                <a:off x="4752" y="225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703" name="矩形 69702"/>
              <p:cNvSpPr/>
              <p:nvPr/>
            </p:nvSpPr>
            <p:spPr>
              <a:xfrm>
                <a:off x="4512" y="249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704" name="矩形 69703"/>
              <p:cNvSpPr/>
              <p:nvPr/>
            </p:nvSpPr>
            <p:spPr>
              <a:xfrm>
                <a:off x="4752" y="249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705" name="矩形 69704"/>
              <p:cNvSpPr/>
              <p:nvPr/>
            </p:nvSpPr>
            <p:spPr>
              <a:xfrm>
                <a:off x="4512" y="273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>
                    <a:schemeClr val="bg1"/>
                  </a:buClr>
                </a:pPr>
                <a:r>
                  <a:rPr lang="en-US" altLang="zh-CN" sz="2400">
                    <a:solidFill>
                      <a:srgbClr val="000000"/>
                    </a:solidFill>
                    <a:latin typeface="Tahoma" panose="020B0604030504040204" pitchFamily="2" charset="0"/>
                  </a:rPr>
                  <a:t>3</a:t>
                </a:r>
                <a:endParaRPr lang="en-US" altLang="zh-CN" sz="2400">
                  <a:solidFill>
                    <a:srgbClr val="000000"/>
                  </a:solidFill>
                  <a:latin typeface="Tahoma" panose="020B0604030504040204" pitchFamily="2" charset="0"/>
                </a:endParaRPr>
              </a:p>
            </p:txBody>
          </p:sp>
          <p:sp>
            <p:nvSpPr>
              <p:cNvPr id="69706" name="矩形 69705"/>
              <p:cNvSpPr/>
              <p:nvPr/>
            </p:nvSpPr>
            <p:spPr>
              <a:xfrm>
                <a:off x="4752" y="273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707" name="矩形 69706"/>
              <p:cNvSpPr/>
              <p:nvPr/>
            </p:nvSpPr>
            <p:spPr>
              <a:xfrm>
                <a:off x="4032" y="201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708" name="矩形 69707"/>
              <p:cNvSpPr/>
              <p:nvPr/>
            </p:nvSpPr>
            <p:spPr>
              <a:xfrm>
                <a:off x="4032" y="2016"/>
                <a:ext cx="240" cy="24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>
                    <a:schemeClr val="bg1"/>
                  </a:buClr>
                </a:pPr>
                <a:r>
                  <a:rPr lang="en-US" altLang="zh-CN" sz="2400">
                    <a:solidFill>
                      <a:srgbClr val="333399"/>
                    </a:solidFill>
                    <a:latin typeface="Tahoma" panose="020B0604030504040204" pitchFamily="2" charset="0"/>
                  </a:rPr>
                  <a:t>2</a:t>
                </a:r>
                <a:endParaRPr lang="en-US" altLang="zh-CN" sz="2400">
                  <a:solidFill>
                    <a:srgbClr val="333399"/>
                  </a:solidFill>
                  <a:latin typeface="Tahoma" panose="020B0604030504040204" pitchFamily="2" charset="0"/>
                </a:endParaRPr>
              </a:p>
            </p:txBody>
          </p:sp>
        </p:grpSp>
      </p:grpSp>
      <p:sp>
        <p:nvSpPr>
          <p:cNvPr id="7170" name="标题 8194"/>
          <p:cNvSpPr>
            <a:spLocks noGrp="1"/>
          </p:cNvSpPr>
          <p:nvPr>
            <p:ph type="title"/>
          </p:nvPr>
        </p:nvSpPr>
        <p:spPr>
          <a:xfrm>
            <a:off x="1669415" y="765175"/>
            <a:ext cx="5445125" cy="971550"/>
          </a:xfrm>
        </p:spPr>
        <p:txBody>
          <a:bodyPr anchor="b"/>
          <a:p>
            <a:r>
              <a:rPr lang="zh-CN" altLang="en-US" sz="3600" b="1" dirty="0">
                <a:ea typeface="黑体" panose="02010609060101010101" pitchFamily="2" charset="-122"/>
                <a:sym typeface="+mn-ea"/>
              </a:rPr>
              <a:t>例</a:t>
            </a:r>
            <a:r>
              <a:rPr lang="en-US" altLang="zh-CN" sz="3600" b="1" dirty="0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4</a:t>
            </a:r>
            <a:endParaRPr lang="en-US" altLang="zh-CN" sz="3600" b="1" dirty="0">
              <a:latin typeface="Gungsuh" panose="02030600000101010101" pitchFamily="2" charset="-127"/>
              <a:ea typeface="Gungsuh" panose="02030600000101010101" pitchFamily="2" charset="-127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6705" y="2018030"/>
            <a:ext cx="8715375" cy="3750310"/>
          </a:xfrm>
        </p:spPr>
        <p:txBody>
          <a:bodyPr/>
          <a:p>
            <a:pPr marL="0" indent="0">
              <a:buNone/>
            </a:pPr>
            <a:r>
              <a:rPr lang="zh-CN" altLang="en-US" sz="28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从初始状态S开始，利用规则，生成所有可能的状态，构成树的下一层节点。</a:t>
            </a:r>
            <a:endParaRPr lang="zh-CN" altLang="en-US" sz="28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8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检查是否出现目标状态G，若未出现，就对该层所有状态节点，分别依次利用规则</a:t>
            </a:r>
            <a:r>
              <a:rPr lang="en-US" altLang="zh-CN" sz="28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altLang="en-US" sz="28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生成再下一层的所有状态节点。</a:t>
            </a:r>
            <a:endParaRPr lang="zh-CN" altLang="en-US" sz="28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8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对新一层的所有状态节点继续检查是否出现G，若未出现，继续按上面思想生成再下一层的所有状态节点，这样一层一层往下展开，直到出现目标状态为止。</a:t>
            </a:r>
            <a:endParaRPr lang="zh-CN" altLang="en-US" sz="28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7170" name="标题 8194"/>
          <p:cNvSpPr>
            <a:spLocks noGrp="1"/>
          </p:cNvSpPr>
          <p:nvPr/>
        </p:nvSpPr>
        <p:spPr>
          <a:xfrm>
            <a:off x="1743710" y="765175"/>
            <a:ext cx="8313420" cy="9715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3600" b="1" dirty="0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BFS</a:t>
            </a:r>
            <a:r>
              <a:rPr lang="zh-CN" altLang="zh-CN" sz="3600" b="1" dirty="0">
                <a:ea typeface="黑体" panose="02010609060101010101" pitchFamily="2" charset="-122"/>
                <a:sym typeface="+mn-ea"/>
              </a:rPr>
              <a:t>基本思想：</a:t>
            </a:r>
            <a:endParaRPr lang="zh-CN" altLang="zh-CN" sz="3600" b="1" dirty="0"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8194"/>
          <p:cNvSpPr>
            <a:spLocks noGrp="1"/>
          </p:cNvSpPr>
          <p:nvPr>
            <p:ph type="title"/>
          </p:nvPr>
        </p:nvSpPr>
        <p:spPr>
          <a:xfrm>
            <a:off x="1743710" y="765175"/>
            <a:ext cx="8313420" cy="971550"/>
          </a:xfrm>
        </p:spPr>
        <p:txBody>
          <a:bodyPr anchor="b"/>
          <a:p>
            <a:r>
              <a:rPr lang="zh-CN" altLang="zh-CN" sz="3600" b="1" dirty="0">
                <a:ea typeface="黑体" panose="02010609060101010101" pitchFamily="2" charset="-122"/>
                <a:sym typeface="+mn-ea"/>
              </a:rPr>
              <a:t>预备知识</a:t>
            </a:r>
            <a:endParaRPr lang="zh-CN" altLang="zh-CN" sz="3600" b="1" dirty="0">
              <a:ea typeface="黑体" panose="02010609060101010101" pitchFamily="2" charset="-122"/>
              <a:sym typeface="+mn-ea"/>
            </a:endParaRPr>
          </a:p>
        </p:txBody>
      </p:sp>
      <p:sp>
        <p:nvSpPr>
          <p:cNvPr id="7172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7173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4274" name="文本占位符 55298"/>
          <p:cNvSpPr>
            <a:spLocks noGrp="1"/>
          </p:cNvSpPr>
          <p:nvPr>
            <p:ph idx="1"/>
          </p:nvPr>
        </p:nvSpPr>
        <p:spPr>
          <a:xfrm>
            <a:off x="1821180" y="2025650"/>
            <a:ext cx="4202430" cy="3550285"/>
          </a:xfr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anchor="t"/>
          <a:p>
            <a:r>
              <a:rPr lang="zh-CN" altLang="en-US" sz="36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队列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特点：</a:t>
            </a:r>
            <a:endParaRPr lang="zh-CN" altLang="en-US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1、先进先出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FIFO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endParaRPr lang="zh-CN" altLang="en-US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2、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从队头删除元素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3、在队尾加入元素</a:t>
            </a:r>
            <a:endParaRPr lang="zh-CN" altLang="en-US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>
              <a:buNone/>
            </a:pPr>
            <a:endParaRPr lang="zh-CN" altLang="en-US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文本占位符 55298"/>
          <p:cNvSpPr>
            <a:spLocks noGrp="1"/>
          </p:cNvSpPr>
          <p:nvPr/>
        </p:nvSpPr>
        <p:spPr>
          <a:xfrm>
            <a:off x="6223000" y="2025650"/>
            <a:ext cx="4304030" cy="355028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rtlCol="0" anchor="t">
            <a:normAutofit fontScale="90000" lnSpcReduction="10000"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36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常见操作：</a:t>
            </a:r>
            <a:endParaRPr lang="zh-CN" altLang="en-US" sz="36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0" algn="l"/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判断队列是否为空</a:t>
            </a:r>
            <a:endParaRPr lang="zh-CN" altLang="en-US" sz="32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lvl="0" algn="l"/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查询队列大小</a:t>
            </a:r>
            <a:endParaRPr lang="zh-CN" altLang="en-US" sz="32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lvl="0" algn="l"/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访问队首元素</a:t>
            </a:r>
            <a:endParaRPr lang="zh-CN" altLang="en-US" sz="32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lvl="0" algn="l"/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访问队尾元素</a:t>
            </a:r>
            <a:endParaRPr lang="zh-CN" altLang="en-US" sz="32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lvl="0" algn="l"/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加入元素</a:t>
            </a:r>
            <a:endParaRPr lang="zh-CN" altLang="en-US" sz="32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lvl="0" algn="l"/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删除元素</a:t>
            </a:r>
            <a:endParaRPr lang="zh-CN" altLang="en-US" sz="32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lvl="0" algn="l"/>
            <a:endParaRPr lang="zh-CN" altLang="en-US" sz="36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0" algn="l"/>
            <a:endParaRPr lang="zh-CN" altLang="en-US" sz="36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0" algn="l"/>
            <a:endParaRPr lang="zh-CN" altLang="en-US" sz="36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292" name="文本占位符 12291"/>
          <p:cNvSpPr>
            <a:spLocks noGrp="1"/>
          </p:cNvSpPr>
          <p:nvPr>
            <p:ph type="body" idx="1"/>
          </p:nvPr>
        </p:nvSpPr>
        <p:spPr>
          <a:xfrm>
            <a:off x="680085" y="276225"/>
            <a:ext cx="10229850" cy="5679440"/>
          </a:xfrm>
        </p:spPr>
        <p:txBody>
          <a:bodyPr/>
          <a:p>
            <a:pPr marL="0" indent="0">
              <a:lnSpc>
                <a:spcPct val="80000"/>
              </a:lnSpc>
              <a:buNone/>
            </a:pPr>
            <a:r>
              <a:rPr lang="zh-CN" altLang="en-US" sz="2800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BFS算法（伪代码）</a:t>
            </a:r>
            <a:endParaRPr lang="zh-CN" altLang="en-US" sz="2000" dirty="0">
              <a:latin typeface="Gungsuh" panose="02030600000101010101" pitchFamily="2" charset="-127"/>
              <a:ea typeface="Gungsuh" panose="02030600000101010101" pitchFamily="2" charset="-127"/>
              <a:cs typeface="Gungsuh" panose="02030600000101010101" pitchFamily="2" charset="-127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	</a:t>
            </a:r>
            <a:r>
              <a:rPr lang="zh-CN" altLang="en-US" sz="1800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	</a:t>
            </a:r>
            <a:endParaRPr lang="zh-CN" altLang="en-US" sz="1800" dirty="0">
              <a:latin typeface="Gungsuh" panose="02030600000101010101" pitchFamily="2" charset="-127"/>
              <a:ea typeface="Gungsuh" panose="02030600000101010101" pitchFamily="2" charset="-127"/>
              <a:cs typeface="Gungsuh" panose="02030600000101010101" pitchFamily="2" charset="-127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		</a:t>
            </a:r>
            <a:r>
              <a:rPr lang="zh-CN" altLang="en-US" sz="2000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Node bfs(node source , node target){</a:t>
            </a:r>
            <a:endParaRPr lang="zh-CN" altLang="en-US" sz="2000" dirty="0">
              <a:latin typeface="Gungsuh" panose="02030600000101010101" pitchFamily="2" charset="-127"/>
              <a:ea typeface="Gungsuh" panose="02030600000101010101" pitchFamily="2" charset="-127"/>
              <a:cs typeface="Gungsuh" panose="02030600000101010101" pitchFamily="2" charset="-127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			memset(visit , 0 , sizeof(visit)) ;</a:t>
            </a:r>
            <a:endParaRPr lang="zh-CN" altLang="en-US" sz="2000" dirty="0">
              <a:latin typeface="Gungsuh" panose="02030600000101010101" pitchFamily="2" charset="-127"/>
              <a:ea typeface="Gungsuh" panose="02030600000101010101" pitchFamily="2" charset="-127"/>
              <a:cs typeface="Gungsuh" panose="02030600000101010101" pitchFamily="2" charset="-127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			queue</a:t>
            </a:r>
            <a:r>
              <a:rPr lang="en-US" altLang="zh-CN" sz="2000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&lt;node&gt;</a:t>
            </a:r>
            <a:r>
              <a:rPr lang="zh-CN" altLang="en-US" sz="2000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 Q ;</a:t>
            </a:r>
            <a:endParaRPr lang="zh-CN" altLang="en-US" sz="2000" dirty="0">
              <a:latin typeface="Gungsuh" panose="02030600000101010101" pitchFamily="2" charset="-127"/>
              <a:ea typeface="Gungsuh" panose="02030600000101010101" pitchFamily="2" charset="-127"/>
              <a:cs typeface="Gungsuh" panose="02030600000101010101" pitchFamily="2" charset="-127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			Q.push(source) ;</a:t>
            </a:r>
            <a:endParaRPr lang="zh-CN" altLang="en-US" sz="2000" dirty="0">
              <a:latin typeface="Gungsuh" panose="02030600000101010101" pitchFamily="2" charset="-127"/>
              <a:ea typeface="Gungsuh" panose="02030600000101010101" pitchFamily="2" charset="-127"/>
              <a:cs typeface="Gungsuh" panose="02030600000101010101" pitchFamily="2" charset="-127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			</a:t>
            </a:r>
            <a:r>
              <a:rPr lang="zh-CN" altLang="en-US" sz="2000" dirty="0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visit[source] = 1 ;</a:t>
            </a:r>
            <a:endParaRPr lang="zh-CN" altLang="en-US" sz="2000" dirty="0">
              <a:solidFill>
                <a:srgbClr val="FF0000"/>
              </a:solidFill>
              <a:latin typeface="Gungsuh" panose="02030600000101010101" pitchFamily="2" charset="-127"/>
              <a:ea typeface="Gungsuh" panose="02030600000101010101" pitchFamily="2" charset="-127"/>
              <a:cs typeface="Gungsuh" panose="02030600000101010101" pitchFamily="2" charset="-127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			while(!Q.empty()){</a:t>
            </a:r>
            <a:endParaRPr lang="zh-CN" altLang="en-US" sz="2000" dirty="0">
              <a:latin typeface="Gungsuh" panose="02030600000101010101" pitchFamily="2" charset="-127"/>
              <a:ea typeface="Gungsuh" panose="02030600000101010101" pitchFamily="2" charset="-127"/>
              <a:cs typeface="Gungsuh" panose="02030600000101010101" pitchFamily="2" charset="-127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				Node a = Q.front();</a:t>
            </a:r>
            <a:endParaRPr lang="zh-CN" altLang="en-US" sz="2000" dirty="0">
              <a:latin typeface="Gungsuh" panose="02030600000101010101" pitchFamily="2" charset="-127"/>
              <a:ea typeface="Gungsuh" panose="02030600000101010101" pitchFamily="2" charset="-127"/>
              <a:cs typeface="Gungsuh" panose="02030600000101010101" pitchFamily="2" charset="-127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				Q.pop() ;</a:t>
            </a:r>
            <a:endParaRPr lang="zh-CN" altLang="en-US" sz="2000" dirty="0">
              <a:latin typeface="Gungsuh" panose="02030600000101010101" pitchFamily="2" charset="-127"/>
              <a:ea typeface="Gungsuh" panose="02030600000101010101" pitchFamily="2" charset="-127"/>
              <a:cs typeface="Gungsuh" panose="02030600000101010101" pitchFamily="2" charset="-127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				</a:t>
            </a:r>
            <a:r>
              <a:rPr lang="zh-CN" altLang="en-US" sz="2000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  <a:sym typeface="+mn-ea"/>
              </a:rPr>
              <a:t>if(</a:t>
            </a:r>
            <a:r>
              <a:rPr lang="en-US" altLang="zh-CN" sz="2000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  <a:sym typeface="+mn-ea"/>
              </a:rPr>
              <a:t>a</a:t>
            </a:r>
            <a:r>
              <a:rPr lang="zh-CN" altLang="en-US" sz="2000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  <a:sym typeface="+mn-ea"/>
              </a:rPr>
              <a:t>==target)  	{   return </a:t>
            </a:r>
            <a:r>
              <a:rPr lang="en-US" altLang="zh-CN" sz="2000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  <a:sym typeface="+mn-ea"/>
              </a:rPr>
              <a:t>a</a:t>
            </a:r>
            <a:r>
              <a:rPr lang="zh-CN" altLang="en-US" sz="2000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  <a:sym typeface="+mn-ea"/>
              </a:rPr>
              <a:t> ;	}</a:t>
            </a:r>
            <a:endParaRPr lang="zh-CN" altLang="en-US" sz="2000" dirty="0">
              <a:latin typeface="Gungsuh" panose="02030600000101010101" pitchFamily="2" charset="-127"/>
              <a:ea typeface="Gungsuh" panose="02030600000101010101" pitchFamily="2" charset="-127"/>
              <a:cs typeface="Gungsuh" panose="02030600000101010101" pitchFamily="2" charset="-127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				</a:t>
            </a:r>
            <a:r>
              <a:rPr lang="zh-CN" altLang="en-US" sz="2000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for(对于</a:t>
            </a:r>
            <a:r>
              <a:rPr lang="en-US" altLang="zh-CN" sz="2000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a</a:t>
            </a:r>
            <a:r>
              <a:rPr lang="zh-CN" altLang="en-US" sz="2000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所有的后继节点 b)</a:t>
            </a:r>
            <a:endParaRPr lang="zh-CN" altLang="en-US" sz="2000" dirty="0">
              <a:latin typeface="Gungsuh" panose="02030600000101010101" pitchFamily="2" charset="-127"/>
              <a:ea typeface="Gungsuh" panose="02030600000101010101" pitchFamily="2" charset="-127"/>
              <a:cs typeface="Gungsuh" panose="02030600000101010101" pitchFamily="2" charset="-127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					</a:t>
            </a:r>
            <a:r>
              <a:rPr lang="zh-CN" altLang="en-US" sz="2000" dirty="0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if(visit[b]){  continue ;	}</a:t>
            </a:r>
            <a:endParaRPr lang="zh-CN" altLang="en-US" sz="2000" dirty="0">
              <a:latin typeface="Gungsuh" panose="02030600000101010101" pitchFamily="2" charset="-127"/>
              <a:ea typeface="Gungsuh" panose="02030600000101010101" pitchFamily="2" charset="-127"/>
              <a:cs typeface="Gungsuh" panose="02030600000101010101" pitchFamily="2" charset="-127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					</a:t>
            </a:r>
            <a:r>
              <a:rPr lang="zh-CN" altLang="en-US" sz="2000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  <a:sym typeface="+mn-ea"/>
              </a:rPr>
              <a:t>Q.push(b) ;</a:t>
            </a:r>
            <a:endParaRPr lang="zh-CN" altLang="en-US" sz="2000" dirty="0">
              <a:latin typeface="Gungsuh" panose="02030600000101010101" pitchFamily="2" charset="-127"/>
              <a:ea typeface="Gungsuh" panose="02030600000101010101" pitchFamily="2" charset="-127"/>
              <a:cs typeface="Gungsuh" panose="02030600000101010101" pitchFamily="2" charset="-127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					</a:t>
            </a:r>
            <a:r>
              <a:rPr lang="zh-CN" altLang="en-US" sz="2000" dirty="0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visit[b] = 1 ;   //剪枝，保证节点只进队列一次</a:t>
            </a:r>
            <a:endParaRPr lang="zh-CN" altLang="en-US" sz="2000" dirty="0">
              <a:solidFill>
                <a:srgbClr val="FF0000"/>
              </a:solidFill>
              <a:latin typeface="Gungsuh" panose="02030600000101010101" pitchFamily="2" charset="-127"/>
              <a:ea typeface="Gungsuh" panose="02030600000101010101" pitchFamily="2" charset="-127"/>
              <a:cs typeface="Gungsuh" panose="02030600000101010101" pitchFamily="2" charset="-127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			}</a:t>
            </a:r>
            <a:endParaRPr lang="zh-CN" altLang="en-US" sz="2000" dirty="0">
              <a:latin typeface="Gungsuh" panose="02030600000101010101" pitchFamily="2" charset="-127"/>
              <a:ea typeface="Gungsuh" panose="02030600000101010101" pitchFamily="2" charset="-127"/>
              <a:cs typeface="Gungsuh" panose="02030600000101010101" pitchFamily="2" charset="-127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			return NULL ;</a:t>
            </a:r>
            <a:endParaRPr lang="zh-CN" altLang="en-US" sz="2000" dirty="0">
              <a:latin typeface="Gungsuh" panose="02030600000101010101" pitchFamily="2" charset="-127"/>
              <a:ea typeface="Gungsuh" panose="02030600000101010101" pitchFamily="2" charset="-127"/>
              <a:cs typeface="Gungsuh" panose="02030600000101010101" pitchFamily="2" charset="-127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>
                <a:latin typeface="Gungsuh" panose="02030600000101010101" pitchFamily="2" charset="-127"/>
                <a:ea typeface="Gungsuh" panose="02030600000101010101" pitchFamily="2" charset="-127"/>
                <a:cs typeface="Gungsuh" panose="02030600000101010101" pitchFamily="2" charset="-127"/>
              </a:rPr>
              <a:t>		}</a:t>
            </a:r>
            <a:endParaRPr lang="zh-CN" altLang="en-US" sz="2000" dirty="0">
              <a:latin typeface="Gungsuh" panose="02030600000101010101" pitchFamily="2" charset="-127"/>
              <a:ea typeface="Gungsuh" panose="02030600000101010101" pitchFamily="2" charset="-127"/>
              <a:cs typeface="Gungsuh" panose="02030600000101010101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8194"/>
          <p:cNvSpPr>
            <a:spLocks noGrp="1"/>
          </p:cNvSpPr>
          <p:nvPr>
            <p:ph type="title"/>
          </p:nvPr>
        </p:nvSpPr>
        <p:spPr>
          <a:xfrm>
            <a:off x="1743710" y="765175"/>
            <a:ext cx="8313420" cy="971550"/>
          </a:xfrm>
        </p:spPr>
        <p:txBody>
          <a:bodyPr anchor="b"/>
          <a:p>
            <a:r>
              <a:rPr lang="zh-CN" altLang="zh-CN" sz="3600" b="1" dirty="0">
                <a:ea typeface="黑体" panose="02010609060101010101" pitchFamily="2" charset="-122"/>
                <a:sym typeface="+mn-ea"/>
              </a:rPr>
              <a:t>预备知识</a:t>
            </a:r>
            <a:r>
              <a:rPr lang="en-US" altLang="zh-CN" sz="3600" b="1" dirty="0">
                <a:ea typeface="黑体" panose="02010609060101010101" pitchFamily="2" charset="-122"/>
                <a:sym typeface="+mn-ea"/>
              </a:rPr>
              <a:t>-</a:t>
            </a:r>
            <a:r>
              <a:rPr lang="zh-CN" altLang="zh-CN" sz="3600" b="1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优先队列（</a:t>
            </a:r>
            <a:r>
              <a:rPr lang="zh-CN" altLang="en-US" sz="3600" dirty="0">
                <a:solidFill>
                  <a:srgbClr val="FF0000"/>
                </a:solidFill>
                <a:latin typeface="GungsuhChe" panose="02030609000101010101" charset="-127"/>
                <a:ea typeface="GungsuhChe" panose="02030609000101010101" charset="-127"/>
                <a:sym typeface="+mn-ea"/>
              </a:rPr>
              <a:t>priority_queue</a:t>
            </a:r>
            <a:r>
              <a:rPr lang="zh-CN" altLang="zh-CN" sz="3600" b="1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）</a:t>
            </a:r>
            <a:endParaRPr lang="zh-CN" altLang="zh-CN" sz="3600" b="1" dirty="0">
              <a:solidFill>
                <a:srgbClr val="FF0000"/>
              </a:solidFill>
              <a:ea typeface="黑体" panose="02010609060101010101" pitchFamily="2" charset="-122"/>
              <a:sym typeface="+mn-ea"/>
            </a:endParaRPr>
          </a:p>
        </p:txBody>
      </p:sp>
      <p:sp>
        <p:nvSpPr>
          <p:cNvPr id="7172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7173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4274" name="文本占位符 55298"/>
          <p:cNvSpPr>
            <a:spLocks noGrp="1"/>
          </p:cNvSpPr>
          <p:nvPr>
            <p:ph idx="1"/>
          </p:nvPr>
        </p:nvSpPr>
        <p:spPr>
          <a:xfrm>
            <a:off x="1821180" y="2025650"/>
            <a:ext cx="4202430" cy="3711575"/>
          </a:xfr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anchor="t"/>
          <a:p>
            <a:r>
              <a:rPr lang="zh-CN" altLang="en-US" sz="36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特点：</a:t>
            </a:r>
            <a:endParaRPr lang="zh-CN" altLang="en-US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、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在队尾加入元素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、从队头删除元素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3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、每次取出的是具有最高优先权的元素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algn="ctr">
              <a:buNone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（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不一定先进先出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）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>
              <a:buNone/>
            </a:pPr>
            <a:endParaRPr lang="zh-CN" altLang="en-US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文本占位符 55298"/>
          <p:cNvSpPr>
            <a:spLocks noGrp="1"/>
          </p:cNvSpPr>
          <p:nvPr/>
        </p:nvSpPr>
        <p:spPr>
          <a:xfrm>
            <a:off x="6223000" y="2025650"/>
            <a:ext cx="4624070" cy="371157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rtlCol="0" anchor="t"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36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常见操作：</a:t>
            </a:r>
            <a:endParaRPr lang="zh-CN" altLang="en-US" sz="36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0" algn="l"/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判断队列是否为空</a:t>
            </a:r>
            <a:endParaRPr lang="zh-CN" altLang="en-US" sz="32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lvl="0" algn="l"/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查询队列大小</a:t>
            </a:r>
            <a:endParaRPr lang="zh-CN" altLang="en-US" sz="32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lvl="0" algn="l"/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返回优先权</a:t>
            </a:r>
            <a:r>
              <a:rPr lang="zh-CN" altLang="en-US" sz="32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最高的</a:t>
            </a:r>
            <a:r>
              <a:rPr lang="zh-CN" altLang="zh-CN" sz="32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元素</a:t>
            </a:r>
            <a:endParaRPr lang="zh-CN" altLang="en-US" sz="32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lvl="0" algn="l"/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加入元素</a:t>
            </a:r>
            <a:endParaRPr lang="zh-CN" altLang="en-US" sz="32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lvl="0" algn="l"/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删除元素</a:t>
            </a:r>
            <a:endParaRPr lang="zh-CN" altLang="en-US" sz="32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lvl="0" algn="l"/>
            <a:endParaRPr lang="zh-CN" altLang="en-US" sz="36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0" algn="l"/>
            <a:endParaRPr lang="zh-CN" altLang="en-US" sz="36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lvl="0" algn="l"/>
            <a:endParaRPr lang="zh-CN" altLang="en-US" sz="36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8194"/>
          <p:cNvSpPr>
            <a:spLocks noGrp="1"/>
          </p:cNvSpPr>
          <p:nvPr>
            <p:ph type="title"/>
          </p:nvPr>
        </p:nvSpPr>
        <p:spPr>
          <a:xfrm>
            <a:off x="1743710" y="765175"/>
            <a:ext cx="8313420" cy="971550"/>
          </a:xfrm>
        </p:spPr>
        <p:txBody>
          <a:bodyPr anchor="b"/>
          <a:p>
            <a:r>
              <a:rPr lang="zh-CN" altLang="zh-CN" sz="3600" b="1" dirty="0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STL</a:t>
            </a:r>
            <a:r>
              <a:rPr lang="zh-CN" altLang="zh-CN" sz="3600" b="1" dirty="0">
                <a:ea typeface="黑体" panose="02010609060101010101" pitchFamily="2" charset="-122"/>
                <a:sym typeface="+mn-ea"/>
              </a:rPr>
              <a:t>中</a:t>
            </a:r>
            <a:r>
              <a:rPr lang="zh-CN" altLang="zh-CN" sz="3600" b="1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优先队列</a:t>
            </a:r>
            <a:r>
              <a:rPr lang="zh-CN" altLang="zh-CN" sz="3600" b="1" dirty="0">
                <a:ea typeface="黑体" panose="02010609060101010101" pitchFamily="2" charset="-122"/>
                <a:sym typeface="+mn-ea"/>
              </a:rPr>
              <a:t>的基本用法</a:t>
            </a:r>
            <a:endParaRPr lang="zh-CN" altLang="zh-CN" sz="3600" b="1" dirty="0">
              <a:ea typeface="黑体" panose="02010609060101010101" pitchFamily="2" charset="-122"/>
              <a:sym typeface="+mn-ea"/>
            </a:endParaRPr>
          </a:p>
        </p:txBody>
      </p:sp>
      <p:sp>
        <p:nvSpPr>
          <p:cNvPr id="7172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7173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4274" name="文本占位符 55298"/>
          <p:cNvSpPr>
            <a:spLocks noGrp="1"/>
          </p:cNvSpPr>
          <p:nvPr>
            <p:ph idx="1"/>
          </p:nvPr>
        </p:nvSpPr>
        <p:spPr>
          <a:xfrm>
            <a:off x="1821180" y="1990090"/>
            <a:ext cx="8918575" cy="3890645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创建队列对象：priority_queue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&lt;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元素类型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&gt; 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队列名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</a:t>
            </a:r>
            <a:endParaRPr lang="en-US" altLang="zh-CN" sz="28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队列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添加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元素：队列名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.push(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元素名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);</a:t>
            </a:r>
            <a:endParaRPr lang="en-US" altLang="zh-CN" sz="28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去掉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第一个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元素：队列名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.pop();</a:t>
            </a:r>
            <a:endParaRPr lang="en-US" altLang="zh-CN" sz="28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判断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是否为空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：队列名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.empty(); </a:t>
            </a:r>
            <a:endParaRPr lang="en-US" altLang="zh-CN" sz="28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返回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队列大小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：队列名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.size();</a:t>
            </a:r>
            <a:endParaRPr lang="en-US" altLang="zh-CN" sz="28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访问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最优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元素：队列名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r>
              <a:rPr lang="en-US" altLang="zh-CN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top();</a:t>
            </a:r>
            <a:endParaRPr lang="en-US" altLang="zh-CN"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170" name="标题 8194"/>
          <p:cNvSpPr>
            <a:spLocks noGrp="1"/>
          </p:cNvSpPr>
          <p:nvPr>
            <p:ph type="title"/>
          </p:nvPr>
        </p:nvSpPr>
        <p:spPr>
          <a:xfrm>
            <a:off x="1211580" y="50165"/>
            <a:ext cx="8845550" cy="706755"/>
          </a:xfrm>
        </p:spPr>
        <p:txBody>
          <a:bodyPr anchor="b"/>
          <a:p>
            <a:r>
              <a:rPr lang="zh-CN" altLang="zh-CN" sz="3600" b="1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优先队列</a:t>
            </a:r>
            <a:r>
              <a:rPr lang="zh-CN" altLang="zh-CN" sz="3600" b="1" dirty="0">
                <a:ea typeface="黑体" panose="02010609060101010101" pitchFamily="2" charset="-122"/>
                <a:sym typeface="+mn-ea"/>
              </a:rPr>
              <a:t>实例</a:t>
            </a:r>
            <a:r>
              <a:rPr lang="en-US" altLang="zh-CN" sz="3600" b="1" dirty="0">
                <a:ea typeface="黑体" panose="02010609060101010101" pitchFamily="2" charset="-122"/>
                <a:sym typeface="+mn-ea"/>
              </a:rPr>
              <a:t>1</a:t>
            </a:r>
            <a:r>
              <a:rPr lang="zh-CN" altLang="zh-CN" sz="3600" b="1" dirty="0">
                <a:ea typeface="黑体" panose="02010609060101010101" pitchFamily="2" charset="-122"/>
                <a:sym typeface="+mn-ea"/>
              </a:rPr>
              <a:t>：</a:t>
            </a:r>
            <a:endParaRPr lang="zh-CN" altLang="zh-CN" sz="3600" b="1" dirty="0">
              <a:ea typeface="黑体" panose="02010609060101010101" pitchFamily="2" charset="-122"/>
              <a:sym typeface="+mn-ea"/>
            </a:endParaRPr>
          </a:p>
        </p:txBody>
      </p:sp>
      <p:sp>
        <p:nvSpPr>
          <p:cNvPr id="7173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4274" name="文本占位符 55298"/>
          <p:cNvSpPr>
            <a:spLocks noGrp="1"/>
          </p:cNvSpPr>
          <p:nvPr>
            <p:ph idx="1"/>
          </p:nvPr>
        </p:nvSpPr>
        <p:spPr>
          <a:xfrm>
            <a:off x="1211580" y="838835"/>
            <a:ext cx="7103745" cy="5779770"/>
          </a:xfr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anchor="t"/>
          <a:p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#include&lt;bits/stdc++.h&gt;</a:t>
            </a:r>
            <a:endParaRPr lang="en-US" altLang="zh-CN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using namespace std;</a:t>
            </a:r>
            <a:endParaRPr lang="en-US" altLang="zh-CN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int main() </a:t>
            </a:r>
            <a:endParaRPr lang="en-US" altLang="zh-CN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    </a:t>
            </a:r>
            <a:r>
              <a:rPr lang="en-US" altLang="zh-CN" sz="24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priority_queue&lt;int&gt; q;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altLang="zh-CN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int t, a=2, b=5, c=3;</a:t>
            </a:r>
            <a:endParaRPr lang="en-US" altLang="zh-CN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q.push(a);   q.push(b);   q.push(c); </a:t>
            </a:r>
            <a:endParaRPr lang="en-US" altLang="zh-CN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while (!q.empty()) </a:t>
            </a:r>
            <a:endParaRPr lang="en-US" altLang="zh-CN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{   t = q.top(); </a:t>
            </a:r>
            <a:endParaRPr lang="en-US" altLang="zh-CN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q.pop(); </a:t>
            </a:r>
            <a:endParaRPr lang="en-US" altLang="zh-CN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cout &lt;&lt; t &lt;&lt;  endl; </a:t>
            </a:r>
            <a:endParaRPr lang="en-US" altLang="zh-CN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} </a:t>
            </a:r>
            <a:endParaRPr lang="en-US" altLang="zh-CN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return 0; </a:t>
            </a:r>
            <a:endParaRPr lang="en-US" altLang="zh-CN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</a:t>
            </a:r>
            <a:endParaRPr lang="en-US" altLang="zh-CN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" name="文本占位符 55298"/>
          <p:cNvSpPr>
            <a:spLocks noGrp="1"/>
          </p:cNvSpPr>
          <p:nvPr/>
        </p:nvSpPr>
        <p:spPr>
          <a:xfrm>
            <a:off x="8445500" y="838835"/>
            <a:ext cx="2875915" cy="577977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运行结果：</a:t>
            </a:r>
            <a:endParaRPr lang="zh-CN" altLang="en-US" sz="36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36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</a:t>
            </a:r>
            <a:endParaRPr lang="en-US" altLang="zh-CN" sz="36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36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endParaRPr lang="en-US" altLang="zh-CN" sz="36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36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endParaRPr lang="en-US" altLang="zh-CN" sz="36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170" name="标题 8194"/>
          <p:cNvSpPr>
            <a:spLocks noGrp="1"/>
          </p:cNvSpPr>
          <p:nvPr>
            <p:ph type="title"/>
          </p:nvPr>
        </p:nvSpPr>
        <p:spPr>
          <a:xfrm>
            <a:off x="752475" y="50165"/>
            <a:ext cx="9304655" cy="553720"/>
          </a:xfrm>
        </p:spPr>
        <p:txBody>
          <a:bodyPr anchor="b"/>
          <a:p>
            <a:r>
              <a:rPr lang="zh-CN" altLang="zh-CN" sz="3600" b="1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优先队列</a:t>
            </a:r>
            <a:r>
              <a:rPr lang="zh-CN" altLang="zh-CN" sz="3600" b="1" dirty="0">
                <a:ea typeface="黑体" panose="02010609060101010101" pitchFamily="2" charset="-122"/>
                <a:sym typeface="+mn-ea"/>
              </a:rPr>
              <a:t>实例</a:t>
            </a:r>
            <a:r>
              <a:rPr lang="en-US" altLang="zh-CN" sz="3600" b="1" dirty="0">
                <a:ea typeface="黑体" panose="02010609060101010101" pitchFamily="2" charset="-122"/>
                <a:sym typeface="+mn-ea"/>
              </a:rPr>
              <a:t>2</a:t>
            </a:r>
            <a:r>
              <a:rPr lang="zh-CN" altLang="zh-CN" sz="3600" b="1" dirty="0">
                <a:ea typeface="黑体" panose="02010609060101010101" pitchFamily="2" charset="-122"/>
                <a:sym typeface="+mn-ea"/>
              </a:rPr>
              <a:t>：</a:t>
            </a:r>
            <a:endParaRPr lang="zh-CN" altLang="zh-CN" sz="3600" b="1" dirty="0">
              <a:ea typeface="黑体" panose="02010609060101010101" pitchFamily="2" charset="-122"/>
              <a:sym typeface="+mn-ea"/>
            </a:endParaRPr>
          </a:p>
        </p:txBody>
      </p:sp>
      <p:sp>
        <p:nvSpPr>
          <p:cNvPr id="7173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4274" name="文本占位符 55298"/>
          <p:cNvSpPr>
            <a:spLocks noGrp="1"/>
          </p:cNvSpPr>
          <p:nvPr>
            <p:ph idx="1"/>
          </p:nvPr>
        </p:nvSpPr>
        <p:spPr>
          <a:xfrm>
            <a:off x="752475" y="603885"/>
            <a:ext cx="10829925" cy="6168390"/>
          </a:xfr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anchor="t"/>
          <a:p>
            <a:r>
              <a:rPr lang="en-US" altLang="zh-CN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struct T </a:t>
            </a:r>
            <a:endParaRPr lang="en-US" altLang="zh-CN" sz="20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  int x, y, z; </a:t>
            </a:r>
            <a:endParaRPr lang="en-US" altLang="zh-CN" sz="20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friend bool operator &lt; (const T &amp;t1, const T &amp;t2) </a:t>
            </a:r>
            <a:endParaRPr lang="en-US" altLang="zh-CN" sz="20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{  	if (t1.z!= t2.z) return t1.z &gt; t2.z;  </a:t>
            </a:r>
            <a:endParaRPr lang="en-US" altLang="zh-CN" sz="20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	else if(t1.y!=t2.y) return t1.y&lt;t2.y;</a:t>
            </a:r>
            <a:endParaRPr lang="en-US" altLang="zh-CN" sz="20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	else return t1.x&gt;t2.x;</a:t>
            </a:r>
            <a:endParaRPr lang="en-US" altLang="zh-CN" sz="20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}      </a:t>
            </a:r>
            <a:endParaRPr lang="en-US" altLang="zh-CN" sz="20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}t; </a:t>
            </a:r>
            <a:endParaRPr lang="en-US" altLang="zh-CN" sz="20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int main() </a:t>
            </a:r>
            <a:endParaRPr lang="en-US" altLang="zh-CN" sz="20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    priority_queue&lt;T&gt; q; </a:t>
            </a:r>
            <a:endParaRPr lang="en-US" altLang="zh-CN" sz="20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T a={4,4,3}, b={2,2,5},  c={1,2,5}, d={2,1,5};</a:t>
            </a:r>
            <a:endParaRPr lang="en-US" altLang="zh-CN" sz="20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q.push(a);   q.push(b);  q.push(c); q.push(d);</a:t>
            </a:r>
            <a:endParaRPr lang="en-US" altLang="zh-CN" sz="20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while (!q.empty()) </a:t>
            </a:r>
            <a:endParaRPr lang="en-US" altLang="zh-CN" sz="20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{   t = q.top();     q.pop(); </a:t>
            </a:r>
            <a:endParaRPr lang="en-US" altLang="zh-CN" sz="20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cout &lt;&lt; t.x &lt;&lt; " " &lt;&lt; t.y &lt;&lt; " " &lt;&lt; t.z &lt;&lt;  endl;     }</a:t>
            </a:r>
            <a:endParaRPr lang="en-US" altLang="zh-CN" sz="20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return 0; </a:t>
            </a:r>
            <a:endParaRPr lang="en-US" altLang="zh-CN" sz="20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2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</a:t>
            </a:r>
            <a:endParaRPr lang="en-US" altLang="zh-CN" sz="20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8194"/>
          <p:cNvSpPr>
            <a:spLocks noGrp="1"/>
          </p:cNvSpPr>
          <p:nvPr>
            <p:ph type="title"/>
          </p:nvPr>
        </p:nvSpPr>
        <p:spPr>
          <a:xfrm>
            <a:off x="1627505" y="765175"/>
            <a:ext cx="8429625" cy="971550"/>
          </a:xfrm>
        </p:spPr>
        <p:txBody>
          <a:bodyPr anchor="b"/>
          <a:p>
            <a:r>
              <a:rPr lang="zh-CN" altLang="en-US" sz="3600" b="1" dirty="0">
                <a:ea typeface="黑体" panose="02010609060101010101" pitchFamily="2" charset="-122"/>
                <a:sym typeface="+mn-ea"/>
              </a:rPr>
              <a:t>例</a:t>
            </a:r>
            <a:r>
              <a:rPr lang="en-US" altLang="zh-CN" sz="3600" b="1" dirty="0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5</a:t>
            </a:r>
            <a:endParaRPr lang="zh-CN" altLang="zh-CN" sz="3600" b="1" dirty="0">
              <a:latin typeface="Gungsuh" panose="02030600000101010101" pitchFamily="2" charset="-127"/>
              <a:ea typeface="Gungsuh" panose="02030600000101010101" pitchFamily="2" charset="-127"/>
              <a:sym typeface="+mn-ea"/>
            </a:endParaRPr>
          </a:p>
        </p:txBody>
      </p:sp>
      <p:sp>
        <p:nvSpPr>
          <p:cNvPr id="7173" name="灯片编号占位符 2"/>
          <p:cNvSpPr/>
          <p:nvPr>
            <p:ph type="sldNum" sz="quarter" idx="12"/>
          </p:nvPr>
        </p:nvSpPr>
        <p:spPr>
          <a:xfrm>
            <a:off x="11461750" y="6243955"/>
            <a:ext cx="467995" cy="457200"/>
          </a:xfrm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4274" name="文本占位符 55298"/>
          <p:cNvSpPr>
            <a:spLocks noGrp="1"/>
          </p:cNvSpPr>
          <p:nvPr>
            <p:ph idx="1"/>
          </p:nvPr>
        </p:nvSpPr>
        <p:spPr>
          <a:xfrm>
            <a:off x="1627505" y="2025650"/>
            <a:ext cx="6062345" cy="4508500"/>
          </a:xfrm>
          <a:ln w="25400" cmpd="sng">
            <a:solidFill>
              <a:schemeClr val="accent1"/>
            </a:solidFill>
            <a:prstDash val="solid"/>
          </a:ln>
        </p:spPr>
        <p:txBody>
          <a:bodyPr anchor="t"/>
          <a:p>
            <a:pPr marL="0" algn="just">
              <a:buNone/>
            </a:pPr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题目大意：</a:t>
            </a:r>
            <a:endParaRPr lang="zh-CN" altLang="en-US" sz="24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algn="just">
              <a:buNone/>
            </a:pPr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丁爸被火星人抓走，关在一个N * M矩形的监狱（监狱里有墙壁、道路和警卫队）。</a:t>
            </a:r>
            <a:endParaRPr lang="zh-CN" altLang="en-US" sz="24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algn="just">
              <a:buNone/>
            </a:pPr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丁爸的学生想拯救他（到达丁爸停留的位置即视为成功）。拯救过程中若遇到警卫，则必须干掉。假设每次向上，向下，向右，向左移动需要1个单位时间，杀死一个守卫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额外</a:t>
            </a:r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需要1个单位时间。</a:t>
            </a:r>
            <a:endParaRPr lang="zh-CN" altLang="en-US" sz="24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algn="just">
              <a:buNone/>
            </a:pPr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请计算：拯救丁爸需要的最短时间。</a:t>
            </a:r>
            <a:endParaRPr lang="zh-CN" altLang="en-US" sz="24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algn="just">
              <a:buNone/>
            </a:pPr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（每次只能上，下，左，右移动到边界内的邻居网格。）</a:t>
            </a:r>
            <a:endParaRPr lang="zh-CN" altLang="en-US" sz="24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" name="文本占位符 55298"/>
          <p:cNvSpPr>
            <a:spLocks noGrp="1"/>
          </p:cNvSpPr>
          <p:nvPr/>
        </p:nvSpPr>
        <p:spPr>
          <a:xfrm>
            <a:off x="7840980" y="2025650"/>
            <a:ext cx="3062605" cy="4507865"/>
          </a:xfrm>
          <a:prstGeom prst="rect">
            <a:avLst/>
          </a:prstGeom>
          <a:noFill/>
          <a:ln w="25400" cmpd="sng">
            <a:solidFill>
              <a:schemeClr val="accent1"/>
            </a:solidFill>
            <a:prstDash val="solid"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  <a:cs typeface="仿宋" panose="02010609060101010101" charset="-122"/>
                <a:sym typeface="+mn-ea"/>
              </a:rPr>
              <a:t>Sample Input</a:t>
            </a:r>
            <a:endParaRPr lang="zh-CN" altLang="en-US" sz="2400" b="1" dirty="0">
              <a:solidFill>
                <a:srgbClr val="FF0000"/>
              </a:solidFill>
              <a:latin typeface="Gungsuh" panose="02030600000101010101" pitchFamily="2" charset="-127"/>
              <a:ea typeface="Gungsuh" panose="02030600000101010101" pitchFamily="2" charset="-127"/>
              <a:cs typeface="仿宋" panose="02010609060101010101" charset="-122"/>
              <a:sym typeface="+mn-ea"/>
            </a:endParaRPr>
          </a:p>
          <a:p>
            <a:pPr marL="0" algn="l">
              <a:buNone/>
            </a:pPr>
            <a:r>
              <a:rPr lang="zh-CN" altLang="en-US" sz="2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7 8</a:t>
            </a:r>
            <a:endParaRPr lang="zh-CN" altLang="en-US" sz="22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algn="l">
              <a:buNone/>
            </a:pPr>
            <a:r>
              <a:rPr lang="zh-CN" altLang="en-US" sz="2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#.#####.</a:t>
            </a:r>
            <a:endParaRPr lang="zh-CN" altLang="en-US" sz="22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algn="l">
              <a:buNone/>
            </a:pPr>
            <a:r>
              <a:rPr lang="zh-CN" altLang="en-US" sz="2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#.a#..r.</a:t>
            </a:r>
            <a:endParaRPr lang="zh-CN" altLang="en-US" sz="22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algn="l">
              <a:buNone/>
            </a:pPr>
            <a:r>
              <a:rPr lang="zh-CN" altLang="en-US" sz="2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#..#x...</a:t>
            </a:r>
            <a:endParaRPr lang="zh-CN" altLang="en-US" sz="22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algn="l">
              <a:buNone/>
            </a:pPr>
            <a:r>
              <a:rPr lang="zh-CN" altLang="en-US" sz="2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..#..#.#</a:t>
            </a:r>
            <a:endParaRPr lang="zh-CN" altLang="en-US" sz="22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algn="l">
              <a:buNone/>
            </a:pPr>
            <a:r>
              <a:rPr lang="zh-CN" altLang="en-US" sz="2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#...##..</a:t>
            </a:r>
            <a:endParaRPr lang="zh-CN" altLang="en-US" sz="22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algn="l">
              <a:buNone/>
            </a:pPr>
            <a:r>
              <a:rPr lang="zh-CN" altLang="en-US" sz="2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.#......</a:t>
            </a:r>
            <a:endParaRPr lang="zh-CN" altLang="en-US" sz="22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algn="l">
              <a:buNone/>
            </a:pPr>
            <a:r>
              <a:rPr lang="zh-CN" altLang="en-US" sz="2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........</a:t>
            </a:r>
            <a:endParaRPr lang="zh-CN" altLang="en-US" sz="22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algn="l"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Gungsuh" panose="02030600000101010101" pitchFamily="2" charset="-127"/>
                <a:ea typeface="Gungsuh" panose="02030600000101010101" pitchFamily="2" charset="-127"/>
                <a:cs typeface="仿宋" panose="02010609060101010101" charset="-122"/>
                <a:sym typeface="+mn-ea"/>
              </a:rPr>
              <a:t>Sample Output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algn="l">
              <a:buNone/>
            </a:pPr>
            <a:r>
              <a:rPr lang="zh-CN" altLang="en-US" sz="2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13</a:t>
            </a:r>
            <a:endParaRPr lang="zh-CN" altLang="en-US" sz="22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6705" y="2018030"/>
            <a:ext cx="9514840" cy="4142740"/>
          </a:xfrm>
        </p:spPr>
        <p:txBody>
          <a:bodyPr/>
          <a:p>
            <a:r>
              <a:rPr lang="zh-CN" altLang="en-US" sz="2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如果使用传统的BFS，局限性在哪里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sym typeface="+mn-ea"/>
              </a:rPr>
              <a:t>？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lvl="1"/>
            <a:r>
              <a:rPr lang="zh-CN" altLang="en-US" sz="2450" b="1">
                <a:latin typeface="仿宋" panose="02010609060101010101" charset="-122"/>
                <a:ea typeface="仿宋" panose="02010609060101010101" charset="-122"/>
                <a:sym typeface="+mn-ea"/>
              </a:rPr>
              <a:t>出队元素所记忆的时间并不是层次递增的</a:t>
            </a:r>
            <a:r>
              <a:rPr lang="en-US" altLang="zh-CN" sz="2450" b="1">
                <a:latin typeface="仿宋" panose="02010609060101010101" charset="-122"/>
                <a:ea typeface="仿宋" panose="02010609060101010101" charset="-122"/>
                <a:sym typeface="+mn-ea"/>
              </a:rPr>
              <a:t>...</a:t>
            </a:r>
            <a:endParaRPr lang="zh-CN" altLang="en-US" sz="2450" b="1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r>
              <a:rPr lang="zh-CN" altLang="en-US" sz="2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希望的效果？</a:t>
            </a:r>
            <a:endParaRPr lang="zh-CN" altLang="en-US" sz="2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lvl="1"/>
            <a:r>
              <a:rPr lang="zh-CN" altLang="en-US" sz="245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让因为遇到士兵而多花时间的结点在队列中向后推迟一层出队</a:t>
            </a:r>
            <a:endParaRPr lang="zh-CN" altLang="en-US" sz="245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实现方法：</a:t>
            </a:r>
            <a:endParaRPr lang="zh-CN" altLang="en-US" sz="2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lvl="1"/>
            <a:r>
              <a:rPr lang="zh-CN" altLang="en-US" sz="2450" b="1">
                <a:latin typeface="仿宋" panose="02010609060101010101" charset="-122"/>
                <a:ea typeface="仿宋" panose="02010609060101010101" charset="-122"/>
                <a:sym typeface="+mn-ea"/>
              </a:rPr>
              <a:t>优先队列</a:t>
            </a:r>
            <a:r>
              <a:rPr lang="en-US" altLang="zh-CN" sz="2450" b="1">
                <a:latin typeface="仿宋" panose="02010609060101010101" charset="-122"/>
                <a:ea typeface="仿宋" panose="02010609060101010101" charset="-122"/>
                <a:sym typeface="+mn-ea"/>
              </a:rPr>
              <a:t>——</a:t>
            </a:r>
            <a:r>
              <a:rPr lang="zh-CN" altLang="en-US" sz="245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根据时间进行优先性选择，每次出队当前队列中记录时间最少的</a:t>
            </a:r>
            <a:r>
              <a:rPr lang="zh-CN" altLang="en-US" sz="2450" b="1">
                <a:latin typeface="仿宋" panose="02010609060101010101" charset="-122"/>
                <a:ea typeface="仿宋" panose="02010609060101010101" charset="-122"/>
                <a:sym typeface="+mn-ea"/>
              </a:rPr>
              <a:t>元素</a:t>
            </a:r>
            <a:endParaRPr lang="zh-CN" altLang="en-US" sz="2450" b="1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lvl="0"/>
            <a:r>
              <a:rPr lang="zh-CN" altLang="en-US" sz="2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思考：</a:t>
            </a:r>
            <a:r>
              <a:rPr lang="zh-CN" altLang="en-US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前来拯救的学生有多个</a:t>
            </a:r>
            <a:r>
              <a:rPr lang="zh-CN" altLang="en-US" sz="2800" b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，如何方便处理？</a:t>
            </a:r>
            <a:endParaRPr lang="en-US" altLang="zh-CN" sz="2800" b="1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7170" name="标题 8194"/>
          <p:cNvSpPr>
            <a:spLocks noGrp="1"/>
          </p:cNvSpPr>
          <p:nvPr>
            <p:ph type="title"/>
          </p:nvPr>
        </p:nvSpPr>
        <p:spPr>
          <a:xfrm>
            <a:off x="1669415" y="765175"/>
            <a:ext cx="5445125" cy="971550"/>
          </a:xfrm>
        </p:spPr>
        <p:txBody>
          <a:bodyPr anchor="b"/>
          <a:p>
            <a:r>
              <a:rPr lang="zh-CN" altLang="zh-CN" sz="3600" b="1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要点分析：</a:t>
            </a:r>
            <a:endParaRPr lang="zh-CN" altLang="zh-CN" sz="3600" b="1" dirty="0">
              <a:solidFill>
                <a:srgbClr val="FF0000"/>
              </a:solidFill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39937"/>
          <p:cNvSpPr>
            <a:spLocks noGrp="1"/>
          </p:cNvSpPr>
          <p:nvPr>
            <p:ph type="title"/>
          </p:nvPr>
        </p:nvSpPr>
        <p:spPr>
          <a:xfrm>
            <a:off x="1689735" y="954405"/>
            <a:ext cx="6567805" cy="776605"/>
          </a:xfrm>
        </p:spPr>
        <p:txBody>
          <a:bodyPr anchor="b"/>
          <a:p>
            <a:r>
              <a:rPr lang="zh-CN" altLang="en-US" sz="3600">
                <a:ea typeface="黑体" panose="02010609060101010101" pitchFamily="2" charset="-122"/>
              </a:rPr>
              <a:t>相关练习</a:t>
            </a:r>
            <a:endParaRPr lang="zh-CN" altLang="en-US" sz="3600">
              <a:ea typeface="黑体" panose="02010609060101010101" pitchFamily="2" charset="-122"/>
            </a:endParaRPr>
          </a:p>
        </p:txBody>
      </p:sp>
      <p:sp>
        <p:nvSpPr>
          <p:cNvPr id="39939" name="矩形 39938"/>
          <p:cNvSpPr/>
          <p:nvPr/>
        </p:nvSpPr>
        <p:spPr>
          <a:xfrm>
            <a:off x="2393315" y="2057400"/>
            <a:ext cx="8350885" cy="6711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</a:rPr>
              <a:t>202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</a:rPr>
              <a:t>109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</a:rPr>
              <a:t>《ACM程序设计》作业（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</a:rPr>
              <a:t>7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</a:rPr>
              <a:t>）—— 刘春英老师</a:t>
            </a:r>
            <a:r>
              <a:rPr lang="zh-CN" altLang="en-US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b="1" dirty="0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7891" name="图片 39939" descr="2003525144133427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6025" y="2903855"/>
            <a:ext cx="2252663" cy="3240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40961"/>
          <p:cNvSpPr>
            <a:spLocks noGrp="1"/>
          </p:cNvSpPr>
          <p:nvPr>
            <p:ph type="title"/>
          </p:nvPr>
        </p:nvSpPr>
        <p:spPr>
          <a:xfrm>
            <a:off x="1650365" y="762000"/>
            <a:ext cx="5152390" cy="990600"/>
          </a:xfrm>
        </p:spPr>
        <p:txBody>
          <a:bodyPr anchor="b"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600" b="1" dirty="0">
                <a:solidFill>
                  <a:schemeClr val="tx2"/>
                </a:solidFill>
                <a:latin typeface="Gungsuh" panose="02030600000101010101" pitchFamily="2" charset="-127"/>
                <a:ea typeface="Gungsuh" panose="02030600000101010101" pitchFamily="2" charset="-127"/>
                <a:sym typeface="Arial" panose="020B0604020202020204" pitchFamily="34" charset="0"/>
              </a:rPr>
              <a:t>Day Day Up ~</a:t>
            </a:r>
            <a:endParaRPr lang="zh-CN" altLang="en-US" sz="3600" b="1" dirty="0">
              <a:solidFill>
                <a:schemeClr val="tx2"/>
              </a:solidFill>
              <a:latin typeface="Gungsuh" panose="02030600000101010101" pitchFamily="2" charset="-127"/>
              <a:ea typeface="Gungsuh" panose="02030600000101010101" pitchFamily="2" charset="-127"/>
              <a:sym typeface="Arial" panose="020B0604020202020204" pitchFamily="34" charset="0"/>
            </a:endParaRPr>
          </a:p>
        </p:txBody>
      </p:sp>
      <p:pic>
        <p:nvPicPr>
          <p:cNvPr id="38914" name="图片 40962" descr="trophy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4948" y="2084705"/>
            <a:ext cx="3395662" cy="4800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5" name="文本占位符 40963"/>
          <p:cNvSpPr>
            <a:spLocks noGrp="1"/>
          </p:cNvSpPr>
          <p:nvPr>
            <p:ph idx="1"/>
          </p:nvPr>
        </p:nvSpPr>
        <p:spPr>
          <a:xfrm>
            <a:off x="2232660" y="2478405"/>
            <a:ext cx="4724400" cy="1911350"/>
          </a:xfrm>
        </p:spPr>
        <p:txBody>
          <a:bodyPr anchor="t"/>
          <a:p>
            <a:pPr>
              <a:lnSpc>
                <a:spcPct val="80000"/>
              </a:lnSpc>
              <a:buNone/>
            </a:pPr>
            <a:r>
              <a:rPr lang="zh-CN" altLang="en-US" sz="60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努力学习，</a:t>
            </a:r>
            <a:endParaRPr lang="zh-CN" altLang="en-US" sz="60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60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实力报国！</a:t>
            </a:r>
            <a:endParaRPr lang="zh-CN" altLang="en-US" sz="60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8194"/>
          <p:cNvSpPr>
            <a:spLocks noGrp="1"/>
          </p:cNvSpPr>
          <p:nvPr>
            <p:ph type="title"/>
          </p:nvPr>
        </p:nvSpPr>
        <p:spPr>
          <a:xfrm>
            <a:off x="1743710" y="765175"/>
            <a:ext cx="8313420" cy="971550"/>
          </a:xfrm>
        </p:spPr>
        <p:txBody>
          <a:bodyPr anchor="b"/>
          <a:p>
            <a:r>
              <a:rPr lang="zh-CN" altLang="zh-CN" sz="3600" b="1" dirty="0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STL</a:t>
            </a:r>
            <a:r>
              <a:rPr lang="zh-CN" altLang="zh-CN" sz="3600" b="1" dirty="0">
                <a:ea typeface="黑体" panose="02010609060101010101" pitchFamily="2" charset="-122"/>
                <a:sym typeface="+mn-ea"/>
              </a:rPr>
              <a:t>中</a:t>
            </a:r>
            <a:r>
              <a:rPr lang="zh-CN" altLang="zh-CN" sz="3600" b="1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队列</a:t>
            </a:r>
            <a:r>
              <a:rPr lang="zh-CN" altLang="zh-CN" sz="3600" b="1" dirty="0">
                <a:ea typeface="黑体" panose="02010609060101010101" pitchFamily="2" charset="-122"/>
                <a:sym typeface="+mn-ea"/>
              </a:rPr>
              <a:t>的基本用法</a:t>
            </a:r>
            <a:endParaRPr lang="zh-CN" altLang="zh-CN" sz="3600" b="1" dirty="0">
              <a:ea typeface="黑体" panose="02010609060101010101" pitchFamily="2" charset="-122"/>
              <a:sym typeface="+mn-ea"/>
            </a:endParaRPr>
          </a:p>
        </p:txBody>
      </p:sp>
      <p:sp>
        <p:nvSpPr>
          <p:cNvPr id="7172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7173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4274" name="文本占位符 55298"/>
          <p:cNvSpPr>
            <a:spLocks noGrp="1"/>
          </p:cNvSpPr>
          <p:nvPr>
            <p:ph idx="1"/>
          </p:nvPr>
        </p:nvSpPr>
        <p:spPr>
          <a:xfrm>
            <a:off x="1821180" y="1990090"/>
            <a:ext cx="7792085" cy="3890645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创建队列对象：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queue&lt;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元素类型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&gt; 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队列名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</a:t>
            </a:r>
            <a:endParaRPr lang="en-US" altLang="zh-CN" sz="28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队列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添加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元素：队列名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.push(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元素名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);</a:t>
            </a:r>
            <a:endParaRPr lang="en-US" altLang="zh-CN" sz="28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去掉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队首元素：队列名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.pop();</a:t>
            </a:r>
            <a:endParaRPr lang="en-US" altLang="zh-CN" sz="28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访问队首元素：队列名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.front();</a:t>
            </a:r>
            <a:endParaRPr lang="en-US" altLang="zh-CN" sz="28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访问队尾元素：队列名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.back();</a:t>
            </a:r>
            <a:endParaRPr lang="en-US" altLang="zh-CN" sz="28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判断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是否为空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：队列名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.empty(); </a:t>
            </a:r>
            <a:endParaRPr lang="en-US" altLang="zh-CN" sz="28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返回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队列大小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：队列名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.size();</a:t>
            </a:r>
            <a:endParaRPr lang="zh-CN" alt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8194"/>
          <p:cNvSpPr>
            <a:spLocks noGrp="1"/>
          </p:cNvSpPr>
          <p:nvPr>
            <p:ph type="title"/>
          </p:nvPr>
        </p:nvSpPr>
        <p:spPr>
          <a:xfrm>
            <a:off x="1672590" y="765175"/>
            <a:ext cx="8384540" cy="971550"/>
          </a:xfrm>
        </p:spPr>
        <p:txBody>
          <a:bodyPr anchor="b"/>
          <a:p>
            <a:r>
              <a:rPr lang="zh-CN" altLang="zh-CN" sz="3600" b="1" dirty="0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STL</a:t>
            </a:r>
            <a:r>
              <a:rPr lang="zh-CN" altLang="zh-CN" sz="3600" b="1" dirty="0">
                <a:ea typeface="黑体" panose="02010609060101010101" pitchFamily="2" charset="-122"/>
                <a:sym typeface="+mn-ea"/>
              </a:rPr>
              <a:t>实例介绍</a:t>
            </a:r>
            <a:endParaRPr lang="zh-CN" altLang="zh-CN" sz="3600" b="1" dirty="0">
              <a:ea typeface="黑体" panose="02010609060101010101" pitchFamily="2" charset="-122"/>
              <a:sym typeface="+mn-ea"/>
            </a:endParaRPr>
          </a:p>
        </p:txBody>
      </p:sp>
      <p:sp>
        <p:nvSpPr>
          <p:cNvPr id="7172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7173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4274" name="文本占位符 55298"/>
          <p:cNvSpPr>
            <a:spLocks noGrp="1"/>
          </p:cNvSpPr>
          <p:nvPr>
            <p:ph idx="1"/>
          </p:nvPr>
        </p:nvSpPr>
        <p:spPr>
          <a:xfrm>
            <a:off x="1743075" y="1990090"/>
            <a:ext cx="8461375" cy="4145280"/>
          </a:xfr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anchor="t"/>
          <a:p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int a,b,c,d;</a:t>
            </a:r>
            <a:endParaRPr lang="en-US" altLang="zh-CN" sz="28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queue&lt;int&gt; q;</a:t>
            </a:r>
            <a:endParaRPr lang="en-US" altLang="zh-CN" sz="28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q.push(1);  q.push(3); q.push(4);  q.pop();</a:t>
            </a:r>
            <a:endParaRPr lang="en-US" altLang="zh-CN" sz="28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a=q.front();</a:t>
            </a:r>
            <a:endParaRPr lang="en-US" altLang="zh-CN" sz="28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b=q.back();</a:t>
            </a:r>
            <a:endParaRPr lang="en-US" altLang="zh-CN" sz="28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c=q.size();</a:t>
            </a:r>
            <a:endParaRPr lang="en-US" altLang="zh-CN" sz="28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d=q.empty();</a:t>
            </a:r>
            <a:endParaRPr lang="en-US" altLang="zh-CN" sz="28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28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cout&lt;&lt;a&lt;&lt;' '&lt;&lt;b&lt;&lt;' '&lt;&lt;c&lt;&lt;' '&lt;&lt;d&lt;&lt;endl;</a:t>
            </a:r>
            <a:endParaRPr lang="en-US" altLang="zh-CN" sz="28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6145"/>
          <p:cNvSpPr>
            <a:spLocks noGrp="1"/>
          </p:cNvSpPr>
          <p:nvPr>
            <p:ph type="title"/>
          </p:nvPr>
        </p:nvSpPr>
        <p:spPr>
          <a:xfrm>
            <a:off x="1702435" y="228600"/>
            <a:ext cx="8834120" cy="1462405"/>
          </a:xfrm>
        </p:spPr>
        <p:txBody>
          <a:bodyPr anchor="b"/>
          <a:p>
            <a:r>
              <a:rPr lang="zh-CN" altLang="en-US" b="1" dirty="0">
                <a:ea typeface="黑体" panose="02010609060101010101" pitchFamily="2" charset="-122"/>
              </a:rPr>
              <a:t>第七</a:t>
            </a:r>
            <a:r>
              <a:rPr lang="en-US" altLang="x-none" b="1" dirty="0">
                <a:ea typeface="黑体" panose="02010609060101010101" pitchFamily="2" charset="-122"/>
              </a:rPr>
              <a:t>讲</a:t>
            </a:r>
            <a:endParaRPr lang="en-US" altLang="x-none" b="1" dirty="0">
              <a:ea typeface="黑体" panose="02010609060101010101" pitchFamily="2" charset="-122"/>
            </a:endParaRPr>
          </a:p>
        </p:txBody>
      </p:sp>
      <p:sp>
        <p:nvSpPr>
          <p:cNvPr id="5122" name="文本占位符 6146"/>
          <p:cNvSpPr>
            <a:spLocks noGrp="1"/>
          </p:cNvSpPr>
          <p:nvPr>
            <p:ph idx="1"/>
          </p:nvPr>
        </p:nvSpPr>
        <p:spPr>
          <a:xfrm>
            <a:off x="2459990" y="2369820"/>
            <a:ext cx="7272020" cy="2423160"/>
          </a:xfrm>
        </p:spPr>
        <p:txBody>
          <a:bodyPr anchor="t"/>
          <a:p>
            <a:pPr algn="ctr">
              <a:buNone/>
            </a:pPr>
            <a:r>
              <a:rPr lang="zh-CN" altLang="en-US" sz="7200" b="1" dirty="0">
                <a:solidFill>
                  <a:schemeClr val="hlink"/>
                </a:solidFill>
                <a:latin typeface="Gungsuh" panose="02030600000101010101" pitchFamily="2" charset="-127"/>
                <a:ea typeface="黑体" panose="02010609060101010101" pitchFamily="2" charset="-122"/>
              </a:rPr>
              <a:t>宽度优先搜索</a:t>
            </a:r>
            <a:endParaRPr lang="zh-CN" altLang="en-US" sz="7200" b="1" dirty="0">
              <a:solidFill>
                <a:schemeClr val="hlink"/>
              </a:solidFill>
              <a:latin typeface="Gungsuh" panose="02030600000101010101" pitchFamily="2" charset="-127"/>
              <a:ea typeface="黑体" panose="02010609060101010101" pitchFamily="2" charset="-122"/>
            </a:endParaRPr>
          </a:p>
          <a:p>
            <a:pPr algn="ctr">
              <a:buNone/>
            </a:pPr>
            <a:r>
              <a:rPr lang="zh-CN" altLang="en-US" sz="7200" b="1" dirty="0">
                <a:solidFill>
                  <a:schemeClr val="hlink"/>
                </a:solidFill>
                <a:latin typeface="Gungsuh" panose="02030600000101010101" pitchFamily="2" charset="-127"/>
                <a:ea typeface="黑体" panose="02010609060101010101" pitchFamily="2" charset="-122"/>
              </a:rPr>
              <a:t>（</a:t>
            </a:r>
            <a:r>
              <a:rPr lang="en-US" altLang="zh-CN" sz="7200" b="1" dirty="0">
                <a:solidFill>
                  <a:schemeClr val="hlink"/>
                </a:solidFill>
                <a:latin typeface="Gungsuh" panose="02030600000101010101" pitchFamily="2" charset="-127"/>
                <a:ea typeface="黑体" panose="02010609060101010101" pitchFamily="2" charset="-122"/>
              </a:rPr>
              <a:t>BFS</a:t>
            </a:r>
            <a:r>
              <a:rPr lang="zh-CN" altLang="en-US" sz="7200" b="1" dirty="0">
                <a:solidFill>
                  <a:schemeClr val="hlink"/>
                </a:solidFill>
                <a:latin typeface="Gungsuh" panose="02030600000101010101" pitchFamily="2" charset="-127"/>
                <a:ea typeface="黑体" panose="02010609060101010101" pitchFamily="2" charset="-122"/>
              </a:rPr>
              <a:t>）</a:t>
            </a:r>
            <a:endParaRPr lang="zh-CN" altLang="en-US" sz="7200" b="1" dirty="0">
              <a:solidFill>
                <a:schemeClr val="hlink"/>
              </a:solidFill>
              <a:latin typeface="Gungsuh" panose="02030600000101010101" pitchFamily="2" charset="-127"/>
              <a:ea typeface="黑体" panose="02010609060101010101" pitchFamily="2" charset="-122"/>
            </a:endParaRPr>
          </a:p>
        </p:txBody>
      </p:sp>
      <p:sp>
        <p:nvSpPr>
          <p:cNvPr id="5123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124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8194"/>
          <p:cNvSpPr>
            <a:spLocks noGrp="1"/>
          </p:cNvSpPr>
          <p:nvPr>
            <p:ph type="title"/>
          </p:nvPr>
        </p:nvSpPr>
        <p:spPr>
          <a:xfrm>
            <a:off x="1743710" y="765175"/>
            <a:ext cx="8313420" cy="971550"/>
          </a:xfrm>
        </p:spPr>
        <p:txBody>
          <a:bodyPr anchor="b"/>
          <a:p>
            <a:r>
              <a:rPr lang="zh-CN" altLang="en-US" sz="3600" b="1" dirty="0">
                <a:ea typeface="黑体" panose="02010609060101010101" pitchFamily="2" charset="-122"/>
                <a:sym typeface="+mn-ea"/>
              </a:rPr>
              <a:t>例</a:t>
            </a:r>
            <a:r>
              <a:rPr lang="en-US" altLang="zh-CN" sz="3600" b="1" dirty="0">
                <a:ea typeface="黑体" panose="02010609060101010101" pitchFamily="2" charset="-122"/>
                <a:sym typeface="+mn-ea"/>
              </a:rPr>
              <a:t>1</a:t>
            </a:r>
            <a:endParaRPr lang="zh-CN" altLang="zh-CN" sz="3600" b="1" dirty="0">
              <a:ea typeface="黑体" panose="02010609060101010101" pitchFamily="2" charset="-122"/>
              <a:sym typeface="+mn-ea"/>
            </a:endParaRPr>
          </a:p>
        </p:txBody>
      </p:sp>
      <p:sp>
        <p:nvSpPr>
          <p:cNvPr id="7172" name="日期占位符 1"/>
          <p:cNvSpPr/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7173" name="灯片编号占位符 2"/>
          <p:cNvSpPr/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4274" name="文本占位符 55298"/>
          <p:cNvSpPr>
            <a:spLocks noGrp="1"/>
          </p:cNvSpPr>
          <p:nvPr>
            <p:ph idx="1"/>
          </p:nvPr>
        </p:nvSpPr>
        <p:spPr>
          <a:xfrm>
            <a:off x="1821180" y="2025650"/>
            <a:ext cx="4358005" cy="3302000"/>
          </a:xfrm>
          <a:ln w="28575" cmpd="sng">
            <a:noFill/>
            <a:prstDash val="solid"/>
          </a:ln>
        </p:spPr>
        <p:txBody>
          <a:bodyPr anchor="t"/>
          <a:p>
            <a:pPr marL="0" algn="just">
              <a:buNone/>
            </a:pPr>
            <a:r>
              <a:rPr lang="zh-CN" altLang="en-US" sz="28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输入一棵二叉树，如何对该二叉树进行层次遍历？</a:t>
            </a:r>
            <a:endParaRPr lang="zh-CN" altLang="en-US" sz="28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algn="just">
              <a:buNone/>
            </a:pPr>
            <a:r>
              <a:rPr lang="zh-CN" altLang="en-US" sz="28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所谓</a:t>
            </a:r>
            <a:r>
              <a:rPr lang="en-US" altLang="zh-CN" sz="28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zh-CN" altLang="en-US" sz="2800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层次遍历</a:t>
            </a:r>
            <a:r>
              <a:rPr lang="en-US" altLang="zh-CN" sz="28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8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就是从上到下，从左到右的顺序进行遍历。</a:t>
            </a:r>
            <a:endParaRPr lang="zh-CN" altLang="en-US" sz="28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algn="just">
              <a:buNone/>
            </a:pPr>
            <a:r>
              <a:rPr lang="zh-CN" altLang="en-US" sz="28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例如，右边的树</a:t>
            </a:r>
            <a:r>
              <a:rPr lang="zh-CN" altLang="en-US" sz="2800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层次遍历</a:t>
            </a:r>
            <a:r>
              <a:rPr lang="zh-CN" altLang="en-US" sz="28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的结果是？</a:t>
            </a:r>
            <a:endParaRPr lang="zh-CN" alt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654165" y="2136775"/>
            <a:ext cx="4025265" cy="2449195"/>
            <a:chOff x="5045" y="4833"/>
            <a:chExt cx="6805" cy="3857"/>
          </a:xfrm>
        </p:grpSpPr>
        <p:sp>
          <p:nvSpPr>
            <p:cNvPr id="6147" name="椭圆 6146"/>
            <p:cNvSpPr/>
            <p:nvPr/>
          </p:nvSpPr>
          <p:spPr>
            <a:xfrm>
              <a:off x="7880" y="4833"/>
              <a:ext cx="1023" cy="102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dirty="0">
                  <a:solidFill>
                    <a:schemeClr val="bg2"/>
                  </a:solidFill>
                  <a:latin typeface="Arial" panose="020B0604020202020204" pitchFamily="34" charset="0"/>
                </a:rPr>
                <a:t>5</a:t>
              </a:r>
              <a:endParaRPr lang="zh-CN" altLang="en-US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48" name="椭圆 6147"/>
            <p:cNvSpPr/>
            <p:nvPr/>
          </p:nvSpPr>
          <p:spPr>
            <a:xfrm>
              <a:off x="6295" y="6195"/>
              <a:ext cx="1020" cy="102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dirty="0">
                  <a:solidFill>
                    <a:schemeClr val="bg2"/>
                  </a:solidFill>
                  <a:latin typeface="Arial" panose="020B0604020202020204" pitchFamily="34" charset="0"/>
                </a:rPr>
                <a:t>1</a:t>
              </a:r>
              <a:endParaRPr lang="zh-CN" altLang="en-US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49" name="椭圆 6148"/>
            <p:cNvSpPr/>
            <p:nvPr/>
          </p:nvSpPr>
          <p:spPr>
            <a:xfrm>
              <a:off x="9583" y="6080"/>
              <a:ext cx="1020" cy="1023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algn="ctr"/>
              <a:r>
                <a:rPr lang="zh-CN" altLang="en-US" dirty="0">
                  <a:solidFill>
                    <a:schemeClr val="bg2"/>
                  </a:solidFill>
                  <a:latin typeface="Arial" panose="020B0604020202020204" pitchFamily="34" charset="0"/>
                </a:rPr>
                <a:t>7</a:t>
              </a:r>
              <a:endParaRPr lang="zh-CN" altLang="en-US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50" name="椭圆 6149"/>
            <p:cNvSpPr/>
            <p:nvPr/>
          </p:nvSpPr>
          <p:spPr>
            <a:xfrm>
              <a:off x="5045" y="7668"/>
              <a:ext cx="1023" cy="1022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algn="ctr"/>
              <a:r>
                <a:rPr lang="zh-CN" altLang="en-US" dirty="0">
                  <a:solidFill>
                    <a:schemeClr val="bg2"/>
                  </a:solidFill>
                  <a:latin typeface="Arial" panose="020B0604020202020204" pitchFamily="34" charset="0"/>
                </a:rPr>
                <a:t>2</a:t>
              </a:r>
              <a:endParaRPr lang="zh-CN" altLang="en-US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51" name="椭圆 6150"/>
            <p:cNvSpPr/>
            <p:nvPr/>
          </p:nvSpPr>
          <p:spPr>
            <a:xfrm>
              <a:off x="7200" y="7668"/>
              <a:ext cx="1023" cy="1022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algn="ctr"/>
              <a:r>
                <a:rPr lang="zh-CN" altLang="en-US" dirty="0">
                  <a:solidFill>
                    <a:schemeClr val="bg2"/>
                  </a:solidFill>
                  <a:latin typeface="Arial" panose="020B0604020202020204" pitchFamily="34" charset="0"/>
                </a:rPr>
                <a:t>4</a:t>
              </a:r>
              <a:endParaRPr lang="zh-CN" altLang="en-US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52" name="椭圆 6151"/>
            <p:cNvSpPr/>
            <p:nvPr/>
          </p:nvSpPr>
          <p:spPr>
            <a:xfrm>
              <a:off x="8788" y="7668"/>
              <a:ext cx="1022" cy="1022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algn="ctr"/>
              <a:r>
                <a:rPr lang="zh-CN" altLang="en-US" dirty="0">
                  <a:solidFill>
                    <a:schemeClr val="bg2"/>
                  </a:solidFill>
                  <a:latin typeface="Arial" panose="020B0604020202020204" pitchFamily="34" charset="0"/>
                </a:rPr>
                <a:t>6</a:t>
              </a:r>
              <a:endParaRPr lang="zh-CN" altLang="en-US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53" name="椭圆 6152"/>
            <p:cNvSpPr/>
            <p:nvPr/>
          </p:nvSpPr>
          <p:spPr>
            <a:xfrm>
              <a:off x="10830" y="7555"/>
              <a:ext cx="1020" cy="102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algn="ctr"/>
              <a:r>
                <a:rPr lang="zh-CN" altLang="en-US" dirty="0">
                  <a:solidFill>
                    <a:schemeClr val="bg2"/>
                  </a:solidFill>
                  <a:latin typeface="Arial" panose="020B0604020202020204" pitchFamily="34" charset="0"/>
                </a:rPr>
                <a:t>3</a:t>
              </a:r>
              <a:endParaRPr lang="zh-CN" altLang="en-US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54" name="直接连接符 6153"/>
            <p:cNvSpPr/>
            <p:nvPr/>
          </p:nvSpPr>
          <p:spPr>
            <a:xfrm>
              <a:off x="8845" y="5628"/>
              <a:ext cx="907" cy="5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55" name="直接连接符 6154"/>
            <p:cNvSpPr/>
            <p:nvPr/>
          </p:nvSpPr>
          <p:spPr>
            <a:xfrm flipH="1">
              <a:off x="7088" y="5628"/>
              <a:ext cx="907" cy="68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56" name="直接连接符 6155"/>
            <p:cNvSpPr/>
            <p:nvPr/>
          </p:nvSpPr>
          <p:spPr>
            <a:xfrm flipH="1">
              <a:off x="5840" y="7045"/>
              <a:ext cx="568" cy="68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57" name="直接连接符 6156"/>
            <p:cNvSpPr/>
            <p:nvPr/>
          </p:nvSpPr>
          <p:spPr>
            <a:xfrm>
              <a:off x="7088" y="7103"/>
              <a:ext cx="452" cy="5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58" name="直接连接符 6157"/>
            <p:cNvSpPr/>
            <p:nvPr/>
          </p:nvSpPr>
          <p:spPr>
            <a:xfrm flipH="1">
              <a:off x="9470" y="6988"/>
              <a:ext cx="340" cy="6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59" name="直接连接符 6158"/>
            <p:cNvSpPr/>
            <p:nvPr/>
          </p:nvSpPr>
          <p:spPr>
            <a:xfrm>
              <a:off x="10386" y="7045"/>
              <a:ext cx="680" cy="56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4" name="文本占位符 55298"/>
          <p:cNvSpPr>
            <a:spLocks noGrp="1"/>
          </p:cNvSpPr>
          <p:nvPr/>
        </p:nvSpPr>
        <p:spPr>
          <a:xfrm>
            <a:off x="3188970" y="5207000"/>
            <a:ext cx="5580380" cy="799465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buNone/>
            </a:pPr>
            <a:r>
              <a:rPr lang="zh-CN" altLang="en-US" sz="4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5 1 7 2 4 6 3</a:t>
            </a:r>
            <a:endParaRPr lang="zh-CN" altLang="en-US" sz="4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6705" y="1913890"/>
            <a:ext cx="9356090" cy="4325620"/>
          </a:xfrm>
        </p:spPr>
        <p:txBody>
          <a:bodyPr/>
          <a:p>
            <a:r>
              <a:rPr lang="zh-CN" altLang="en-US" sz="20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算法思想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：维护一个队列，用于存放节点的信息。当访问到一个节点的时候，先访问该节点，然后将该节点的左右儿子分别入对列。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ccbl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int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root)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buNone/>
            </a:pP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queue</a:t>
            </a: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&lt;int&gt;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Q ;创建一个队列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buNone/>
            </a:pP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Q.push(root) ;将根节点入队列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buNone/>
            </a:pP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while(队列不为空){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2">
              <a:buNone/>
            </a:pP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获得队首元素               </a:t>
            </a:r>
            <a:r>
              <a:rPr lang="en-US" altLang="zh-CN" sz="20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//</a:t>
            </a:r>
            <a:r>
              <a:rPr lang="zh-CN" altLang="zh-CN" sz="20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这一行和下一行能交换吗？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2">
              <a:buNone/>
            </a:pP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将队首元素出队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2">
              <a:buNone/>
            </a:pP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输出当前节点的值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2">
              <a:buNone/>
            </a:pP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如果该节点的左儿子不为空，将左儿子加入到队列中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2">
              <a:buNone/>
            </a:pP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如果该节点的右儿子不为空，将右儿子加入到队列中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457200" lvl="1" indent="0">
              <a:buNone/>
            </a:pP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}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7170" name="标题 8194"/>
          <p:cNvSpPr>
            <a:spLocks noGrp="1"/>
          </p:cNvSpPr>
          <p:nvPr/>
        </p:nvSpPr>
        <p:spPr>
          <a:xfrm>
            <a:off x="1743710" y="765175"/>
            <a:ext cx="8313420" cy="9715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3600" b="1" dirty="0">
                <a:ea typeface="黑体" panose="02010609060101010101" pitchFamily="2" charset="-122"/>
                <a:sym typeface="+mn-ea"/>
              </a:rPr>
              <a:t>树的层次遍历</a:t>
            </a:r>
            <a:endParaRPr lang="zh-CN" altLang="zh-CN" sz="3600" b="1" dirty="0"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0035" y="938530"/>
            <a:ext cx="5198110" cy="737870"/>
          </a:xfrm>
        </p:spPr>
        <p:txBody>
          <a:bodyPr/>
          <a:p>
            <a:r>
              <a:rPr lang="zh-CN" altLang="zh-CN" sz="3600" b="1" dirty="0">
                <a:ea typeface="黑体" panose="02010609060101010101" pitchFamily="2" charset="-122"/>
              </a:rPr>
              <a:t>图的</a:t>
            </a:r>
            <a:r>
              <a:rPr lang="zh-CN" altLang="zh-CN" sz="3600" b="1" dirty="0">
                <a:latin typeface="Gungsuh" panose="02030600000101010101" pitchFamily="2" charset="-127"/>
                <a:ea typeface="Gungsuh" panose="02030600000101010101" pitchFamily="2" charset="-127"/>
              </a:rPr>
              <a:t>BFS</a:t>
            </a:r>
            <a:r>
              <a:rPr lang="zh-CN" altLang="zh-CN" sz="3600" b="1" dirty="0">
                <a:ea typeface="黑体" panose="02010609060101010101" pitchFamily="2" charset="-122"/>
              </a:rPr>
              <a:t>示意图</a:t>
            </a:r>
            <a:endParaRPr lang="zh-CN" altLang="zh-CN" sz="3600" b="1" dirty="0">
              <a:ea typeface="黑体" panose="0201060906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rcRect l="7001" r="8927"/>
          <a:stretch>
            <a:fillRect/>
          </a:stretch>
        </p:blipFill>
        <p:spPr>
          <a:xfrm>
            <a:off x="4924425" y="2194560"/>
            <a:ext cx="2966085" cy="29565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5" y="2042160"/>
            <a:ext cx="2232660" cy="3261360"/>
          </a:xfrm>
          <a:prstGeom prst="rect">
            <a:avLst/>
          </a:prstGeom>
        </p:spPr>
      </p:pic>
      <p:graphicFrame>
        <p:nvGraphicFramePr>
          <p:cNvPr id="10" name="对象 9"/>
          <p:cNvGraphicFramePr/>
          <p:nvPr/>
        </p:nvGraphicFramePr>
        <p:xfrm>
          <a:off x="1153160" y="2306955"/>
          <a:ext cx="2936240" cy="2844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2933700" imgH="2842260" progId="Paint.Picture">
                  <p:embed/>
                </p:oleObj>
              </mc:Choice>
              <mc:Fallback>
                <p:oleObj name="" r:id="rId3" imgW="2933700" imgH="2842260" progId="Paint.Picture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3160" y="2306955"/>
                        <a:ext cx="2936240" cy="2844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214630"/>
            <a:ext cx="10245725" cy="1525270"/>
          </a:xfrm>
        </p:spPr>
        <p:txBody>
          <a:bodyPr/>
          <a:p>
            <a:r>
              <a:rPr lang="zh-CN" altLang="en-US" sz="3600" b="1" dirty="0">
                <a:ea typeface="黑体" panose="02010609060101010101" pitchFamily="2" charset="-122"/>
                <a:sym typeface="+mn-ea"/>
              </a:rPr>
              <a:t>例</a:t>
            </a:r>
            <a:r>
              <a:rPr lang="en-US" altLang="zh-CN" sz="3600" b="1" dirty="0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2</a:t>
            </a:r>
            <a:endParaRPr lang="en-US" altLang="zh-CN" sz="3600" b="1" dirty="0">
              <a:latin typeface="Gungsuh" panose="02030600000101010101" pitchFamily="2" charset="-127"/>
              <a:ea typeface="Gungsuh" panose="02030600000101010101" pitchFamily="2" charset="-127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6705" y="2018030"/>
            <a:ext cx="9333865" cy="4054475"/>
          </a:xfrm>
        </p:spPr>
        <p:txBody>
          <a:bodyPr/>
          <a:p>
            <a:pPr algn="just"/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有一个奇怪的电梯</a:t>
            </a:r>
            <a:r>
              <a:rPr lang="zh-CN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，他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可以停在任何一层，并且在每个楼层有一个Ki（0 &lt;= Ki &lt;= N）。电梯只有两个按钮：上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下。当你在第i层，如果你按下“UP”按钮，你将上升Ki层，也就是说，你将会到达第</a:t>
            </a:r>
            <a:r>
              <a:rPr lang="en-US" altLang="zh-CN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i+Ki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层，如果你按下“DOWN”按钮，你会下降 Ki层，即您将前往第</a:t>
            </a:r>
            <a:r>
              <a:rPr lang="en-US" altLang="zh-CN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i-Ki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层。当然，电梯不能高于N，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也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不能低于1</a:t>
            </a:r>
            <a:r>
              <a:rPr lang="zh-CN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en-US" altLang="zh-CN"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/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例如，有5层的建筑物，并且k1=3，k2=3，k3=1，k4=2，k5=5。从1楼开始，你可以按下“UP”按钮，你会到4楼，</a:t>
            </a:r>
            <a:r>
              <a:rPr lang="zh-CN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但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如果你按下“DOWN”按钮，电梯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不做处理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，因为它不能下到-2楼。</a:t>
            </a:r>
            <a:endParaRPr lang="en-US" altLang="zh-CN"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/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问：当你在A楼而想去B楼时，至少须按下“UP”或“DOWN”按钮多少次？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其中，1 &lt;= N,A,B &lt;= 200</a:t>
            </a:r>
            <a:endParaRPr lang="zh-CN" altLang="en-US"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0"/>
    </a:accent5>
    <a:accent6>
      <a:srgbClr val="E5B900"/>
    </a:accent6>
    <a:hlink>
      <a:srgbClr val="FF0000"/>
    </a:hlink>
    <a:folHlink>
      <a:srgbClr val="3333CC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0"/>
    </a:accent5>
    <a:accent6>
      <a:srgbClr val="E5B900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5132</Words>
  <Application>WPS 演示</Application>
  <PresentationFormat>在屏幕上显示</PresentationFormat>
  <Paragraphs>508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Arial</vt:lpstr>
      <vt:lpstr>宋体</vt:lpstr>
      <vt:lpstr>Wingdings</vt:lpstr>
      <vt:lpstr>Times New Roman</vt:lpstr>
      <vt:lpstr>Tahoma</vt:lpstr>
      <vt:lpstr>Gungsuh</vt:lpstr>
      <vt:lpstr>黑体</vt:lpstr>
      <vt:lpstr>仿宋_GB2312</vt:lpstr>
      <vt:lpstr>仿宋</vt:lpstr>
      <vt:lpstr>微软雅黑</vt:lpstr>
      <vt:lpstr>Arial Unicode MS</vt:lpstr>
      <vt:lpstr>GungsuhChe</vt:lpstr>
      <vt:lpstr>Blends</vt:lpstr>
      <vt:lpstr>Paint.Picture</vt:lpstr>
      <vt:lpstr>ACM程序设计</vt:lpstr>
      <vt:lpstr>预备知识</vt:lpstr>
      <vt:lpstr>STL中队列的基本用法</vt:lpstr>
      <vt:lpstr>STL实例介绍</vt:lpstr>
      <vt:lpstr>第九讲</vt:lpstr>
      <vt:lpstr>例1</vt:lpstr>
      <vt:lpstr>PowerPoint 演示文稿</vt:lpstr>
      <vt:lpstr>图的BFS示意图</vt:lpstr>
      <vt:lpstr>例2</vt:lpstr>
      <vt:lpstr>例2</vt:lpstr>
      <vt:lpstr>例2</vt:lpstr>
      <vt:lpstr>PowerPoint 演示文稿</vt:lpstr>
      <vt:lpstr>例3</vt:lpstr>
      <vt:lpstr>例3</vt:lpstr>
      <vt:lpstr>例3</vt:lpstr>
      <vt:lpstr>例4</vt:lpstr>
      <vt:lpstr>跳马规则</vt:lpstr>
      <vt:lpstr>例4</vt:lpstr>
      <vt:lpstr>PowerPoint 演示文稿</vt:lpstr>
      <vt:lpstr>PowerPoint 演示文稿</vt:lpstr>
      <vt:lpstr>预备知识-优先队列（priority_queue）</vt:lpstr>
      <vt:lpstr>STL中优先队列的基本用法</vt:lpstr>
      <vt:lpstr>优先队列实例1：</vt:lpstr>
      <vt:lpstr>优先队列实例2：</vt:lpstr>
      <vt:lpstr>例5</vt:lpstr>
      <vt:lpstr>要点分析：</vt:lpstr>
      <vt:lpstr>相关练习</vt:lpstr>
      <vt:lpstr>Day Day Up 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LCY</cp:lastModifiedBy>
  <cp:revision>391</cp:revision>
  <dcterms:created xsi:type="dcterms:W3CDTF">2013-05-15T08:51:00Z</dcterms:created>
  <dcterms:modified xsi:type="dcterms:W3CDTF">2021-11-09T08:14:45Z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2052-11.1.0.11045</vt:lpwstr>
  </property>
  <property fmtid="{D5CDD505-2E9C-101B-9397-08002B2CF9AE}" pid="5" name="ICV">
    <vt:lpwstr>2A87BA4F3E084267BAF7CB147D7A4AF3</vt:lpwstr>
  </property>
</Properties>
</file>