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749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851" r:id="rId15"/>
    <p:sldId id="852" r:id="rId16"/>
    <p:sldId id="853" r:id="rId17"/>
    <p:sldId id="854" r:id="rId18"/>
    <p:sldId id="855" r:id="rId19"/>
    <p:sldId id="856" r:id="rId20"/>
    <p:sldId id="863" r:id="rId21"/>
    <p:sldId id="864" r:id="rId22"/>
    <p:sldId id="865" r:id="rId23"/>
    <p:sldId id="866" r:id="rId24"/>
    <p:sldId id="867" r:id="rId25"/>
    <p:sldId id="868" r:id="rId26"/>
    <p:sldId id="869" r:id="rId27"/>
    <p:sldId id="870" r:id="rId28"/>
    <p:sldId id="871" r:id="rId29"/>
    <p:sldId id="872" r:id="rId30"/>
    <p:sldId id="873" r:id="rId31"/>
    <p:sldId id="874" r:id="rId32"/>
    <p:sldId id="875" r:id="rId33"/>
    <p:sldId id="876" r:id="rId34"/>
    <p:sldId id="878" r:id="rId35"/>
    <p:sldId id="879" r:id="rId36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7"/>
        <p:guide pos="3818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12012084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5" y="214313"/>
            <a:ext cx="2601384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53345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2149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556684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066800" y="10985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721784" y="1520825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1214967" y="15208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69333" y="14478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1016000" y="990600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://acm.hdu.edu.cn/showproblem.php?pid=101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2508250" y="685800"/>
            <a:ext cx="6940550" cy="1498600"/>
          </a:xfrm>
        </p:spPr>
        <p:txBody>
          <a:bodyPr anchor="b"/>
          <a:p>
            <a:pPr algn="ctr" defTabSz="914400">
              <a:lnSpc>
                <a:spcPct val="140000"/>
              </a:lnSpc>
              <a:buNone/>
            </a:pPr>
            <a:r>
              <a:rPr lang="en-US" altLang="zh-CN" sz="6600" b="1" kern="1200" baseline="0" dirty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6600" b="1" kern="1200" baseline="0" dirty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6600" b="1" kern="1200" baseline="0" dirty="0">
              <a:latin typeface="Tahoma" panose="020B0604030504040204" pitchFamily="2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2854325" y="2564130"/>
            <a:ext cx="6305550" cy="1207135"/>
          </a:xfrm>
        </p:spPr>
        <p:txBody>
          <a:bodyPr anchor="t"/>
          <a:p>
            <a:pPr defTabSz="914400">
              <a:buSzPct val="60000"/>
            </a:pPr>
            <a:r>
              <a:rPr lang="zh-CN" altLang="en-US" b="1" kern="1200" baseline="0">
                <a:latin typeface="仿宋_GB2312" pitchFamily="1" charset="-122"/>
                <a:ea typeface="仿宋_GB2312" pitchFamily="1" charset="-122"/>
                <a:cs typeface="+mn-cs"/>
              </a:rPr>
              <a:t>杭州电子科技大学  刘春英</a:t>
            </a:r>
            <a:endParaRPr lang="zh-CN" altLang="en-US" b="1" kern="1200" baseline="0">
              <a:latin typeface="仿宋_GB2312" pitchFamily="1" charset="-122"/>
              <a:ea typeface="仿宋_GB2312" pitchFamily="1" charset="-122"/>
              <a:cs typeface="+mn-cs"/>
            </a:endParaRPr>
          </a:p>
          <a:p>
            <a:pPr defTabSz="914400">
              <a:buSzPct val="60000"/>
            </a:pPr>
            <a:r>
              <a:rPr lang="en-US" altLang="zh-CN" b="1" kern="1200" baseline="0">
                <a:latin typeface="仿宋_GB2312" pitchFamily="1" charset="-122"/>
                <a:ea typeface="仿宋_GB2312" pitchFamily="1" charset="-122"/>
                <a:cs typeface="+mn-cs"/>
              </a:rPr>
              <a:t>134-8612-9712</a:t>
            </a:r>
            <a:endParaRPr lang="en-US" b="1" kern="1200" baseline="0">
              <a:latin typeface="仿宋_GB2312" pitchFamily="1" charset="-122"/>
              <a:ea typeface="仿宋_GB2312" pitchFamily="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617855" y="1000125"/>
            <a:ext cx="4906010" cy="5512435"/>
          </a:xfrm>
          <a:ln w="25400">
            <a:solidFill>
              <a:schemeClr val="accent1"/>
            </a:solidFill>
          </a:ln>
        </p:spPr>
        <p:txBody>
          <a:bodyPr anchor="t"/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#include &lt;bits/stdc++.h&gt;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using namespace std;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int n;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int num[10],vis[10];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void dfs(int step);	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int main()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while(scanf("%d",&amp;n)==1)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{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	memset(vis,0,sizeof(vis));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	dfs(1);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}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return 0;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556895" y="216535"/>
            <a:ext cx="9500235" cy="67246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1-</a:t>
            </a:r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参考代码</a:t>
            </a:r>
            <a:endParaRPr lang="zh-CN" altLang="en-US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内容占位符 27650"/>
          <p:cNvSpPr>
            <a:spLocks noGrp="1"/>
          </p:cNvSpPr>
          <p:nvPr/>
        </p:nvSpPr>
        <p:spPr>
          <a:xfrm>
            <a:off x="5644515" y="121920"/>
            <a:ext cx="6054090" cy="657923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void dfs(int step){ </a:t>
            </a: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思考：</a:t>
            </a:r>
            <a:r>
              <a: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</a:t>
            </a: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step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的含义是？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   if(step == n+1){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for(int i = 1; i &lt;= n; i++)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printf("%d ", num[i]);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printf("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n");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return;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for(int i = 1; i &lt;= n; i++){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if(vis[i] == 0){ 	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num[step] = i;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vis[i] = 1;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dfs(step+1);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 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思考：</a:t>
            </a:r>
            <a:r>
              <a: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下面一句如果注销会是什么结果？</a:t>
            </a:r>
            <a:endParaRPr lang="en-US" altLang="zh-CN" sz="2000" b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vis[i] = 0;       </a:t>
            </a: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回溯，难点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}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</a:t>
            </a: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}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}  </a:t>
            </a:r>
            <a:endParaRPr lang="en-US" altLang="zh-CN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 </a:t>
            </a:r>
            <a:r>
              <a: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思考：如果是求任意</a:t>
            </a: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个数的全排列，怎么办？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9906000" cy="4226560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深度优先搜索的关键在于解决“当下该如何做”！</a:t>
            </a:r>
            <a:endParaRPr lang="zh-CN" altLang="en-US" sz="2800" b="1">
              <a:solidFill>
                <a:srgbClr val="FF000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latin typeface="仿宋_GB2312" pitchFamily="1" charset="-122"/>
                <a:ea typeface="仿宋_GB2312" pitchFamily="1" charset="-122"/>
              </a:rPr>
              <a:t>至于下一步怎么做，则与当前一样（只是参数不同而已）</a:t>
            </a:r>
            <a:r>
              <a:rPr lang="en-US" altLang="zh-CN" sz="2800" b="1">
                <a:latin typeface="仿宋_GB2312" pitchFamily="1" charset="-122"/>
                <a:ea typeface="仿宋_GB2312" pitchFamily="1" charset="-122"/>
              </a:rPr>
              <a:t>~</a:t>
            </a:r>
            <a:endParaRPr lang="zh-CN" altLang="en-US" sz="2800" b="1"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深度优先搜索的基本模型：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void dfs(int step)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{   特殊情况处理（一般是结束递归的情况）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    枚举当前每一种可能for(i=1;i&lt;=n;++i)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         在枚举的每一种可能中，递归dfs(step+1);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B050"/>
                </a:solidFill>
                <a:latin typeface="仿宋_GB2312" pitchFamily="1" charset="-122"/>
                <a:ea typeface="仿宋_GB2312" pitchFamily="1" charset="-122"/>
              </a:rPr>
              <a:t>}</a:t>
            </a:r>
            <a:endParaRPr lang="zh-CN" altLang="en-US" sz="2800" b="1">
              <a:solidFill>
                <a:srgbClr val="00B050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深度优先搜索的基本模型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5601" name="矩形 26625"/>
          <p:cNvSpPr/>
          <p:nvPr/>
        </p:nvSpPr>
        <p:spPr>
          <a:xfrm>
            <a:off x="1743710" y="2032635"/>
            <a:ext cx="3932555" cy="42113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/>
            <a: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</a:rPr>
              <a:t>Sample Input</a:t>
            </a:r>
            <a:b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4 4 5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S.X.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..X.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..XD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....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3 4 5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S.X.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..X.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...D</a:t>
            </a:r>
            <a:b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</a:b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</a:rPr>
              <a:t>0 0 0</a:t>
            </a:r>
            <a:endParaRPr lang="en-US" altLang="zh-CN" sz="2400" b="1"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25602" name="矩形 26626"/>
          <p:cNvSpPr/>
          <p:nvPr/>
        </p:nvSpPr>
        <p:spPr>
          <a:xfrm>
            <a:off x="6266815" y="2032635"/>
            <a:ext cx="4176395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</a:rPr>
              <a:t>Sample Output</a:t>
            </a:r>
            <a:b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</a:br>
            <a:b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NO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YES</a:t>
            </a:r>
            <a:r>
              <a:rPr lang="en-US" altLang="zh-CN" sz="3200">
                <a:latin typeface="Tahoma" panose="020B0604030504040204" pitchFamily="2" charset="0"/>
                <a:ea typeface="宋体" panose="02010600030101010101" pitchFamily="2" charset="-122"/>
              </a:rPr>
              <a:t> </a:t>
            </a:r>
            <a:endParaRPr lang="en-US" altLang="zh-CN" sz="32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5604" name="图片 26628" descr="u=1902853007,3922379816&amp;fm=0&amp;gp=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95" y="4263390"/>
            <a:ext cx="2592388" cy="1722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8700135" cy="3455035"/>
          </a:xfrm>
        </p:spPr>
        <p:txBody>
          <a:bodyPr anchor="t"/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典型的迷宫搜索，</a:t>
            </a:r>
            <a:r>
              <a:rPr lang="zh-CN" altLang="en-US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熟练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掌握该题将具有</a:t>
            </a:r>
            <a:r>
              <a:rPr lang="zh-CN" altLang="en-US" b="1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里程碑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式的意义！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每个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block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只能走一次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要求恰好某个给定的时间到达出口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是否可以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BFS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？为什么？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3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1743075" y="2043430"/>
            <a:ext cx="8743950" cy="333375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  <a:sym typeface="+mn-ea"/>
              </a:rPr>
              <a:t>算法</a:t>
            </a:r>
            <a:r>
              <a:rPr lang="zh-CN" altLang="en-US" b="1">
                <a:latin typeface="仿宋_GB2312" pitchFamily="1" charset="-122"/>
                <a:ea typeface="仿宋_GB2312" pitchFamily="1" charset="-122"/>
                <a:sym typeface="+mn-ea"/>
              </a:rPr>
              <a:t>：深度优先搜索（DFS）</a:t>
            </a:r>
            <a:endParaRPr lang="zh-CN" altLang="en-US" b="1">
              <a:latin typeface="仿宋_GB2312" pitchFamily="1" charset="-122"/>
              <a:ea typeface="仿宋_GB2312" pitchFamily="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  <a:sym typeface="+mn-ea"/>
              </a:rPr>
              <a:t>剪枝条件</a:t>
            </a:r>
            <a:r>
              <a:rPr lang="zh-CN" altLang="en-US" b="1">
                <a:latin typeface="仿宋_GB2312" pitchFamily="1" charset="-122"/>
                <a:ea typeface="仿宋_GB2312" pitchFamily="1" charset="-122"/>
                <a:sym typeface="+mn-ea"/>
              </a:rPr>
              <a:t>？</a:t>
            </a:r>
            <a:endParaRPr lang="zh-CN" altLang="en-US" b="1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如果可走的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block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的总数小于时间，将会产生什么情况？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还想到什么剪枝？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7652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9697"/>
          <p:cNvSpPr>
            <a:spLocks noGrp="1"/>
          </p:cNvSpPr>
          <p:nvPr>
            <p:ph type="title"/>
          </p:nvPr>
        </p:nvSpPr>
        <p:spPr>
          <a:xfrm>
            <a:off x="1720850" y="944880"/>
            <a:ext cx="4338955" cy="766445"/>
          </a:xfrm>
        </p:spPr>
        <p:txBody>
          <a:bodyPr anchor="b"/>
          <a:p>
            <a:pPr algn="l"/>
            <a:r>
              <a:rPr lang="zh-CN" altLang="zh-CN" sz="3600" b="1" dirty="0">
                <a:ea typeface="黑体" panose="02010609060101010101" pitchFamily="2" charset="-122"/>
              </a:rPr>
              <a:t>奇偶性剪枝</a:t>
            </a:r>
            <a:endParaRPr lang="zh-CN" altLang="zh-CN" sz="3600" b="1" dirty="0">
              <a:ea typeface="黑体" panose="02010609060101010101" pitchFamily="2" charset="-122"/>
            </a:endParaRPr>
          </a:p>
        </p:txBody>
      </p:sp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1720850" y="1995805"/>
            <a:ext cx="5808980" cy="4248150"/>
          </a:xfrm>
          <a:ln w="28575">
            <a:solidFill>
              <a:schemeClr val="accent1">
                <a:lumMod val="75000"/>
              </a:schemeClr>
            </a:solidFill>
            <a:miter/>
          </a:ln>
        </p:spPr>
        <p:txBody>
          <a:bodyPr anchor="t"/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可以把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看成这样：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0 1 0 1 0 1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1 0 1 0 1 0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0 1 0 1 0 1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1 0 1 0 1 0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0 1 0 1 0 1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的格子走一步，必然走向为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的格子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的格子走一步，必然走向为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的格子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即：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0-&gt;1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1-&gt;0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必然是奇数步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0-&gt;0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走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1-&gt;1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必然是偶数步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9700" name="矩形 29699"/>
          <p:cNvSpPr/>
          <p:nvPr/>
        </p:nvSpPr>
        <p:spPr>
          <a:xfrm>
            <a:off x="7644130" y="1995805"/>
            <a:ext cx="3837305" cy="42481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rtlCol="0" anchor="t">
            <a:normAutofit lnSpcReduction="20000"/>
          </a:bodyPr>
          <a:p>
            <a:pPr lvl="0" algn="l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仿宋" panose="02010609060101010101" charset="-122"/>
                <a:sym typeface="+mn-ea"/>
              </a:rPr>
              <a:t>结论：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当遇到从 0 走向 0 但是要求时间是奇数的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或者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 1 走向 0 但是要求时间是偶数的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都可以直接判断不可达！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8677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charRg st="5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charRg st="7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2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charRg st="128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3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699">
                                            <p:txEl>
                                              <p:charRg st="13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699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 uiExpand="1" build="p"/>
      <p:bldP spid="2970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9" name="矩形 30723"/>
          <p:cNvSpPr/>
          <p:nvPr/>
        </p:nvSpPr>
        <p:spPr>
          <a:xfrm>
            <a:off x="389255" y="177800"/>
            <a:ext cx="5141595" cy="62909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182562" tIns="46038" rIns="182562" bIns="46038" anchor="t"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#include &lt;bits/stdc++.h&gt;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using namespace std;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char </a:t>
            </a:r>
            <a:r>
              <a:rPr lang="en-US" altLang="zh-CN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Map</a:t>
            </a: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[9][9];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int n,m,t,di,dj;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bool escape;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int dir[4][2]=</a:t>
            </a:r>
            <a:endParaRPr lang="zh-CN" altLang="en-US" sz="2400" dirty="0">
              <a:solidFill>
                <a:srgbClr val="00B050"/>
              </a:solidFill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{{0,-1},{0,1},{1,0},{-1,0}}; </a:t>
            </a:r>
            <a:endParaRPr lang="zh-CN" altLang="en-US" sz="2400" b="1" dirty="0">
              <a:solidFill>
                <a:srgbClr val="00B050"/>
              </a:solidFill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void dfs(int si,int sj,int cnt)</a:t>
            </a:r>
            <a:r>
              <a:rPr lang="en-US" altLang="zh-CN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;</a:t>
            </a:r>
            <a:r>
              <a:rPr lang="zh-CN" altLang="en-US" sz="24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 marL="0" lvl="0" indent="0" algn="l">
              <a:lnSpc>
                <a:spcPct val="70000"/>
              </a:lnSpc>
              <a:buNone/>
            </a:pP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int main()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{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int i,j,si,sj;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while(cin&gt;&gt;n&gt;&gt;m&gt;&gt;t)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{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if(n==0 &amp;&amp; m==0 &amp;&amp; t==0)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   break;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	 int wall=0;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	 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for(i=1;i&lt;=n;i++)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         for(j=1;j&lt;=m;j++)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         { 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            cin&gt;&gt;</a:t>
            </a:r>
            <a:r>
              <a:rPr lang="en-US" altLang="zh-CN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Map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[i][j];</a:t>
            </a: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     </a:t>
            </a:r>
            <a:endParaRPr lang="zh-CN" altLang="en-US" sz="1800" dirty="0"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29701" name="灯片编号占位符 2"/>
          <p:cNvSpPr/>
          <p:nvPr>
            <p:ph type="sldNum" sz="quarter" idx="12"/>
          </p:nvPr>
        </p:nvSpPr>
        <p:spPr>
          <a:xfrm>
            <a:off x="11595100" y="6243955"/>
            <a:ext cx="487045" cy="457200"/>
          </a:xfrm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3" name="矩形 30723"/>
          <p:cNvSpPr/>
          <p:nvPr/>
        </p:nvSpPr>
        <p:spPr>
          <a:xfrm>
            <a:off x="5675630" y="178435"/>
            <a:ext cx="6029960" cy="62903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182562" tIns="46038" rIns="182562" bIns="46038" anchor="t"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     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if(</a:t>
            </a:r>
            <a:r>
              <a:rPr lang="en-US" altLang="zh-CN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ap[i][j]=='S')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     { si=i; sj=j; }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  else if(</a:t>
            </a:r>
            <a:r>
              <a:rPr lang="en-US" altLang="zh-CN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ap[i][j]=='D')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     { di=i; dj=j; }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  else if(</a:t>
            </a:r>
            <a:r>
              <a:rPr lang="en-US" altLang="zh-CN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ap[i][j]=='X')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     wall++; </a:t>
            </a:r>
            <a:endParaRPr lang="zh-CN" altLang="en-US" sz="2400" dirty="0">
              <a:solidFill>
                <a:srgbClr val="FF0000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}</a:t>
            </a: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if(n*m-wall&lt;=t)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	 {  cout&lt;&lt;"NO"&lt;&lt;endl;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	    </a:t>
            </a:r>
            <a:r>
              <a:rPr lang="fr-FR" altLang="en-US" sz="2400" dirty="0">
                <a:latin typeface="GungsuhChe" panose="02030609000101010101" charset="-127"/>
                <a:ea typeface="GungsuhChe" panose="02030609000101010101" charset="-127"/>
              </a:rPr>
              <a:t>continue;</a:t>
            </a:r>
            <a:endParaRPr lang="fr-FR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fr-FR" altLang="en-US" sz="2400" dirty="0">
                <a:latin typeface="GungsuhChe" panose="02030609000101010101" charset="-127"/>
                <a:ea typeface="GungsuhChe" panose="02030609000101010101" charset="-127"/>
              </a:rPr>
              <a:t>	 }</a:t>
            </a:r>
            <a:endParaRPr lang="fr-FR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fr-FR" altLang="en-US" sz="2400" dirty="0">
                <a:latin typeface="GungsuhChe" panose="02030609000101010101" charset="-127"/>
                <a:ea typeface="GungsuhChe" panose="02030609000101010101" charset="-127"/>
              </a:rPr>
              <a:t>	 escape=0;  </a:t>
            </a:r>
            <a:r>
              <a:rPr lang="en-US" altLang="fr-FR" sz="2400" dirty="0">
                <a:latin typeface="GungsuhChe" panose="02030609000101010101" charset="-127"/>
                <a:ea typeface="GungsuhChe" panose="02030609000101010101" charset="-127"/>
              </a:rPr>
              <a:t>M</a:t>
            </a:r>
            <a:r>
              <a:rPr lang="fr-FR" altLang="en-US" sz="2400" dirty="0">
                <a:latin typeface="GungsuhChe" panose="02030609000101010101" charset="-127"/>
                <a:ea typeface="GungsuhChe" panose="02030609000101010101" charset="-127"/>
              </a:rPr>
              <a:t>ap[si][sj]='X';</a:t>
            </a:r>
            <a:endParaRPr lang="fr-FR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fr-FR" altLang="en-US" sz="2400" dirty="0">
                <a:latin typeface="GungsuhChe" panose="02030609000101010101" charset="-127"/>
                <a:ea typeface="GungsuhChe" panose="02030609000101010101" charset="-127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dfs(si,sj,0);</a:t>
            </a: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if(escape) cout&lt;&lt;"YES"&lt;&lt;endl;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    else       cout&lt;&lt;"NO"&lt;&lt;endl;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}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   return 0; </a:t>
            </a:r>
            <a:endParaRPr lang="zh-CN" altLang="en-US" sz="2400" dirty="0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GungsuhChe" panose="02030609000101010101" charset="-127"/>
                <a:ea typeface="GungsuhChe" panose="02030609000101010101" charset="-127"/>
              </a:rPr>
              <a:t>}</a:t>
            </a:r>
            <a:r>
              <a:rPr lang="zh-CN" altLang="en-US" sz="2000" dirty="0">
                <a:latin typeface="GungsuhChe" panose="02030609000101010101" charset="-127"/>
                <a:ea typeface="GungsuhChe" panose="02030609000101010101" charset="-127"/>
              </a:rPr>
              <a:t> </a:t>
            </a:r>
            <a:endParaRPr lang="zh-CN" altLang="en-US" sz="2000" dirty="0">
              <a:latin typeface="GungsuhChe" panose="02030609000101010101" charset="-127"/>
              <a:ea typeface="GungsuhChe" panose="02030609000101010101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文本占位符 30722"/>
          <p:cNvSpPr>
            <a:spLocks noGrp="1"/>
          </p:cNvSpPr>
          <p:nvPr>
            <p:ph idx="1"/>
          </p:nvPr>
        </p:nvSpPr>
        <p:spPr>
          <a:xfrm>
            <a:off x="520065" y="269240"/>
            <a:ext cx="10749280" cy="6223635"/>
          </a:xfrm>
          <a:noFill/>
          <a:ln w="25400">
            <a:solidFill>
              <a:schemeClr val="accent1"/>
            </a:solidFill>
          </a:ln>
        </p:spPr>
        <p:txBody>
          <a:bodyPr lIns="182562" tIns="46038" rIns="182562" bIns="46038" anchor="t">
            <a:noAutofit/>
          </a:bodyPr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void dfs(int si,int sj,int cnt)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{  int i,temp;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if(si&gt;n || sj&gt;m || si&lt;=0 || sj&lt;=0)   return;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if(cnt==t &amp;&amp; si==di &amp;&amp; sj==dj)     escape=1;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if(escape)        return;</a:t>
            </a:r>
            <a:r>
              <a:rPr lang="zh-CN" altLang="en-US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</a:t>
            </a:r>
            <a:endParaRPr lang="zh-CN" altLang="en-US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</a:t>
            </a:r>
            <a:r>
              <a:rPr lang="zh-CN" altLang="en-US" sz="2800" b="1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temp=(t-cnt)-abs(si-di)-abs(sj-dj); </a:t>
            </a:r>
            <a:endParaRPr lang="zh-CN" altLang="en-US" sz="2800" b="1" dirty="0">
              <a:solidFill>
                <a:srgbClr val="00B050"/>
              </a:solidFill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   if(temp&lt;0||temp</a:t>
            </a:r>
            <a:r>
              <a:rPr lang="en-US" altLang="zh-CN" sz="2800" b="1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%2==1</a:t>
            </a:r>
            <a:r>
              <a:rPr lang="zh-CN" altLang="en-US" sz="2800" b="1" dirty="0">
                <a:solidFill>
                  <a:srgbClr val="00B05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)        return;</a:t>
            </a: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for(i=0;i&lt;4;i++)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{   if(</a:t>
            </a:r>
            <a:r>
              <a:rPr lang="en-US" altLang="zh-CN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ap[si+dir[i][0]][sj+dir[i][1]]!='X')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    {  </a:t>
            </a:r>
            <a:r>
              <a:rPr lang="en-US" altLang="zh-CN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ap[si+dir[i][0]][sj+dir[i][1]]='X';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dfs(si+dir[i][0],sj+dir[i][1],cnt+1);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       </a:t>
            </a:r>
            <a:r>
              <a:rPr lang="en-US" altLang="zh-CN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M</a:t>
            </a: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ap[si+dir[i][0]][sj+dir[i][1]]='.';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    }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}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   return;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r>
              <a:rPr lang="zh-CN" altLang="en-US" sz="2800" b="1" dirty="0">
                <a:latin typeface="GungsuhChe" panose="02030609000101010101" charset="-127"/>
                <a:ea typeface="GungsuhChe" panose="02030609000101010101" charset="-127"/>
                <a:sym typeface="+mn-ea"/>
              </a:rPr>
              <a:t>} </a:t>
            </a: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lvl="0" indent="0" algn="l">
              <a:lnSpc>
                <a:spcPct val="70000"/>
              </a:lnSpc>
              <a:buNone/>
            </a:pPr>
            <a:endParaRPr lang="zh-CN" altLang="en-US" sz="2800" b="1" dirty="0">
              <a:latin typeface="GungsuhChe" panose="02030609000101010101" charset="-127"/>
              <a:ea typeface="GungsuhChe" panose="02030609000101010101" charset="-127"/>
              <a:sym typeface="+mn-ea"/>
            </a:endParaRPr>
          </a:p>
        </p:txBody>
      </p:sp>
      <p:sp>
        <p:nvSpPr>
          <p:cNvPr id="29701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694055"/>
            <a:ext cx="8246745" cy="1053465"/>
          </a:xfrm>
        </p:spPr>
        <p:txBody>
          <a:bodyPr/>
          <a:p>
            <a:r>
              <a:rPr lang="zh-CN" altLang="zh-CN" sz="3600" b="1" dirty="0">
                <a:ea typeface="黑体" panose="02010609060101010101" pitchFamily="2" charset="-122"/>
              </a:rPr>
              <a:t>温馨提醒：</a:t>
            </a:r>
            <a:endParaRPr lang="zh-CN" altLang="zh-CN" sz="3600" b="1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6715" y="2110105"/>
            <a:ext cx="9489440" cy="245935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回溯法是初学者学习暴力法的第一个障碍，学习时间</a:t>
            </a:r>
            <a:r>
              <a:rPr lang="zh-CN" altLang="en-US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短则数天，长则数月甚至一年以上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摘自《算法竞赛入门经典》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P191</a:t>
            </a:r>
            <a:endParaRPr lang="zh-CN" altLang="en-US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zh-CN" sz="3600" b="1">
                <a:ea typeface="黑体" panose="02010609060101010101" pitchFamily="2" charset="-122"/>
              </a:rPr>
              <a:t>导引问题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2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斐波那契数列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15490"/>
            <a:ext cx="9629775" cy="3662045"/>
          </a:xfrm>
        </p:spPr>
        <p:txBody>
          <a:bodyPr anchor="t"/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题目描述：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Fibonacci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数列的定义大家都知道：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en-US" altLang="zh-CN" sz="2450">
                <a:latin typeface="仿宋" panose="02010609060101010101" charset="-122"/>
                <a:ea typeface="仿宋" panose="02010609060101010101" charset="-122"/>
              </a:rPr>
              <a:t>f(1)=1,</a:t>
            </a:r>
            <a:endParaRPr lang="en-US" altLang="zh-CN" sz="245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en-US" altLang="zh-CN" sz="2450">
                <a:latin typeface="仿宋" panose="02010609060101010101" charset="-122"/>
                <a:ea typeface="仿宋" panose="02010609060101010101" charset="-122"/>
              </a:rPr>
              <a:t>f(2)=1,</a:t>
            </a:r>
            <a:endParaRPr lang="en-US" altLang="zh-CN" sz="245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en-US" altLang="zh-CN" sz="2450">
                <a:latin typeface="仿宋" panose="02010609060101010101" charset="-122"/>
                <a:ea typeface="仿宋" panose="02010609060101010101" charset="-122"/>
              </a:rPr>
              <a:t>f(n)=f(n-1)+f(n-2)   (n&gt;2)</a:t>
            </a:r>
            <a:endParaRPr lang="en-US" altLang="zh-CN" sz="245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给定一个正整数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N(N&lt;=10000)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，请计算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f(N) mod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10^9+7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）的结果。</a:t>
            </a:r>
            <a:endParaRPr lang="en-US" altLang="zh-CN" sz="2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预备知识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2025650"/>
            <a:ext cx="4517390" cy="3550285"/>
          </a:xfrm>
          <a:ln w="28575" cmpd="sng">
            <a:noFill/>
            <a:prstDash val="solid"/>
          </a:ln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二叉树的遍历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1、先根遍历（根左右）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2、中根遍历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（左根右）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3、后根遍历（左右根）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10" y="2168525"/>
            <a:ext cx="3288030" cy="285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zh-CN" sz="3600" b="1">
                <a:ea typeface="黑体" panose="02010609060101010101" pitchFamily="2" charset="-122"/>
                <a:sym typeface="+mn-ea"/>
              </a:rPr>
              <a:t>导引问题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斐波那契数列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629775" cy="3406775"/>
          </a:xfrm>
        </p:spPr>
        <p:txBody>
          <a:bodyPr anchor="t"/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思考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：最常见的方法是？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递推（从小往大计算，数组保存结果）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lvl="0"/>
            <a:endParaRPr lang="zh-CN" altLang="en-US" sz="2740">
              <a:latin typeface="仿宋" panose="02010609060101010101" charset="-122"/>
              <a:ea typeface="仿宋" panose="02010609060101010101" charset="-122"/>
            </a:endParaRPr>
          </a:p>
          <a:p>
            <a:pPr lvl="0"/>
            <a:r>
              <a:rPr lang="zh-CN" altLang="en-US" sz="2740">
                <a:latin typeface="仿宋" panose="02010609060101010101" charset="-122"/>
                <a:ea typeface="仿宋" panose="02010609060101010101" charset="-122"/>
              </a:rPr>
              <a:t>思考</a:t>
            </a:r>
            <a:r>
              <a:rPr lang="en-US" altLang="zh-CN" sz="274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740">
                <a:latin typeface="仿宋" panose="02010609060101010101" charset="-122"/>
                <a:ea typeface="仿宋" panose="02010609060101010101" charset="-122"/>
              </a:rPr>
              <a:t>：除了上面的递推，还可以怎么实现</a:t>
            </a:r>
            <a:r>
              <a:rPr lang="en-US" altLang="zh-CN" sz="2740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 sz="274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递归（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zh-CN" sz="3600" b="1">
                <a:ea typeface="黑体" panose="02010609060101010101" pitchFamily="2" charset="-122"/>
                <a:sym typeface="+mn-ea"/>
              </a:rPr>
              <a:t>导引问题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斐波那契数列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629775" cy="4029710"/>
          </a:xfrm>
        </p:spPr>
        <p:txBody>
          <a:bodyPr anchor="t"/>
          <a:p>
            <a:r>
              <a:rPr lang="en-US" altLang="zh-CN" sz="2395">
                <a:latin typeface="仿宋" panose="02010609060101010101" charset="-122"/>
                <a:ea typeface="仿宋" panose="02010609060101010101" charset="-122"/>
              </a:rPr>
              <a:t>Fibonacci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数列的</a:t>
            </a:r>
            <a:r>
              <a:rPr lang="zh-CN" altLang="en-US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普通</a:t>
            </a:r>
            <a:r>
              <a:rPr lang="en-US" altLang="zh-CN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实现方式：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int dfs(int 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n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endParaRPr lang="zh-CN" altLang="en-US" sz="2395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    if(n==1 || n==2) 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</a:rPr>
              <a:t>return 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1;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    else     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return (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dfs(n-1)+dfs(n-2)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)%1000000007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pPr lvl="0"/>
            <a:endParaRPr lang="zh-CN" altLang="en-US" sz="2395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递归的优缺点？</a:t>
            </a:r>
            <a:endParaRPr lang="zh-CN" altLang="en-US" sz="2395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如何保留优点，克服缺点？</a:t>
            </a:r>
            <a:endParaRPr lang="zh-CN" altLang="en-US" sz="2395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6145"/>
          <p:cNvSpPr>
            <a:spLocks noGrp="1"/>
          </p:cNvSpPr>
          <p:nvPr>
            <p:ph type="title"/>
          </p:nvPr>
        </p:nvSpPr>
        <p:spPr>
          <a:xfrm>
            <a:off x="1702435" y="228600"/>
            <a:ext cx="8834120" cy="1462405"/>
          </a:xfrm>
        </p:spPr>
        <p:txBody>
          <a:bodyPr anchor="b"/>
          <a:p>
            <a:r>
              <a:rPr lang="zh-CN" altLang="en-US" b="1" dirty="0">
                <a:ea typeface="黑体" panose="02010609060101010101" pitchFamily="2" charset="-122"/>
              </a:rPr>
              <a:t>搜索和</a:t>
            </a:r>
            <a:r>
              <a:rPr lang="en-US" altLang="zh-CN" b="1" dirty="0">
                <a:latin typeface="Gungsuh" panose="02030600000101010101" pitchFamily="2" charset="-127"/>
                <a:ea typeface="Gungsuh" panose="02030600000101010101" pitchFamily="2" charset="-127"/>
              </a:rPr>
              <a:t>DP</a:t>
            </a:r>
            <a:r>
              <a:rPr lang="zh-CN" altLang="en-US" b="1" dirty="0">
                <a:ea typeface="黑体" panose="02010609060101010101" pitchFamily="2" charset="-122"/>
              </a:rPr>
              <a:t>的结合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>
          <a:xfrm>
            <a:off x="2424430" y="2349500"/>
            <a:ext cx="7272020" cy="1338580"/>
          </a:xfrm>
        </p:spPr>
        <p:txBody>
          <a:bodyPr anchor="t"/>
          <a:p>
            <a:pPr algn="ctr">
              <a:buNone/>
            </a:pPr>
            <a:r>
              <a:rPr lang="zh-CN" altLang="en-US" sz="8000" b="1" dirty="0">
                <a:solidFill>
                  <a:schemeClr val="hlink"/>
                </a:solidFill>
                <a:ea typeface="黑体" panose="02010609060101010101" pitchFamily="2" charset="-122"/>
              </a:rPr>
              <a:t>记忆化搜索</a:t>
            </a:r>
            <a:endParaRPr lang="en-US" altLang="zh-CN" sz="8000" b="1" dirty="0">
              <a:solidFill>
                <a:schemeClr val="hlink"/>
              </a:solidFill>
              <a:latin typeface="Gungsuh" panose="02030600000101010101" pitchFamily="2" charset="-127"/>
              <a:ea typeface="黑体" panose="02010609060101010101" pitchFamily="2" charset="-122"/>
            </a:endParaRPr>
          </a:p>
        </p:txBody>
      </p:sp>
      <p:sp>
        <p:nvSpPr>
          <p:cNvPr id="5123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zh-CN" sz="3600" b="1">
                <a:ea typeface="黑体" panose="02010609060101010101" pitchFamily="2" charset="-122"/>
                <a:sym typeface="+mn-ea"/>
              </a:rPr>
              <a:t>导引问题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斐波那契数列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629775" cy="4029710"/>
          </a:xfrm>
        </p:spPr>
        <p:txBody>
          <a:bodyPr anchor="t"/>
          <a:p>
            <a:r>
              <a:rPr lang="en-US" altLang="zh-CN" sz="2395">
                <a:latin typeface="仿宋" panose="02010609060101010101" charset="-122"/>
                <a:ea typeface="仿宋" panose="02010609060101010101" charset="-122"/>
              </a:rPr>
              <a:t>Fibonacci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数列的</a:t>
            </a:r>
            <a:r>
              <a:rPr lang="zh-CN" altLang="en-US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记忆化</a:t>
            </a:r>
            <a:r>
              <a:rPr lang="en-US" altLang="zh-CN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实现方式：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int dfs(int 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n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endParaRPr lang="zh-CN" altLang="en-US" sz="2395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if(fib[n]) return fib[n];</a:t>
            </a:r>
            <a:endParaRPr lang="zh-CN" altLang="en-US" sz="2395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    if(n==1 || n==2) fib[n]=1;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    else     fib[n]=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dfs(n-1)+dfs(n-2)</a:t>
            </a:r>
            <a:r>
              <a:rPr lang="en-US" altLang="zh-CN" sz="2395">
                <a:latin typeface="仿宋" panose="02010609060101010101" charset="-122"/>
                <a:ea typeface="仿宋" panose="02010609060101010101" charset="-122"/>
                <a:sym typeface="+mn-ea"/>
              </a:rPr>
              <a:t>)%1000000007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    return </a:t>
            </a:r>
            <a:r>
              <a:rPr lang="zh-CN" altLang="en-US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fib[n]</a:t>
            </a:r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395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395">
                <a:latin typeface="仿宋" panose="02010609060101010101" charset="-122"/>
                <a:ea typeface="仿宋" panose="02010609060101010101" charset="-122"/>
              </a:rPr>
              <a:t>现在，是否对</a:t>
            </a:r>
            <a:r>
              <a:rPr lang="zh-CN" altLang="en-US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记忆化</a:t>
            </a:r>
            <a:r>
              <a:rPr lang="en-US" altLang="zh-CN" sz="239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DFS</a:t>
            </a:r>
            <a:r>
              <a:rPr lang="zh-CN" altLang="en-US" sz="2395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有了基本的认识？</a:t>
            </a:r>
            <a:endParaRPr lang="zh-CN" altLang="en-US" sz="2395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r>
              <a:rPr lang="zh-CN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01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背包问题</a:t>
            </a:r>
            <a:endParaRPr lang="zh-CN" altLang="en-US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350375" cy="3517265"/>
          </a:xfrm>
        </p:spPr>
        <p:txBody>
          <a:bodyPr anchor="t"/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题目描述：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sz="2800">
                <a:latin typeface="仿宋" panose="02010609060101010101" charset="-122"/>
                <a:ea typeface="仿宋" panose="02010609060101010101" charset="-122"/>
              </a:rPr>
              <a:t>有N件物品和一个重量为</a:t>
            </a:r>
            <a:r>
              <a:rPr lang="en-US" sz="2800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sz="2800">
                <a:latin typeface="仿宋" panose="02010609060101010101" charset="-122"/>
                <a:ea typeface="仿宋" panose="02010609060101010101" charset="-122"/>
              </a:rPr>
              <a:t>的背包</a:t>
            </a:r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sz="2800">
                <a:latin typeface="仿宋" panose="02010609060101010101" charset="-122"/>
                <a:ea typeface="仿宋" panose="02010609060101010101" charset="-122"/>
              </a:rPr>
              <a:t>每种物品均只有一件</a:t>
            </a:r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sz="2800">
                <a:latin typeface="仿宋" panose="02010609060101010101" charset="-122"/>
                <a:ea typeface="仿宋" panose="02010609060101010101" charset="-122"/>
              </a:rPr>
              <a:t>第i件物品的重量是w[i]，价值是p[i]。将哪些物品装入背包可使</a:t>
            </a:r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获得的</a:t>
            </a:r>
            <a:r>
              <a:rPr sz="2800">
                <a:latin typeface="仿宋" panose="02010609060101010101" charset="-122"/>
                <a:ea typeface="仿宋" panose="02010609060101010101" charset="-122"/>
              </a:rPr>
              <a:t>价值总和最大</a:t>
            </a:r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？</a:t>
            </a:r>
            <a:endParaRPr lang="zh-CN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请输出能获得的最大价值总和</a:t>
            </a:r>
            <a:r>
              <a:rPr sz="2800">
                <a:latin typeface="仿宋" panose="02010609060101010101" charset="-122"/>
                <a:ea typeface="仿宋" panose="02010609060101010101" charset="-122"/>
              </a:rPr>
              <a:t>。</a:t>
            </a:r>
            <a:endParaRPr sz="2800">
              <a:latin typeface="仿宋" panose="02010609060101010101" charset="-122"/>
              <a:ea typeface="仿宋" panose="02010609060101010101" charset="-122"/>
            </a:endParaRPr>
          </a:p>
          <a:p>
            <a:endParaRPr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>
                <a:latin typeface="仿宋" panose="02010609060101010101" charset="-122"/>
                <a:ea typeface="仿宋" panose="02010609060101010101" charset="-122"/>
              </a:rPr>
              <a:t>回忆一下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01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背包问题的实现方式（请回答）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r>
              <a:rPr lang="zh-CN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01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背包问题</a:t>
            </a:r>
            <a:endParaRPr lang="zh-CN" altLang="en-US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994900" cy="3820795"/>
          </a:xfrm>
        </p:spPr>
        <p:txBody>
          <a:bodyPr anchor="t"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问题：是否可以</a:t>
            </a: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递归（</a:t>
            </a:r>
            <a:r>
              <a:rPr lang="en-US" altLang="zh-CN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lvl="0"/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int dfs(int i,int v)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{   if(i==0||v&lt;=0) return 0;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    if(w[i]&gt;v)   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sym typeface="+mn-ea"/>
              </a:rPr>
              <a:t>return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dfs(i-1,v);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    else 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sym typeface="+mn-ea"/>
              </a:rPr>
              <a:t>return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max(dfs(i-1,v),dfs(i-1,v-w[i])+p[i]);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800"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如何</a:t>
            </a: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记忆化</a:t>
            </a:r>
            <a:r>
              <a:rPr lang="en-US" altLang="zh-CN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解决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01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背包问题？</a:t>
            </a:r>
            <a:endParaRPr lang="zh-CN" altLang="en-US" sz="4695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01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背包问题</a:t>
            </a:r>
            <a:endParaRPr lang="zh-CN" altLang="en-US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350375" cy="4085590"/>
          </a:xfrm>
        </p:spPr>
        <p:txBody>
          <a:bodyPr anchor="t"/>
          <a:p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记忆化</a:t>
            </a:r>
            <a:r>
              <a:rPr lang="en-US" altLang="zh-CN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求解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01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背包问题（基本版）：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int dfs(int i,int v)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{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if(dp[i][v]) return dp[i][v];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if(i==0||v&lt;=0) return 0;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if(w[i]&gt;v) dp[i][v]=dfs(i-1,v);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else dp[i][v]=max(dfs(i-1,v),dfs(i-1,v-w[i])+p[i]);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return dp[i][v];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关于记忆化</a:t>
            </a:r>
            <a:r>
              <a:rPr lang="en-US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DFS</a:t>
            </a:r>
            <a:endParaRPr lang="en-US" altLang="zh-CN" sz="3600" b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161145" cy="2632710"/>
          </a:xfrm>
        </p:spPr>
        <p:txBody>
          <a:bodyPr anchor="t"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是否有</a:t>
            </a: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这样的疑问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上面两个问题都很容易用普通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DP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的方式实现，为什么还需要记忆化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DFS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？它的优势在哪里？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4</a:t>
            </a:r>
            <a:r>
              <a:rPr lang="zh-CN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老鼠和奶酪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350375" cy="3923030"/>
          </a:xfrm>
        </p:spPr>
        <p:txBody>
          <a:bodyPr anchor="t"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题目描述：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老鼠在某个城市储存了一些奶酪，城市可以看成一个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n*n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的网格，在每个网格的洞里，老鼠存储了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0~100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块的奶酪。现在，它准备享用这些美味。开始，它在（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0,0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）的位置，每吃光一个地方的奶酪，就转移到边上水平或者垂直的位置。麻烦的是，有只猫在洞的附近，所以它每次在被猫抓住之前最多只能移动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个位置，更糟糕的是，每吃掉一个地方的奶酪，就会变胖。所以，为了下一次逃跑有足够的能量，每次它必须移动到一个比这次有更多奶酪的网格。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给定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以及每个网格的奶酪数量；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请计算：老鼠最多能吃到多少块奶酪（直到不能继续活动）？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4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老鼠和奶酪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10055" y="2025650"/>
            <a:ext cx="9350375" cy="4127500"/>
          </a:xfrm>
        </p:spPr>
        <p:txBody>
          <a:bodyPr anchor="t"/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思考并请回答自己的思路；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大家一起分析：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、本题的要点：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目标点的数字必须大于当前决策时的点。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、普通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DP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如何处理？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根据上一条，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非线性问题线性化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、记忆化搜索的优点？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思路更简单、自然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预备知识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2025650"/>
            <a:ext cx="4836795" cy="3928745"/>
          </a:xfrm>
          <a:ln w="28575" cmpd="sng">
            <a:noFill/>
            <a:prstDash val="solid"/>
          </a:ln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1、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先根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遍历的结果是：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2 7 1 6 5 3 8 9 4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2、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中根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遍历的结果是：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1 7 5 6 3 2 8 4 9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3、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后根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遍历的结果是：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1 5 3 6 7 4 9 8 2</a:t>
            </a:r>
            <a:endParaRPr lang="en-US" altLang="zh-CN" b="1" dirty="0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6260" y="2097405"/>
            <a:ext cx="3569335" cy="3101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4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ea typeface="黑体" panose="02010609060101010101" pitchFamily="2" charset="-122"/>
              </a:rPr>
              <a:t>老鼠和奶酪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025525" y="2025650"/>
            <a:ext cx="6410960" cy="432435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dfs(int x, int y) {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int answer = 0;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1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if (ans[x][y])  return ans[x][y];</a:t>
            </a:r>
            <a:endParaRPr lang="zh-CN" altLang="en-US" sz="18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for (int i = 0;i &lt; 4;i++)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for (int j = 1;j &lt;= k;j++) {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    int xx = x + dis[i][0] * j;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    int yy = y + dis[i][1] * j;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    if (OK(xx, yy) &amp;&amp; init[xx][yy]&gt;init[x][y])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        answer = max(answer, dfs(xx, yy));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1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ans[x][y] = answer + init[x][y];</a:t>
            </a:r>
            <a:endParaRPr lang="zh-CN" altLang="en-US" sz="18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return ans[x][y];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" name="文本占位符 55298"/>
          <p:cNvSpPr>
            <a:spLocks noGrp="1"/>
          </p:cNvSpPr>
          <p:nvPr/>
        </p:nvSpPr>
        <p:spPr>
          <a:xfrm>
            <a:off x="7507605" y="2025650"/>
            <a:ext cx="4422140" cy="43243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......</a:t>
            </a:r>
            <a:endParaRPr lang="en-US" altLang="zh-CN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init[102][102];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ans[102][102];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int dis[4][2]={ 0,1,1,0,0,-1,-1,0 };</a:t>
            </a:r>
            <a:endParaRPr lang="zh-CN" altLang="en-US" sz="18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n, k;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bool OK(int x, int y) {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if (x&lt;0 || x&gt;=n || y&lt;0 || y&gt;=n)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return false;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return true;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main()</a:t>
            </a:r>
            <a:endParaRPr lang="en-US" altLang="zh-CN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{    ......   </a:t>
            </a:r>
            <a:endParaRPr lang="en-US" altLang="zh-CN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en-US" altLang="zh-CN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7275195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5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How many ways</a:t>
            </a:r>
            <a:endParaRPr lang="zh-CN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550035" y="2025650"/>
            <a:ext cx="6626225" cy="3923030"/>
          </a:xfrm>
        </p:spPr>
        <p:txBody>
          <a:bodyPr anchor="t"/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你控制一个机器人从一个棋盘的起始点(1,1)走到棋盘的终点(n,m)。游戏的规则描述如下：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1.机器人一开始在棋盘的起始点并有起始点所标有的能量。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2.机器人只能向右或者向下走，并且每走一步消耗一单位能量。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3.机器人不能在原地停留。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4.当机器人选择了一条可行路径后，当他走到这条路径的终点时，他将只有终点所标记的能量。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730" y="2079625"/>
            <a:ext cx="3571240" cy="3534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>
          <a:xfrm>
            <a:off x="1710055" y="657225"/>
            <a:ext cx="8743950" cy="1073150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5</a:t>
            </a:r>
            <a:r>
              <a:rPr lang="zh-CN" altLang="zh-CN" sz="3600" b="1">
                <a:ea typeface="黑体" panose="02010609060101010101" pitchFamily="2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How many ways</a:t>
            </a:r>
            <a:endParaRPr lang="zh-CN" altLang="zh-CN" sz="3600" b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025525" y="2025650"/>
            <a:ext cx="5993130" cy="432435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mp[102][102];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ans[102][102];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n,m,t;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int </a:t>
            </a:r>
            <a:r>
              <a:rPr lang="en-US" altLang="zh-CN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d</a:t>
            </a: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fs(int x,int y)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{  if(ans[x][y]&gt;=0) return ans[x][y];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ans[x][y]=0;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for(int i=0;i&lt;=mp[x][y];i++)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for(int j=0;j&lt;=mp[x][y]-i;j++)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{   if(x+i&gt;=1&amp;&amp;x+i&lt;=n&amp;&amp;y+j&lt;=m&amp;&amp;y+j&gt;=1)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     ans[x][y]=(</a:t>
            </a:r>
            <a:r>
              <a:rPr lang="en-US" altLang="zh-CN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d</a:t>
            </a: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fs(x+i,y+j)+ans[x][y])%10000;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 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    return ans[x][y];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2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" name="文本占位符 55298"/>
          <p:cNvSpPr>
            <a:spLocks noGrp="1"/>
          </p:cNvSpPr>
          <p:nvPr/>
        </p:nvSpPr>
        <p:spPr>
          <a:xfrm>
            <a:off x="7188835" y="2025650"/>
            <a:ext cx="4243070" cy="43243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int main()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{  scanf("%d",&amp;t);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while(t--)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{  scanf("%d%d",&amp;n,&amp;m);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memset(ans,-1,sizeof(ans));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for(int i=1;i&lt;=n;i++)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for(int j=1;j&lt;=m;j++)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scanf("%d",&amp;mp[i][j]);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ans[n][m]=1;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    printf("%d\n",</a:t>
            </a:r>
            <a:r>
              <a:rPr lang="en-US" altLang="zh-CN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dfs</a:t>
            </a: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(1,1));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    return 0;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9937"/>
          <p:cNvSpPr>
            <a:spLocks noGrp="1"/>
          </p:cNvSpPr>
          <p:nvPr>
            <p:ph type="title"/>
          </p:nvPr>
        </p:nvSpPr>
        <p:spPr>
          <a:xfrm>
            <a:off x="1689735" y="954405"/>
            <a:ext cx="6567805" cy="776605"/>
          </a:xfrm>
        </p:spPr>
        <p:txBody>
          <a:bodyPr anchor="b"/>
          <a:p>
            <a:r>
              <a:rPr lang="zh-CN" altLang="en-US" sz="3600">
                <a:ea typeface="黑体" panose="02010609060101010101" pitchFamily="2" charset="-122"/>
              </a:rPr>
              <a:t>相关练习</a:t>
            </a:r>
            <a:endParaRPr lang="zh-CN" altLang="en-US" sz="3600">
              <a:ea typeface="黑体" panose="02010609060101010101" pitchFamily="2" charset="-122"/>
            </a:endParaRPr>
          </a:p>
        </p:txBody>
      </p:sp>
      <p:sp>
        <p:nvSpPr>
          <p:cNvPr id="39939" name="矩形 39938"/>
          <p:cNvSpPr/>
          <p:nvPr/>
        </p:nvSpPr>
        <p:spPr>
          <a:xfrm>
            <a:off x="2393315" y="2057400"/>
            <a:ext cx="8350885" cy="6711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202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109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《ACM程序设计》作业（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8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）—— 刘春英老师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1" name="图片 39939" descr="200352514413342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903855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0961"/>
          <p:cNvSpPr>
            <a:spLocks noGrp="1"/>
          </p:cNvSpPr>
          <p:nvPr>
            <p:ph type="title"/>
          </p:nvPr>
        </p:nvSpPr>
        <p:spPr>
          <a:xfrm>
            <a:off x="1650365" y="762000"/>
            <a:ext cx="5152390" cy="990600"/>
          </a:xfrm>
        </p:spPr>
        <p:txBody>
          <a:bodyPr anchor="b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Day Day Up ~</a:t>
            </a:r>
            <a:endParaRPr lang="zh-CN" altLang="en-US" sz="3600" b="1" dirty="0">
              <a:solidFill>
                <a:schemeClr val="tx2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pic>
        <p:nvPicPr>
          <p:cNvPr id="38914" name="图片 40962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4948" y="2084705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占位符 40963"/>
          <p:cNvSpPr>
            <a:spLocks noGrp="1"/>
          </p:cNvSpPr>
          <p:nvPr>
            <p:ph idx="1"/>
          </p:nvPr>
        </p:nvSpPr>
        <p:spPr>
          <a:xfrm>
            <a:off x="2232660" y="2478405"/>
            <a:ext cx="4724400" cy="1911350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努力学习，</a:t>
            </a:r>
            <a:endParaRPr lang="zh-CN" altLang="en-US" sz="6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实力报国！</a:t>
            </a:r>
            <a:endParaRPr lang="zh-CN" altLang="en-US" sz="6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预备知识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>
          <a:xfrm>
            <a:off x="11543665" y="6243955"/>
            <a:ext cx="386080" cy="457200"/>
          </a:xfrm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43710" y="2025650"/>
            <a:ext cx="5281295" cy="3980180"/>
          </a:xfrm>
          <a:ln w="28575" cmpd="sng">
            <a:solidFill>
              <a:schemeClr val="accent1"/>
            </a:solidFill>
            <a:prstDash val="solid"/>
          </a:ln>
        </p:spPr>
        <p:txBody>
          <a:bodyPr anchor="t"/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、给定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遍历结果，是否可以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唯一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确定这棵二叉树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?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YES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、给定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中根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后根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遍历呢？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YES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、给定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后根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遍历呢？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NO 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（反例？）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7201535" y="2026285"/>
            <a:ext cx="4347845" cy="163576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2 7 1 6 5 3 8 9 4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1 7 5 6 3 2 8 4 9</a:t>
            </a:r>
            <a:endParaRPr lang="en-US" altLang="zh-CN" sz="2800" b="1" dirty="0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后根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1 5 3 6 7 4 9 8 2</a:t>
            </a:r>
            <a:endParaRPr lang="zh-CN" altLang="en-US" sz="2800" b="1" dirty="0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1125" y="3743325"/>
            <a:ext cx="3288030" cy="2262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6145"/>
          <p:cNvSpPr>
            <a:spLocks noGrp="1"/>
          </p:cNvSpPr>
          <p:nvPr>
            <p:ph type="title"/>
          </p:nvPr>
        </p:nvSpPr>
        <p:spPr>
          <a:xfrm>
            <a:off x="1702435" y="615315"/>
            <a:ext cx="8834120" cy="1075690"/>
          </a:xfrm>
        </p:spPr>
        <p:txBody>
          <a:bodyPr anchor="b"/>
          <a:p>
            <a:r>
              <a:rPr lang="zh-CN" altLang="en-US" b="1" dirty="0">
                <a:ea typeface="黑体" panose="02010609060101010101" pitchFamily="2" charset="-122"/>
              </a:rPr>
              <a:t>第八</a:t>
            </a:r>
            <a:r>
              <a:rPr lang="en-US" altLang="x-none" b="1" dirty="0">
                <a:ea typeface="黑体" panose="02010609060101010101" pitchFamily="2" charset="-122"/>
              </a:rPr>
              <a:t>讲</a:t>
            </a:r>
            <a:endParaRPr lang="en-US" altLang="x-none" b="1" dirty="0">
              <a:ea typeface="黑体" panose="02010609060101010101" pitchFamily="2" charset="-122"/>
            </a:endParaRPr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>
          <a:xfrm>
            <a:off x="2459990" y="2369820"/>
            <a:ext cx="7272020" cy="2423160"/>
          </a:xfrm>
        </p:spPr>
        <p:txBody>
          <a:bodyPr anchor="t"/>
          <a:p>
            <a:pPr algn="ctr">
              <a:buNone/>
            </a:pP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深度优先搜索</a:t>
            </a:r>
            <a:endParaRPr lang="zh-CN" altLang="en-US" sz="7200" b="1" dirty="0">
              <a:solidFill>
                <a:schemeClr val="hlink"/>
              </a:solidFill>
              <a:latin typeface="Gungsuh" panose="02030600000101010101" pitchFamily="2" charset="-127"/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（</a:t>
            </a:r>
            <a:r>
              <a:rPr lang="en-US" altLang="zh-CN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DFS</a:t>
            </a: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）</a:t>
            </a:r>
            <a:endParaRPr lang="zh-CN" altLang="en-US" sz="7200" b="1" dirty="0">
              <a:solidFill>
                <a:schemeClr val="hlink"/>
              </a:solidFill>
              <a:latin typeface="Gungsuh" panose="02030600000101010101" pitchFamily="2" charset="-127"/>
              <a:ea typeface="黑体" panose="02010609060101010101" pitchFamily="2" charset="-122"/>
            </a:endParaRPr>
          </a:p>
        </p:txBody>
      </p:sp>
      <p:sp>
        <p:nvSpPr>
          <p:cNvPr id="512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7546975" cy="3455035"/>
          </a:xfrm>
        </p:spPr>
        <p:txBody>
          <a:bodyPr anchor="t"/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斐波那契数列的定义大家都非常熟悉：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f(0) = 1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f(1) = 1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f(n) = f(n-1) + f(n-2)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请递归实现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f(n),(n &lt;= 40)</a:t>
            </a:r>
            <a:r>
              <a:rPr lang="zh-CN" altLang="en-US" b="1">
                <a:latin typeface="仿宋_GB2312" pitchFamily="1" charset="-122"/>
                <a:ea typeface="仿宋_GB2312" pitchFamily="1" charset="-122"/>
                <a:sym typeface="+mn-ea"/>
              </a:rPr>
              <a:t>。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946785"/>
            <a:ext cx="6151880" cy="78994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导引问题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1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：从</a:t>
            </a:r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递归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说起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9497695" cy="413702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marL="0" indent="0">
              <a:buNone/>
            </a:pP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首先分析问题的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递归特征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”——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除了规模，其它一样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int fibo(int a)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{	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先写出口（不需递归的特殊情况）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    </a:t>
            </a: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  <a:sym typeface="+mn-ea"/>
              </a:rPr>
              <a:t>if(a==0 || a==1)   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  <a:sym typeface="+mn-ea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  <a:sym typeface="+mn-ea"/>
              </a:rPr>
              <a:t>     </a:t>
            </a: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    return 1;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	else               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再写普通情况（递归）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         return fibo(a-1) + fibo(a-2);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 marL="0" indent="0">
              <a:buNone/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}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斐波那契数列的递归实现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4319905" cy="4225290"/>
          </a:xfrm>
          <a:ln w="25400">
            <a:solidFill>
              <a:schemeClr val="accent1"/>
            </a:solidFill>
          </a:ln>
        </p:spPr>
        <p:txBody>
          <a:bodyPr anchor="t"/>
          <a:p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输入一个正整数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n,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请按照字典序输出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1-n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的全排列，每个排列输出一行，每个数字后面跟一个空格。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endParaRPr lang="zh-CN" altLang="en-US" sz="2000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  <a:sym typeface="+mn-ea"/>
              </a:rPr>
              <a:t>Sample Input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  <a:sym typeface="+mn-ea"/>
              </a:rPr>
              <a:t>3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1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2" name="内容占位符 27650"/>
          <p:cNvSpPr>
            <a:spLocks noGrp="1"/>
          </p:cNvSpPr>
          <p:nvPr/>
        </p:nvSpPr>
        <p:spPr>
          <a:xfrm>
            <a:off x="6284595" y="2018030"/>
            <a:ext cx="4298315" cy="4225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Sample Output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1 2 3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1 3 2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2 1 3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2 3 1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3 1 2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  <a:p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3 2 1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734185" y="2018030"/>
            <a:ext cx="8700135" cy="3045460"/>
          </a:xfrm>
        </p:spPr>
        <p:txBody>
          <a:bodyPr anchor="t"/>
          <a:p>
            <a:r>
              <a:rPr lang="zh-CN" altLang="en-US" sz="3600" b="1">
                <a:latin typeface="仿宋_GB2312" pitchFamily="1" charset="-122"/>
                <a:ea typeface="仿宋_GB2312" pitchFamily="1" charset="-122"/>
              </a:rPr>
              <a:t>问题的递归特征是？</a:t>
            </a:r>
            <a:endParaRPr lang="zh-CN" altLang="en-US" sz="3600" b="1">
              <a:latin typeface="仿宋_GB2312" pitchFamily="1" charset="-122"/>
              <a:ea typeface="仿宋_GB2312" pitchFamily="1" charset="-122"/>
            </a:endParaRPr>
          </a:p>
          <a:p>
            <a:pPr lvl="1"/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——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如果第</a:t>
            </a:r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个数确定（比如</a:t>
            </a:r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），剩余的问题就是其余</a:t>
            </a:r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n-1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个数的全排列；</a:t>
            </a:r>
            <a:endParaRPr lang="zh-CN" altLang="en-US" sz="3200" b="1">
              <a:latin typeface="仿宋_GB2312" pitchFamily="1" charset="-122"/>
              <a:ea typeface="仿宋_GB2312" pitchFamily="1" charset="-122"/>
            </a:endParaRPr>
          </a:p>
          <a:p>
            <a:pPr lvl="1"/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——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如果前</a:t>
            </a:r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k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个数已经排好，剩余的问题就是其余</a:t>
            </a:r>
            <a:r>
              <a:rPr lang="en-US" altLang="zh-CN" sz="3200" b="1">
                <a:latin typeface="仿宋_GB2312" pitchFamily="1" charset="-122"/>
                <a:ea typeface="仿宋_GB2312" pitchFamily="1" charset="-122"/>
              </a:rPr>
              <a:t>n-k</a:t>
            </a:r>
            <a:r>
              <a:rPr lang="zh-CN" altLang="en-US" sz="3200" b="1">
                <a:latin typeface="仿宋_GB2312" pitchFamily="1" charset="-122"/>
                <a:ea typeface="仿宋_GB2312" pitchFamily="1" charset="-122"/>
              </a:rPr>
              <a:t>个数的全排列！</a:t>
            </a:r>
            <a:endParaRPr lang="zh-CN" altLang="en-US" sz="3200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2662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1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6395</Words>
  <Application>WPS 演示</Application>
  <PresentationFormat>在屏幕上显示</PresentationFormat>
  <Paragraphs>506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Tahoma</vt:lpstr>
      <vt:lpstr>Gungsuh</vt:lpstr>
      <vt:lpstr>黑体</vt:lpstr>
      <vt:lpstr>仿宋_GB2312</vt:lpstr>
      <vt:lpstr>仿宋</vt:lpstr>
      <vt:lpstr>GungsuhChe</vt:lpstr>
      <vt:lpstr>微软雅黑</vt:lpstr>
      <vt:lpstr>Arial Unicode MS</vt:lpstr>
      <vt:lpstr>Blends</vt:lpstr>
      <vt:lpstr>ACM程序设计</vt:lpstr>
      <vt:lpstr>预备知识</vt:lpstr>
      <vt:lpstr>预备知识</vt:lpstr>
      <vt:lpstr>预备知识</vt:lpstr>
      <vt:lpstr>第十讲</vt:lpstr>
      <vt:lpstr>导引问题1：从递归说起</vt:lpstr>
      <vt:lpstr>斐波那契数列的递归实现</vt:lpstr>
      <vt:lpstr>例1</vt:lpstr>
      <vt:lpstr>例1</vt:lpstr>
      <vt:lpstr>例1-参考代码</vt:lpstr>
      <vt:lpstr>深度优先搜索的基本模型</vt:lpstr>
      <vt:lpstr>例2</vt:lpstr>
      <vt:lpstr>例2</vt:lpstr>
      <vt:lpstr>例2</vt:lpstr>
      <vt:lpstr>奇偶性剪枝</vt:lpstr>
      <vt:lpstr>PowerPoint 演示文稿</vt:lpstr>
      <vt:lpstr>PowerPoint 演示文稿</vt:lpstr>
      <vt:lpstr>温馨提醒：</vt:lpstr>
      <vt:lpstr>导引问题2 斐波那契数列</vt:lpstr>
      <vt:lpstr>导引问题2 斐波那契数列</vt:lpstr>
      <vt:lpstr>导引问题2 斐波那契数列</vt:lpstr>
      <vt:lpstr>搜索和DP的结合</vt:lpstr>
      <vt:lpstr>导引问题2 斐波那契数列</vt:lpstr>
      <vt:lpstr>例3 01背包问题</vt:lpstr>
      <vt:lpstr>例3 01背包问题</vt:lpstr>
      <vt:lpstr>例3 01背包问题</vt:lpstr>
      <vt:lpstr>关于记忆化DFS</vt:lpstr>
      <vt:lpstr>例4 老鼠和奶酪</vt:lpstr>
      <vt:lpstr>例4 老鼠和奶酪</vt:lpstr>
      <vt:lpstr>例4 老鼠和奶酪</vt:lpstr>
      <vt:lpstr>例5 How many ways</vt:lpstr>
      <vt:lpstr>例5 How many ways</vt:lpstr>
      <vt:lpstr>相关练习</vt:lpstr>
      <vt:lpstr>Day Day Up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LCY</cp:lastModifiedBy>
  <cp:revision>399</cp:revision>
  <dcterms:created xsi:type="dcterms:W3CDTF">2013-05-15T08:51:00Z</dcterms:created>
  <dcterms:modified xsi:type="dcterms:W3CDTF">2021-11-16T03:51:12Z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2052-11.1.0.11045</vt:lpwstr>
  </property>
  <property fmtid="{D5CDD505-2E9C-101B-9397-08002B2CF9AE}" pid="5" name="ICV">
    <vt:lpwstr>141469B77179435B8B91C8A1FEC68D7B</vt:lpwstr>
  </property>
</Properties>
</file>