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95" r:id="rId3"/>
    <p:sldId id="417" r:id="rId4"/>
    <p:sldId id="393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501" r:id="rId21"/>
    <p:sldId id="502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06" r:id="rId32"/>
    <p:sldId id="398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F010D5"/>
    <a:srgbClr val="2EE02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84" y="48"/>
      </p:cViewPr>
      <p:guideLst>
        <p:guide orient="horz" pos="2194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en-US" altLang="zh-CN" sz="1200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组合 2050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矩形 2051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矩形 2052"/>
              <p:cNvSpPr/>
              <p:nvPr/>
            </p:nvSpPr>
            <p:spPr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矩形 2054"/>
              <p:cNvSpPr/>
              <p:nvPr/>
            </p:nvSpPr>
            <p:spPr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2055"/>
              <p:cNvSpPr/>
              <p:nvPr/>
            </p:nvSpPr>
            <p:spPr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lstStyle/>
              <a:p>
                <a:pPr lvl="0"/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7" name="矩形 2056"/>
            <p:cNvSpPr/>
            <p:nvPr/>
          </p:nvSpPr>
          <p:spPr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8" name="矩形 2057"/>
            <p:cNvSpPr/>
            <p:nvPr/>
          </p:nvSpPr>
          <p:spPr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9" name="矩形 2058"/>
            <p:cNvSpPr/>
            <p:nvPr/>
          </p:nvSpPr>
          <p:spPr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lstStyle/>
            <a:p>
              <a:pPr lvl="0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62" name="日期占位符 2061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3" name="页脚占位符 2062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  <p:sp>
        <p:nvSpPr>
          <p:cNvPr id="2064" name="灯片编号占位符 2063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en-US" altLang="zh-CN" strike="noStrike" noProof="1">
                <a:solidFill>
                  <a:schemeClr val="bg2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solidFill>
                <a:schemeClr val="bg2"/>
              </a:solidFill>
              <a:latin typeface="Tahoma" panose="020B060403050404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矩形 103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/>
            <a:endParaRPr lang="zh-CN" altLang="en-US" sz="240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>
                <a:latin typeface="Tahoma" panose="020B0604030504040204" pitchFamily="2" charset="0"/>
              </a:defRPr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110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106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106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03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03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03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203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hyperlink" Target="http://acm.hdu.edu.cn/showproblem.php?pid=102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hyperlink" Target="http://acm.hdu.edu.cn/showproblem.php?pid=100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1205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cm.hdu.edu.cn/showproblem.php?pid=100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hyperlink" Target="http://acm.hdu.edu.cn/showproblem.php?pid=10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4097" descr="ic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429000"/>
            <a:ext cx="76962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4098"/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6781800" cy="1676400"/>
          </a:xfrm>
        </p:spPr>
        <p:txBody>
          <a:bodyPr anchor="b" anchorCtr="0"/>
          <a:lstStyle/>
          <a:p>
            <a:pPr algn="ctr" defTabSz="914400">
              <a:lnSpc>
                <a:spcPct val="140000"/>
              </a:lnSpc>
              <a:buClrTx/>
              <a:buSzTx/>
              <a:buFontTx/>
              <a:buNone/>
            </a:pPr>
            <a:r>
              <a:rPr lang="en-US" altLang="zh-CN" sz="7200" b="1" kern="1200" baseline="0">
                <a:latin typeface="Gungsuh" panose="02030600000101010101" pitchFamily="2" charset="-127"/>
                <a:ea typeface="Gungsuh" panose="02030600000101010101" pitchFamily="2" charset="-127"/>
                <a:cs typeface="+mj-cs"/>
              </a:rPr>
              <a:t>ACM</a:t>
            </a:r>
            <a:r>
              <a:rPr lang="zh-CN" altLang="en-US" sz="7200" b="1" kern="1200" baseline="0">
                <a:latin typeface="Tahoma" panose="020B0604030504040204" pitchFamily="2" charset="0"/>
                <a:ea typeface="黑体" panose="02010609060101010101" pitchFamily="2" charset="-122"/>
                <a:cs typeface="+mj-cs"/>
              </a:rPr>
              <a:t>程序设计</a:t>
            </a:r>
            <a:endParaRPr lang="zh-CN" altLang="en-US" sz="4000" kern="1200" baseline="0">
              <a:latin typeface="Gungsuh" panose="02030600000101010101" pitchFamily="2" charset="-127"/>
              <a:ea typeface="Gungsuh" panose="02030600000101010101" pitchFamily="2" charset="-127"/>
              <a:cs typeface="+mj-cs"/>
            </a:endParaRPr>
          </a:p>
        </p:txBody>
      </p:sp>
      <p:sp>
        <p:nvSpPr>
          <p:cNvPr id="4099" name="副标题 4099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248400" cy="1371600"/>
          </a:xfrm>
        </p:spPr>
        <p:txBody>
          <a:bodyPr anchor="t" anchorCtr="0"/>
          <a:lstStyle/>
          <a:p>
            <a:pPr defTabSz="914400">
              <a:buSzPct val="60000"/>
            </a:pPr>
            <a:r>
              <a:rPr lang="zh-CN" altLang="en-US" b="1" kern="1200" baseline="0">
                <a:latin typeface="仿宋" panose="02010609060101010101" charset="-122"/>
                <a:ea typeface="仿宋" panose="02010609060101010101" charset="-122"/>
                <a:cs typeface="+mn-cs"/>
              </a:rPr>
              <a:t>杭州电子科技大学  刘春英</a:t>
            </a:r>
            <a:endParaRPr lang="zh-CN" altLang="en-US" b="1" kern="1200" baseline="0"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defTabSz="914400">
              <a:buSzPct val="60000"/>
            </a:pPr>
            <a:r>
              <a:rPr lang="en-US" altLang="zh-CN" kern="1200" baseline="0">
                <a:latin typeface="Gungsuh" panose="02030600000101010101" pitchFamily="2" charset="-127"/>
                <a:ea typeface="Gungsuh" panose="02030600000101010101" pitchFamily="2" charset="-127"/>
                <a:cs typeface="+mn-cs"/>
              </a:rPr>
              <a:t>acm@hdu.edu.cn</a:t>
            </a:r>
            <a:endParaRPr lang="en-US" altLang="zh-CN" kern="1200" baseline="0">
              <a:latin typeface="Gungsuh" panose="02030600000101010101" pitchFamily="2" charset="-127"/>
              <a:ea typeface="Gungsuh" panose="02030600000101010101" pitchFamily="2" charset="-127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4337"/>
          <p:cNvSpPr>
            <a:spLocks noGrp="1"/>
          </p:cNvSpPr>
          <p:nvPr>
            <p:ph idx="1"/>
          </p:nvPr>
        </p:nvSpPr>
        <p:spPr>
          <a:xfrm>
            <a:off x="684213" y="1989138"/>
            <a:ext cx="7772400" cy="3276600"/>
          </a:xfrm>
        </p:spPr>
        <p:txBody>
          <a:bodyPr anchor="t" anchorCtr="0"/>
          <a:lstStyle/>
          <a:p>
            <a:pPr>
              <a:buNone/>
            </a:pPr>
            <a:r>
              <a:rPr lang="en-US" altLang="zh-CN"/>
              <a:t>  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这是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2004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浙江省赛最简单的一题，当时训练水平相对较高的学校基本上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10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分钟之内解决该题，这是一个没有算法的简单模拟题目。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  入门训练的好选择～</a:t>
            </a:r>
            <a:endParaRPr lang="zh-CN" altLang="en-US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314" name="矩形 14338"/>
          <p:cNvSpPr/>
          <p:nvPr/>
        </p:nvSpPr>
        <p:spPr>
          <a:xfrm>
            <a:off x="1223963" y="1063625"/>
            <a:ext cx="6156325" cy="6016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r>
              <a:rPr lang="zh-CN" altLang="en-US" sz="36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题目评述：</a:t>
            </a:r>
            <a:endParaRPr lang="zh-CN" altLang="en-US" sz="3600" b="1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331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331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536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A+B for Polynomials </a:t>
            </a:r>
            <a:endParaRPr lang="en-US" altLang="zh-CN" sz="4000" b="1" dirty="0">
              <a:solidFill>
                <a:schemeClr val="folHlink"/>
              </a:solidFill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sp>
        <p:nvSpPr>
          <p:cNvPr id="15363" name="内容占位符 1536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Sample Input</a:t>
            </a:r>
            <a:endParaRPr lang="en-US" altLang="zh-CN" b="1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b="1">
                <a:latin typeface="Gungsuh" panose="02030600000101010101" pitchFamily="2" charset="-127"/>
                <a:ea typeface="Gungsuh" panose="02030600000101010101" pitchFamily="2" charset="-127"/>
              </a:rPr>
              <a:t>2   1   2.4   0   3.2</a:t>
            </a:r>
            <a:endParaRPr lang="en-US" altLang="zh-CN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b="1">
                <a:latin typeface="Gungsuh" panose="02030600000101010101" pitchFamily="2" charset="-127"/>
                <a:ea typeface="Gungsuh" panose="02030600000101010101" pitchFamily="2" charset="-127"/>
              </a:rPr>
              <a:t>2   2   1.5   1   0.5</a:t>
            </a:r>
            <a:endParaRPr lang="en-US" altLang="zh-CN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b="1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Sample Output</a:t>
            </a:r>
            <a:endParaRPr lang="en-US" altLang="zh-CN" b="1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b="1">
                <a:latin typeface="Gungsuh" panose="02030600000101010101" pitchFamily="2" charset="-127"/>
                <a:ea typeface="Gungsuh" panose="02030600000101010101" pitchFamily="2" charset="-127"/>
              </a:rPr>
              <a:t>3   2   1.5   1   2.9   0   3.2</a:t>
            </a:r>
            <a:endParaRPr lang="en-US" altLang="zh-CN" b="1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本题数据结构？（针对不同数据特点）</a:t>
            </a:r>
            <a:endParaRPr lang="zh-CN" altLang="en-US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本题注意事项？</a:t>
            </a:r>
            <a:endParaRPr lang="zh-CN" altLang="en-US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33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434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6385"/>
          <p:cNvSpPr>
            <a:spLocks noGrp="1"/>
          </p:cNvSpPr>
          <p:nvPr>
            <p:ph type="title"/>
          </p:nvPr>
        </p:nvSpPr>
        <p:spPr>
          <a:xfrm>
            <a:off x="1150938" y="800100"/>
            <a:ext cx="6842125" cy="911225"/>
          </a:xfrm>
        </p:spPr>
        <p:txBody>
          <a:bodyPr anchor="b" anchorCtr="0"/>
          <a:lstStyle/>
          <a:p>
            <a:r>
              <a:rPr lang="en-US" altLang="zh-CN" sz="36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HDOJ_1108</a:t>
            </a:r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  <a:hlinkClick r:id="rId1"/>
              </a:rPr>
              <a:t> 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hlinkClick r:id="rId1"/>
              </a:rPr>
              <a:t>最小公倍数</a:t>
            </a:r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971550" y="2024063"/>
            <a:ext cx="7200900" cy="3744912"/>
          </a:xfrm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给定两个正整数，计算这两个数的最小公倍数。 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Input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10 14 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Output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70</a:t>
            </a:r>
            <a:endParaRPr lang="en-US" altLang="zh-CN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chemeClr val="folHlink"/>
                </a:solidFill>
                <a:latin typeface="仿宋" panose="02010609060101010101" charset="-122"/>
                <a:ea typeface="仿宋" panose="02010609060101010101" charset="-122"/>
              </a:rPr>
              <a:t>思考：如何求最小公倍数</a:t>
            </a:r>
            <a:r>
              <a:rPr lang="en-US" altLang="zh-CN" sz="2800" b="1">
                <a:solidFill>
                  <a:schemeClr val="folHlink"/>
                </a:solidFill>
                <a:latin typeface="仿宋" panose="02010609060101010101" charset="-122"/>
                <a:ea typeface="仿宋" panose="02010609060101010101" charset="-122"/>
              </a:rPr>
              <a:t>(LCM)</a:t>
            </a:r>
            <a:r>
              <a:rPr lang="zh-CN" altLang="en-US" sz="2800" b="1">
                <a:solidFill>
                  <a:schemeClr val="folHlink"/>
                </a:solidFill>
                <a:latin typeface="仿宋" panose="02010609060101010101" charset="-122"/>
                <a:ea typeface="仿宋" panose="02010609060101010101" charset="-122"/>
              </a:rPr>
              <a:t>？</a:t>
            </a:r>
            <a:endParaRPr lang="zh-CN" altLang="en-US" sz="2800" b="1">
              <a:solidFill>
                <a:schemeClr val="fol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LCM   =&gt;  GCD</a:t>
            </a:r>
            <a:endParaRPr lang="en-US" altLang="zh-CN" sz="28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36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536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740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>
                <a:ea typeface="黑体" panose="02010609060101010101" pitchFamily="2" charset="-122"/>
                <a:sym typeface="Arial" panose="020B0604020202020204" pitchFamily="34" charset="0"/>
              </a:rPr>
              <a:t>GCD求解过程</a:t>
            </a:r>
            <a:endParaRPr lang="zh-CN" altLang="en-US" sz="3600" b="1">
              <a:ea typeface="黑体" panose="0201060906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7411" name="组合 17410"/>
          <p:cNvGrpSpPr/>
          <p:nvPr/>
        </p:nvGrpSpPr>
        <p:grpSpPr>
          <a:xfrm>
            <a:off x="1800225" y="2276475"/>
            <a:ext cx="2195513" cy="1079500"/>
            <a:chOff x="0" y="0"/>
            <a:chExt cx="3968" cy="1699"/>
          </a:xfrm>
        </p:grpSpPr>
        <p:sp>
          <p:nvSpPr>
            <p:cNvPr id="16387" name="矩形 17411"/>
            <p:cNvSpPr/>
            <p:nvPr/>
          </p:nvSpPr>
          <p:spPr>
            <a:xfrm>
              <a:off x="0" y="0"/>
              <a:ext cx="2835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10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矩形 17412"/>
            <p:cNvSpPr/>
            <p:nvPr/>
          </p:nvSpPr>
          <p:spPr>
            <a:xfrm>
              <a:off x="0" y="681"/>
              <a:ext cx="3969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14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矩形 17413"/>
            <p:cNvSpPr/>
            <p:nvPr/>
          </p:nvSpPr>
          <p:spPr>
            <a:xfrm>
              <a:off x="0" y="1417"/>
              <a:ext cx="1191" cy="283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x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5" name="组合 17414"/>
          <p:cNvGrpSpPr/>
          <p:nvPr/>
        </p:nvGrpSpPr>
        <p:grpSpPr>
          <a:xfrm>
            <a:off x="5868988" y="2276475"/>
            <a:ext cx="2087562" cy="1079500"/>
            <a:chOff x="0" y="0"/>
            <a:chExt cx="3968" cy="1699"/>
          </a:xfrm>
        </p:grpSpPr>
        <p:sp>
          <p:nvSpPr>
            <p:cNvPr id="16391" name="矩形 17415"/>
            <p:cNvSpPr/>
            <p:nvPr/>
          </p:nvSpPr>
          <p:spPr>
            <a:xfrm>
              <a:off x="0" y="0"/>
              <a:ext cx="2835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10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矩形 17416"/>
            <p:cNvSpPr/>
            <p:nvPr/>
          </p:nvSpPr>
          <p:spPr>
            <a:xfrm>
              <a:off x="0" y="681"/>
              <a:ext cx="3969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      10            4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矩形 17417"/>
            <p:cNvSpPr/>
            <p:nvPr/>
          </p:nvSpPr>
          <p:spPr>
            <a:xfrm>
              <a:off x="0" y="1417"/>
              <a:ext cx="1191" cy="283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x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直接连接符 17418"/>
            <p:cNvSpPr/>
            <p:nvPr/>
          </p:nvSpPr>
          <p:spPr>
            <a:xfrm>
              <a:off x="2834" y="679"/>
              <a:ext cx="1" cy="2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0" name="任意多边形 17419"/>
          <p:cNvSpPr/>
          <p:nvPr/>
        </p:nvSpPr>
        <p:spPr>
          <a:xfrm>
            <a:off x="4537075" y="2601913"/>
            <a:ext cx="755650" cy="287337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21" name="组合 17420"/>
          <p:cNvGrpSpPr/>
          <p:nvPr/>
        </p:nvGrpSpPr>
        <p:grpSpPr>
          <a:xfrm>
            <a:off x="6337300" y="4833938"/>
            <a:ext cx="1490663" cy="1077912"/>
            <a:chOff x="0" y="0"/>
            <a:chExt cx="2348" cy="1699"/>
          </a:xfrm>
        </p:grpSpPr>
        <p:sp>
          <p:nvSpPr>
            <p:cNvPr id="16397" name="矩形 17421"/>
            <p:cNvSpPr/>
            <p:nvPr/>
          </p:nvSpPr>
          <p:spPr>
            <a:xfrm>
              <a:off x="0" y="0"/>
              <a:ext cx="2349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10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矩形 17422"/>
            <p:cNvSpPr/>
            <p:nvPr/>
          </p:nvSpPr>
          <p:spPr>
            <a:xfrm>
              <a:off x="0" y="682"/>
              <a:ext cx="1134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4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矩形 17423"/>
            <p:cNvSpPr/>
            <p:nvPr/>
          </p:nvSpPr>
          <p:spPr>
            <a:xfrm>
              <a:off x="0" y="1417"/>
              <a:ext cx="986" cy="283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x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5" name="任意多边形 17424"/>
          <p:cNvSpPr/>
          <p:nvPr/>
        </p:nvSpPr>
        <p:spPr>
          <a:xfrm rot="5400000">
            <a:off x="6551613" y="3970338"/>
            <a:ext cx="576262" cy="287337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任意多边形 17425"/>
          <p:cNvSpPr/>
          <p:nvPr/>
        </p:nvSpPr>
        <p:spPr>
          <a:xfrm rot="10680000">
            <a:off x="5040313" y="5086350"/>
            <a:ext cx="576262" cy="287338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27" name="组合 17426"/>
          <p:cNvGrpSpPr/>
          <p:nvPr/>
        </p:nvGrpSpPr>
        <p:grpSpPr>
          <a:xfrm>
            <a:off x="3852863" y="4760913"/>
            <a:ext cx="719137" cy="1077912"/>
            <a:chOff x="0" y="0"/>
            <a:chExt cx="1134" cy="1698"/>
          </a:xfrm>
        </p:grpSpPr>
        <p:sp>
          <p:nvSpPr>
            <p:cNvPr id="16403" name="矩形 17427"/>
            <p:cNvSpPr/>
            <p:nvPr/>
          </p:nvSpPr>
          <p:spPr>
            <a:xfrm>
              <a:off x="0" y="0"/>
              <a:ext cx="680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矩形 17428"/>
            <p:cNvSpPr/>
            <p:nvPr/>
          </p:nvSpPr>
          <p:spPr>
            <a:xfrm>
              <a:off x="0" y="681"/>
              <a:ext cx="1134" cy="28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4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矩形 17429"/>
            <p:cNvSpPr/>
            <p:nvPr/>
          </p:nvSpPr>
          <p:spPr>
            <a:xfrm>
              <a:off x="0" y="1416"/>
              <a:ext cx="986" cy="283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dirty="0">
                  <a:latin typeface="Tahoma" panose="020B0604030504040204" pitchFamily="2" charset="0"/>
                  <a:ea typeface="宋体" panose="02010600030101010101" pitchFamily="2" charset="-122"/>
                </a:rPr>
                <a:t>x</a:t>
              </a:r>
              <a:endParaRPr lang="zh-CN" altLang="en-US" dirty="0">
                <a:latin typeface="Tahoma" panose="020B060403050404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31" name="任意多边形 17430"/>
          <p:cNvSpPr/>
          <p:nvPr/>
        </p:nvSpPr>
        <p:spPr>
          <a:xfrm rot="10680000">
            <a:off x="2808288" y="5121275"/>
            <a:ext cx="576262" cy="287338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2" name="矩形 17431"/>
          <p:cNvSpPr/>
          <p:nvPr/>
        </p:nvSpPr>
        <p:spPr>
          <a:xfrm>
            <a:off x="1800225" y="5194300"/>
            <a:ext cx="625475" cy="1793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dirty="0">
                <a:latin typeface="Tahoma" panose="020B0604030504040204" pitchFamily="2" charset="0"/>
                <a:ea typeface="宋体" panose="02010600030101010101" pitchFamily="2" charset="-122"/>
              </a:rPr>
              <a:t>x=2</a:t>
            </a:r>
            <a:endParaRPr lang="zh-CN" altLang="en-US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640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640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843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>
                <a:ea typeface="黑体" panose="02010609060101010101" pitchFamily="2" charset="-122"/>
              </a:rPr>
              <a:t>欧几里德算法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17410" name="文本占位符 18434"/>
          <p:cNvSpPr>
            <a:spLocks noGrp="1"/>
          </p:cNvSpPr>
          <p:nvPr>
            <p:ph idx="1"/>
          </p:nvPr>
        </p:nvSpPr>
        <p:spPr>
          <a:xfrm>
            <a:off x="1182688" y="2017713"/>
            <a:ext cx="4937125" cy="4114800"/>
          </a:xfrm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int gcd(int da,int xiao)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{ int temp;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while (xiao!=0)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{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temp=da%xiao;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da=xiao;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xiao=temp;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}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return(da);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Gungsuh" panose="02030600000101010101" pitchFamily="2" charset="-127"/>
                <a:ea typeface="Gungsuh" panose="02030600000101010101" pitchFamily="2" charset="-127"/>
              </a:rPr>
              <a:t>} </a:t>
            </a:r>
            <a:endParaRPr lang="en-US" altLang="zh-CN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4464050" y="4292600"/>
            <a:ext cx="4033838" cy="1368425"/>
          </a:xfrm>
          <a:prstGeom prst="rect">
            <a:avLst/>
          </a:prstGeom>
          <a:noFill/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ahoma" panose="020B0604030504040204" pitchFamily="2" charset="0"/>
                <a:ea typeface="黑体" panose="02010609060101010101" pitchFamily="2" charset="-122"/>
              </a:rPr>
              <a:t>思考：</a:t>
            </a:r>
            <a:endParaRPr lang="zh-CN" altLang="en-US" sz="3200" b="1" dirty="0">
              <a:latin typeface="Tahoma" panose="020B0604030504040204" pitchFamily="2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ahoma" panose="020B0604030504040204" pitchFamily="2" charset="0"/>
                <a:ea typeface="黑体" panose="02010609060101010101" pitchFamily="2" charset="-122"/>
              </a:rPr>
              <a:t>递归的形式如何写？</a:t>
            </a:r>
            <a:endParaRPr lang="zh-CN" altLang="en-US" sz="3200" b="1" dirty="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1741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741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9457"/>
          <p:cNvSpPr>
            <a:spLocks noGrp="1"/>
          </p:cNvSpPr>
          <p:nvPr>
            <p:ph type="title"/>
          </p:nvPr>
        </p:nvSpPr>
        <p:spPr>
          <a:xfrm>
            <a:off x="1150938" y="800100"/>
            <a:ext cx="7237412" cy="876300"/>
          </a:xfrm>
        </p:spPr>
        <p:txBody>
          <a:bodyPr anchor="b" anchorCtr="0"/>
          <a:lstStyle/>
          <a:p>
            <a:r>
              <a:rPr lang="en-US" altLang="zh-CN" sz="36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HDOJ_1061</a:t>
            </a:r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36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1"/>
              </a:rPr>
              <a:t> Rightmost Digit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8434" name="文本占位符 19458"/>
          <p:cNvSpPr>
            <a:spLocks noGrp="1"/>
          </p:cNvSpPr>
          <p:nvPr>
            <p:ph idx="1"/>
          </p:nvPr>
        </p:nvSpPr>
        <p:spPr>
          <a:xfrm>
            <a:off x="971550" y="2024063"/>
            <a:ext cx="7200900" cy="3997325"/>
          </a:xfrm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Gungsuh" panose="02030600000101010101" pitchFamily="2" charset="-127"/>
                <a:ea typeface="Gungsuh" panose="02030600000101010101" pitchFamily="2" charset="-127"/>
              </a:rPr>
              <a:t>Given a positive integer N, you should output the most right digit of N^N</a:t>
            </a:r>
            <a:r>
              <a:rPr lang="en-US" altLang="zh-CN" sz="2800" dirty="0">
                <a:latin typeface="Gungsuh" panose="02030600000101010101" pitchFamily="2" charset="-127"/>
                <a:ea typeface="Gungsuh" panose="02030600000101010101" pitchFamily="2" charset="-127"/>
              </a:rPr>
              <a:t> (1&lt;=N&lt;=1,000,000,000).</a:t>
            </a:r>
            <a:endParaRPr lang="en-US" altLang="zh-CN" sz="28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3 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4  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7 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6 </a:t>
            </a:r>
            <a:endParaRPr lang="en-US" altLang="zh-CN" dirty="0"/>
          </a:p>
        </p:txBody>
      </p:sp>
      <p:sp>
        <p:nvSpPr>
          <p:cNvPr id="1843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843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0481"/>
          <p:cNvSpPr>
            <a:spLocks noGrp="1"/>
          </p:cNvSpPr>
          <p:nvPr>
            <p:ph type="title"/>
          </p:nvPr>
        </p:nvSpPr>
        <p:spPr>
          <a:xfrm>
            <a:off x="1150938" y="800100"/>
            <a:ext cx="7237412" cy="876300"/>
          </a:xfrm>
        </p:spPr>
        <p:txBody>
          <a:bodyPr anchor="b" anchorCtr="0"/>
          <a:lstStyle/>
          <a:p>
            <a:r>
              <a:rPr lang="en-US" altLang="zh-CN" sz="36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HDOJ_1061</a:t>
            </a:r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 </a:t>
            </a:r>
            <a:r>
              <a:rPr lang="en-US" altLang="zh-CN" sz="36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  <a:hlinkClick r:id="rId1"/>
              </a:rPr>
              <a:t> Rightmost Digit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971550" y="2384425"/>
            <a:ext cx="7200900" cy="1873250"/>
          </a:xfrm>
        </p:spPr>
        <p:txBody>
          <a:bodyPr anchor="t" anchorCtr="0"/>
          <a:lstStyle/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数据规模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很大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暴力方法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该打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基本思路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Wingdings" panose="05000000000000000000" pitchFamily="2" charset="2"/>
              </a:rPr>
              <a:t>规律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sym typeface="Wingdings" panose="05000000000000000000" pitchFamily="2" charset="2"/>
            </a:endParaRPr>
          </a:p>
          <a:p>
            <a:endParaRPr lang="zh-CN" altLang="en-US" b="1" dirty="0">
              <a:latin typeface="仿宋_GB2312" pitchFamily="1" charset="-122"/>
              <a:ea typeface="仿宋_GB2312" pitchFamily="1" charset="-122"/>
              <a:sym typeface="Wingdings" panose="05000000000000000000" pitchFamily="2" charset="2"/>
            </a:endParaRPr>
          </a:p>
        </p:txBody>
      </p:sp>
      <p:sp>
        <p:nvSpPr>
          <p:cNvPr id="1945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946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1505"/>
          <p:cNvSpPr>
            <a:spLocks noGrp="1"/>
          </p:cNvSpPr>
          <p:nvPr>
            <p:ph type="title"/>
          </p:nvPr>
        </p:nvSpPr>
        <p:spPr>
          <a:xfrm>
            <a:off x="1150938" y="800100"/>
            <a:ext cx="6842125" cy="876300"/>
          </a:xfrm>
        </p:spPr>
        <p:txBody>
          <a:bodyPr anchor="b" anchorCtr="0"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HDOJ_2035 </a:t>
            </a:r>
            <a:r>
              <a:rPr lang="zh-CN" altLang="en-US" sz="3600" b="1">
                <a:ea typeface="黑体" panose="02010609060101010101" pitchFamily="2" charset="-122"/>
                <a:hlinkClick r:id="rId1"/>
              </a:rPr>
              <a:t>人见人爱A^B</a:t>
            </a:r>
            <a:r>
              <a:rPr lang="zh-CN" altLang="en-US" sz="3600" b="1">
                <a:ea typeface="黑体" panose="02010609060101010101" pitchFamily="2" charset="-122"/>
              </a:rPr>
              <a:t> 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0482" name="文本占位符 21506"/>
          <p:cNvSpPr>
            <a:spLocks noGrp="1"/>
          </p:cNvSpPr>
          <p:nvPr>
            <p:ph idx="1"/>
          </p:nvPr>
        </p:nvSpPr>
        <p:spPr>
          <a:xfrm>
            <a:off x="971550" y="2024063"/>
            <a:ext cx="7200900" cy="3744912"/>
          </a:xfrm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求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A^B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的最后三位数表示的整数（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1&lt;=A,B&lt;=10000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2 3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12 6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8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984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048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2529"/>
          <p:cNvSpPr>
            <a:spLocks noGrp="1"/>
          </p:cNvSpPr>
          <p:nvPr>
            <p:ph type="title"/>
          </p:nvPr>
        </p:nvSpPr>
        <p:spPr>
          <a:xfrm>
            <a:off x="1150938" y="800100"/>
            <a:ext cx="6842125" cy="876300"/>
          </a:xfrm>
        </p:spPr>
        <p:txBody>
          <a:bodyPr anchor="b" anchorCtr="0"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HDOJ_2035 </a:t>
            </a:r>
            <a:r>
              <a:rPr lang="zh-CN" altLang="en-US" sz="3600" b="1">
                <a:ea typeface="黑体" panose="02010609060101010101" pitchFamily="2" charset="-122"/>
                <a:hlinkClick r:id="rId1"/>
              </a:rPr>
              <a:t>人见人爱A^B</a:t>
            </a:r>
            <a:r>
              <a:rPr lang="zh-CN" altLang="en-US" sz="3600" b="1">
                <a:ea typeface="黑体" panose="02010609060101010101" pitchFamily="2" charset="-122"/>
              </a:rPr>
              <a:t> 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973138" y="2025650"/>
            <a:ext cx="7704137" cy="3744913"/>
          </a:xfrm>
        </p:spPr>
        <p:txBody>
          <a:bodyPr anchor="t" anchorCtr="0"/>
          <a:lstStyle/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最暴力的暴力？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改进的暴力？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如果：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(1&lt;=A,B&lt;=10000</a:t>
            </a:r>
            <a:r>
              <a:rPr lang="zh-CN" altLang="en-US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0000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)怎么办？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二分加速(快速幂)？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50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3553"/>
          <p:cNvSpPr>
            <a:spLocks noGrp="1"/>
          </p:cNvSpPr>
          <p:nvPr>
            <p:ph type="title"/>
          </p:nvPr>
        </p:nvSpPr>
        <p:spPr>
          <a:xfrm>
            <a:off x="1150938" y="800100"/>
            <a:ext cx="6842125" cy="876300"/>
          </a:xfrm>
        </p:spPr>
        <p:txBody>
          <a:bodyPr anchor="b" anchorCtr="0"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HDOJ_2035 </a:t>
            </a:r>
            <a:r>
              <a:rPr lang="zh-CN" altLang="en-US" sz="3600" b="1">
                <a:ea typeface="黑体" panose="02010609060101010101" pitchFamily="2" charset="-122"/>
                <a:hlinkClick r:id="rId1"/>
              </a:rPr>
              <a:t>人见人爱A^B</a:t>
            </a:r>
            <a:r>
              <a:rPr lang="zh-CN" altLang="en-US" sz="3600" b="1">
                <a:ea typeface="黑体" panose="02010609060101010101" pitchFamily="2" charset="-122"/>
              </a:rPr>
              <a:t> 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3555" name="内容占位符 23554"/>
          <p:cNvSpPr>
            <a:spLocks noGrp="1"/>
          </p:cNvSpPr>
          <p:nvPr>
            <p:ph idx="1"/>
          </p:nvPr>
        </p:nvSpPr>
        <p:spPr>
          <a:xfrm>
            <a:off x="973138" y="2025650"/>
            <a:ext cx="7704137" cy="3744913"/>
          </a:xfrm>
        </p:spPr>
        <p:txBody>
          <a:bodyPr anchor="t" anchorCtr="0"/>
          <a:lstStyle/>
          <a:p>
            <a:pPr>
              <a:lnSpc>
                <a:spcPct val="80000"/>
              </a:lnSpc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快速幂</a:t>
            </a:r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递归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实现: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int power(int a, int n){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int ans;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if(n==0) ans=1;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else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{  ans=power(a*a, n/2);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  if(n%2==1) ans*=a;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}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     return ans;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253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253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1439863" y="728663"/>
            <a:ext cx="5327650" cy="1066800"/>
          </a:xfrm>
        </p:spPr>
        <p:txBody>
          <a:bodyPr anchor="b" anchorCtr="0"/>
          <a:lstStyle/>
          <a:p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课后作业，</a:t>
            </a:r>
            <a:endParaRPr lang="zh-CN" altLang="en-US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1295400" y="2241550"/>
            <a:ext cx="7096125" cy="1458913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</a:rPr>
              <a:t>你       了吗？</a:t>
            </a:r>
            <a:endParaRPr lang="zh-CN" altLang="en-US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124" name="矩形 5123"/>
          <p:cNvSpPr/>
          <p:nvPr/>
        </p:nvSpPr>
        <p:spPr>
          <a:xfrm rot="-919766">
            <a:off x="2305592" y="2177721"/>
            <a:ext cx="2650522" cy="126408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6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完成</a:t>
            </a:r>
            <a:endParaRPr lang="zh-CN" altLang="en-US" sz="6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512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77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99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  <p:bldP spid="5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4577"/>
          <p:cNvSpPr>
            <a:spLocks noGrp="1"/>
          </p:cNvSpPr>
          <p:nvPr>
            <p:ph type="title"/>
          </p:nvPr>
        </p:nvSpPr>
        <p:spPr>
          <a:xfrm>
            <a:off x="1150938" y="800100"/>
            <a:ext cx="6842125" cy="876300"/>
          </a:xfrm>
        </p:spPr>
        <p:txBody>
          <a:bodyPr anchor="b" anchorCtr="0"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HDOJ_2035 </a:t>
            </a:r>
            <a:r>
              <a:rPr lang="zh-CN" altLang="en-US" sz="3600" b="1">
                <a:ea typeface="黑体" panose="02010609060101010101" pitchFamily="2" charset="-122"/>
                <a:hlinkClick r:id="rId1"/>
              </a:rPr>
              <a:t>人见人爱A^B</a:t>
            </a:r>
            <a:r>
              <a:rPr lang="zh-CN" altLang="en-US" sz="3600" b="1">
                <a:ea typeface="黑体" panose="02010609060101010101" pitchFamily="2" charset="-122"/>
              </a:rPr>
              <a:t> 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973138" y="2025650"/>
            <a:ext cx="7704137" cy="3744913"/>
          </a:xfrm>
        </p:spPr>
        <p:txBody>
          <a:bodyPr anchor="t" anchorCtr="0"/>
          <a:lstStyle/>
          <a:p>
            <a:pPr>
              <a:lnSpc>
                <a:spcPct val="80000"/>
              </a:lnSpc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快速幂</a:t>
            </a:r>
            <a:r>
              <a:rPr lang="zh-CN" altLang="en-US" sz="24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非递归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实现（循环+位运算）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int power(int a, int n){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int ans=1;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while(n){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  if(n&amp;1) ans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  <a:sym typeface="+mn-ea"/>
              </a:rPr>
              <a:t>*</a:t>
            </a: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=a;   // n&amp;1 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可以替换成？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  a*=a;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    n&gt;&gt;=1;               // n&gt;&gt;=1 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</a:rPr>
              <a:t>可以替换成？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}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     return ans;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zh-CN" altLang="en-US" sz="2400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355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355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5601"/>
          <p:cNvSpPr>
            <a:spLocks noGrp="1"/>
          </p:cNvSpPr>
          <p:nvPr>
            <p:ph type="title"/>
          </p:nvPr>
        </p:nvSpPr>
        <p:spPr>
          <a:xfrm>
            <a:off x="1116013" y="765175"/>
            <a:ext cx="6697662" cy="1044575"/>
          </a:xfrm>
        </p:spPr>
        <p:txBody>
          <a:bodyPr anchor="b" anchorCtr="0"/>
          <a:lstStyle/>
          <a:p>
            <a:r>
              <a:rPr lang="en-US" altLang="zh-CN" sz="3600" b="1" dirty="0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1021  Fibonacci Again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pic>
        <p:nvPicPr>
          <p:cNvPr id="24578" name="文本占位符 25602" descr="Leonardo Fibonacci c1175-1250.">
            <a:hlinkClick r:id="rId1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288" y="2024063"/>
            <a:ext cx="2917825" cy="3810000"/>
          </a:xfrm>
        </p:spPr>
      </p:pic>
      <p:sp>
        <p:nvSpPr>
          <p:cNvPr id="2457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458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6625"/>
          <p:cNvSpPr>
            <a:spLocks noGrp="1"/>
          </p:cNvSpPr>
          <p:nvPr>
            <p:ph type="title"/>
          </p:nvPr>
        </p:nvSpPr>
        <p:spPr>
          <a:xfrm>
            <a:off x="1258888" y="981075"/>
            <a:ext cx="4968875" cy="766763"/>
          </a:xfrm>
        </p:spPr>
        <p:txBody>
          <a:bodyPr anchor="b" anchorCtr="0"/>
          <a:lstStyle/>
          <a:p>
            <a:r>
              <a:rPr lang="zh-CN" altLang="en-US" sz="3600" b="1">
                <a:ea typeface="黑体" panose="02010609060101010101" pitchFamily="2" charset="-122"/>
              </a:rPr>
              <a:t>题目分析：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6627" name="内容占位符 26626"/>
          <p:cNvSpPr>
            <a:spLocks noGrp="1"/>
          </p:cNvSpPr>
          <p:nvPr>
            <p:ph idx="1"/>
          </p:nvPr>
        </p:nvSpPr>
        <p:spPr>
          <a:xfrm>
            <a:off x="863600" y="2024063"/>
            <a:ext cx="7772400" cy="1044575"/>
          </a:xfrm>
        </p:spPr>
        <p:txBody>
          <a:bodyPr anchor="t" anchorCtr="0"/>
          <a:lstStyle/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能被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</a:rPr>
              <a:t>3</a:t>
            </a: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整除的整数的特点？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6628" name="文本框 26627"/>
          <p:cNvSpPr txBox="1"/>
          <p:nvPr/>
        </p:nvSpPr>
        <p:spPr>
          <a:xfrm>
            <a:off x="863600" y="5449888"/>
            <a:ext cx="5364163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还要看程序吗？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6629" name="矩形 26628"/>
          <p:cNvSpPr/>
          <p:nvPr/>
        </p:nvSpPr>
        <p:spPr>
          <a:xfrm>
            <a:off x="779463" y="2636838"/>
            <a:ext cx="7772400" cy="792162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如果两个数的和能被3整除，这两个数有什么特点？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6630" name="矩形 26629"/>
          <p:cNvSpPr/>
          <p:nvPr/>
        </p:nvSpPr>
        <p:spPr>
          <a:xfrm>
            <a:off x="779463" y="3538538"/>
            <a:ext cx="7775575" cy="792162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关于“和”能否被3整除，这两个数一共有多少种组合？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6631" name="矩形 26630"/>
          <p:cNvSpPr/>
          <p:nvPr/>
        </p:nvSpPr>
        <p:spPr>
          <a:xfrm>
            <a:off x="776288" y="4440238"/>
            <a:ext cx="7775575" cy="792162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 anchorCtr="0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会不会出现某连续两项和后面连续两项相等的情况？如果出现，能得到什么信息？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560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560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26628" grpId="0"/>
      <p:bldP spid="26629" grpId="0"/>
      <p:bldP spid="26630" grpId="0"/>
      <p:bldP spid="266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7649"/>
          <p:cNvSpPr>
            <a:spLocks noGrp="1"/>
          </p:cNvSpPr>
          <p:nvPr>
            <p:ph type="title"/>
          </p:nvPr>
        </p:nvSpPr>
        <p:spPr>
          <a:xfrm>
            <a:off x="1150938" y="873125"/>
            <a:ext cx="5905500" cy="889000"/>
          </a:xfrm>
        </p:spPr>
        <p:txBody>
          <a:bodyPr anchor="b" anchorCtr="0"/>
          <a:lstStyle/>
          <a:p>
            <a:r>
              <a:rPr lang="en-US" altLang="zh-CN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Hdoj_1021</a:t>
            </a:r>
            <a:r>
              <a:rPr lang="zh-CN" altLang="en-US" sz="3600" b="1">
                <a:ea typeface="黑体" panose="02010609060101010101" pitchFamily="2" charset="-122"/>
              </a:rPr>
              <a:t>程序清单：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6626" name="文本占位符 27650"/>
          <p:cNvSpPr>
            <a:spLocks noGrp="1"/>
          </p:cNvSpPr>
          <p:nvPr>
            <p:ph idx="1"/>
          </p:nvPr>
        </p:nvSpPr>
        <p:spPr>
          <a:xfrm>
            <a:off x="863600" y="1952625"/>
            <a:ext cx="6624638" cy="4429125"/>
          </a:xfrm>
        </p:spPr>
        <p:txBody>
          <a:bodyPr anchor="t" anchorCtr="0"/>
          <a:lstStyle/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#include&lt;stdio.h&gt;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int main()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{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    long n;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     scanf("%ld",&amp;n) ;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	</a:t>
            </a:r>
            <a:r>
              <a:rPr lang="en-US" altLang="zh-CN" sz="280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if (n%8==2 || n%8==6)</a:t>
            </a:r>
            <a:endParaRPr lang="en-US" altLang="zh-CN" sz="280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	    printf("yes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n");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	else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	    printf("no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\</a:t>
            </a: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n");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	return 0;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pPr>
              <a:lnSpc>
                <a:spcPct val="70000"/>
              </a:lnSpc>
            </a:pPr>
            <a:r>
              <a:rPr lang="en-US" altLang="zh-CN" sz="2800">
                <a:latin typeface="Gungsuh" panose="02030600000101010101" pitchFamily="2" charset="-127"/>
                <a:ea typeface="Gungsuh" panose="02030600000101010101" pitchFamily="2" charset="-127"/>
              </a:rPr>
              <a:t>}</a:t>
            </a:r>
            <a:endParaRPr lang="en-US" altLang="zh-CN" sz="280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662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662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8673"/>
          <p:cNvSpPr>
            <a:spLocks noGrp="1"/>
          </p:cNvSpPr>
          <p:nvPr>
            <p:ph type="title"/>
          </p:nvPr>
        </p:nvSpPr>
        <p:spPr>
          <a:xfrm>
            <a:off x="1150938" y="981075"/>
            <a:ext cx="7793037" cy="695325"/>
          </a:xfrm>
        </p:spPr>
        <p:txBody>
          <a:bodyPr anchor="b" anchorCtr="0"/>
          <a:lstStyle/>
          <a:p>
            <a:r>
              <a:rPr lang="en-US" altLang="zh-CN" sz="3600" b="1">
                <a:solidFill>
                  <a:schemeClr val="folHlink"/>
                </a:solidFill>
                <a:latin typeface="Gungsuh" panose="02030600000101010101" pitchFamily="2" charset="-127"/>
              </a:rPr>
              <a:t>HDOJ_1005</a:t>
            </a:r>
            <a:r>
              <a:rPr lang="en-US" altLang="zh-CN" sz="3600" b="1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: Number Sequence</a:t>
            </a:r>
            <a:endParaRPr lang="en-US" altLang="zh-CN" sz="3600" b="1">
              <a:solidFill>
                <a:schemeClr val="fol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pic>
        <p:nvPicPr>
          <p:cNvPr id="27650" name="图片 28674" descr="u=524748506,127980423&amp;gp=2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420938"/>
            <a:ext cx="3381375" cy="338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765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9697"/>
          <p:cNvSpPr>
            <a:spLocks noGrp="1"/>
          </p:cNvSpPr>
          <p:nvPr>
            <p:ph type="title"/>
          </p:nvPr>
        </p:nvSpPr>
        <p:spPr>
          <a:xfrm>
            <a:off x="1258888" y="441325"/>
            <a:ext cx="6264275" cy="1368425"/>
          </a:xfrm>
        </p:spPr>
        <p:txBody>
          <a:bodyPr anchor="b" anchorCtr="0"/>
          <a:lstStyle/>
          <a:p>
            <a:r>
              <a:rPr lang="en-US" altLang="zh-CN" b="1" dirty="0">
                <a:solidFill>
                  <a:schemeClr val="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Question:</a:t>
            </a:r>
            <a:endParaRPr lang="en-US" altLang="zh-CN" b="1" dirty="0">
              <a:solidFill>
                <a:schemeClr val="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29699" name="内容占位符 29698"/>
          <p:cNvSpPr>
            <a:spLocks noGrp="1"/>
          </p:cNvSpPr>
          <p:nvPr>
            <p:ph idx="1"/>
          </p:nvPr>
        </p:nvSpPr>
        <p:spPr>
          <a:xfrm>
            <a:off x="1081088" y="2530475"/>
            <a:ext cx="6948487" cy="1584325"/>
          </a:xfrm>
        </p:spPr>
        <p:txBody>
          <a:bodyPr anchor="t" anchorCtr="0"/>
          <a:lstStyle/>
          <a:p>
            <a:pPr algn="ctr">
              <a:buNone/>
            </a:pPr>
            <a:r>
              <a:rPr lang="en-US" altLang="zh-CN" sz="4800" b="1">
                <a:solidFill>
                  <a:schemeClr val="folHlink"/>
                </a:solidFill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altLang="en-US" sz="4800" b="1">
                <a:solidFill>
                  <a:schemeClr val="folHlink"/>
                </a:solidFill>
                <a:latin typeface="仿宋" panose="02010609060101010101" charset="-122"/>
                <a:ea typeface="仿宋" panose="02010609060101010101" charset="-122"/>
              </a:rPr>
              <a:t>暴力（</a:t>
            </a:r>
            <a:r>
              <a:rPr lang="en-US" altLang="zh-CN" sz="4800" b="1">
                <a:solidFill>
                  <a:schemeClr val="folHlink"/>
                </a:solidFill>
                <a:latin typeface="仿宋" panose="02010609060101010101" charset="-122"/>
                <a:ea typeface="仿宋" panose="02010609060101010101" charset="-122"/>
              </a:rPr>
              <a:t>Brute-Force</a:t>
            </a:r>
            <a:r>
              <a:rPr lang="zh-CN" altLang="en-US" sz="4800" b="1">
                <a:solidFill>
                  <a:schemeClr val="folHlink"/>
                </a:solidFill>
                <a:latin typeface="仿宋" panose="02010609060101010101" charset="-122"/>
                <a:ea typeface="仿宋" panose="02010609060101010101" charset="-122"/>
              </a:rPr>
              <a:t>）能解决问题吗？</a:t>
            </a:r>
            <a:endParaRPr lang="zh-CN" altLang="en-US" sz="4800" b="1">
              <a:solidFill>
                <a:schemeClr val="fol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867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867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0721"/>
          <p:cNvSpPr>
            <a:spLocks noGrp="1"/>
          </p:cNvSpPr>
          <p:nvPr>
            <p:ph type="title"/>
          </p:nvPr>
        </p:nvSpPr>
        <p:spPr>
          <a:xfrm>
            <a:off x="1150938" y="584200"/>
            <a:ext cx="6013450" cy="1165225"/>
          </a:xfrm>
        </p:spPr>
        <p:txBody>
          <a:bodyPr anchor="b" anchorCtr="0"/>
          <a:lstStyle/>
          <a:p>
            <a:r>
              <a:rPr lang="zh-CN" altLang="en-US" sz="3600" b="1">
                <a:ea typeface="黑体" panose="02010609060101010101" pitchFamily="2" charset="-122"/>
              </a:rPr>
              <a:t>题目分析：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29698" name="文本占位符 30722"/>
          <p:cNvSpPr>
            <a:spLocks noGrp="1"/>
          </p:cNvSpPr>
          <p:nvPr>
            <p:ph idx="1"/>
          </p:nvPr>
        </p:nvSpPr>
        <p:spPr>
          <a:xfrm>
            <a:off x="719138" y="2024063"/>
            <a:ext cx="7772400" cy="2268537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对于这种题目，千万不能蛮干！实际上，有经验的同学看到本题目的数据规模，很快就能知道：这类题目有规律可循。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969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2970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1745"/>
          <p:cNvSpPr>
            <a:spLocks noGrp="1"/>
          </p:cNvSpPr>
          <p:nvPr>
            <p:ph type="title"/>
          </p:nvPr>
        </p:nvSpPr>
        <p:spPr>
          <a:xfrm>
            <a:off x="1150938" y="549275"/>
            <a:ext cx="7793037" cy="1212850"/>
          </a:xfrm>
        </p:spPr>
        <p:txBody>
          <a:bodyPr anchor="b" anchorCtr="0"/>
          <a:lstStyle/>
          <a:p>
            <a:r>
              <a:rPr lang="zh-CN" altLang="en-US" sz="3600" b="1">
                <a:ea typeface="黑体" panose="02010609060101010101" pitchFamily="2" charset="-122"/>
              </a:rPr>
              <a:t>现在对这题有什么想法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30722" name="文本占位符 31746"/>
          <p:cNvSpPr>
            <a:spLocks noGrp="1"/>
          </p:cNvSpPr>
          <p:nvPr>
            <p:ph idx="1"/>
          </p:nvPr>
        </p:nvSpPr>
        <p:spPr>
          <a:xfrm>
            <a:off x="971550" y="2668588"/>
            <a:ext cx="7021513" cy="2200275"/>
          </a:xfrm>
        </p:spPr>
        <p:txBody>
          <a:bodyPr anchor="t" anchorCtr="0"/>
          <a:lstStyle/>
          <a:p>
            <a:pPr algn="ctr">
              <a:buNone/>
            </a:pPr>
            <a:r>
              <a:rPr lang="en-US" altLang="zh-CN" sz="12700" b="1" dirty="0">
                <a:latin typeface="Gungsuh" panose="02030600000101010101" pitchFamily="2" charset="-127"/>
                <a:ea typeface="Gungsuh" panose="02030600000101010101" pitchFamily="2" charset="-127"/>
              </a:rPr>
              <a:t>???</a:t>
            </a:r>
            <a:endParaRPr lang="en-US" altLang="zh-CN" sz="12700" b="1" dirty="0"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sp>
        <p:nvSpPr>
          <p:cNvPr id="3072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072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276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>
              <a:buSzTx/>
            </a:pPr>
            <a:r>
              <a:rPr lang="zh-CN" altLang="en-US" sz="3600" b="1">
                <a:ea typeface="黑体" panose="02010609060101010101" pitchFamily="2" charset="-122"/>
              </a:rPr>
              <a:t>附：非典型数学题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31746" name="文本占位符 32770"/>
          <p:cNvSpPr>
            <a:spLocks noGrp="1"/>
          </p:cNvSpPr>
          <p:nvPr>
            <p:ph idx="1"/>
          </p:nvPr>
        </p:nvSpPr>
        <p:spPr>
          <a:xfrm>
            <a:off x="936625" y="2017713"/>
            <a:ext cx="7921625" cy="3689350"/>
          </a:xfrm>
        </p:spPr>
        <p:txBody>
          <a:bodyPr anchor="t" anchorCtr="0"/>
          <a:lstStyle/>
          <a:p>
            <a:r>
              <a:rPr lang="en-US" altLang="zh-CN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HDOJ_1205 </a:t>
            </a:r>
            <a:r>
              <a:rPr lang="zh-CN" altLang="en-US" sz="28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hlinkClick r:id="rId1"/>
              </a:rPr>
              <a:t>吃糖果</a:t>
            </a:r>
            <a:endParaRPr lang="zh-CN" altLang="en-US" sz="28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Gardon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吃糖果时有个特殊的癖好，就是不喜欢将一样的糖果放在一起吃，喜欢先吃一种，下一次吃另一种；可是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Gardon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不知道是否存在一种吃糖果的顺序使得他能把所有糖果都吃完？请你写个程序帮忙计算一下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对于每组数据，输出一行，包含一个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"Yes"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或者</a:t>
            </a:r>
            <a:r>
              <a:rPr lang="en-US" altLang="zh-CN" sz="2800" b="1">
                <a:latin typeface="仿宋" panose="02010609060101010101" charset="-122"/>
                <a:ea typeface="仿宋" panose="02010609060101010101" charset="-122"/>
              </a:rPr>
              <a:t>"No"</a:t>
            </a:r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74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174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18525" y="6243638"/>
            <a:ext cx="425450" cy="457200"/>
          </a:xfrm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379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>
              <a:buSzTx/>
            </a:pPr>
            <a:r>
              <a:rPr lang="zh-CN" altLang="en-US" sz="3600" b="1">
                <a:ea typeface="黑体" panose="02010609060101010101" pitchFamily="2" charset="-122"/>
              </a:rPr>
              <a:t>请自己仔细分析...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33795" name="文本占位符 33794"/>
          <p:cNvSpPr>
            <a:spLocks noGrp="1"/>
          </p:cNvSpPr>
          <p:nvPr>
            <p:ph type="body" sz="half" idx="1"/>
          </p:nvPr>
        </p:nvSpPr>
        <p:spPr>
          <a:xfrm>
            <a:off x="1182688" y="2508250"/>
            <a:ext cx="4868862" cy="3624263"/>
          </a:xfrm>
        </p:spPr>
        <p:txBody>
          <a:bodyPr anchor="t" anchorCtr="0"/>
          <a:lstStyle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哪位同学做个陈述？</a:t>
            </a:r>
            <a:endParaRPr lang="zh-CN" altLang="en-US" sz="36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2771" name="内容占位符 33795" descr="03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9350" y="2852738"/>
            <a:ext cx="2016125" cy="3135312"/>
          </a:xfrm>
        </p:spPr>
      </p:pic>
      <p:sp>
        <p:nvSpPr>
          <p:cNvPr id="3277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7169"/>
          <p:cNvSpPr>
            <a:spLocks noGrp="1"/>
          </p:cNvSpPr>
          <p:nvPr>
            <p:ph type="title"/>
          </p:nvPr>
        </p:nvSpPr>
        <p:spPr>
          <a:xfrm>
            <a:off x="1150938" y="873125"/>
            <a:ext cx="7793037" cy="839788"/>
          </a:xfrm>
        </p:spPr>
        <p:txBody>
          <a:bodyPr anchor="b" anchorCtr="0"/>
          <a:lstStyle/>
          <a:p>
            <a:r>
              <a:rPr lang="zh-CN" altLang="en-US" b="1">
                <a:ea typeface="黑体" panose="02010609060101010101" pitchFamily="2" charset="-122"/>
              </a:rPr>
              <a:t>第二讲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>
          <a:xfrm>
            <a:off x="900113" y="2811463"/>
            <a:ext cx="7451725" cy="1165225"/>
          </a:xfrm>
        </p:spPr>
        <p:txBody>
          <a:bodyPr anchor="t" anchorCtr="0"/>
          <a:lstStyle/>
          <a:p>
            <a:pPr algn="ctr">
              <a:buNone/>
            </a:pPr>
            <a:r>
              <a:rPr lang="zh-CN" altLang="en-US" sz="7200" b="1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基础数学题</a:t>
            </a:r>
            <a:endParaRPr lang="zh-CN" altLang="en-US" sz="7200" b="1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7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614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4817"/>
          <p:cNvSpPr>
            <a:spLocks noGrp="1"/>
          </p:cNvSpPr>
          <p:nvPr>
            <p:ph type="title"/>
          </p:nvPr>
        </p:nvSpPr>
        <p:spPr>
          <a:xfrm>
            <a:off x="1187450" y="873125"/>
            <a:ext cx="5689600" cy="842963"/>
          </a:xfrm>
        </p:spPr>
        <p:txBody>
          <a:bodyPr anchor="b" anchorCtr="0"/>
          <a:lstStyle/>
          <a:p>
            <a:pPr>
              <a:buSzTx/>
            </a:pPr>
            <a:r>
              <a:rPr lang="zh-CN" altLang="en-US" sz="3600" b="1">
                <a:ea typeface="黑体" panose="02010609060101010101" pitchFamily="2" charset="-122"/>
              </a:rPr>
              <a:t>课后任务：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33794" name="文本占位符 34818"/>
          <p:cNvSpPr>
            <a:spLocks noGrp="1"/>
          </p:cNvSpPr>
          <p:nvPr>
            <p:ph idx="1"/>
          </p:nvPr>
        </p:nvSpPr>
        <p:spPr>
          <a:xfrm>
            <a:off x="1008063" y="2097088"/>
            <a:ext cx="7473950" cy="3668712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完成在线练习：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2209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《ACM程序设计》作业（2）—— 刘春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英老师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2EE020"/>
                </a:solidFill>
                <a:latin typeface="仿宋" panose="02010609060101010101" charset="-122"/>
                <a:ea typeface="仿宋" panose="02010609060101010101" charset="-122"/>
              </a:rPr>
              <a:t>特别提醒：</a:t>
            </a:r>
            <a:endParaRPr lang="zh-CN" altLang="en-US" sz="2800" b="1" dirty="0">
              <a:solidFill>
                <a:srgbClr val="2EE02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作业务必尽力完成</a:t>
            </a:r>
            <a:r>
              <a:rPr lang="zh-CN" altLang="en-US" sz="28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（第一次的作业尚未完成的，</a:t>
            </a:r>
            <a:endParaRPr lang="zh-CN" altLang="en-US" sz="2800" b="1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一定要补上～）</a:t>
            </a:r>
            <a:endParaRPr lang="zh-CN" altLang="en-US" sz="2800" b="1" dirty="0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</a:rPr>
              <a:t>作业密码：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</a:rPr>
              <a:t>xgkdjsb</a:t>
            </a:r>
            <a:endParaRPr lang="en-US" altLang="zh-CN" sz="2800" b="1" dirty="0">
              <a:solidFill>
                <a:srgbClr val="F010D5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379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584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4000" b="1">
                <a:solidFill>
                  <a:schemeClr val="folHlink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Welcome to HDOJ</a:t>
            </a:r>
            <a:endParaRPr lang="en-US" altLang="zh-CN" sz="4000" b="1">
              <a:solidFill>
                <a:schemeClr val="folHlink"/>
              </a:solidFill>
              <a:latin typeface="Gungsuh" panose="02030600000101010101" pitchFamily="2" charset="-127"/>
              <a:ea typeface="Gungsuh" panose="02030600000101010101" pitchFamily="2" charset="-127"/>
            </a:endParaRPr>
          </a:p>
        </p:txBody>
      </p:sp>
      <p:pic>
        <p:nvPicPr>
          <p:cNvPr id="34818" name="图片 35842" descr="trophy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0" y="2790825"/>
            <a:ext cx="2876550" cy="406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文本占位符 35843"/>
          <p:cNvSpPr>
            <a:spLocks noGrp="1"/>
          </p:cNvSpPr>
          <p:nvPr>
            <p:ph idx="1"/>
          </p:nvPr>
        </p:nvSpPr>
        <p:spPr>
          <a:xfrm>
            <a:off x="1425575" y="3073400"/>
            <a:ext cx="4922838" cy="1879600"/>
          </a:xfrm>
        </p:spPr>
        <p:txBody>
          <a:bodyPr anchor="t" anchorCtr="0"/>
          <a:lstStyle/>
          <a:p>
            <a:pPr algn="ctr">
              <a:lnSpc>
                <a:spcPct val="90000"/>
              </a:lnSpc>
              <a:buNone/>
            </a:pPr>
            <a:r>
              <a:rPr lang="zh-CN" altLang="zh-CN" sz="6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快乐</a:t>
            </a:r>
            <a:r>
              <a:rPr lang="zh-CN" altLang="zh-CN" sz="6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学习！</a:t>
            </a:r>
            <a:endParaRPr lang="zh-CN" altLang="zh-CN" sz="66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4820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3482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8193"/>
          <p:cNvSpPr>
            <a:spLocks noGrp="1"/>
          </p:cNvSpPr>
          <p:nvPr>
            <p:ph type="title"/>
          </p:nvPr>
        </p:nvSpPr>
        <p:spPr>
          <a:xfrm>
            <a:off x="1150938" y="584200"/>
            <a:ext cx="6842125" cy="1143000"/>
          </a:xfrm>
        </p:spPr>
        <p:txBody>
          <a:bodyPr anchor="b" anchorCtr="0"/>
          <a:lstStyle/>
          <a:p>
            <a:r>
              <a:rPr lang="en-US" altLang="zh-CN" sz="3600" b="1">
                <a:ea typeface="黑体" panose="02010609060101010101" pitchFamily="2" charset="-122"/>
              </a:rPr>
              <a:t>“</a:t>
            </a:r>
            <a:r>
              <a:rPr lang="zh-CN" altLang="en-US" sz="3600" b="1">
                <a:ea typeface="黑体" panose="02010609060101010101" pitchFamily="2" charset="-122"/>
              </a:rPr>
              <a:t>依然”从</a:t>
            </a:r>
            <a:r>
              <a:rPr lang="zh-CN" altLang="en-US" sz="3600" b="1">
                <a:solidFill>
                  <a:schemeClr val="hlink"/>
                </a:solidFill>
                <a:ea typeface="黑体" panose="02010609060101010101" pitchFamily="2" charset="-122"/>
              </a:rPr>
              <a:t>简单题</a:t>
            </a:r>
            <a:r>
              <a:rPr lang="zh-CN" altLang="en-US" sz="3600" b="1">
                <a:ea typeface="黑体" panose="02010609060101010101" pitchFamily="2" charset="-122"/>
              </a:rPr>
              <a:t>说起：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863600" y="2168525"/>
            <a:ext cx="8083550" cy="4033838"/>
          </a:xfrm>
        </p:spPr>
        <p:txBody>
          <a:bodyPr anchor="t" anchorCtr="0"/>
          <a:lstStyle/>
          <a:p>
            <a:pPr>
              <a:lnSpc>
                <a:spcPct val="80000"/>
              </a:lnSpc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SUM(n) = 1 + 2 + 3 + ... + n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You may assume the result will be in the range of 32-bit signed integer.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hlink"/>
                </a:solidFill>
                <a:latin typeface="GungsuhChe" panose="02030609000101010101" charset="-127"/>
                <a:ea typeface="GungsuhChe" panose="02030609000101010101" charset="-127"/>
              </a:rPr>
              <a:t>Sample input:</a:t>
            </a:r>
            <a:endParaRPr lang="en-US" altLang="zh-CN" sz="2800" b="1">
              <a:solidFill>
                <a:schemeClr val="hlink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10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chemeClr val="hlink"/>
                </a:solidFill>
                <a:latin typeface="GungsuhChe" panose="02030609000101010101" charset="-127"/>
                <a:ea typeface="GungsuhChe" panose="02030609000101010101" charset="-127"/>
              </a:rPr>
              <a:t>Sample output:</a:t>
            </a:r>
            <a:endParaRPr lang="en-US" altLang="zh-CN" sz="2800" b="1">
              <a:solidFill>
                <a:schemeClr val="hlink"/>
              </a:solidFill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b="1">
                <a:latin typeface="GungsuhChe" panose="02030609000101010101" charset="-127"/>
                <a:ea typeface="GungsuhChe" panose="02030609000101010101" charset="-127"/>
              </a:rPr>
              <a:t>55</a:t>
            </a:r>
            <a:endParaRPr lang="en-US" altLang="zh-CN" sz="2800" b="1">
              <a:latin typeface="GungsuhChe" panose="02030609000101010101" charset="-127"/>
              <a:ea typeface="GungsuhChe" panose="02030609000101010101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GungsuhChe" panose="02030609000101010101" charset="-127"/>
                <a:ea typeface="GungsuhChe" panose="02030609000101010101" charset="-127"/>
                <a:hlinkClick r:id="rId1"/>
              </a:rPr>
              <a:t>http://acm.hdu.edu.cn/showproblem.php?pid=1001</a:t>
            </a:r>
            <a:endParaRPr lang="en-US" altLang="zh-CN" sz="2400" b="1">
              <a:latin typeface="GungsuhChe" panose="02030609000101010101" charset="-127"/>
              <a:ea typeface="GungsuhChe" panose="02030609000101010101" charset="-127"/>
            </a:endParaRPr>
          </a:p>
        </p:txBody>
      </p:sp>
      <p:sp>
        <p:nvSpPr>
          <p:cNvPr id="717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717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921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>
                <a:ea typeface="黑体" panose="02010609060101010101" pitchFamily="2" charset="-122"/>
              </a:rPr>
              <a:t>很常见的一种写法：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8194" name="文本占位符 9218"/>
          <p:cNvSpPr>
            <a:spLocks noGrp="1"/>
          </p:cNvSpPr>
          <p:nvPr>
            <p:ph idx="1"/>
          </p:nvPr>
        </p:nvSpPr>
        <p:spPr>
          <a:xfrm>
            <a:off x="901700" y="2024063"/>
            <a:ext cx="6956425" cy="4076700"/>
          </a:xfrm>
        </p:spPr>
        <p:txBody>
          <a:bodyPr anchor="t" anchorCtr="0"/>
          <a:lstStyle/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#include&lt;stdio.h&gt;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int main()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{   int n, i, sum;    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while(scanf("%d",&amp;n)==1)</a:t>
            </a:r>
            <a:endParaRPr lang="zh-CN" altLang="en-US" sz="28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{  sum=0;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    for(i=1;i&lt;=n;i++)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       sum=sum+i;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    printf("%d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\</a:t>
            </a: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n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\</a:t>
            </a: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n",sum);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 }</a:t>
            </a:r>
            <a:endParaRPr lang="zh-CN" altLang="en-US" sz="28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return 0;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}</a:t>
            </a:r>
            <a:endParaRPr lang="zh-CN" altLang="en-US" sz="2400" b="1" dirty="0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sp>
        <p:nvSpPr>
          <p:cNvPr id="819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819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024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>
              <a:buSzTx/>
            </a:pPr>
            <a:r>
              <a:rPr lang="zh-CN" altLang="en-US" sz="3600" b="1">
                <a:ea typeface="黑体" panose="02010609060101010101" pitchFamily="2" charset="-122"/>
              </a:rPr>
              <a:t>其它方法？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900113" y="2024063"/>
            <a:ext cx="7556500" cy="3205162"/>
          </a:xfrm>
        </p:spPr>
        <p:txBody>
          <a:bodyPr anchor="t" anchorCtr="0"/>
          <a:lstStyle/>
          <a:p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SUM(n) = 1 + 2 + 3 + ... + n</a:t>
            </a:r>
            <a:endParaRPr lang="en-US" altLang="zh-CN" sz="2800" b="1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r>
              <a:rPr lang="en-US" altLang="zh-CN" sz="2800" b="1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               = n * (n+1) / 2</a:t>
            </a:r>
            <a:endParaRPr lang="en-US" altLang="zh-CN" sz="2800" b="1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  <a:p>
            <a:endParaRPr lang="en-US" altLang="zh-CN" sz="2400">
              <a:latin typeface="Gungsuh" panose="02030600000101010101" pitchFamily="2" charset="-127"/>
              <a:ea typeface="Gungsuh" panose="02030600000101010101" pitchFamily="2" charset="-127"/>
            </a:endParaRPr>
          </a:p>
          <a:p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什么风险？</a:t>
            </a:r>
            <a:endParaRPr lang="zh-CN" altLang="en-US" sz="36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r>
              <a:rPr lang="zh-CN" altLang="en-US" sz="3600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如何处理？</a:t>
            </a:r>
            <a:endParaRPr lang="zh-CN" altLang="en-US" sz="3600" b="1">
              <a:solidFill>
                <a:schemeClr val="hlink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  <a:p>
            <a:pPr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19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922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1265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>
              <a:buSzTx/>
            </a:pPr>
            <a:r>
              <a:rPr lang="zh-CN" altLang="en-US" sz="3600" b="1">
                <a:latin typeface="Gungsuh" panose="02030600000101010101" pitchFamily="2" charset="-127"/>
                <a:ea typeface="Gungsuh" panose="02030600000101010101" pitchFamily="2" charset="-127"/>
              </a:rPr>
              <a:t>OJ</a:t>
            </a:r>
            <a:r>
              <a:rPr lang="zh-CN" altLang="en-US" sz="3600" b="1">
                <a:ea typeface="黑体" panose="02010609060101010101" pitchFamily="2" charset="-122"/>
              </a:rPr>
              <a:t>评测原理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grpSp>
        <p:nvGrpSpPr>
          <p:cNvPr id="11267" name="组合 11266"/>
          <p:cNvGrpSpPr/>
          <p:nvPr/>
        </p:nvGrpSpPr>
        <p:grpSpPr>
          <a:xfrm>
            <a:off x="1368425" y="2097088"/>
            <a:ext cx="5957888" cy="1368425"/>
            <a:chOff x="0" y="0"/>
            <a:chExt cx="9383" cy="2154"/>
          </a:xfrm>
        </p:grpSpPr>
        <p:grpSp>
          <p:nvGrpSpPr>
            <p:cNvPr id="10243" name="组合 11267"/>
            <p:cNvGrpSpPr/>
            <p:nvPr/>
          </p:nvGrpSpPr>
          <p:grpSpPr>
            <a:xfrm>
              <a:off x="0" y="0"/>
              <a:ext cx="9383" cy="2154"/>
              <a:chOff x="0" y="0"/>
              <a:chExt cx="9383" cy="2154"/>
            </a:xfrm>
          </p:grpSpPr>
          <p:sp>
            <p:nvSpPr>
              <p:cNvPr id="10244" name="矩形 11268"/>
              <p:cNvSpPr/>
              <p:nvPr/>
            </p:nvSpPr>
            <p:spPr>
              <a:xfrm>
                <a:off x="0" y="2"/>
                <a:ext cx="2818" cy="215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marL="457200" indent="-457200"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STD-I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  <a:p>
                <a:pPr marL="457200" indent="-457200"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10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</p:txBody>
          </p:sp>
          <p:sp>
            <p:nvSpPr>
              <p:cNvPr id="10245" name="矩形 11269"/>
              <p:cNvSpPr/>
              <p:nvPr/>
            </p:nvSpPr>
            <p:spPr>
              <a:xfrm>
                <a:off x="3005" y="0"/>
                <a:ext cx="2835" cy="21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r>
                  <a:rPr lang="zh-CN" altLang="en-US" sz="4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STD-O</a:t>
                </a:r>
                <a:endParaRPr lang="zh-CN" altLang="en-US" sz="4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pPr eaLnBrk="0" hangingPunct="0"/>
                <a:r>
                  <a:rPr lang="zh-CN" altLang="en-US" sz="4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6</a:t>
                </a:r>
                <a:endParaRPr lang="zh-CN" altLang="en-US" sz="4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6" name="矩形 11270"/>
              <p:cNvSpPr/>
              <p:nvPr/>
            </p:nvSpPr>
            <p:spPr>
              <a:xfrm>
                <a:off x="6349" y="0"/>
                <a:ext cx="3034" cy="21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TMP-O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  <a:p>
                <a:pPr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55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</p:txBody>
          </p:sp>
        </p:grpSp>
        <p:sp>
          <p:nvSpPr>
            <p:cNvPr id="10247" name="矩形 11271"/>
            <p:cNvSpPr/>
            <p:nvPr/>
          </p:nvSpPr>
          <p:spPr>
            <a:xfrm>
              <a:off x="3004" y="0"/>
              <a:ext cx="3159" cy="215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rPr>
                <a:t>STD-O</a:t>
              </a:r>
              <a:endParaRPr lang="zh-CN" altLang="en-US" sz="4000" dirty="0">
                <a:latin typeface="Gungsuh" panose="02030600000101010101" pitchFamily="2" charset="-127"/>
                <a:ea typeface="Gungsuh" panose="02030600000101010101" pitchFamily="2" charset="-127"/>
              </a:endParaRPr>
            </a:p>
            <a:p>
              <a:pPr eaLnBrk="0" hangingPunct="0"/>
              <a:r>
                <a: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rPr>
                <a:t>55</a:t>
              </a:r>
              <a:endParaRPr lang="zh-CN" altLang="en-US" sz="4000" dirty="0">
                <a:latin typeface="Gungsuh" panose="02030600000101010101" pitchFamily="2" charset="-127"/>
                <a:ea typeface="Gungsuh" panose="02030600000101010101" pitchFamily="2" charset="-127"/>
              </a:endParaRPr>
            </a:p>
          </p:txBody>
        </p:sp>
      </p:grpSp>
      <p:grpSp>
        <p:nvGrpSpPr>
          <p:cNvPr id="11273" name="组合 11272"/>
          <p:cNvGrpSpPr/>
          <p:nvPr/>
        </p:nvGrpSpPr>
        <p:grpSpPr>
          <a:xfrm>
            <a:off x="1368425" y="3609975"/>
            <a:ext cx="5959475" cy="1366838"/>
            <a:chOff x="0" y="0"/>
            <a:chExt cx="9386" cy="2154"/>
          </a:xfrm>
        </p:grpSpPr>
        <p:grpSp>
          <p:nvGrpSpPr>
            <p:cNvPr id="10249" name="组合 11273"/>
            <p:cNvGrpSpPr/>
            <p:nvPr/>
          </p:nvGrpSpPr>
          <p:grpSpPr>
            <a:xfrm>
              <a:off x="0" y="0"/>
              <a:ext cx="9386" cy="2154"/>
              <a:chOff x="0" y="0"/>
              <a:chExt cx="9386" cy="2154"/>
            </a:xfrm>
          </p:grpSpPr>
          <p:sp>
            <p:nvSpPr>
              <p:cNvPr id="10250" name="矩形 11274"/>
              <p:cNvSpPr/>
              <p:nvPr/>
            </p:nvSpPr>
            <p:spPr>
              <a:xfrm>
                <a:off x="0" y="2"/>
                <a:ext cx="2819" cy="2152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marL="457200" indent="-457200"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STD-I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  <a:p>
                <a:pPr marL="457200" indent="-457200"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50000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</p:txBody>
          </p:sp>
          <p:sp>
            <p:nvSpPr>
              <p:cNvPr id="10251" name="矩形 11275"/>
              <p:cNvSpPr/>
              <p:nvPr/>
            </p:nvSpPr>
            <p:spPr>
              <a:xfrm>
                <a:off x="3005" y="0"/>
                <a:ext cx="2835" cy="2154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r>
                  <a:rPr lang="zh-CN" altLang="en-US" sz="4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STD-O</a:t>
                </a:r>
                <a:endParaRPr lang="zh-CN" altLang="en-US" sz="40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pPr eaLnBrk="0" hangingPunct="0"/>
                <a:r>
                  <a:rPr lang="zh-CN" altLang="en-US" sz="40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6</a:t>
                </a:r>
                <a:endParaRPr lang="zh-CN" altLang="en-US" sz="2400" dirty="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2" name="矩形 11276"/>
              <p:cNvSpPr/>
              <p:nvPr/>
            </p:nvSpPr>
            <p:spPr>
              <a:xfrm>
                <a:off x="6349" y="0"/>
                <a:ext cx="3037" cy="2154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TMP-O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  <a:p>
                <a:pPr eaLnBrk="0" hangingPunct="0"/>
                <a:r>
                  <a:rPr lang="zh-CN" altLang="en-US" sz="4000" dirty="0">
                    <a:latin typeface="Gungsuh" panose="02030600000101010101" pitchFamily="2" charset="-127"/>
                    <a:ea typeface="Gungsuh" panose="02030600000101010101" pitchFamily="2" charset="-127"/>
                  </a:rPr>
                  <a:t>？？</a:t>
                </a:r>
                <a:endPara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endParaRPr>
              </a:p>
            </p:txBody>
          </p:sp>
        </p:grpSp>
        <p:sp>
          <p:nvSpPr>
            <p:cNvPr id="10253" name="矩形 11277"/>
            <p:cNvSpPr/>
            <p:nvPr/>
          </p:nvSpPr>
          <p:spPr>
            <a:xfrm>
              <a:off x="3004" y="0"/>
              <a:ext cx="3161" cy="215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0" hangingPunct="0"/>
              <a:r>
                <a: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rPr>
                <a:t>STD-O</a:t>
              </a:r>
              <a:endParaRPr lang="zh-CN" altLang="en-US" sz="4000" dirty="0">
                <a:latin typeface="Gungsuh" panose="02030600000101010101" pitchFamily="2" charset="-127"/>
                <a:ea typeface="Gungsuh" panose="02030600000101010101" pitchFamily="2" charset="-127"/>
              </a:endParaRPr>
            </a:p>
            <a:p>
              <a:pPr eaLnBrk="0" hangingPunct="0"/>
              <a:r>
                <a:rPr lang="zh-CN" altLang="en-US" sz="4000" dirty="0">
                  <a:latin typeface="Gungsuh" panose="02030600000101010101" pitchFamily="2" charset="-127"/>
                  <a:ea typeface="Gungsuh" panose="02030600000101010101" pitchFamily="2" charset="-127"/>
                </a:rPr>
                <a:t>？</a:t>
              </a:r>
              <a:endParaRPr lang="zh-CN" altLang="en-US" sz="4000" dirty="0">
                <a:latin typeface="Gungsuh" panose="02030600000101010101" pitchFamily="2" charset="-127"/>
                <a:ea typeface="Gungsuh" panose="02030600000101010101" pitchFamily="2" charset="-127"/>
              </a:endParaRPr>
            </a:p>
          </p:txBody>
        </p:sp>
      </p:grpSp>
      <p:sp>
        <p:nvSpPr>
          <p:cNvPr id="10254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0255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2289"/>
          <p:cNvSpPr>
            <a:spLocks noGrp="1"/>
          </p:cNvSpPr>
          <p:nvPr>
            <p:ph type="title"/>
          </p:nvPr>
        </p:nvSpPr>
        <p:spPr>
          <a:xfrm>
            <a:off x="1150938" y="765175"/>
            <a:ext cx="7793037" cy="911225"/>
          </a:xfrm>
        </p:spPr>
        <p:txBody>
          <a:bodyPr anchor="b" anchorCtr="0"/>
          <a:lstStyle/>
          <a:p>
            <a:pPr>
              <a:buSzTx/>
            </a:pPr>
            <a:r>
              <a:rPr lang="zh-CN" altLang="en-US" sz="3600" b="1">
                <a:ea typeface="黑体" panose="02010609060101010101" pitchFamily="2" charset="-122"/>
              </a:rPr>
              <a:t>有什么问题呢？</a:t>
            </a:r>
            <a:endParaRPr lang="zh-CN" altLang="en-US" sz="3600" b="1">
              <a:ea typeface="黑体" panose="02010609060101010101" pitchFamily="2" charset="-122"/>
            </a:endParaRPr>
          </a:p>
        </p:txBody>
      </p:sp>
      <p:sp>
        <p:nvSpPr>
          <p:cNvPr id="12291" name="内容占位符 12290"/>
          <p:cNvSpPr>
            <a:spLocks noGrp="1"/>
          </p:cNvSpPr>
          <p:nvPr>
            <p:ph idx="1"/>
          </p:nvPr>
        </p:nvSpPr>
        <p:spPr>
          <a:xfrm>
            <a:off x="1116013" y="2492375"/>
            <a:ext cx="7092950" cy="685800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享受今天的</a:t>
            </a:r>
            <a:r>
              <a:rPr lang="zh-CN" altLang="en-US" b="1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</a:rPr>
              <a:t>慢车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旅程吧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~~</a:t>
            </a:r>
            <a:endParaRPr lang="en-US" altLang="zh-CN" sz="96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292" name="任意多边形 12291"/>
          <p:cNvSpPr/>
          <p:nvPr/>
        </p:nvSpPr>
        <p:spPr>
          <a:xfrm>
            <a:off x="3455988" y="3178175"/>
            <a:ext cx="4537075" cy="118745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1269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3313"/>
          <p:cNvSpPr>
            <a:spLocks noGrp="1"/>
          </p:cNvSpPr>
          <p:nvPr>
            <p:ph type="title"/>
          </p:nvPr>
        </p:nvSpPr>
        <p:spPr>
          <a:xfrm>
            <a:off x="1187450" y="800100"/>
            <a:ext cx="6337300" cy="876300"/>
          </a:xfrm>
        </p:spPr>
        <p:txBody>
          <a:bodyPr anchor="b" anchorCtr="0"/>
          <a:lstStyle/>
          <a:p>
            <a:pPr>
              <a:buSzTx/>
            </a:pPr>
            <a:r>
              <a:rPr lang="zh-CN" altLang="en-US" sz="3600" b="1">
                <a:latin typeface="Gungsuh" panose="02030600000101010101" pitchFamily="2" charset="-127"/>
                <a:ea typeface="Gungsuh" panose="02030600000101010101" pitchFamily="2" charset="-127"/>
                <a:sym typeface="Arial" panose="020B0604020202020204" pitchFamily="34" charset="0"/>
              </a:rPr>
              <a:t>HDOJ_1008: Elevator</a:t>
            </a:r>
            <a:endParaRPr lang="zh-CN" altLang="en-US" sz="3600" b="1">
              <a:latin typeface="Gungsuh" panose="02030600000101010101" pitchFamily="2" charset="-127"/>
              <a:ea typeface="Gungsuh" panose="02030600000101010101" pitchFamily="2" charset="-127"/>
              <a:sym typeface="Arial" panose="020B0604020202020204" pitchFamily="34" charset="0"/>
            </a:endParaRPr>
          </a:p>
        </p:txBody>
      </p:sp>
      <p:pic>
        <p:nvPicPr>
          <p:cNvPr id="12290" name="图片 13314" descr="ac6c00388692f7c2d2a0bfa414c8165e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952625"/>
            <a:ext cx="3810000" cy="430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/>
            </a:fld>
            <a:endParaRPr lang="zh-CN" altLang="en-US" sz="1400"/>
          </a:p>
        </p:txBody>
      </p:sp>
      <p:sp>
        <p:nvSpPr>
          <p:cNvPr id="1229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/>
            </a:fld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2572</Words>
  <Application>WPS 演示</Application>
  <PresentationFormat>全屏显示(4:3)</PresentationFormat>
  <Paragraphs>397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Tahoma</vt:lpstr>
      <vt:lpstr>Gungsuh</vt:lpstr>
      <vt:lpstr>Malgun Gothic</vt:lpstr>
      <vt:lpstr>黑体</vt:lpstr>
      <vt:lpstr>仿宋</vt:lpstr>
      <vt:lpstr>GungsuhChe</vt:lpstr>
      <vt:lpstr>微软雅黑</vt:lpstr>
      <vt:lpstr>Arial Unicode MS</vt:lpstr>
      <vt:lpstr>Calibri</vt:lpstr>
      <vt:lpstr>仿宋_GB2312</vt:lpstr>
      <vt:lpstr>楷体_GB2312</vt:lpstr>
      <vt:lpstr>新宋体</vt:lpstr>
      <vt:lpstr>Blends</vt:lpstr>
      <vt:lpstr>ACM程序设计</vt:lpstr>
      <vt:lpstr>课后作业，</vt:lpstr>
      <vt:lpstr>第二讲</vt:lpstr>
      <vt:lpstr>“依然”从简单题说起：</vt:lpstr>
      <vt:lpstr>很常见的一种写法：</vt:lpstr>
      <vt:lpstr>其它方法？</vt:lpstr>
      <vt:lpstr>OJ评测原理</vt:lpstr>
      <vt:lpstr>有什么问题呢？</vt:lpstr>
      <vt:lpstr>HDOJ_1008: Elevator</vt:lpstr>
      <vt:lpstr>PowerPoint 演示文稿</vt:lpstr>
      <vt:lpstr>A+B for Polynomials </vt:lpstr>
      <vt:lpstr>HDOJ_1108  最小公倍数 </vt:lpstr>
      <vt:lpstr>GCD求解过程</vt:lpstr>
      <vt:lpstr>欧几里德算法</vt:lpstr>
      <vt:lpstr>HDOJ_1061  Rightmost Digit </vt:lpstr>
      <vt:lpstr>HDOJ_1061  Rightmost Digit </vt:lpstr>
      <vt:lpstr>HDOJ_2035 人见人爱A^B </vt:lpstr>
      <vt:lpstr>HDOJ_2035 人见人爱A^B </vt:lpstr>
      <vt:lpstr>HDOJ_2035 人见人爱A^B </vt:lpstr>
      <vt:lpstr>HDOJ_2035 人见人爱A^B </vt:lpstr>
      <vt:lpstr>1021  Fibonacci Again </vt:lpstr>
      <vt:lpstr>题目分析：</vt:lpstr>
      <vt:lpstr>Hdoj_1021程序清单：</vt:lpstr>
      <vt:lpstr>HDOJ_1005: Number Sequence</vt:lpstr>
      <vt:lpstr>Question:</vt:lpstr>
      <vt:lpstr>题目分析：</vt:lpstr>
      <vt:lpstr>现在对这题有什么想法</vt:lpstr>
      <vt:lpstr>附：非典型数学题</vt:lpstr>
      <vt:lpstr>请自己仔细分析...</vt:lpstr>
      <vt:lpstr>课后任务：</vt:lpstr>
      <vt:lpstr>Welcome to HDOJ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hdu</cp:lastModifiedBy>
  <cp:revision>229</cp:revision>
  <dcterms:created xsi:type="dcterms:W3CDTF">2013-03-07T01:33:00Z</dcterms:created>
  <dcterms:modified xsi:type="dcterms:W3CDTF">2022-09-06T06:30:50Z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2052-11.8.2.8276</vt:lpwstr>
  </property>
  <property fmtid="{D5CDD505-2E9C-101B-9397-08002B2CF9AE}" pid="5" name="ICV">
    <vt:lpwstr>366D8EA78A984BCEB30F8C706587C0A6</vt:lpwstr>
  </property>
</Properties>
</file>