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435" r:id="rId2"/>
    <p:sldId id="438" r:id="rId3"/>
    <p:sldId id="371" r:id="rId4"/>
    <p:sldId id="372" r:id="rId5"/>
    <p:sldId id="345" r:id="rId6"/>
    <p:sldId id="357" r:id="rId7"/>
    <p:sldId id="388" r:id="rId8"/>
    <p:sldId id="402" r:id="rId9"/>
    <p:sldId id="444" r:id="rId10"/>
    <p:sldId id="349" r:id="rId11"/>
    <p:sldId id="377" r:id="rId12"/>
    <p:sldId id="376" r:id="rId13"/>
    <p:sldId id="365" r:id="rId14"/>
    <p:sldId id="403" r:id="rId15"/>
    <p:sldId id="404" r:id="rId16"/>
    <p:sldId id="407" r:id="rId17"/>
    <p:sldId id="408" r:id="rId18"/>
    <p:sldId id="409" r:id="rId19"/>
    <p:sldId id="410" r:id="rId20"/>
    <p:sldId id="411" r:id="rId21"/>
    <p:sldId id="445" r:id="rId22"/>
    <p:sldId id="486" r:id="rId23"/>
    <p:sldId id="476" r:id="rId24"/>
    <p:sldId id="477" r:id="rId25"/>
    <p:sldId id="478" r:id="rId26"/>
    <p:sldId id="479" r:id="rId27"/>
    <p:sldId id="492" r:id="rId28"/>
    <p:sldId id="493" r:id="rId29"/>
    <p:sldId id="490" r:id="rId30"/>
    <p:sldId id="469" r:id="rId31"/>
    <p:sldId id="470" r:id="rId32"/>
    <p:sldId id="502" r:id="rId33"/>
    <p:sldId id="503" r:id="rId34"/>
    <p:sldId id="504" r:id="rId35"/>
    <p:sldId id="505" r:id="rId36"/>
    <p:sldId id="323" r:id="rId37"/>
    <p:sldId id="547" r:id="rId3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6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6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6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6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6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6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6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6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6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6">
          <p15:clr>
            <a:srgbClr val="A4A3A4"/>
          </p15:clr>
        </p15:guide>
        <p15:guide id="2" pos="28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E02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084" y="48"/>
      </p:cViewPr>
      <p:guideLst>
        <p:guide orient="horz" pos="2076"/>
        <p:guide pos="28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fontAlgn="base"/>
            <a:endParaRPr lang="zh-CN" sz="1200" strike="noStrike" noProof="1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algn="r" fontAlgn="base"/>
            <a:endParaRPr lang="zh-CN" altLang="en-US" sz="1200" strike="noStrike" noProof="1"/>
          </a:p>
        </p:txBody>
      </p:sp>
      <p:sp>
        <p:nvSpPr>
          <p:cNvPr id="3076" name="幻灯片图像占位符 30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文本占位符 3076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fontAlgn="base"/>
            <a:endParaRPr lang="zh-CN" sz="1200" strike="noStrike" noProof="1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fontAlgn="base"/>
            <a:fld id="{9A0DB2DC-4C9A-4742-B13C-FB6460FD3503}" type="slidenum">
              <a:rPr lang="en-US" altLang="zh-CN" sz="1200" strike="noStrike" noProof="1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2049"/>
          <p:cNvGrpSpPr/>
          <p:nvPr/>
        </p:nvGrpSpPr>
        <p:grpSpPr>
          <a:xfrm>
            <a:off x="0" y="2438400"/>
            <a:ext cx="9009063" cy="1052513"/>
            <a:chOff x="0" y="0"/>
            <a:chExt cx="5675" cy="663"/>
          </a:xfrm>
        </p:grpSpPr>
        <p:grpSp>
          <p:nvGrpSpPr>
            <p:cNvPr id="2051" name="组合 2050"/>
            <p:cNvGrpSpPr/>
            <p:nvPr/>
          </p:nvGrpSpPr>
          <p:grpSpPr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2052" name="矩形 2051"/>
              <p:cNvSpPr/>
              <p:nvPr/>
            </p:nvSpPr>
            <p:spPr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3" name="矩形 2052"/>
              <p:cNvSpPr/>
              <p:nvPr/>
            </p:nvSpPr>
            <p:spPr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lstStyle/>
              <a:p>
                <a:pPr lvl="0" indent="0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054" name="组合 2053"/>
            <p:cNvGrpSpPr/>
            <p:nvPr/>
          </p:nvGrpSpPr>
          <p:grpSpPr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2055" name="矩形 2054"/>
              <p:cNvSpPr/>
              <p:nvPr/>
            </p:nvSpPr>
            <p:spPr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6" name="矩形 2055"/>
              <p:cNvSpPr/>
              <p:nvPr/>
            </p:nvSpPr>
            <p:spPr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lstStyle/>
              <a:p>
                <a:pPr lvl="0" indent="0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057" name="矩形 2056"/>
            <p:cNvSpPr/>
            <p:nvPr/>
          </p:nvSpPr>
          <p:spPr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58" name="矩形 2057"/>
            <p:cNvSpPr/>
            <p:nvPr/>
          </p:nvSpPr>
          <p:spPr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59" name="矩形 2058"/>
            <p:cNvSpPr/>
            <p:nvPr/>
          </p:nvSpPr>
          <p:spPr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60" name="标题 2059"/>
          <p:cNvSpPr>
            <a:spLocks noGrp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061" name="副标题 2060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2062" name="日期占位符 2061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fontAlgn="base"/>
            <a:fld id="{BB962C8B-B14F-4D97-AF65-F5344CB8AC3E}" type="datetime1">
              <a:rPr lang="zh-CN" altLang="en-US" strike="noStrike" noProof="1">
                <a:solidFill>
                  <a:schemeClr val="bg2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2022/3/8</a:t>
            </a:fld>
            <a:endParaRPr lang="zh-CN" altLang="en-US" strike="noStrike" noProof="1">
              <a:solidFill>
                <a:schemeClr val="bg2"/>
              </a:solidFill>
              <a:latin typeface="Tahoma" panose="020B0604030504040204" pitchFamily="2" charset="0"/>
            </a:endParaRPr>
          </a:p>
        </p:txBody>
      </p:sp>
      <p:sp>
        <p:nvSpPr>
          <p:cNvPr id="2063" name="页脚占位符 2062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fontAlgn="base"/>
            <a:endParaRPr lang="zh-CN" strike="noStrike" noProof="1">
              <a:solidFill>
                <a:schemeClr val="bg2"/>
              </a:solidFill>
              <a:latin typeface="Tahoma" panose="020B0604030504040204" pitchFamily="2" charset="0"/>
            </a:endParaRPr>
          </a:p>
        </p:txBody>
      </p:sp>
      <p:sp>
        <p:nvSpPr>
          <p:cNvPr id="2064" name="灯片编号占位符 2063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fontAlgn="base"/>
            <a:fld id="{9A0DB2DC-4C9A-4742-B13C-FB6460FD3503}" type="slidenum">
              <a:rPr lang="en-US" altLang="zh-CN" strike="noStrike" noProof="1">
                <a:solidFill>
                  <a:schemeClr val="bg2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>
              <a:solidFill>
                <a:schemeClr val="bg2"/>
              </a:solidFill>
              <a:latin typeface="Tahoma" panose="020B0604030504040204" pitchFamily="2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2022/3/8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1" y="214313"/>
            <a:ext cx="1951038" cy="59182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40009" cy="5918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2022/3/8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2022/3/8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2022/3/8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 algn="l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2022/3/8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6612" y="2017713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2022/3/8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marL="0" lvl="0" indent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2022/3/8</a:t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2022/3/8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2022/3/8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2022/3/8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 anchorCtr="0">
            <a:normAutofit/>
          </a:bodyPr>
          <a:lstStyle>
            <a:lvl1pPr>
              <a:defRPr sz="3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2022/3/8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lvl="0" indent="0" algn="ctr"/>
            <a:endParaRPr lang="zh-CN" altLang="en-US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/>
            <a:endParaRPr lang="zh-CN" altLang="en-US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lvl="0" indent="0" algn="ctr"/>
            <a:endParaRPr lang="zh-CN" altLang="en-US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/>
            <a:endParaRPr lang="zh-CN" altLang="en-US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/>
            <a:endParaRPr lang="zh-CN" altLang="en-US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1" name="矩形 1030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lvl="0" indent="0" algn="ctr"/>
            <a:endParaRPr lang="zh-CN" altLang="en-US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2" name="矩形 1031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/>
            <a:endParaRPr lang="zh-CN" altLang="en-US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3" name="标题 1032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4" name="文本占位符 1033"/>
          <p:cNvSpPr>
            <a:spLocks noGrp="1"/>
          </p:cNvSpPr>
          <p:nvPr>
            <p:ph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35" name="日期占位符 1034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400">
                <a:latin typeface="Tahoma" panose="020B0604030504040204" pitchFamily="2" charset="0"/>
              </a:defRPr>
            </a:lvl1pPr>
          </a:lstStyle>
          <a:p>
            <a:pPr lvl="0" fontAlgn="base"/>
            <a:fld id="{BB962C8B-B14F-4D97-AF65-F5344CB8AC3E}" type="datetime1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2022/3/8</a:t>
            </a:fld>
            <a:endParaRPr lang="zh-CN" altLang="en-US" strike="noStrike" noProof="1"/>
          </a:p>
        </p:txBody>
      </p:sp>
      <p:sp>
        <p:nvSpPr>
          <p:cNvPr id="1036" name="页脚占位符 1035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400">
                <a:latin typeface="Tahoma" panose="020B0604030504040204" pitchFamily="2" charset="0"/>
              </a:defRPr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7" name="灯片编号占位符 1036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400">
                <a:latin typeface="Tahoma" panose="020B0604030504040204" pitchFamily="2" charset="0"/>
              </a:defRPr>
            </a:lvl1pPr>
          </a:lstStyle>
          <a:p>
            <a:pPr lvl="0" fontAlgn="base"/>
            <a:fld id="{9A0DB2DC-4C9A-4742-B13C-FB6460FD3503}" type="slidenum">
              <a:rPr lang="en-US" alt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440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acm.hdu.edu.cn/showproblem.php?pid=105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acm.hdu.edu.cn/showproblem.php?pid=1800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poj.org/problem?id=1659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acm.hdu.edu.cn/showproblem.php?pid=100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acm.hdu.edu.cn/showproblem.php?pid=1009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图片 4097" descr="icpc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29000"/>
            <a:ext cx="7696200" cy="3429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8" name="标题 4098"/>
          <p:cNvSpPr>
            <a:spLocks noGrp="1"/>
          </p:cNvSpPr>
          <p:nvPr>
            <p:ph type="ctrTitle"/>
          </p:nvPr>
        </p:nvSpPr>
        <p:spPr>
          <a:xfrm>
            <a:off x="1143000" y="685800"/>
            <a:ext cx="6781800" cy="1676400"/>
          </a:xfrm>
        </p:spPr>
        <p:txBody>
          <a:bodyPr anchor="b"/>
          <a:lstStyle/>
          <a:p>
            <a:pPr algn="ctr" defTabSz="914400">
              <a:lnSpc>
                <a:spcPct val="140000"/>
              </a:lnSpc>
              <a:buClrTx/>
              <a:buSzTx/>
              <a:buFontTx/>
            </a:pPr>
            <a:r>
              <a:rPr lang="en-US" altLang="zh-CN" sz="7200" b="1" kern="1200" baseline="0">
                <a:latin typeface="Gungsuh" panose="02030600000101010101" pitchFamily="2" charset="-127"/>
                <a:ea typeface="Gungsuh" panose="02030600000101010101" pitchFamily="2" charset="-127"/>
                <a:cs typeface="+mj-cs"/>
              </a:rPr>
              <a:t>ACM</a:t>
            </a:r>
            <a:r>
              <a:rPr lang="zh-CN" altLang="en-US" sz="7200" b="1" kern="1200" baseline="0">
                <a:latin typeface="Tahoma" panose="020B0604030504040204" pitchFamily="2" charset="0"/>
                <a:ea typeface="黑体" panose="02010609060101010101" pitchFamily="2" charset="-122"/>
                <a:cs typeface="+mj-cs"/>
              </a:rPr>
              <a:t>程序设计</a:t>
            </a:r>
            <a:endParaRPr lang="zh-CN" altLang="en-US" sz="4000" kern="1200" baseline="0">
              <a:latin typeface="Gungsuh" panose="02030600000101010101" pitchFamily="2" charset="-127"/>
              <a:ea typeface="Gungsuh" panose="02030600000101010101" pitchFamily="2" charset="-127"/>
              <a:cs typeface="+mj-cs"/>
            </a:endParaRPr>
          </a:p>
        </p:txBody>
      </p:sp>
      <p:sp>
        <p:nvSpPr>
          <p:cNvPr id="4099" name="副标题 4099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6248400" cy="1371600"/>
          </a:xfrm>
        </p:spPr>
        <p:txBody>
          <a:bodyPr anchor="t"/>
          <a:lstStyle/>
          <a:p>
            <a:pPr defTabSz="914400">
              <a:buSzPct val="60000"/>
            </a:pPr>
            <a:r>
              <a:rPr lang="zh-CN" altLang="en-US" b="1" kern="1200" baseline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杭州电子科技大学  刘春英</a:t>
            </a:r>
          </a:p>
          <a:p>
            <a:pPr defTabSz="914400">
              <a:buSzPct val="60000"/>
            </a:pPr>
            <a:r>
              <a:rPr lang="en-US" altLang="zh-CN" kern="1200" baseline="0">
                <a:latin typeface="Gungsuh" panose="02030600000101010101" pitchFamily="2" charset="-127"/>
                <a:ea typeface="Gungsuh" panose="02030600000101010101" pitchFamily="2" charset="-127"/>
                <a:cs typeface="+mn-cs"/>
              </a:rPr>
              <a:t>acm@hdu.edu.cn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矩形 18433"/>
          <p:cNvSpPr/>
          <p:nvPr/>
        </p:nvSpPr>
        <p:spPr>
          <a:xfrm>
            <a:off x="985838" y="2528888"/>
            <a:ext cx="3132137" cy="352901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3314" name="矩形 18434"/>
          <p:cNvSpPr/>
          <p:nvPr/>
        </p:nvSpPr>
        <p:spPr>
          <a:xfrm>
            <a:off x="4406900" y="2528888"/>
            <a:ext cx="3024188" cy="352901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3315" name="标题 18435"/>
          <p:cNvSpPr>
            <a:spLocks noGrp="1"/>
          </p:cNvSpPr>
          <p:nvPr>
            <p:ph type="title"/>
          </p:nvPr>
        </p:nvSpPr>
        <p:spPr>
          <a:xfrm>
            <a:off x="1150938" y="981075"/>
            <a:ext cx="7742237" cy="731838"/>
          </a:xfrm>
        </p:spPr>
        <p:txBody>
          <a:bodyPr anchor="b"/>
          <a:lstStyle/>
          <a:p>
            <a:r>
              <a:rPr lang="zh-CN" altLang="en-US" sz="3600" b="1">
                <a:latin typeface="Times New Roman" panose="02020603050405020304" pitchFamily="2" charset="0"/>
                <a:ea typeface="黑体" panose="02010609060101010101" pitchFamily="2" charset="-122"/>
              </a:rPr>
              <a:t>二、</a:t>
            </a:r>
            <a:r>
              <a:rPr lang="en-US" altLang="zh-CN" sz="3600" b="1">
                <a:latin typeface="Gungsuh" panose="02030600000101010101" pitchFamily="2" charset="-127"/>
                <a:ea typeface="Gungsuh" panose="02030600000101010101" pitchFamily="2" charset="-127"/>
                <a:hlinkClick r:id="rId2"/>
              </a:rPr>
              <a:t>HDOJ-1050</a:t>
            </a:r>
            <a:r>
              <a:rPr lang="en-US" altLang="zh-CN" sz="3600" b="1">
                <a:latin typeface="Gungsuh" panose="02030600000101010101" pitchFamily="2" charset="-127"/>
                <a:ea typeface="Gungsuh" panose="02030600000101010101" pitchFamily="2" charset="-127"/>
              </a:rPr>
              <a:t>  Moving Tables</a:t>
            </a:r>
          </a:p>
        </p:txBody>
      </p:sp>
      <p:sp>
        <p:nvSpPr>
          <p:cNvPr id="13316" name="文本占位符 18436"/>
          <p:cNvSpPr>
            <a:spLocks noGrp="1"/>
          </p:cNvSpPr>
          <p:nvPr>
            <p:ph idx="1"/>
          </p:nvPr>
        </p:nvSpPr>
        <p:spPr>
          <a:xfrm>
            <a:off x="1058863" y="2024063"/>
            <a:ext cx="3311525" cy="4068762"/>
          </a:xfrm>
        </p:spPr>
        <p:txBody>
          <a:bodyPr anchor="t"/>
          <a:lstStyle/>
          <a:p>
            <a:pPr>
              <a:lnSpc>
                <a:spcPct val="70000"/>
              </a:lnSpc>
              <a:buNone/>
            </a:pPr>
            <a:r>
              <a:rPr lang="en-US" altLang="zh-CN" sz="2800">
                <a:latin typeface="Gungsuh" panose="02030600000101010101" pitchFamily="2" charset="-127"/>
                <a:ea typeface="Gungsuh" panose="02030600000101010101" pitchFamily="2" charset="-127"/>
              </a:rPr>
              <a:t>Sample Input</a:t>
            </a:r>
            <a:br>
              <a:rPr lang="en-US" altLang="zh-CN" sz="2000">
                <a:latin typeface="Gungsuh" panose="02030600000101010101" pitchFamily="2" charset="-127"/>
                <a:ea typeface="Gungsuh" panose="02030600000101010101" pitchFamily="2" charset="-127"/>
              </a:rPr>
            </a:br>
            <a:endParaRPr lang="en-US" altLang="zh-CN" sz="200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zh-CN" sz="2000">
                <a:latin typeface="Gungsuh" panose="02030600000101010101" pitchFamily="2" charset="-127"/>
                <a:ea typeface="Gungsuh" panose="02030600000101010101" pitchFamily="2" charset="-127"/>
              </a:rPr>
              <a:t>	</a:t>
            </a:r>
            <a:r>
              <a:rPr lang="en-US" altLang="zh-CN" sz="2400">
                <a:latin typeface="Gungsuh" panose="02030600000101010101" pitchFamily="2" charset="-127"/>
                <a:ea typeface="Gungsuh" panose="02030600000101010101" pitchFamily="2" charset="-127"/>
              </a:rPr>
              <a:t>3 </a:t>
            </a:r>
            <a:br>
              <a:rPr lang="en-US" altLang="zh-CN" sz="2400">
                <a:latin typeface="Gungsuh" panose="02030600000101010101" pitchFamily="2" charset="-127"/>
                <a:ea typeface="Gungsuh" panose="02030600000101010101" pitchFamily="2" charset="-127"/>
              </a:rPr>
            </a:br>
            <a:r>
              <a:rPr lang="en-US" altLang="zh-CN" sz="2400">
                <a:latin typeface="Gungsuh" panose="02030600000101010101" pitchFamily="2" charset="-127"/>
                <a:ea typeface="Gungsuh" panose="02030600000101010101" pitchFamily="2" charset="-127"/>
              </a:rPr>
              <a:t>4 </a:t>
            </a:r>
            <a:br>
              <a:rPr lang="en-US" altLang="zh-CN" sz="2400">
                <a:latin typeface="Gungsuh" panose="02030600000101010101" pitchFamily="2" charset="-127"/>
                <a:ea typeface="Gungsuh" panose="02030600000101010101" pitchFamily="2" charset="-127"/>
              </a:rPr>
            </a:br>
            <a:r>
              <a:rPr lang="en-US" altLang="zh-CN" sz="2400">
                <a:latin typeface="Gungsuh" panose="02030600000101010101" pitchFamily="2" charset="-127"/>
                <a:ea typeface="Gungsuh" panose="02030600000101010101" pitchFamily="2" charset="-127"/>
              </a:rPr>
              <a:t>10 20 </a:t>
            </a:r>
            <a:br>
              <a:rPr lang="en-US" altLang="zh-CN" sz="2400">
                <a:latin typeface="Gungsuh" panose="02030600000101010101" pitchFamily="2" charset="-127"/>
                <a:ea typeface="Gungsuh" panose="02030600000101010101" pitchFamily="2" charset="-127"/>
              </a:rPr>
            </a:br>
            <a:r>
              <a:rPr lang="en-US" altLang="zh-CN" sz="2400">
                <a:latin typeface="Gungsuh" panose="02030600000101010101" pitchFamily="2" charset="-127"/>
                <a:ea typeface="Gungsuh" panose="02030600000101010101" pitchFamily="2" charset="-127"/>
              </a:rPr>
              <a:t>30 40 </a:t>
            </a:r>
            <a:br>
              <a:rPr lang="en-US" altLang="zh-CN" sz="2400">
                <a:latin typeface="Gungsuh" panose="02030600000101010101" pitchFamily="2" charset="-127"/>
                <a:ea typeface="Gungsuh" panose="02030600000101010101" pitchFamily="2" charset="-127"/>
              </a:rPr>
            </a:br>
            <a:r>
              <a:rPr lang="en-US" altLang="zh-CN" sz="2400">
                <a:latin typeface="Gungsuh" panose="02030600000101010101" pitchFamily="2" charset="-127"/>
                <a:ea typeface="Gungsuh" panose="02030600000101010101" pitchFamily="2" charset="-127"/>
              </a:rPr>
              <a:t>50 60 </a:t>
            </a:r>
            <a:br>
              <a:rPr lang="en-US" altLang="zh-CN" sz="2400">
                <a:latin typeface="Gungsuh" panose="02030600000101010101" pitchFamily="2" charset="-127"/>
                <a:ea typeface="Gungsuh" panose="02030600000101010101" pitchFamily="2" charset="-127"/>
              </a:rPr>
            </a:br>
            <a:r>
              <a:rPr lang="en-US" altLang="zh-CN" sz="2400">
                <a:latin typeface="Gungsuh" panose="02030600000101010101" pitchFamily="2" charset="-127"/>
                <a:ea typeface="Gungsuh" panose="02030600000101010101" pitchFamily="2" charset="-127"/>
              </a:rPr>
              <a:t>70 80 </a:t>
            </a:r>
            <a:br>
              <a:rPr lang="en-US" altLang="zh-CN" sz="2400">
                <a:latin typeface="Gungsuh" panose="02030600000101010101" pitchFamily="2" charset="-127"/>
                <a:ea typeface="Gungsuh" panose="02030600000101010101" pitchFamily="2" charset="-127"/>
              </a:rPr>
            </a:br>
            <a:r>
              <a:rPr lang="en-US" altLang="zh-CN" sz="2400">
                <a:latin typeface="Gungsuh" panose="02030600000101010101" pitchFamily="2" charset="-127"/>
                <a:ea typeface="Gungsuh" panose="02030600000101010101" pitchFamily="2" charset="-127"/>
              </a:rPr>
              <a:t>2 </a:t>
            </a:r>
            <a:br>
              <a:rPr lang="en-US" altLang="zh-CN" sz="2400">
                <a:latin typeface="Gungsuh" panose="02030600000101010101" pitchFamily="2" charset="-127"/>
                <a:ea typeface="Gungsuh" panose="02030600000101010101" pitchFamily="2" charset="-127"/>
              </a:rPr>
            </a:br>
            <a:r>
              <a:rPr lang="en-US" altLang="zh-CN" sz="2400">
                <a:latin typeface="Gungsuh" panose="02030600000101010101" pitchFamily="2" charset="-127"/>
                <a:ea typeface="Gungsuh" panose="02030600000101010101" pitchFamily="2" charset="-127"/>
              </a:rPr>
              <a:t>1 3 </a:t>
            </a:r>
            <a:br>
              <a:rPr lang="en-US" altLang="zh-CN" sz="2400">
                <a:latin typeface="Gungsuh" panose="02030600000101010101" pitchFamily="2" charset="-127"/>
                <a:ea typeface="Gungsuh" panose="02030600000101010101" pitchFamily="2" charset="-127"/>
              </a:rPr>
            </a:br>
            <a:r>
              <a:rPr lang="en-US" altLang="zh-CN" sz="2400">
                <a:latin typeface="Gungsuh" panose="02030600000101010101" pitchFamily="2" charset="-127"/>
                <a:ea typeface="Gungsuh" panose="02030600000101010101" pitchFamily="2" charset="-127"/>
              </a:rPr>
              <a:t>2 200 </a:t>
            </a:r>
            <a:br>
              <a:rPr lang="en-US" altLang="zh-CN" sz="2400">
                <a:latin typeface="Gungsuh" panose="02030600000101010101" pitchFamily="2" charset="-127"/>
                <a:ea typeface="Gungsuh" panose="02030600000101010101" pitchFamily="2" charset="-127"/>
              </a:rPr>
            </a:br>
            <a:r>
              <a:rPr lang="en-US" altLang="zh-CN" sz="2400">
                <a:latin typeface="Gungsuh" panose="02030600000101010101" pitchFamily="2" charset="-127"/>
                <a:ea typeface="Gungsuh" panose="02030600000101010101" pitchFamily="2" charset="-127"/>
              </a:rPr>
              <a:t>3 </a:t>
            </a:r>
            <a:br>
              <a:rPr lang="en-US" altLang="zh-CN" sz="2400">
                <a:latin typeface="Gungsuh" panose="02030600000101010101" pitchFamily="2" charset="-127"/>
                <a:ea typeface="Gungsuh" panose="02030600000101010101" pitchFamily="2" charset="-127"/>
              </a:rPr>
            </a:br>
            <a:r>
              <a:rPr lang="en-US" altLang="zh-CN" sz="2400">
                <a:latin typeface="Gungsuh" panose="02030600000101010101" pitchFamily="2" charset="-127"/>
                <a:ea typeface="Gungsuh" panose="02030600000101010101" pitchFamily="2" charset="-127"/>
              </a:rPr>
              <a:t>10 100 </a:t>
            </a:r>
            <a:br>
              <a:rPr lang="en-US" altLang="zh-CN" sz="2400">
                <a:latin typeface="Gungsuh" panose="02030600000101010101" pitchFamily="2" charset="-127"/>
                <a:ea typeface="Gungsuh" panose="02030600000101010101" pitchFamily="2" charset="-127"/>
              </a:rPr>
            </a:br>
            <a:r>
              <a:rPr lang="en-US" altLang="zh-CN" sz="2400">
                <a:latin typeface="Gungsuh" panose="02030600000101010101" pitchFamily="2" charset="-127"/>
                <a:ea typeface="Gungsuh" panose="02030600000101010101" pitchFamily="2" charset="-127"/>
              </a:rPr>
              <a:t>20 80 </a:t>
            </a:r>
            <a:br>
              <a:rPr lang="en-US" altLang="zh-CN" sz="2400">
                <a:latin typeface="Gungsuh" panose="02030600000101010101" pitchFamily="2" charset="-127"/>
                <a:ea typeface="Gungsuh" panose="02030600000101010101" pitchFamily="2" charset="-127"/>
              </a:rPr>
            </a:br>
            <a:r>
              <a:rPr lang="en-US" altLang="zh-CN" sz="2400">
                <a:latin typeface="Gungsuh" panose="02030600000101010101" pitchFamily="2" charset="-127"/>
                <a:ea typeface="Gungsuh" panose="02030600000101010101" pitchFamily="2" charset="-127"/>
              </a:rPr>
              <a:t>30 50</a:t>
            </a:r>
            <a:r>
              <a:rPr lang="en-US" altLang="zh-CN" sz="1800">
                <a:latin typeface="Gungsuh" panose="02030600000101010101" pitchFamily="2" charset="-127"/>
                <a:ea typeface="Gungsuh" panose="02030600000101010101" pitchFamily="2" charset="-127"/>
              </a:rPr>
              <a:t> </a:t>
            </a:r>
          </a:p>
        </p:txBody>
      </p:sp>
      <p:sp>
        <p:nvSpPr>
          <p:cNvPr id="13317" name="文本框 18437"/>
          <p:cNvSpPr txBox="1"/>
          <p:nvPr/>
        </p:nvSpPr>
        <p:spPr>
          <a:xfrm>
            <a:off x="4500563" y="1952625"/>
            <a:ext cx="3275012" cy="17557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</a:pPr>
            <a:r>
              <a:rPr lang="en-US" altLang="zh-CN" sz="2800">
                <a:latin typeface="Gungsuh" panose="02030600000101010101" pitchFamily="2" charset="-127"/>
                <a:ea typeface="Gungsuh" panose="02030600000101010101" pitchFamily="2" charset="-127"/>
              </a:rPr>
              <a:t>Sample Output</a:t>
            </a:r>
            <a:br>
              <a:rPr lang="en-US" altLang="zh-CN" sz="2800">
                <a:latin typeface="Gungsuh" panose="02030600000101010101" pitchFamily="2" charset="-127"/>
                <a:ea typeface="Gungsuh" panose="02030600000101010101" pitchFamily="2" charset="-127"/>
              </a:rPr>
            </a:br>
            <a:endParaRPr lang="en-US" altLang="zh-CN" sz="280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</a:pPr>
            <a:r>
              <a:rPr lang="en-US" altLang="zh-CN" sz="2800">
                <a:latin typeface="Gungsuh" panose="02030600000101010101" pitchFamily="2" charset="-127"/>
                <a:ea typeface="Gungsuh" panose="02030600000101010101" pitchFamily="2" charset="-127"/>
              </a:rPr>
              <a:t> 10 </a:t>
            </a:r>
            <a:br>
              <a:rPr lang="en-US" altLang="zh-CN" sz="2800">
                <a:latin typeface="Gungsuh" panose="02030600000101010101" pitchFamily="2" charset="-127"/>
                <a:ea typeface="Gungsuh" panose="02030600000101010101" pitchFamily="2" charset="-127"/>
              </a:rPr>
            </a:br>
            <a:r>
              <a:rPr lang="en-US" altLang="zh-CN" sz="2800">
                <a:latin typeface="Gungsuh" panose="02030600000101010101" pitchFamily="2" charset="-127"/>
                <a:ea typeface="Gungsuh" panose="02030600000101010101" pitchFamily="2" charset="-127"/>
              </a:rPr>
              <a:t> 20 </a:t>
            </a:r>
            <a:br>
              <a:rPr lang="en-US" altLang="zh-CN" sz="2800">
                <a:latin typeface="Gungsuh" panose="02030600000101010101" pitchFamily="2" charset="-127"/>
                <a:ea typeface="Gungsuh" panose="02030600000101010101" pitchFamily="2" charset="-127"/>
              </a:rPr>
            </a:br>
            <a:r>
              <a:rPr lang="en-US" altLang="zh-CN" sz="2800">
                <a:latin typeface="Gungsuh" panose="02030600000101010101" pitchFamily="2" charset="-127"/>
                <a:ea typeface="Gungsuh" panose="02030600000101010101" pitchFamily="2" charset="-127"/>
              </a:rPr>
              <a:t> 30</a:t>
            </a:r>
            <a:r>
              <a:rPr lang="en-US" altLang="zh-CN" sz="360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3318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13319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10</a:t>
            </a:fld>
            <a:endParaRPr lang="zh-CN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9457"/>
          <p:cNvSpPr>
            <a:spLocks noGrp="1"/>
          </p:cNvSpPr>
          <p:nvPr>
            <p:ph type="title"/>
          </p:nvPr>
        </p:nvSpPr>
        <p:spPr>
          <a:xfrm>
            <a:off x="1150938" y="908050"/>
            <a:ext cx="6408737" cy="803275"/>
          </a:xfrm>
        </p:spPr>
        <p:txBody>
          <a:bodyPr anchor="b"/>
          <a:lstStyle/>
          <a:p>
            <a:pPr algn="l">
              <a:buClrTx/>
              <a:buSzTx/>
              <a:buFontTx/>
            </a:pPr>
            <a:r>
              <a:rPr lang="zh-CN" altLang="en-US" sz="3600" b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算法分析：</a:t>
            </a:r>
          </a:p>
        </p:txBody>
      </p:sp>
      <p:sp>
        <p:nvSpPr>
          <p:cNvPr id="19459" name="内容占位符 19458"/>
          <p:cNvSpPr>
            <a:spLocks noGrp="1"/>
          </p:cNvSpPr>
          <p:nvPr>
            <p:ph idx="1"/>
          </p:nvPr>
        </p:nvSpPr>
        <p:spPr>
          <a:xfrm>
            <a:off x="1151255" y="1981200"/>
            <a:ext cx="7200900" cy="3140075"/>
          </a:xfrm>
        </p:spPr>
        <p:txBody>
          <a:bodyPr anchor="t"/>
          <a:lstStyle/>
          <a:p>
            <a:pPr>
              <a:buNone/>
            </a:pP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、如果没有交叉，总时间应该是多少？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、影响搬运时间的因素是什么？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、如果每趟处理都包含最大重叠，处理后的效果是什么？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、得出什么结论？</a:t>
            </a:r>
          </a:p>
        </p:txBody>
      </p:sp>
      <p:sp>
        <p:nvSpPr>
          <p:cNvPr id="14339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14340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11</a:t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20481"/>
          <p:cNvSpPr>
            <a:spLocks noGrp="1"/>
          </p:cNvSpPr>
          <p:nvPr>
            <p:ph type="title"/>
          </p:nvPr>
        </p:nvSpPr>
        <p:spPr>
          <a:xfrm>
            <a:off x="1187450" y="981075"/>
            <a:ext cx="5832475" cy="755650"/>
          </a:xfrm>
        </p:spPr>
        <p:txBody>
          <a:bodyPr anchor="b"/>
          <a:lstStyle/>
          <a:p>
            <a:r>
              <a:rPr lang="zh-CN" altLang="en-US" sz="3600" b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附:参考源码</a:t>
            </a:r>
            <a:r>
              <a:rPr lang="en-US" altLang="zh-CN" sz="3600" b="1">
                <a:latin typeface="Gungsuh" panose="02030600000101010101" pitchFamily="2" charset="-127"/>
                <a:ea typeface="Gungsuh" panose="02030600000101010101" pitchFamily="2" charset="-127"/>
              </a:rPr>
              <a:t>(HDOJ-1050)</a:t>
            </a:r>
          </a:p>
        </p:txBody>
      </p:sp>
      <p:sp>
        <p:nvSpPr>
          <p:cNvPr id="15362" name="文本占位符 20482"/>
          <p:cNvSpPr>
            <a:spLocks noGrp="1"/>
          </p:cNvSpPr>
          <p:nvPr>
            <p:ph idx="1"/>
          </p:nvPr>
        </p:nvSpPr>
        <p:spPr>
          <a:xfrm>
            <a:off x="1116330" y="2155825"/>
            <a:ext cx="3133725" cy="3757930"/>
          </a:xfrm>
          <a:ln>
            <a:solidFill>
              <a:schemeClr val="tx1"/>
            </a:solidFill>
            <a:miter/>
          </a:ln>
        </p:spPr>
        <p:txBody>
          <a:bodyPr anchor="t"/>
          <a:lstStyle/>
          <a:p>
            <a:pPr>
              <a:lnSpc>
                <a:spcPct val="70000"/>
              </a:lnSpc>
              <a:buNone/>
            </a:pPr>
            <a:r>
              <a:rPr lang="en-US" altLang="zh-CN" sz="1600">
                <a:latin typeface="Gungsuh" panose="02030600000101010101" pitchFamily="2" charset="-127"/>
                <a:ea typeface="Gungsuh" panose="02030600000101010101" pitchFamily="2" charset="-127"/>
              </a:rPr>
              <a:t>#include &lt;iostream&gt; 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1600">
                <a:latin typeface="Gungsuh" panose="02030600000101010101" pitchFamily="2" charset="-127"/>
                <a:ea typeface="Gungsuh" panose="02030600000101010101" pitchFamily="2" charset="-127"/>
              </a:rPr>
              <a:t>using namespace std; 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1600">
                <a:latin typeface="Gungsuh" panose="02030600000101010101" pitchFamily="2" charset="-127"/>
                <a:ea typeface="Gungsuh" panose="02030600000101010101" pitchFamily="2" charset="-127"/>
              </a:rPr>
              <a:t>int main() 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1600">
                <a:latin typeface="Gungsuh" panose="02030600000101010101" pitchFamily="2" charset="-127"/>
                <a:ea typeface="Gungsuh" panose="02030600000101010101" pitchFamily="2" charset="-127"/>
              </a:rPr>
              <a:t>{ int t,i,j,N,P[200];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1600">
                <a:latin typeface="Gungsuh" panose="02030600000101010101" pitchFamily="2" charset="-127"/>
                <a:ea typeface="Gungsuh" panose="02030600000101010101" pitchFamily="2" charset="-127"/>
              </a:rPr>
              <a:t>   int s,d,temp,k,min; 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1600">
                <a:latin typeface="Gungsuh" panose="02030600000101010101" pitchFamily="2" charset="-127"/>
                <a:ea typeface="Gungsuh" panose="02030600000101010101" pitchFamily="2" charset="-127"/>
              </a:rPr>
              <a:t>   cin&gt;&gt;t; 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1600">
                <a:latin typeface="Gungsuh" panose="02030600000101010101" pitchFamily="2" charset="-127"/>
                <a:ea typeface="Gungsuh" panose="02030600000101010101" pitchFamily="2" charset="-127"/>
              </a:rPr>
              <a:t>   for(i=0;i&lt;t;i++) 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1600">
                <a:latin typeface="Gungsuh" panose="02030600000101010101" pitchFamily="2" charset="-127"/>
                <a:ea typeface="Gungsuh" panose="02030600000101010101" pitchFamily="2" charset="-127"/>
              </a:rPr>
              <a:t>      { 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1600">
                <a:latin typeface="Gungsuh" panose="02030600000101010101" pitchFamily="2" charset="-127"/>
                <a:ea typeface="Gungsuh" panose="02030600000101010101" pitchFamily="2" charset="-127"/>
              </a:rPr>
              <a:t>         for(j=0;j&lt;200;j++) 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1600">
                <a:latin typeface="Gungsuh" panose="02030600000101010101" pitchFamily="2" charset="-127"/>
                <a:ea typeface="Gungsuh" panose="02030600000101010101" pitchFamily="2" charset="-127"/>
              </a:rPr>
              <a:t>              P[j]=0; 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1600">
                <a:latin typeface="Gungsuh" panose="02030600000101010101" pitchFamily="2" charset="-127"/>
                <a:ea typeface="Gungsuh" panose="02030600000101010101" pitchFamily="2" charset="-127"/>
              </a:rPr>
              <a:t>         cin&gt;&gt;N; 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1600">
                <a:latin typeface="Gungsuh" panose="02030600000101010101" pitchFamily="2" charset="-127"/>
                <a:ea typeface="Gungsuh" panose="02030600000101010101" pitchFamily="2" charset="-127"/>
              </a:rPr>
              <a:t>  	    for(j=0;j&lt;N;j++) 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1600">
                <a:latin typeface="Gungsuh" panose="02030600000101010101" pitchFamily="2" charset="-127"/>
                <a:ea typeface="Gungsuh" panose="02030600000101010101" pitchFamily="2" charset="-127"/>
              </a:rPr>
              <a:t>            { 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1600">
                <a:latin typeface="Gungsuh" panose="02030600000101010101" pitchFamily="2" charset="-127"/>
                <a:ea typeface="Gungsuh" panose="02030600000101010101" pitchFamily="2" charset="-127"/>
              </a:rPr>
              <a:t>               cin&gt;&gt;s&gt;&gt;d; 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1600">
                <a:latin typeface="Gungsuh" panose="02030600000101010101" pitchFamily="2" charset="-127"/>
                <a:ea typeface="Gungsuh" panose="02030600000101010101" pitchFamily="2" charset="-127"/>
              </a:rPr>
              <a:t>               s=(s-1)/2; 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1600">
                <a:latin typeface="Gungsuh" panose="02030600000101010101" pitchFamily="2" charset="-127"/>
                <a:ea typeface="Gungsuh" panose="02030600000101010101" pitchFamily="2" charset="-127"/>
              </a:rPr>
              <a:t>               d=(d-1)/2;</a:t>
            </a:r>
            <a:r>
              <a:rPr lang="en-US" altLang="zh-CN" sz="1800"/>
              <a:t> </a:t>
            </a:r>
            <a:r>
              <a:rPr lang="en-US" altLang="zh-CN" sz="1400"/>
              <a:t>               </a:t>
            </a:r>
            <a:endParaRPr lang="en-US" altLang="zh-CN" sz="700"/>
          </a:p>
        </p:txBody>
      </p:sp>
      <p:sp>
        <p:nvSpPr>
          <p:cNvPr id="15363" name="文本框 20483"/>
          <p:cNvSpPr txBox="1"/>
          <p:nvPr/>
        </p:nvSpPr>
        <p:spPr>
          <a:xfrm>
            <a:off x="4464050" y="2133600"/>
            <a:ext cx="3276600" cy="3784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en-US" altLang="zh-CN">
                <a:latin typeface="Gungsuh" panose="02030600000101010101" pitchFamily="2" charset="-127"/>
                <a:ea typeface="Gungsuh" panose="02030600000101010101" pitchFamily="2" charset="-127"/>
              </a:rPr>
              <a:t>	if(s&gt;d) </a:t>
            </a:r>
          </a:p>
          <a:p>
            <a:pPr eaLnBrk="0" hangingPunct="0"/>
            <a:r>
              <a:rPr lang="en-US" altLang="zh-CN">
                <a:latin typeface="Gungsuh" panose="02030600000101010101" pitchFamily="2" charset="-127"/>
                <a:ea typeface="Gungsuh" panose="02030600000101010101" pitchFamily="2" charset="-127"/>
              </a:rPr>
              <a:t>                  { temp=s; </a:t>
            </a:r>
          </a:p>
          <a:p>
            <a:pPr eaLnBrk="0" hangingPunct="0"/>
            <a:r>
              <a:rPr lang="en-US" altLang="zh-CN">
                <a:latin typeface="Gungsuh" panose="02030600000101010101" pitchFamily="2" charset="-127"/>
                <a:ea typeface="Gungsuh" panose="02030600000101010101" pitchFamily="2" charset="-127"/>
              </a:rPr>
              <a:t>                     s=d; </a:t>
            </a:r>
          </a:p>
          <a:p>
            <a:pPr eaLnBrk="0" hangingPunct="0"/>
            <a:r>
              <a:rPr lang="en-US" altLang="zh-CN">
                <a:latin typeface="Gungsuh" panose="02030600000101010101" pitchFamily="2" charset="-127"/>
                <a:ea typeface="Gungsuh" panose="02030600000101010101" pitchFamily="2" charset="-127"/>
              </a:rPr>
              <a:t>                     d=temp; } </a:t>
            </a:r>
          </a:p>
          <a:p>
            <a:pPr eaLnBrk="0" hangingPunct="0"/>
            <a:r>
              <a:rPr lang="en-US" altLang="zh-CN">
                <a:latin typeface="Gungsuh" panose="02030600000101010101" pitchFamily="2" charset="-127"/>
                <a:ea typeface="Gungsuh" panose="02030600000101010101" pitchFamily="2" charset="-127"/>
              </a:rPr>
              <a:t>               for(k=s;k&lt;=d;k++) </a:t>
            </a:r>
          </a:p>
          <a:p>
            <a:pPr eaLnBrk="0" hangingPunct="0"/>
            <a:r>
              <a:rPr lang="en-US" altLang="zh-CN">
                <a:latin typeface="Gungsuh" panose="02030600000101010101" pitchFamily="2" charset="-127"/>
                <a:ea typeface="Gungsuh" panose="02030600000101010101" pitchFamily="2" charset="-127"/>
              </a:rPr>
              <a:t>                  P[k]++; </a:t>
            </a:r>
          </a:p>
          <a:p>
            <a:pPr eaLnBrk="0" hangingPunct="0"/>
            <a:r>
              <a:rPr lang="en-US" altLang="zh-CN">
                <a:latin typeface="Gungsuh" panose="02030600000101010101" pitchFamily="2" charset="-127"/>
                <a:ea typeface="Gungsuh" panose="02030600000101010101" pitchFamily="2" charset="-127"/>
              </a:rPr>
              <a:t>            } </a:t>
            </a:r>
          </a:p>
          <a:p>
            <a:pPr eaLnBrk="0" hangingPunct="0"/>
            <a:r>
              <a:rPr lang="en-US" altLang="zh-CN">
                <a:latin typeface="Gungsuh" panose="02030600000101010101" pitchFamily="2" charset="-127"/>
                <a:ea typeface="Gungsuh" panose="02030600000101010101" pitchFamily="2" charset="-127"/>
              </a:rPr>
              <a:t>         min=-1; </a:t>
            </a:r>
          </a:p>
          <a:p>
            <a:pPr eaLnBrk="0" hangingPunct="0"/>
            <a:r>
              <a:rPr lang="en-US" altLang="zh-CN">
                <a:latin typeface="Gungsuh" panose="02030600000101010101" pitchFamily="2" charset="-127"/>
                <a:ea typeface="Gungsuh" panose="02030600000101010101" pitchFamily="2" charset="-127"/>
              </a:rPr>
              <a:t>         for(j=0;j&lt;200;j++) </a:t>
            </a:r>
          </a:p>
          <a:p>
            <a:pPr eaLnBrk="0" hangingPunct="0"/>
            <a:r>
              <a:rPr lang="en-US" altLang="zh-CN">
                <a:latin typeface="Gungsuh" panose="02030600000101010101" pitchFamily="2" charset="-127"/>
                <a:ea typeface="Gungsuh" panose="02030600000101010101" pitchFamily="2" charset="-127"/>
              </a:rPr>
              <a:t>            if(P[j]&gt;min) </a:t>
            </a:r>
          </a:p>
          <a:p>
            <a:pPr eaLnBrk="0" hangingPunct="0"/>
            <a:r>
              <a:rPr lang="en-US" altLang="zh-CN">
                <a:latin typeface="Gungsuh" panose="02030600000101010101" pitchFamily="2" charset="-127"/>
                <a:ea typeface="Gungsuh" panose="02030600000101010101" pitchFamily="2" charset="-127"/>
              </a:rPr>
              <a:t>               min=P[j]; </a:t>
            </a:r>
          </a:p>
          <a:p>
            <a:pPr eaLnBrk="0" hangingPunct="0"/>
            <a:r>
              <a:rPr lang="en-US" altLang="zh-CN">
                <a:latin typeface="Gungsuh" panose="02030600000101010101" pitchFamily="2" charset="-127"/>
                <a:ea typeface="Gungsuh" panose="02030600000101010101" pitchFamily="2" charset="-127"/>
              </a:rPr>
              <a:t>         cout&lt;&lt;min*10&lt;&lt;endl; </a:t>
            </a:r>
          </a:p>
          <a:p>
            <a:pPr eaLnBrk="0" hangingPunct="0"/>
            <a:r>
              <a:rPr lang="en-US" altLang="zh-CN">
                <a:latin typeface="Gungsuh" panose="02030600000101010101" pitchFamily="2" charset="-127"/>
                <a:ea typeface="Gungsuh" panose="02030600000101010101" pitchFamily="2" charset="-127"/>
              </a:rPr>
              <a:t>      } </a:t>
            </a:r>
          </a:p>
          <a:p>
            <a:pPr eaLnBrk="0" hangingPunct="0"/>
            <a:r>
              <a:rPr lang="en-US" altLang="zh-CN">
                <a:latin typeface="Gungsuh" panose="02030600000101010101" pitchFamily="2" charset="-127"/>
                <a:ea typeface="Gungsuh" panose="02030600000101010101" pitchFamily="2" charset="-127"/>
              </a:rPr>
              <a:t>   return 0; </a:t>
            </a:r>
          </a:p>
          <a:p>
            <a:pPr eaLnBrk="0" hangingPunct="0"/>
            <a:r>
              <a:rPr lang="en-US" altLang="zh-CN">
                <a:latin typeface="Gungsuh" panose="02030600000101010101" pitchFamily="2" charset="-127"/>
                <a:ea typeface="Gungsuh" panose="02030600000101010101" pitchFamily="2" charset="-127"/>
              </a:rPr>
              <a:t>}</a:t>
            </a:r>
            <a:r>
              <a:rPr lang="en-US" altLang="zh-CN">
                <a:latin typeface="Tahoma" panose="020B0604030504040204" pitchFamily="2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5364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15365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12</a:t>
            </a:fld>
            <a:endParaRPr lang="zh-CN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21505"/>
          <p:cNvSpPr>
            <a:spLocks noGrp="1"/>
          </p:cNvSpPr>
          <p:nvPr>
            <p:ph type="title"/>
          </p:nvPr>
        </p:nvSpPr>
        <p:spPr>
          <a:xfrm>
            <a:off x="1279525" y="728980"/>
            <a:ext cx="5777230" cy="1026795"/>
          </a:xfrm>
        </p:spPr>
        <p:txBody>
          <a:bodyPr anchor="b"/>
          <a:lstStyle/>
          <a:p>
            <a:pPr algn="l">
              <a:buClrTx/>
              <a:buSzTx/>
              <a:buFontTx/>
            </a:pPr>
            <a:r>
              <a:rPr lang="zh-CN" altLang="en-US" sz="3600" b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贪心算法的基本步骤 </a:t>
            </a:r>
          </a:p>
        </p:txBody>
      </p:sp>
      <p:sp>
        <p:nvSpPr>
          <p:cNvPr id="16386" name="文本占位符 21506"/>
          <p:cNvSpPr>
            <a:spLocks noGrp="1"/>
          </p:cNvSpPr>
          <p:nvPr>
            <p:ph idx="1"/>
          </p:nvPr>
        </p:nvSpPr>
        <p:spPr>
          <a:xfrm>
            <a:off x="1116013" y="1981200"/>
            <a:ext cx="7200900" cy="3032125"/>
          </a:xfrm>
        </p:spPr>
        <p:txBody>
          <a:bodyPr anchor="t"/>
          <a:lstStyle/>
          <a:p>
            <a:pPr>
              <a:buNone/>
            </a:pP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、从问题的某个初始解出发。</a:t>
            </a:r>
          </a:p>
          <a:p>
            <a:pPr>
              <a:buNone/>
            </a:pP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、采用循环语句，当可以向求解目标前进一步时，就根据局部最优策略，得到一个部分解，缩小问题的范围或规模。</a:t>
            </a:r>
          </a:p>
          <a:p>
            <a:pPr>
              <a:buNone/>
            </a:pP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、将所有部分解综合起来，得到问题的最终解。</a:t>
            </a:r>
          </a:p>
        </p:txBody>
      </p:sp>
      <p:sp>
        <p:nvSpPr>
          <p:cNvPr id="16387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16388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13</a:t>
            </a:fld>
            <a:endParaRPr lang="zh-CN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22529"/>
          <p:cNvSpPr>
            <a:spLocks noGrp="1"/>
          </p:cNvSpPr>
          <p:nvPr>
            <p:ph type="title"/>
          </p:nvPr>
        </p:nvSpPr>
        <p:spPr>
          <a:xfrm>
            <a:off x="1150938" y="765175"/>
            <a:ext cx="7793037" cy="911225"/>
          </a:xfrm>
        </p:spPr>
        <p:txBody>
          <a:bodyPr anchor="b"/>
          <a:lstStyle/>
          <a:p>
            <a:r>
              <a:rPr lang="zh-CN" altLang="en-US" sz="3600" b="1" dirty="0">
                <a:ea typeface="黑体" panose="02010609060101010101" pitchFamily="2" charset="-122"/>
              </a:rPr>
              <a:t>三：田忌赛马-</a:t>
            </a:r>
            <a:r>
              <a:rPr lang="zh-CN" altLang="en-US" sz="3600" b="1" dirty="0">
                <a:solidFill>
                  <a:schemeClr val="hlink"/>
                </a:solidFill>
                <a:ea typeface="黑体" panose="02010609060101010101" pitchFamily="2" charset="-122"/>
              </a:rPr>
              <a:t>经典版</a:t>
            </a:r>
          </a:p>
        </p:txBody>
      </p:sp>
      <p:grpSp>
        <p:nvGrpSpPr>
          <p:cNvPr id="22531" name="组合 22530"/>
          <p:cNvGrpSpPr/>
          <p:nvPr/>
        </p:nvGrpSpPr>
        <p:grpSpPr>
          <a:xfrm>
            <a:off x="1908175" y="2493963"/>
            <a:ext cx="1836738" cy="2160587"/>
            <a:chOff x="0" y="0"/>
            <a:chExt cx="1157" cy="1361"/>
          </a:xfrm>
        </p:grpSpPr>
        <p:grpSp>
          <p:nvGrpSpPr>
            <p:cNvPr id="17411" name="组合 22531"/>
            <p:cNvGrpSpPr/>
            <p:nvPr/>
          </p:nvGrpSpPr>
          <p:grpSpPr>
            <a:xfrm>
              <a:off x="0" y="23"/>
              <a:ext cx="1157" cy="1338"/>
              <a:chOff x="0" y="0"/>
              <a:chExt cx="1157" cy="1338"/>
            </a:xfrm>
          </p:grpSpPr>
          <p:sp>
            <p:nvSpPr>
              <p:cNvPr id="17412" name="椭圆 22532"/>
              <p:cNvSpPr/>
              <p:nvPr/>
            </p:nvSpPr>
            <p:spPr>
              <a:xfrm>
                <a:off x="0" y="0"/>
                <a:ext cx="318" cy="34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>
                    <a:latin typeface="Times New Roman" panose="02020603050405020304" pitchFamily="2" charset="0"/>
                    <a:ea typeface="宋体" panose="02010600030101010101" pitchFamily="2" charset="-122"/>
                  </a:rPr>
                  <a:t>92</a:t>
                </a:r>
              </a:p>
            </p:txBody>
          </p:sp>
          <p:sp>
            <p:nvSpPr>
              <p:cNvPr id="17413" name="椭圆 22533"/>
              <p:cNvSpPr/>
              <p:nvPr/>
            </p:nvSpPr>
            <p:spPr>
              <a:xfrm>
                <a:off x="0" y="476"/>
                <a:ext cx="318" cy="34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>
                    <a:latin typeface="Times New Roman" panose="02020603050405020304" pitchFamily="2" charset="0"/>
                    <a:ea typeface="宋体" panose="02010600030101010101" pitchFamily="2" charset="-122"/>
                  </a:rPr>
                  <a:t>83</a:t>
                </a:r>
              </a:p>
            </p:txBody>
          </p:sp>
          <p:sp>
            <p:nvSpPr>
              <p:cNvPr id="17414" name="椭圆 22534"/>
              <p:cNvSpPr/>
              <p:nvPr/>
            </p:nvSpPr>
            <p:spPr>
              <a:xfrm>
                <a:off x="0" y="998"/>
                <a:ext cx="318" cy="34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>
                    <a:latin typeface="Times New Roman" panose="02020603050405020304" pitchFamily="2" charset="0"/>
                    <a:ea typeface="宋体" panose="02010600030101010101" pitchFamily="2" charset="-122"/>
                  </a:rPr>
                  <a:t>71</a:t>
                </a:r>
              </a:p>
            </p:txBody>
          </p:sp>
          <p:sp>
            <p:nvSpPr>
              <p:cNvPr id="17415" name="椭圆 22535"/>
              <p:cNvSpPr/>
              <p:nvPr/>
            </p:nvSpPr>
            <p:spPr>
              <a:xfrm>
                <a:off x="839" y="975"/>
                <a:ext cx="318" cy="340"/>
              </a:xfrm>
              <a:prstGeom prst="ellipse">
                <a:avLst/>
              </a:pr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>
                    <a:latin typeface="Times New Roman" panose="02020603050405020304" pitchFamily="2" charset="0"/>
                    <a:ea typeface="宋体" panose="02010600030101010101" pitchFamily="2" charset="-122"/>
                  </a:rPr>
                  <a:t>74</a:t>
                </a:r>
              </a:p>
            </p:txBody>
          </p:sp>
          <p:sp>
            <p:nvSpPr>
              <p:cNvPr id="17416" name="椭圆 22536"/>
              <p:cNvSpPr/>
              <p:nvPr/>
            </p:nvSpPr>
            <p:spPr>
              <a:xfrm>
                <a:off x="839" y="476"/>
                <a:ext cx="318" cy="340"/>
              </a:xfrm>
              <a:prstGeom prst="ellipse">
                <a:avLst/>
              </a:pr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>
                    <a:latin typeface="Times New Roman" panose="02020603050405020304" pitchFamily="2" charset="0"/>
                    <a:ea typeface="宋体" panose="02010600030101010101" pitchFamily="2" charset="-122"/>
                  </a:rPr>
                  <a:t>87</a:t>
                </a:r>
              </a:p>
            </p:txBody>
          </p:sp>
          <p:sp>
            <p:nvSpPr>
              <p:cNvPr id="17417" name="椭圆 22537"/>
              <p:cNvSpPr/>
              <p:nvPr/>
            </p:nvSpPr>
            <p:spPr>
              <a:xfrm>
                <a:off x="839" y="0"/>
                <a:ext cx="318" cy="340"/>
              </a:xfrm>
              <a:prstGeom prst="ellipse">
                <a:avLst/>
              </a:pr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>
                    <a:latin typeface="Times New Roman" panose="02020603050405020304" pitchFamily="2" charset="0"/>
                    <a:ea typeface="宋体" panose="02010600030101010101" pitchFamily="2" charset="-122"/>
                  </a:rPr>
                  <a:t>95</a:t>
                </a:r>
              </a:p>
            </p:txBody>
          </p:sp>
          <p:sp>
            <p:nvSpPr>
              <p:cNvPr id="17418" name="直接连接符 22538"/>
              <p:cNvSpPr/>
              <p:nvPr/>
            </p:nvSpPr>
            <p:spPr>
              <a:xfrm flipV="1">
                <a:off x="318" y="181"/>
                <a:ext cx="49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eaLnBrk="0" hangingPunct="0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19" name="直接连接符 22539"/>
              <p:cNvSpPr/>
              <p:nvPr/>
            </p:nvSpPr>
            <p:spPr>
              <a:xfrm>
                <a:off x="318" y="657"/>
                <a:ext cx="49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eaLnBrk="0" hangingPunct="0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20" name="直接连接符 22540"/>
              <p:cNvSpPr/>
              <p:nvPr/>
            </p:nvSpPr>
            <p:spPr>
              <a:xfrm>
                <a:off x="318" y="1156"/>
                <a:ext cx="49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eaLnBrk="0" hangingPunct="0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7421" name="文本框 22541"/>
            <p:cNvSpPr txBox="1"/>
            <p:nvPr/>
          </p:nvSpPr>
          <p:spPr>
            <a:xfrm>
              <a:off x="408" y="0"/>
              <a:ext cx="40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2" charset="0"/>
                  <a:ea typeface="宋体" panose="02010600030101010101" pitchFamily="2" charset="-122"/>
                </a:rPr>
                <a:t>-200</a:t>
              </a:r>
            </a:p>
          </p:txBody>
        </p:sp>
        <p:sp>
          <p:nvSpPr>
            <p:cNvPr id="17422" name="文本框 22542"/>
            <p:cNvSpPr txBox="1"/>
            <p:nvPr/>
          </p:nvSpPr>
          <p:spPr>
            <a:xfrm>
              <a:off x="408" y="476"/>
              <a:ext cx="40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2" charset="0"/>
                  <a:ea typeface="宋体" panose="02010600030101010101" pitchFamily="2" charset="-122"/>
                </a:rPr>
                <a:t>-200</a:t>
              </a:r>
            </a:p>
          </p:txBody>
        </p:sp>
        <p:sp>
          <p:nvSpPr>
            <p:cNvPr id="17423" name="文本框 22543"/>
            <p:cNvSpPr txBox="1"/>
            <p:nvPr/>
          </p:nvSpPr>
          <p:spPr>
            <a:xfrm>
              <a:off x="386" y="953"/>
              <a:ext cx="40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2" charset="0"/>
                  <a:ea typeface="宋体" panose="02010600030101010101" pitchFamily="2" charset="-122"/>
                </a:rPr>
                <a:t>-200</a:t>
              </a:r>
            </a:p>
          </p:txBody>
        </p:sp>
      </p:grpSp>
      <p:grpSp>
        <p:nvGrpSpPr>
          <p:cNvPr id="22545" name="组合 22544"/>
          <p:cNvGrpSpPr/>
          <p:nvPr/>
        </p:nvGrpSpPr>
        <p:grpSpPr>
          <a:xfrm>
            <a:off x="4932363" y="2493963"/>
            <a:ext cx="1836737" cy="2124075"/>
            <a:chOff x="0" y="0"/>
            <a:chExt cx="1157" cy="1338"/>
          </a:xfrm>
        </p:grpSpPr>
        <p:grpSp>
          <p:nvGrpSpPr>
            <p:cNvPr id="17425" name="组合 22545"/>
            <p:cNvGrpSpPr/>
            <p:nvPr/>
          </p:nvGrpSpPr>
          <p:grpSpPr>
            <a:xfrm>
              <a:off x="0" y="0"/>
              <a:ext cx="1157" cy="1338"/>
              <a:chOff x="0" y="0"/>
              <a:chExt cx="1157" cy="1338"/>
            </a:xfrm>
          </p:grpSpPr>
          <p:sp>
            <p:nvSpPr>
              <p:cNvPr id="17426" name="椭圆 22546"/>
              <p:cNvSpPr/>
              <p:nvPr/>
            </p:nvSpPr>
            <p:spPr>
              <a:xfrm>
                <a:off x="0" y="0"/>
                <a:ext cx="318" cy="34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>
                    <a:latin typeface="Times New Roman" panose="02020603050405020304" pitchFamily="2" charset="0"/>
                    <a:ea typeface="宋体" panose="02010600030101010101" pitchFamily="2" charset="-122"/>
                  </a:rPr>
                  <a:t>92</a:t>
                </a:r>
              </a:p>
            </p:txBody>
          </p:sp>
          <p:sp>
            <p:nvSpPr>
              <p:cNvPr id="17427" name="椭圆 22547"/>
              <p:cNvSpPr/>
              <p:nvPr/>
            </p:nvSpPr>
            <p:spPr>
              <a:xfrm>
                <a:off x="0" y="476"/>
                <a:ext cx="318" cy="34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>
                    <a:latin typeface="Times New Roman" panose="02020603050405020304" pitchFamily="2" charset="0"/>
                    <a:ea typeface="宋体" panose="02010600030101010101" pitchFamily="2" charset="-122"/>
                  </a:rPr>
                  <a:t>83</a:t>
                </a:r>
              </a:p>
            </p:txBody>
          </p:sp>
          <p:sp>
            <p:nvSpPr>
              <p:cNvPr id="17428" name="椭圆 22548"/>
              <p:cNvSpPr/>
              <p:nvPr/>
            </p:nvSpPr>
            <p:spPr>
              <a:xfrm>
                <a:off x="0" y="998"/>
                <a:ext cx="318" cy="34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>
                    <a:latin typeface="Times New Roman" panose="02020603050405020304" pitchFamily="2" charset="0"/>
                    <a:ea typeface="宋体" panose="02010600030101010101" pitchFamily="2" charset="-122"/>
                  </a:rPr>
                  <a:t>71</a:t>
                </a:r>
              </a:p>
            </p:txBody>
          </p:sp>
          <p:sp>
            <p:nvSpPr>
              <p:cNvPr id="17429" name="椭圆 22549"/>
              <p:cNvSpPr/>
              <p:nvPr/>
            </p:nvSpPr>
            <p:spPr>
              <a:xfrm>
                <a:off x="839" y="975"/>
                <a:ext cx="318" cy="340"/>
              </a:xfrm>
              <a:prstGeom prst="ellipse">
                <a:avLst/>
              </a:pr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>
                    <a:latin typeface="Times New Roman" panose="02020603050405020304" pitchFamily="2" charset="0"/>
                    <a:ea typeface="宋体" panose="02010600030101010101" pitchFamily="2" charset="-122"/>
                  </a:rPr>
                  <a:t>74</a:t>
                </a:r>
              </a:p>
            </p:txBody>
          </p:sp>
          <p:sp>
            <p:nvSpPr>
              <p:cNvPr id="17430" name="椭圆 22550"/>
              <p:cNvSpPr/>
              <p:nvPr/>
            </p:nvSpPr>
            <p:spPr>
              <a:xfrm>
                <a:off x="839" y="476"/>
                <a:ext cx="318" cy="340"/>
              </a:xfrm>
              <a:prstGeom prst="ellipse">
                <a:avLst/>
              </a:pr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>
                    <a:latin typeface="Times New Roman" panose="02020603050405020304" pitchFamily="2" charset="0"/>
                    <a:ea typeface="宋体" panose="02010600030101010101" pitchFamily="2" charset="-122"/>
                  </a:rPr>
                  <a:t>87</a:t>
                </a:r>
              </a:p>
            </p:txBody>
          </p:sp>
          <p:sp>
            <p:nvSpPr>
              <p:cNvPr id="17431" name="椭圆 22551"/>
              <p:cNvSpPr/>
              <p:nvPr/>
            </p:nvSpPr>
            <p:spPr>
              <a:xfrm>
                <a:off x="839" y="0"/>
                <a:ext cx="318" cy="340"/>
              </a:xfrm>
              <a:prstGeom prst="ellipse">
                <a:avLst/>
              </a:pr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>
                    <a:latin typeface="Times New Roman" panose="02020603050405020304" pitchFamily="2" charset="0"/>
                    <a:ea typeface="宋体" panose="02010600030101010101" pitchFamily="2" charset="-122"/>
                  </a:rPr>
                  <a:t>95</a:t>
                </a:r>
              </a:p>
            </p:txBody>
          </p:sp>
          <p:sp>
            <p:nvSpPr>
              <p:cNvPr id="17432" name="直接连接符 22552"/>
              <p:cNvSpPr/>
              <p:nvPr/>
            </p:nvSpPr>
            <p:spPr>
              <a:xfrm>
                <a:off x="318" y="181"/>
                <a:ext cx="521" cy="43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eaLnBrk="0" hangingPunct="0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33" name="直接连接符 22553"/>
              <p:cNvSpPr/>
              <p:nvPr/>
            </p:nvSpPr>
            <p:spPr>
              <a:xfrm>
                <a:off x="318" y="657"/>
                <a:ext cx="543" cy="49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eaLnBrk="0" hangingPunct="0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34" name="直接连接符 22554"/>
              <p:cNvSpPr/>
              <p:nvPr/>
            </p:nvSpPr>
            <p:spPr>
              <a:xfrm flipV="1">
                <a:off x="318" y="249"/>
                <a:ext cx="521" cy="90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eaLnBrk="0" hangingPunct="0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7435" name="文本框 22555"/>
            <p:cNvSpPr txBox="1"/>
            <p:nvPr/>
          </p:nvSpPr>
          <p:spPr>
            <a:xfrm>
              <a:off x="317" y="1020"/>
              <a:ext cx="40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2" charset="0"/>
                  <a:ea typeface="宋体" panose="02010600030101010101" pitchFamily="2" charset="-122"/>
                </a:rPr>
                <a:t>-200</a:t>
              </a:r>
            </a:p>
          </p:txBody>
        </p:sp>
        <p:sp>
          <p:nvSpPr>
            <p:cNvPr id="17436" name="文本框 22556"/>
            <p:cNvSpPr txBox="1"/>
            <p:nvPr/>
          </p:nvSpPr>
          <p:spPr>
            <a:xfrm>
              <a:off x="272" y="499"/>
              <a:ext cx="47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2" charset="0"/>
                  <a:ea typeface="宋体" panose="02010600030101010101" pitchFamily="2" charset="-122"/>
                </a:rPr>
                <a:t>+200</a:t>
              </a:r>
            </a:p>
          </p:txBody>
        </p:sp>
        <p:sp>
          <p:nvSpPr>
            <p:cNvPr id="17437" name="文本框 22557"/>
            <p:cNvSpPr txBox="1"/>
            <p:nvPr/>
          </p:nvSpPr>
          <p:spPr>
            <a:xfrm>
              <a:off x="317" y="22"/>
              <a:ext cx="45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2" charset="0"/>
                  <a:ea typeface="宋体" panose="02010600030101010101" pitchFamily="2" charset="-122"/>
                </a:rPr>
                <a:t>+200</a:t>
              </a:r>
            </a:p>
          </p:txBody>
        </p:sp>
      </p:grpSp>
      <p:sp>
        <p:nvSpPr>
          <p:cNvPr id="17438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17439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14</a:t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23553"/>
          <p:cNvSpPr>
            <a:spLocks noGrp="1"/>
          </p:cNvSpPr>
          <p:nvPr>
            <p:ph type="title"/>
          </p:nvPr>
        </p:nvSpPr>
        <p:spPr>
          <a:xfrm>
            <a:off x="1268095" y="621030"/>
            <a:ext cx="6976110" cy="1143000"/>
          </a:xfrm>
        </p:spPr>
        <p:txBody>
          <a:bodyPr anchor="b"/>
          <a:lstStyle/>
          <a:p>
            <a:r>
              <a:rPr lang="zh-CN" altLang="en-US" sz="3600" b="1" dirty="0">
                <a:ea typeface="黑体" panose="02010609060101010101" pitchFamily="2" charset="-122"/>
              </a:rPr>
              <a:t>三：田忌赛马-</a:t>
            </a:r>
            <a:r>
              <a:rPr lang="zh-CN" altLang="en-US" sz="3600" b="1" dirty="0">
                <a:solidFill>
                  <a:schemeClr val="hlink"/>
                </a:solidFill>
                <a:ea typeface="黑体" panose="02010609060101010101" pitchFamily="2" charset="-122"/>
              </a:rPr>
              <a:t>升级版</a:t>
            </a:r>
          </a:p>
        </p:txBody>
      </p:sp>
      <p:grpSp>
        <p:nvGrpSpPr>
          <p:cNvPr id="23555" name="组合 23554"/>
          <p:cNvGrpSpPr/>
          <p:nvPr/>
        </p:nvGrpSpPr>
        <p:grpSpPr>
          <a:xfrm>
            <a:off x="2268538" y="2636838"/>
            <a:ext cx="1836737" cy="2160587"/>
            <a:chOff x="0" y="0"/>
            <a:chExt cx="1157" cy="1361"/>
          </a:xfrm>
        </p:grpSpPr>
        <p:grpSp>
          <p:nvGrpSpPr>
            <p:cNvPr id="18435" name="组合 23555"/>
            <p:cNvGrpSpPr/>
            <p:nvPr/>
          </p:nvGrpSpPr>
          <p:grpSpPr>
            <a:xfrm>
              <a:off x="0" y="23"/>
              <a:ext cx="1157" cy="1338"/>
              <a:chOff x="0" y="0"/>
              <a:chExt cx="1157" cy="1338"/>
            </a:xfrm>
          </p:grpSpPr>
          <p:sp>
            <p:nvSpPr>
              <p:cNvPr id="18436" name="椭圆 23556"/>
              <p:cNvSpPr/>
              <p:nvPr/>
            </p:nvSpPr>
            <p:spPr>
              <a:xfrm>
                <a:off x="0" y="0"/>
                <a:ext cx="318" cy="34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>
                    <a:latin typeface="Times New Roman" panose="02020603050405020304" pitchFamily="2" charset="0"/>
                    <a:ea typeface="宋体" panose="02010600030101010101" pitchFamily="2" charset="-122"/>
                  </a:rPr>
                  <a:t>92</a:t>
                </a:r>
              </a:p>
            </p:txBody>
          </p:sp>
          <p:sp>
            <p:nvSpPr>
              <p:cNvPr id="18437" name="椭圆 23557"/>
              <p:cNvSpPr/>
              <p:nvPr/>
            </p:nvSpPr>
            <p:spPr>
              <a:xfrm>
                <a:off x="0" y="476"/>
                <a:ext cx="318" cy="34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>
                    <a:latin typeface="Times New Roman" panose="02020603050405020304" pitchFamily="2" charset="0"/>
                    <a:ea typeface="宋体" panose="02010600030101010101" pitchFamily="2" charset="-122"/>
                  </a:rPr>
                  <a:t>83</a:t>
                </a:r>
              </a:p>
            </p:txBody>
          </p:sp>
          <p:sp>
            <p:nvSpPr>
              <p:cNvPr id="18438" name="椭圆 23558"/>
              <p:cNvSpPr/>
              <p:nvPr/>
            </p:nvSpPr>
            <p:spPr>
              <a:xfrm>
                <a:off x="0" y="998"/>
                <a:ext cx="318" cy="34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>
                    <a:latin typeface="Times New Roman" panose="02020603050405020304" pitchFamily="2" charset="0"/>
                    <a:ea typeface="宋体" panose="02010600030101010101" pitchFamily="2" charset="-122"/>
                  </a:rPr>
                  <a:t>71</a:t>
                </a:r>
              </a:p>
            </p:txBody>
          </p:sp>
          <p:sp>
            <p:nvSpPr>
              <p:cNvPr id="18439" name="椭圆 23559"/>
              <p:cNvSpPr/>
              <p:nvPr/>
            </p:nvSpPr>
            <p:spPr>
              <a:xfrm>
                <a:off x="839" y="975"/>
                <a:ext cx="318" cy="340"/>
              </a:xfrm>
              <a:prstGeom prst="ellipse">
                <a:avLst/>
              </a:pr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>
                    <a:latin typeface="Times New Roman" panose="02020603050405020304" pitchFamily="2" charset="0"/>
                    <a:ea typeface="宋体" panose="02010600030101010101" pitchFamily="2" charset="-122"/>
                  </a:rPr>
                  <a:t>74</a:t>
                </a:r>
              </a:p>
            </p:txBody>
          </p:sp>
          <p:sp>
            <p:nvSpPr>
              <p:cNvPr id="18440" name="椭圆 23560"/>
              <p:cNvSpPr/>
              <p:nvPr/>
            </p:nvSpPr>
            <p:spPr>
              <a:xfrm>
                <a:off x="839" y="476"/>
                <a:ext cx="318" cy="340"/>
              </a:xfrm>
              <a:prstGeom prst="ellipse">
                <a:avLst/>
              </a:pr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>
                    <a:latin typeface="Times New Roman" panose="02020603050405020304" pitchFamily="2" charset="0"/>
                    <a:ea typeface="宋体" panose="02010600030101010101" pitchFamily="2" charset="-122"/>
                  </a:rPr>
                  <a:t>87</a:t>
                </a:r>
              </a:p>
            </p:txBody>
          </p:sp>
          <p:sp>
            <p:nvSpPr>
              <p:cNvPr id="18441" name="椭圆 23561"/>
              <p:cNvSpPr/>
              <p:nvPr/>
            </p:nvSpPr>
            <p:spPr>
              <a:xfrm>
                <a:off x="839" y="0"/>
                <a:ext cx="318" cy="340"/>
              </a:xfrm>
              <a:prstGeom prst="ellipse">
                <a:avLst/>
              </a:pr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>
                    <a:latin typeface="Times New Roman" panose="02020603050405020304" pitchFamily="2" charset="0"/>
                    <a:ea typeface="宋体" panose="02010600030101010101" pitchFamily="2" charset="-122"/>
                  </a:rPr>
                  <a:t>95</a:t>
                </a:r>
              </a:p>
            </p:txBody>
          </p:sp>
          <p:sp>
            <p:nvSpPr>
              <p:cNvPr id="18442" name="直接连接符 23562"/>
              <p:cNvSpPr/>
              <p:nvPr/>
            </p:nvSpPr>
            <p:spPr>
              <a:xfrm flipV="1">
                <a:off x="318" y="181"/>
                <a:ext cx="49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eaLnBrk="0" hangingPunct="0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43" name="直接连接符 23563"/>
              <p:cNvSpPr/>
              <p:nvPr/>
            </p:nvSpPr>
            <p:spPr>
              <a:xfrm>
                <a:off x="318" y="657"/>
                <a:ext cx="49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eaLnBrk="0" hangingPunct="0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44" name="直接连接符 23564"/>
              <p:cNvSpPr/>
              <p:nvPr/>
            </p:nvSpPr>
            <p:spPr>
              <a:xfrm>
                <a:off x="318" y="1156"/>
                <a:ext cx="49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eaLnBrk="0" hangingPunct="0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8445" name="文本框 23565"/>
            <p:cNvSpPr txBox="1"/>
            <p:nvPr/>
          </p:nvSpPr>
          <p:spPr>
            <a:xfrm>
              <a:off x="408" y="0"/>
              <a:ext cx="40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2" charset="0"/>
                  <a:ea typeface="宋体" panose="02010600030101010101" pitchFamily="2" charset="-122"/>
                </a:rPr>
                <a:t>-200</a:t>
              </a:r>
            </a:p>
          </p:txBody>
        </p:sp>
        <p:sp>
          <p:nvSpPr>
            <p:cNvPr id="18446" name="文本框 23566"/>
            <p:cNvSpPr txBox="1"/>
            <p:nvPr/>
          </p:nvSpPr>
          <p:spPr>
            <a:xfrm>
              <a:off x="408" y="476"/>
              <a:ext cx="40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2" charset="0"/>
                  <a:ea typeface="宋体" panose="02010600030101010101" pitchFamily="2" charset="-122"/>
                </a:rPr>
                <a:t>-200</a:t>
              </a:r>
            </a:p>
          </p:txBody>
        </p:sp>
        <p:sp>
          <p:nvSpPr>
            <p:cNvPr id="18447" name="文本框 23567"/>
            <p:cNvSpPr txBox="1"/>
            <p:nvPr/>
          </p:nvSpPr>
          <p:spPr>
            <a:xfrm>
              <a:off x="386" y="953"/>
              <a:ext cx="40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2" charset="0"/>
                  <a:ea typeface="宋体" panose="02010600030101010101" pitchFamily="2" charset="-122"/>
                </a:rPr>
                <a:t>-200</a:t>
              </a:r>
            </a:p>
          </p:txBody>
        </p:sp>
      </p:grpSp>
      <p:grpSp>
        <p:nvGrpSpPr>
          <p:cNvPr id="23569" name="组合 23568"/>
          <p:cNvGrpSpPr/>
          <p:nvPr/>
        </p:nvGrpSpPr>
        <p:grpSpPr>
          <a:xfrm>
            <a:off x="5003800" y="2636838"/>
            <a:ext cx="1836738" cy="2124075"/>
            <a:chOff x="0" y="0"/>
            <a:chExt cx="1157" cy="1338"/>
          </a:xfrm>
        </p:grpSpPr>
        <p:grpSp>
          <p:nvGrpSpPr>
            <p:cNvPr id="18449" name="组合 23569"/>
            <p:cNvGrpSpPr/>
            <p:nvPr/>
          </p:nvGrpSpPr>
          <p:grpSpPr>
            <a:xfrm>
              <a:off x="0" y="0"/>
              <a:ext cx="1157" cy="1338"/>
              <a:chOff x="0" y="0"/>
              <a:chExt cx="1157" cy="1338"/>
            </a:xfrm>
          </p:grpSpPr>
          <p:sp>
            <p:nvSpPr>
              <p:cNvPr id="18450" name="椭圆 23570"/>
              <p:cNvSpPr/>
              <p:nvPr/>
            </p:nvSpPr>
            <p:spPr>
              <a:xfrm>
                <a:off x="0" y="0"/>
                <a:ext cx="318" cy="34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>
                    <a:latin typeface="Times New Roman" panose="02020603050405020304" pitchFamily="2" charset="0"/>
                    <a:ea typeface="宋体" panose="02010600030101010101" pitchFamily="2" charset="-122"/>
                  </a:rPr>
                  <a:t>92</a:t>
                </a:r>
              </a:p>
            </p:txBody>
          </p:sp>
          <p:sp>
            <p:nvSpPr>
              <p:cNvPr id="18451" name="椭圆 23571"/>
              <p:cNvSpPr/>
              <p:nvPr/>
            </p:nvSpPr>
            <p:spPr>
              <a:xfrm>
                <a:off x="0" y="476"/>
                <a:ext cx="318" cy="34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>
                    <a:latin typeface="Times New Roman" panose="02020603050405020304" pitchFamily="2" charset="0"/>
                    <a:ea typeface="宋体" panose="02010600030101010101" pitchFamily="2" charset="-122"/>
                  </a:rPr>
                  <a:t>83</a:t>
                </a:r>
              </a:p>
            </p:txBody>
          </p:sp>
          <p:sp>
            <p:nvSpPr>
              <p:cNvPr id="18452" name="椭圆 23572"/>
              <p:cNvSpPr/>
              <p:nvPr/>
            </p:nvSpPr>
            <p:spPr>
              <a:xfrm>
                <a:off x="0" y="998"/>
                <a:ext cx="318" cy="34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>
                    <a:latin typeface="Times New Roman" panose="02020603050405020304" pitchFamily="2" charset="0"/>
                    <a:ea typeface="宋体" panose="02010600030101010101" pitchFamily="2" charset="-122"/>
                  </a:rPr>
                  <a:t>71</a:t>
                </a:r>
              </a:p>
            </p:txBody>
          </p:sp>
          <p:sp>
            <p:nvSpPr>
              <p:cNvPr id="18453" name="椭圆 23573"/>
              <p:cNvSpPr/>
              <p:nvPr/>
            </p:nvSpPr>
            <p:spPr>
              <a:xfrm>
                <a:off x="839" y="975"/>
                <a:ext cx="318" cy="340"/>
              </a:xfrm>
              <a:prstGeom prst="ellipse">
                <a:avLst/>
              </a:pr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>
                    <a:latin typeface="Times New Roman" panose="02020603050405020304" pitchFamily="2" charset="0"/>
                    <a:ea typeface="宋体" panose="02010600030101010101" pitchFamily="2" charset="-122"/>
                  </a:rPr>
                  <a:t>74</a:t>
                </a:r>
              </a:p>
            </p:txBody>
          </p:sp>
          <p:sp>
            <p:nvSpPr>
              <p:cNvPr id="18454" name="椭圆 23574"/>
              <p:cNvSpPr/>
              <p:nvPr/>
            </p:nvSpPr>
            <p:spPr>
              <a:xfrm>
                <a:off x="839" y="476"/>
                <a:ext cx="318" cy="340"/>
              </a:xfrm>
              <a:prstGeom prst="ellipse">
                <a:avLst/>
              </a:pr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>
                    <a:latin typeface="Times New Roman" panose="02020603050405020304" pitchFamily="2" charset="0"/>
                    <a:ea typeface="宋体" panose="02010600030101010101" pitchFamily="2" charset="-122"/>
                  </a:rPr>
                  <a:t>87</a:t>
                </a:r>
              </a:p>
            </p:txBody>
          </p:sp>
          <p:sp>
            <p:nvSpPr>
              <p:cNvPr id="18455" name="椭圆 23575"/>
              <p:cNvSpPr/>
              <p:nvPr/>
            </p:nvSpPr>
            <p:spPr>
              <a:xfrm>
                <a:off x="839" y="0"/>
                <a:ext cx="318" cy="340"/>
              </a:xfrm>
              <a:prstGeom prst="ellipse">
                <a:avLst/>
              </a:pr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>
                    <a:latin typeface="Times New Roman" panose="02020603050405020304" pitchFamily="2" charset="0"/>
                    <a:ea typeface="宋体" panose="02010600030101010101" pitchFamily="2" charset="-122"/>
                  </a:rPr>
                  <a:t>95</a:t>
                </a:r>
              </a:p>
            </p:txBody>
          </p:sp>
          <p:sp>
            <p:nvSpPr>
              <p:cNvPr id="18456" name="直接连接符 23576"/>
              <p:cNvSpPr/>
              <p:nvPr/>
            </p:nvSpPr>
            <p:spPr>
              <a:xfrm>
                <a:off x="318" y="181"/>
                <a:ext cx="521" cy="43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eaLnBrk="0" hangingPunct="0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57" name="直接连接符 23577"/>
              <p:cNvSpPr/>
              <p:nvPr/>
            </p:nvSpPr>
            <p:spPr>
              <a:xfrm>
                <a:off x="318" y="657"/>
                <a:ext cx="543" cy="49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eaLnBrk="0" hangingPunct="0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58" name="直接连接符 23578"/>
              <p:cNvSpPr/>
              <p:nvPr/>
            </p:nvSpPr>
            <p:spPr>
              <a:xfrm flipV="1">
                <a:off x="318" y="249"/>
                <a:ext cx="521" cy="90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eaLnBrk="0" hangingPunct="0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8459" name="文本框 23579"/>
            <p:cNvSpPr txBox="1"/>
            <p:nvPr/>
          </p:nvSpPr>
          <p:spPr>
            <a:xfrm>
              <a:off x="317" y="1020"/>
              <a:ext cx="40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2" charset="0"/>
                  <a:ea typeface="宋体" panose="02010600030101010101" pitchFamily="2" charset="-122"/>
                </a:rPr>
                <a:t>-200</a:t>
              </a:r>
            </a:p>
          </p:txBody>
        </p:sp>
        <p:sp>
          <p:nvSpPr>
            <p:cNvPr id="18460" name="文本框 23580"/>
            <p:cNvSpPr txBox="1"/>
            <p:nvPr/>
          </p:nvSpPr>
          <p:spPr>
            <a:xfrm>
              <a:off x="272" y="499"/>
              <a:ext cx="47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2" charset="0"/>
                  <a:ea typeface="宋体" panose="02010600030101010101" pitchFamily="2" charset="-122"/>
                </a:rPr>
                <a:t>+200</a:t>
              </a:r>
            </a:p>
          </p:txBody>
        </p:sp>
        <p:sp>
          <p:nvSpPr>
            <p:cNvPr id="18461" name="文本框 23581"/>
            <p:cNvSpPr txBox="1"/>
            <p:nvPr/>
          </p:nvSpPr>
          <p:spPr>
            <a:xfrm>
              <a:off x="317" y="22"/>
              <a:ext cx="45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2" charset="0"/>
                  <a:ea typeface="宋体" panose="02010600030101010101" pitchFamily="2" charset="-122"/>
                </a:rPr>
                <a:t>+200</a:t>
              </a:r>
            </a:p>
          </p:txBody>
        </p:sp>
      </p:grpSp>
      <p:sp>
        <p:nvSpPr>
          <p:cNvPr id="18462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1846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15</a:t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25601"/>
          <p:cNvSpPr>
            <a:spLocks noGrp="1"/>
          </p:cNvSpPr>
          <p:nvPr>
            <p:ph type="title"/>
          </p:nvPr>
        </p:nvSpPr>
        <p:spPr>
          <a:xfrm>
            <a:off x="1258888" y="944563"/>
            <a:ext cx="7685087" cy="803275"/>
          </a:xfrm>
        </p:spPr>
        <p:txBody>
          <a:bodyPr anchor="b"/>
          <a:lstStyle/>
          <a:p>
            <a:r>
              <a:rPr lang="en-US" altLang="zh-CN" sz="4000" b="1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Case 1:</a:t>
            </a:r>
          </a:p>
        </p:txBody>
      </p:sp>
      <p:sp>
        <p:nvSpPr>
          <p:cNvPr id="19458" name="文本占位符 25602"/>
          <p:cNvSpPr>
            <a:spLocks noGrp="1"/>
          </p:cNvSpPr>
          <p:nvPr>
            <p:ph idx="1"/>
          </p:nvPr>
        </p:nvSpPr>
        <p:spPr>
          <a:xfrm>
            <a:off x="1079500" y="2133600"/>
            <a:ext cx="7772400" cy="1943100"/>
          </a:xfrm>
        </p:spPr>
        <p:txBody>
          <a:bodyPr anchor="t"/>
          <a:lstStyle/>
          <a:p>
            <a:pPr>
              <a:buNone/>
            </a:pPr>
            <a:r>
              <a:rPr lang="en-US" altLang="zh-CN" sz="4000" b="1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King:       200    180     160</a:t>
            </a:r>
          </a:p>
          <a:p>
            <a:pPr>
              <a:buNone/>
            </a:pPr>
            <a:r>
              <a:rPr lang="en-US" altLang="zh-CN" sz="4000" b="1">
                <a:latin typeface="Gungsuh" panose="02030600000101010101" pitchFamily="2" charset="-127"/>
                <a:ea typeface="Gungsuh" panose="02030600000101010101" pitchFamily="2" charset="-127"/>
              </a:rPr>
              <a:t>Tianji:     190    170     150</a:t>
            </a:r>
          </a:p>
        </p:txBody>
      </p:sp>
      <p:sp>
        <p:nvSpPr>
          <p:cNvPr id="19459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19460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16</a:t>
            </a:fld>
            <a:endParaRPr lang="zh-CN" alt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26625"/>
          <p:cNvSpPr>
            <a:spLocks noGrp="1"/>
          </p:cNvSpPr>
          <p:nvPr>
            <p:ph type="title"/>
          </p:nvPr>
        </p:nvSpPr>
        <p:spPr>
          <a:xfrm>
            <a:off x="1150938" y="836613"/>
            <a:ext cx="6373812" cy="911225"/>
          </a:xfrm>
        </p:spPr>
        <p:txBody>
          <a:bodyPr anchor="b"/>
          <a:lstStyle/>
          <a:p>
            <a:r>
              <a:rPr lang="en-US" altLang="zh-CN" sz="4000" b="1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Case 2:</a:t>
            </a:r>
          </a:p>
        </p:txBody>
      </p:sp>
      <p:sp>
        <p:nvSpPr>
          <p:cNvPr id="20482" name="文本占位符 26626"/>
          <p:cNvSpPr>
            <a:spLocks noGrp="1"/>
          </p:cNvSpPr>
          <p:nvPr>
            <p:ph idx="1"/>
          </p:nvPr>
        </p:nvSpPr>
        <p:spPr>
          <a:xfrm>
            <a:off x="1182688" y="2170113"/>
            <a:ext cx="7772400" cy="1943100"/>
          </a:xfrm>
        </p:spPr>
        <p:txBody>
          <a:bodyPr anchor="t"/>
          <a:lstStyle/>
          <a:p>
            <a:pPr>
              <a:buNone/>
            </a:pPr>
            <a:r>
              <a:rPr lang="en-US" altLang="zh-CN" sz="4000" b="1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King:       200    180     160</a:t>
            </a:r>
          </a:p>
          <a:p>
            <a:pPr>
              <a:buNone/>
            </a:pPr>
            <a:r>
              <a:rPr lang="en-US" altLang="zh-CN" sz="4000" b="1">
                <a:latin typeface="Gungsuh" panose="02030600000101010101" pitchFamily="2" charset="-127"/>
                <a:ea typeface="Gungsuh" panose="02030600000101010101" pitchFamily="2" charset="-127"/>
              </a:rPr>
              <a:t>Tianji:     180    170     150</a:t>
            </a:r>
          </a:p>
        </p:txBody>
      </p:sp>
      <p:sp>
        <p:nvSpPr>
          <p:cNvPr id="20483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20484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17</a:t>
            </a:fld>
            <a:endParaRPr lang="zh-CN" alt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27649"/>
          <p:cNvSpPr>
            <a:spLocks noGrp="1"/>
          </p:cNvSpPr>
          <p:nvPr>
            <p:ph type="title"/>
          </p:nvPr>
        </p:nvSpPr>
        <p:spPr>
          <a:xfrm>
            <a:off x="1150938" y="873125"/>
            <a:ext cx="7793037" cy="876300"/>
          </a:xfrm>
        </p:spPr>
        <p:txBody>
          <a:bodyPr anchor="b"/>
          <a:lstStyle/>
          <a:p>
            <a:r>
              <a:rPr lang="en-US" altLang="zh-CN" sz="4000" b="1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Case 3:</a:t>
            </a:r>
          </a:p>
        </p:txBody>
      </p:sp>
      <p:sp>
        <p:nvSpPr>
          <p:cNvPr id="21506" name="文本占位符 27650"/>
          <p:cNvSpPr>
            <a:spLocks noGrp="1"/>
          </p:cNvSpPr>
          <p:nvPr>
            <p:ph idx="1"/>
          </p:nvPr>
        </p:nvSpPr>
        <p:spPr>
          <a:xfrm>
            <a:off x="1182688" y="2170113"/>
            <a:ext cx="7134225" cy="1943100"/>
          </a:xfrm>
        </p:spPr>
        <p:txBody>
          <a:bodyPr anchor="t"/>
          <a:lstStyle/>
          <a:p>
            <a:pPr>
              <a:buNone/>
            </a:pPr>
            <a:r>
              <a:rPr lang="en-US" altLang="zh-CN" sz="4000" b="1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King:       200    180    160</a:t>
            </a:r>
          </a:p>
          <a:p>
            <a:pPr>
              <a:buNone/>
            </a:pPr>
            <a:r>
              <a:rPr lang="en-US" altLang="zh-CN" sz="4000" b="1">
                <a:latin typeface="Gungsuh" panose="02030600000101010101" pitchFamily="2" charset="-127"/>
                <a:ea typeface="Gungsuh" panose="02030600000101010101" pitchFamily="2" charset="-127"/>
              </a:rPr>
              <a:t>Tianji:     180    155    150</a:t>
            </a:r>
          </a:p>
        </p:txBody>
      </p:sp>
      <p:sp>
        <p:nvSpPr>
          <p:cNvPr id="21507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21508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18</a:t>
            </a:fld>
            <a:endParaRPr lang="zh-CN" alt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28673"/>
          <p:cNvSpPr>
            <a:spLocks noGrp="1"/>
          </p:cNvSpPr>
          <p:nvPr>
            <p:ph type="title"/>
          </p:nvPr>
        </p:nvSpPr>
        <p:spPr>
          <a:xfrm>
            <a:off x="1547813" y="2496503"/>
            <a:ext cx="6946900" cy="1044575"/>
          </a:xfrm>
        </p:spPr>
        <p:txBody>
          <a:bodyPr anchor="b"/>
          <a:lstStyle/>
          <a:p>
            <a:r>
              <a:rPr lang="zh-CN" altLang="en-US" sz="4800" b="1">
                <a:latin typeface="仿宋" panose="02010609060101010101" charset="-122"/>
                <a:ea typeface="仿宋" panose="02010609060101010101" charset="-122"/>
              </a:rPr>
              <a:t>总体的思路是什么？</a:t>
            </a:r>
          </a:p>
        </p:txBody>
      </p:sp>
      <p:sp>
        <p:nvSpPr>
          <p:cNvPr id="22530" name="矩形 28674"/>
          <p:cNvSpPr>
            <a:spLocks noGrp="1"/>
          </p:cNvSpPr>
          <p:nvPr/>
        </p:nvSpPr>
        <p:spPr>
          <a:xfrm>
            <a:off x="1476375" y="620713"/>
            <a:ext cx="6767513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anchor="b"/>
          <a:lstStyle/>
          <a:p>
            <a:pPr algn="l">
              <a:buClrTx/>
              <a:buSzTx/>
              <a:buFontTx/>
            </a:pPr>
            <a:r>
              <a:rPr lang="zh-CN" altLang="en-US" sz="3600" b="1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本题小结——</a:t>
            </a:r>
          </a:p>
        </p:txBody>
      </p:sp>
      <p:sp>
        <p:nvSpPr>
          <p:cNvPr id="22531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22532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19</a:t>
            </a:fld>
            <a:endParaRPr lang="zh-CN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7169"/>
          <p:cNvSpPr>
            <a:spLocks noGrp="1"/>
          </p:cNvSpPr>
          <p:nvPr>
            <p:ph type="title"/>
          </p:nvPr>
        </p:nvSpPr>
        <p:spPr>
          <a:xfrm>
            <a:off x="1219200" y="764540"/>
            <a:ext cx="4396105" cy="962660"/>
          </a:xfrm>
        </p:spPr>
        <p:txBody>
          <a:bodyPr anchor="b"/>
          <a:lstStyle/>
          <a:p>
            <a:r>
              <a:rPr lang="zh-CN" altLang="en-US" sz="4000" b="1" dirty="0">
                <a:ea typeface="黑体" panose="02010609060101010101" pitchFamily="2" charset="-122"/>
              </a:rPr>
              <a:t>第三讲</a:t>
            </a:r>
          </a:p>
        </p:txBody>
      </p:sp>
      <p:sp>
        <p:nvSpPr>
          <p:cNvPr id="5122" name="文本占位符 7170"/>
          <p:cNvSpPr>
            <a:spLocks noGrp="1"/>
          </p:cNvSpPr>
          <p:nvPr>
            <p:ph idx="1"/>
          </p:nvPr>
        </p:nvSpPr>
        <p:spPr>
          <a:xfrm>
            <a:off x="684530" y="2018030"/>
            <a:ext cx="7956550" cy="2171065"/>
          </a:xfrm>
        </p:spPr>
        <p:txBody>
          <a:bodyPr anchor="t"/>
          <a:lstStyle/>
          <a:p>
            <a:pPr algn="ctr">
              <a:buNone/>
            </a:pPr>
            <a:r>
              <a:rPr lang="zh-CN" altLang="en-US" sz="6600" b="1">
                <a:solidFill>
                  <a:schemeClr val="hlink"/>
                </a:solidFill>
                <a:ea typeface="黑体" panose="02010609060101010101" pitchFamily="2" charset="-122"/>
              </a:rPr>
              <a:t>贪心算法</a:t>
            </a:r>
            <a:br>
              <a:rPr lang="zh-CN" altLang="en-US" sz="6600" b="1">
                <a:solidFill>
                  <a:schemeClr val="hlink"/>
                </a:solidFill>
                <a:ea typeface="黑体" panose="02010609060101010101" pitchFamily="2" charset="-122"/>
              </a:rPr>
            </a:br>
            <a:r>
              <a:rPr lang="zh-CN" altLang="en-US" sz="4800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（</a:t>
            </a:r>
            <a:r>
              <a:rPr lang="en-US" altLang="zh-CN" sz="4800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Greedy Algorithm</a:t>
            </a:r>
            <a:r>
              <a:rPr lang="zh-CN" altLang="en-US" sz="4800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）</a:t>
            </a:r>
          </a:p>
        </p:txBody>
      </p:sp>
      <p:sp>
        <p:nvSpPr>
          <p:cNvPr id="5123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5124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2</a:t>
            </a:fld>
            <a:endParaRPr lang="zh-CN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29697"/>
          <p:cNvSpPr>
            <a:spLocks noGrp="1"/>
          </p:cNvSpPr>
          <p:nvPr>
            <p:ph type="title"/>
          </p:nvPr>
        </p:nvSpPr>
        <p:spPr>
          <a:xfrm>
            <a:off x="1187450" y="981075"/>
            <a:ext cx="5437188" cy="768350"/>
          </a:xfrm>
        </p:spPr>
        <p:txBody>
          <a:bodyPr anchor="b"/>
          <a:lstStyle/>
          <a:p>
            <a:pPr algn="l">
              <a:buClrTx/>
              <a:buSzTx/>
              <a:buFontTx/>
            </a:pPr>
            <a:r>
              <a:rPr lang="zh-CN" altLang="en-US" sz="3600" b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提醒：		</a:t>
            </a:r>
          </a:p>
        </p:txBody>
      </p:sp>
      <p:sp>
        <p:nvSpPr>
          <p:cNvPr id="23554" name="文本占位符 29698"/>
          <p:cNvSpPr>
            <a:spLocks noGrp="1"/>
          </p:cNvSpPr>
          <p:nvPr>
            <p:ph idx="1"/>
          </p:nvPr>
        </p:nvSpPr>
        <p:spPr>
          <a:xfrm>
            <a:off x="873125" y="2133600"/>
            <a:ext cx="7120255" cy="2482850"/>
          </a:xfrm>
        </p:spPr>
        <p:txBody>
          <a:bodyPr anchor="t"/>
          <a:lstStyle/>
          <a:p>
            <a:pPr>
              <a:buNone/>
            </a:pPr>
            <a:r>
              <a:rPr lang="en-US" altLang="zh-CN" sz="3600">
                <a:latin typeface="仿宋_GB2312" pitchFamily="1" charset="-122"/>
                <a:ea typeface="仿宋_GB2312" pitchFamily="1" charset="-122"/>
              </a:rPr>
              <a:t>	</a:t>
            </a:r>
            <a:r>
              <a:rPr lang="zh-CN" altLang="en-US">
                <a:latin typeface="仿宋_GB2312" pitchFamily="1" charset="-122"/>
                <a:ea typeface="仿宋_GB2312" pitchFamily="1" charset="-122"/>
              </a:rPr>
              <a:t>很多贪心类型的题目都象本题一样，不是最朴素的贪心，而是</a:t>
            </a:r>
            <a:r>
              <a:rPr lang="zh-CN" altLang="en-US">
                <a:solidFill>
                  <a:schemeClr val="hlink"/>
                </a:solidFill>
                <a:latin typeface="仿宋_GB2312" pitchFamily="1" charset="-122"/>
                <a:ea typeface="仿宋_GB2312" pitchFamily="1" charset="-122"/>
              </a:rPr>
              <a:t>需要做一些变化</a:t>
            </a:r>
            <a:r>
              <a:rPr lang="zh-CN" altLang="en-US">
                <a:latin typeface="仿宋_GB2312" pitchFamily="1" charset="-122"/>
                <a:ea typeface="仿宋_GB2312" pitchFamily="1" charset="-122"/>
              </a:rPr>
              <a:t>，对于我们，</a:t>
            </a:r>
            <a:r>
              <a:rPr lang="zh-CN" altLang="en-US">
                <a:solidFill>
                  <a:schemeClr val="hlink"/>
                </a:solidFill>
                <a:latin typeface="仿宋_GB2312" pitchFamily="1" charset="-122"/>
                <a:ea typeface="仿宋_GB2312" pitchFamily="1" charset="-122"/>
              </a:rPr>
              <a:t>关键是找到贪心的本</a:t>
            </a:r>
            <a:r>
              <a:rPr lang="zh-CN" altLang="en-US">
                <a:latin typeface="仿宋_GB2312" pitchFamily="1" charset="-122"/>
                <a:ea typeface="仿宋_GB2312" pitchFamily="1" charset="-122"/>
              </a:rPr>
              <a:t>质！</a:t>
            </a:r>
          </a:p>
        </p:txBody>
      </p:sp>
      <p:sp>
        <p:nvSpPr>
          <p:cNvPr id="23555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23556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20</a:t>
            </a:fld>
            <a:endParaRPr lang="zh-CN" altLang="en-US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30721"/>
          <p:cNvSpPr>
            <a:spLocks noGrp="1"/>
          </p:cNvSpPr>
          <p:nvPr>
            <p:ph type="title"/>
          </p:nvPr>
        </p:nvSpPr>
        <p:spPr>
          <a:xfrm>
            <a:off x="1232535" y="944880"/>
            <a:ext cx="5392420" cy="803275"/>
          </a:xfrm>
        </p:spPr>
        <p:txBody>
          <a:bodyPr anchor="b"/>
          <a:lstStyle/>
          <a:p>
            <a:pPr algn="l">
              <a:buClrTx/>
              <a:buSzTx/>
              <a:buFontTx/>
            </a:pPr>
            <a:r>
              <a:rPr lang="zh-CN" altLang="en-US" sz="3600" b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思考题</a:t>
            </a:r>
          </a:p>
        </p:txBody>
      </p:sp>
      <p:pic>
        <p:nvPicPr>
          <p:cNvPr id="24578" name="图片 30722" descr="1800-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325" y="2024063"/>
            <a:ext cx="6048375" cy="3860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79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24580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21</a:t>
            </a:fld>
            <a:endParaRPr lang="zh-CN" alt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31745"/>
          <p:cNvSpPr>
            <a:spLocks noGrp="1"/>
          </p:cNvSpPr>
          <p:nvPr>
            <p:ph type="title"/>
          </p:nvPr>
        </p:nvSpPr>
        <p:spPr>
          <a:xfrm>
            <a:off x="1152525" y="944563"/>
            <a:ext cx="5473700" cy="803275"/>
          </a:xfrm>
        </p:spPr>
        <p:txBody>
          <a:bodyPr anchor="b"/>
          <a:lstStyle/>
          <a:p>
            <a:r>
              <a:rPr lang="zh-CN" altLang="en-US" sz="3600" b="1" dirty="0">
                <a:solidFill>
                  <a:schemeClr val="hlink"/>
                </a:solidFill>
                <a:ea typeface="黑体" panose="02010609060101010101" pitchFamily="2" charset="-122"/>
              </a:rPr>
              <a:t>再</a:t>
            </a:r>
            <a:r>
              <a:rPr lang="zh-CN" altLang="en-US" sz="3600" b="1" dirty="0">
                <a:ea typeface="黑体" panose="02010609060101010101" pitchFamily="2" charset="-122"/>
              </a:rPr>
              <a:t>思考：</a:t>
            </a:r>
          </a:p>
        </p:txBody>
      </p:sp>
      <p:sp>
        <p:nvSpPr>
          <p:cNvPr id="25602" name="文本框 31746"/>
          <p:cNvSpPr txBox="1"/>
          <p:nvPr/>
        </p:nvSpPr>
        <p:spPr>
          <a:xfrm>
            <a:off x="971550" y="2132330"/>
            <a:ext cx="774192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2800" b="1" dirty="0">
                <a:latin typeface="仿宋_GB2312" pitchFamily="1" charset="-122"/>
                <a:ea typeface="仿宋_GB2312" pitchFamily="1" charset="-122"/>
              </a:rPr>
              <a:t>题目：键盘输入一个高精度的正整数ｎ&lt;240位，去掉任意ｓ（</a:t>
            </a:r>
            <a:r>
              <a:rPr lang="en-US" altLang="zh-CN" sz="2800" b="1" dirty="0">
                <a:latin typeface="仿宋_GB2312" pitchFamily="1" charset="-122"/>
                <a:ea typeface="仿宋_GB2312" pitchFamily="1" charset="-122"/>
              </a:rPr>
              <a:t>s&lt;n</a:t>
            </a:r>
            <a:r>
              <a:rPr lang="zh-CN" altLang="en-US" sz="2800" b="1" dirty="0">
                <a:latin typeface="仿宋_GB2312" pitchFamily="1" charset="-122"/>
                <a:ea typeface="仿宋_GB2312" pitchFamily="1" charset="-122"/>
              </a:rPr>
              <a:t>）个数字后</a:t>
            </a:r>
            <a:r>
              <a:rPr lang="en-US" altLang="zh-CN" sz="2800" b="1" dirty="0">
                <a:latin typeface="仿宋_GB2312" pitchFamily="1" charset="-122"/>
                <a:ea typeface="仿宋_GB2312" pitchFamily="1" charset="-122"/>
              </a:rPr>
              <a:t>,</a:t>
            </a:r>
            <a:r>
              <a:rPr lang="zh-CN" altLang="en-US" sz="2800" b="1" dirty="0">
                <a:latin typeface="仿宋_GB2312" pitchFamily="1" charset="-122"/>
                <a:ea typeface="仿宋_GB2312" pitchFamily="1" charset="-122"/>
                <a:sym typeface="Arial" panose="020B0604020202020204" pitchFamily="34" charset="0"/>
              </a:rPr>
              <a:t>将</a:t>
            </a:r>
            <a:r>
              <a:rPr lang="zh-CN" altLang="en-US" sz="2800" b="1" dirty="0">
                <a:latin typeface="仿宋_GB2312" pitchFamily="1" charset="-122"/>
                <a:ea typeface="仿宋_GB2312" pitchFamily="1" charset="-122"/>
              </a:rPr>
              <a:t>剩下的数字按原左右次序组成一个新的正整数。</a:t>
            </a:r>
          </a:p>
          <a:p>
            <a:pPr eaLnBrk="0" hangingPunct="0"/>
            <a:r>
              <a:rPr lang="zh-CN" altLang="en-US" sz="2800" b="1" dirty="0">
                <a:latin typeface="仿宋_GB2312" pitchFamily="1" charset="-122"/>
                <a:ea typeface="仿宋_GB2312" pitchFamily="1" charset="-122"/>
              </a:rPr>
              <a:t>给定ｎ和ｓ，请编程输出最小的新正整数。</a:t>
            </a:r>
          </a:p>
          <a:p>
            <a:pPr eaLnBrk="0" hangingPunct="0"/>
            <a:endParaRPr lang="zh-CN" altLang="en-US" sz="2800" b="1" dirty="0">
              <a:latin typeface="仿宋_GB2312" pitchFamily="1" charset="-122"/>
              <a:ea typeface="仿宋_GB2312" pitchFamily="1" charset="-122"/>
            </a:endParaRPr>
          </a:p>
          <a:p>
            <a:pPr eaLnBrk="0" hangingPunct="0"/>
            <a:r>
              <a:rPr lang="zh-CN" altLang="en-US" sz="2800" b="1" dirty="0">
                <a:latin typeface="Gungsuh" panose="02030600000101010101" pitchFamily="2" charset="-127"/>
                <a:ea typeface="Gungsuh" panose="02030600000101010101" pitchFamily="2" charset="-127"/>
              </a:rPr>
              <a:t>S</a:t>
            </a:r>
            <a:r>
              <a:rPr lang="en-US" altLang="zh-CN" sz="2800" b="1" dirty="0">
                <a:latin typeface="Gungsuh" panose="02030600000101010101" pitchFamily="2" charset="-127"/>
                <a:ea typeface="Gungsuh" panose="02030600000101010101" pitchFamily="2" charset="-127"/>
              </a:rPr>
              <a:t>a</a:t>
            </a:r>
            <a:r>
              <a:rPr lang="zh-CN" altLang="en-US" sz="2800" b="1" dirty="0">
                <a:latin typeface="Gungsuh" panose="02030600000101010101" pitchFamily="2" charset="-127"/>
                <a:ea typeface="Gungsuh" panose="02030600000101010101" pitchFamily="2" charset="-127"/>
              </a:rPr>
              <a:t>mple Input</a:t>
            </a:r>
          </a:p>
          <a:p>
            <a:pPr eaLnBrk="0" hangingPunct="0"/>
            <a:r>
              <a:rPr lang="zh-CN" altLang="en-US" sz="2800" b="1" dirty="0">
                <a:latin typeface="Gungsuh" panose="02030600000101010101" pitchFamily="2" charset="-127"/>
                <a:ea typeface="Gungsuh" panose="02030600000101010101" pitchFamily="2" charset="-127"/>
              </a:rPr>
              <a:t>178543 </a:t>
            </a:r>
            <a:r>
              <a:rPr lang="en-US" altLang="zh-CN" sz="2800" b="1" dirty="0">
                <a:latin typeface="Gungsuh" panose="02030600000101010101" pitchFamily="2" charset="-127"/>
                <a:ea typeface="Gungsuh" panose="02030600000101010101" pitchFamily="2" charset="-127"/>
              </a:rPr>
              <a:t>4</a:t>
            </a:r>
          </a:p>
          <a:p>
            <a:pPr eaLnBrk="0" hangingPunct="0"/>
            <a:r>
              <a:rPr lang="zh-CN" altLang="en-US" sz="2800" b="1" dirty="0">
                <a:latin typeface="Gungsuh" panose="02030600000101010101" pitchFamily="2" charset="-127"/>
                <a:ea typeface="Gungsuh" panose="02030600000101010101" pitchFamily="2" charset="-127"/>
              </a:rPr>
              <a:t>S</a:t>
            </a:r>
            <a:r>
              <a:rPr lang="en-US" altLang="zh-CN" sz="2800" b="1" dirty="0">
                <a:latin typeface="Gungsuh" panose="02030600000101010101" pitchFamily="2" charset="-127"/>
                <a:ea typeface="Gungsuh" panose="02030600000101010101" pitchFamily="2" charset="-127"/>
              </a:rPr>
              <a:t>a</a:t>
            </a:r>
            <a:r>
              <a:rPr lang="zh-CN" altLang="en-US" sz="2800" b="1" dirty="0">
                <a:latin typeface="Gungsuh" panose="02030600000101010101" pitchFamily="2" charset="-127"/>
                <a:ea typeface="Gungsuh" panose="02030600000101010101" pitchFamily="2" charset="-127"/>
              </a:rPr>
              <a:t>mple Output</a:t>
            </a:r>
          </a:p>
          <a:p>
            <a:pPr eaLnBrk="0" hangingPunct="0"/>
            <a:r>
              <a:rPr lang="zh-CN" altLang="en-US" sz="2800" b="1" dirty="0">
                <a:latin typeface="Gungsuh" panose="02030600000101010101" pitchFamily="2" charset="-127"/>
                <a:ea typeface="Gungsuh" panose="02030600000101010101" pitchFamily="2" charset="-127"/>
              </a:rPr>
              <a:t>13</a:t>
            </a:r>
          </a:p>
        </p:txBody>
      </p:sp>
      <p:sp>
        <p:nvSpPr>
          <p:cNvPr id="25603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25604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22</a:t>
            </a:fld>
            <a:endParaRPr lang="zh-CN" altLang="en-US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矩形 32769"/>
          <p:cNvSpPr/>
          <p:nvPr/>
        </p:nvSpPr>
        <p:spPr>
          <a:xfrm>
            <a:off x="985838" y="2528888"/>
            <a:ext cx="3132137" cy="352901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8674" name="矩形 32770"/>
          <p:cNvSpPr/>
          <p:nvPr/>
        </p:nvSpPr>
        <p:spPr>
          <a:xfrm>
            <a:off x="4406900" y="2528888"/>
            <a:ext cx="3024188" cy="352901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8675" name="文本占位符 32771"/>
          <p:cNvSpPr>
            <a:spLocks noGrp="1"/>
          </p:cNvSpPr>
          <p:nvPr>
            <p:ph idx="1"/>
          </p:nvPr>
        </p:nvSpPr>
        <p:spPr>
          <a:xfrm>
            <a:off x="1058863" y="2024063"/>
            <a:ext cx="3311525" cy="4068762"/>
          </a:xfrm>
        </p:spPr>
        <p:txBody>
          <a:bodyPr anchor="t"/>
          <a:lstStyle/>
          <a:p>
            <a:pPr>
              <a:lnSpc>
                <a:spcPct val="70000"/>
              </a:lnSpc>
              <a:buNone/>
            </a:pPr>
            <a:r>
              <a:rPr lang="en-US" altLang="zh-CN">
                <a:latin typeface="Gungsuh" panose="02030600000101010101" pitchFamily="2" charset="-127"/>
                <a:ea typeface="Gungsuh" panose="02030600000101010101" pitchFamily="2" charset="-127"/>
              </a:rPr>
              <a:t>Sample Input</a:t>
            </a:r>
            <a:br>
              <a:rPr lang="en-US" altLang="zh-CN" sz="2400">
                <a:latin typeface="Gungsuh" panose="02030600000101010101" pitchFamily="2" charset="-127"/>
                <a:ea typeface="Gungsuh" panose="02030600000101010101" pitchFamily="2" charset="-127"/>
              </a:rPr>
            </a:br>
            <a:endParaRPr lang="en-US" altLang="zh-CN" sz="240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zh-CN">
                <a:latin typeface="Gungsuh" panose="02030600000101010101" pitchFamily="2" charset="-127"/>
                <a:ea typeface="Gungsuh" panose="02030600000101010101" pitchFamily="2" charset="-127"/>
              </a:rPr>
              <a:t>3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>
                <a:latin typeface="Gungsuh" panose="02030600000101010101" pitchFamily="2" charset="-127"/>
                <a:ea typeface="Gungsuh" panose="02030600000101010101" pitchFamily="2" charset="-127"/>
              </a:rPr>
              <a:t>7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>
                <a:latin typeface="Gungsuh" panose="02030600000101010101" pitchFamily="2" charset="-127"/>
                <a:ea typeface="Gungsuh" panose="02030600000101010101" pitchFamily="2" charset="-127"/>
              </a:rPr>
              <a:t>4 3 1 5 4 2 1 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>
                <a:latin typeface="Gungsuh" panose="02030600000101010101" pitchFamily="2" charset="-127"/>
                <a:ea typeface="Gungsuh" panose="02030600000101010101" pitchFamily="2" charset="-127"/>
              </a:rPr>
              <a:t>6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>
                <a:latin typeface="Gungsuh" panose="02030600000101010101" pitchFamily="2" charset="-127"/>
                <a:ea typeface="Gungsuh" panose="02030600000101010101" pitchFamily="2" charset="-127"/>
              </a:rPr>
              <a:t>4 3 1 4 2 0 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>
                <a:latin typeface="Gungsuh" panose="02030600000101010101" pitchFamily="2" charset="-127"/>
                <a:ea typeface="Gungsuh" panose="02030600000101010101" pitchFamily="2" charset="-127"/>
              </a:rPr>
              <a:t>6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>
                <a:latin typeface="Gungsuh" panose="02030600000101010101" pitchFamily="2" charset="-127"/>
                <a:ea typeface="Gungsuh" panose="02030600000101010101" pitchFamily="2" charset="-127"/>
              </a:rPr>
              <a:t>2 3 1 1 2 1 </a:t>
            </a:r>
          </a:p>
        </p:txBody>
      </p:sp>
      <p:sp>
        <p:nvSpPr>
          <p:cNvPr id="28676" name="文本框 32772"/>
          <p:cNvSpPr txBox="1"/>
          <p:nvPr/>
        </p:nvSpPr>
        <p:spPr>
          <a:xfrm>
            <a:off x="4500563" y="1952625"/>
            <a:ext cx="3275012" cy="3098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</a:pPr>
            <a:r>
              <a:rPr lang="en-US" altLang="zh-CN" sz="2800">
                <a:latin typeface="Gungsuh" panose="02030600000101010101" pitchFamily="2" charset="-127"/>
                <a:ea typeface="Gungsuh" panose="02030600000101010101" pitchFamily="2" charset="-127"/>
              </a:rPr>
              <a:t>Sample Output</a:t>
            </a:r>
            <a:br>
              <a:rPr lang="en-US" altLang="zh-CN" sz="2800">
                <a:latin typeface="Gungsuh" panose="02030600000101010101" pitchFamily="2" charset="-127"/>
                <a:ea typeface="Gungsuh" panose="02030600000101010101" pitchFamily="2" charset="-127"/>
              </a:rPr>
            </a:br>
            <a:endParaRPr lang="en-US" altLang="zh-CN" sz="280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</a:pPr>
            <a:r>
              <a:rPr lang="en-US" altLang="zh-CN" sz="2800">
                <a:latin typeface="Gungsuh" panose="02030600000101010101" pitchFamily="2" charset="-127"/>
                <a:ea typeface="Gungsuh" panose="02030600000101010101" pitchFamily="2" charset="-127"/>
              </a:rPr>
              <a:t>YES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</a:pPr>
            <a:endParaRPr lang="en-US" altLang="zh-CN" sz="280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</a:pPr>
            <a:r>
              <a:rPr lang="en-US" altLang="zh-CN" sz="2800">
                <a:latin typeface="Gungsuh" panose="02030600000101010101" pitchFamily="2" charset="-127"/>
                <a:ea typeface="Gungsuh" panose="02030600000101010101" pitchFamily="2" charset="-127"/>
              </a:rPr>
              <a:t>NO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</a:pPr>
            <a:endParaRPr lang="en-US" altLang="zh-CN" sz="280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</a:pPr>
            <a:r>
              <a:rPr lang="en-US" altLang="zh-CN" sz="2800">
                <a:latin typeface="Gungsuh" panose="02030600000101010101" pitchFamily="2" charset="-127"/>
                <a:ea typeface="Gungsuh" panose="02030600000101010101" pitchFamily="2" charset="-127"/>
              </a:rPr>
              <a:t>YES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</a:pPr>
            <a:r>
              <a:rPr lang="en-US" altLang="zh-CN" sz="360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8677" name="标题 32773"/>
          <p:cNvSpPr>
            <a:spLocks noGrp="1"/>
          </p:cNvSpPr>
          <p:nvPr>
            <p:ph type="title"/>
          </p:nvPr>
        </p:nvSpPr>
        <p:spPr>
          <a:xfrm>
            <a:off x="1152525" y="946150"/>
            <a:ext cx="6013450" cy="803275"/>
          </a:xfrm>
        </p:spPr>
        <p:txBody>
          <a:bodyPr wrap="square" anchor="b"/>
          <a:lstStyle/>
          <a:p>
            <a:r>
              <a:rPr lang="zh-CN" altLang="en-US" sz="3600" b="1" dirty="0">
                <a:solidFill>
                  <a:schemeClr val="hlink"/>
                </a:solidFill>
                <a:ea typeface="黑体" panose="02010609060101010101" pitchFamily="2" charset="-122"/>
              </a:rPr>
              <a:t>最后</a:t>
            </a:r>
            <a:r>
              <a:rPr lang="zh-CN" altLang="en-US" sz="3600" b="1" dirty="0">
                <a:ea typeface="黑体" panose="02010609060101010101" pitchFamily="2" charset="-122"/>
              </a:rPr>
              <a:t>思考（</a:t>
            </a:r>
            <a:r>
              <a:rPr lang="zh-CN" altLang="en-US" sz="3600" b="1" dirty="0">
                <a:ea typeface="黑体" panose="02010609060101010101" pitchFamily="2" charset="-122"/>
                <a:hlinkClick r:id="rId2"/>
              </a:rPr>
              <a:t>青蛙的邻居</a:t>
            </a:r>
            <a:r>
              <a:rPr lang="zh-CN" altLang="en-US" sz="3600" b="1" dirty="0">
                <a:ea typeface="黑体" panose="02010609060101010101" pitchFamily="2" charset="-122"/>
              </a:rPr>
              <a:t>）：</a:t>
            </a:r>
          </a:p>
        </p:txBody>
      </p:sp>
      <p:sp>
        <p:nvSpPr>
          <p:cNvPr id="28678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28679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23</a:t>
            </a:fld>
            <a:endParaRPr lang="zh-CN" alt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3379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l">
              <a:buClrTx/>
              <a:buSzTx/>
              <a:buFontTx/>
            </a:pPr>
            <a:r>
              <a:rPr lang="zh-CN" altLang="en-US" sz="3600" b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Arial" panose="020B0604020202020204" pitchFamily="34" charset="0"/>
              </a:rPr>
              <a:t>问题的本质是？</a:t>
            </a:r>
          </a:p>
        </p:txBody>
      </p:sp>
      <p:sp>
        <p:nvSpPr>
          <p:cNvPr id="33795" name="内容占位符 33794"/>
          <p:cNvSpPr>
            <a:spLocks noGrp="1"/>
          </p:cNvSpPr>
          <p:nvPr>
            <p:ph idx="1"/>
          </p:nvPr>
        </p:nvSpPr>
        <p:spPr>
          <a:xfrm>
            <a:off x="1184275" y="2019300"/>
            <a:ext cx="7096125" cy="511175"/>
          </a:xfrm>
        </p:spPr>
        <p:txBody>
          <a:bodyPr anchor="t"/>
          <a:lstStyle/>
          <a:p>
            <a:pPr>
              <a:lnSpc>
                <a:spcPct val="80000"/>
              </a:lnSpc>
              <a:buNone/>
            </a:pPr>
            <a:r>
              <a:rPr lang="zh-CN" altLang="en-US" sz="3600" dirty="0">
                <a:solidFill>
                  <a:schemeClr val="hlink"/>
                </a:solidFill>
                <a:ea typeface="黑体" panose="02010609060101010101" pitchFamily="2" charset="-122"/>
              </a:rPr>
              <a:t> </a:t>
            </a:r>
            <a:r>
              <a:rPr lang="zh-CN" altLang="en-US" b="1" dirty="0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</a:rPr>
              <a:t>可图性判定！</a:t>
            </a:r>
          </a:p>
        </p:txBody>
      </p:sp>
      <p:sp>
        <p:nvSpPr>
          <p:cNvPr id="33796" name="矩形 33795"/>
          <p:cNvSpPr>
            <a:spLocks noGrp="1"/>
          </p:cNvSpPr>
          <p:nvPr/>
        </p:nvSpPr>
        <p:spPr>
          <a:xfrm>
            <a:off x="1152525" y="2708275"/>
            <a:ext cx="7096125" cy="3252470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800" b="1" dirty="0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两个概念: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1、度序列：若把图G所有顶点的度数排成一个序列S，则称S为图G的度序列。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2、序列是可图的：一个非负整数组成的有限序列如果是某个无向图的度序列，则称该序列是可图的。</a:t>
            </a:r>
          </a:p>
        </p:txBody>
      </p:sp>
      <p:sp>
        <p:nvSpPr>
          <p:cNvPr id="29700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29701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24</a:t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  <p:bldP spid="33796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34817"/>
          <p:cNvSpPr>
            <a:spLocks noGrp="1"/>
          </p:cNvSpPr>
          <p:nvPr>
            <p:ph type="title"/>
          </p:nvPr>
        </p:nvSpPr>
        <p:spPr>
          <a:xfrm>
            <a:off x="1151255" y="787400"/>
            <a:ext cx="5890895" cy="942975"/>
          </a:xfrm>
        </p:spPr>
        <p:txBody>
          <a:bodyPr anchor="b"/>
          <a:lstStyle/>
          <a:p>
            <a:pPr algn="l">
              <a:buClrTx/>
              <a:buSzTx/>
              <a:buFontTx/>
            </a:pPr>
            <a:r>
              <a:rPr lang="zh-CN" altLang="en-US" sz="3600" b="1" dirty="0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  <a:sym typeface="Arial" panose="020B0604020202020204" pitchFamily="34" charset="0"/>
              </a:rPr>
              <a:t>Havel-Hakimi</a:t>
            </a:r>
            <a:r>
              <a:rPr lang="zh-CN" altLang="en-US" sz="3600" b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Arial" panose="020B0604020202020204" pitchFamily="34" charset="0"/>
              </a:rPr>
              <a:t>定理</a:t>
            </a:r>
          </a:p>
        </p:txBody>
      </p:sp>
      <p:sp>
        <p:nvSpPr>
          <p:cNvPr id="34819" name="矩形 34818"/>
          <p:cNvSpPr>
            <a:spLocks noGrp="1"/>
          </p:cNvSpPr>
          <p:nvPr/>
        </p:nvSpPr>
        <p:spPr>
          <a:xfrm>
            <a:off x="1044575" y="4799330"/>
            <a:ext cx="7346950" cy="1444625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练习：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1、度序列：</a:t>
            </a:r>
            <a:r>
              <a:rPr lang="zh-CN" altLang="en-US" sz="2800" b="1" dirty="0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  <a:cs typeface="仿宋" panose="02010609060101010101" charset="-122"/>
              </a:rPr>
              <a:t>7,7,4,3,3,3,2,1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2、度序列：</a:t>
            </a:r>
            <a:r>
              <a:rPr lang="zh-CN" altLang="en-US" sz="2800" b="1" dirty="0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  <a:cs typeface="仿宋" panose="02010609060101010101" charset="-122"/>
              </a:rPr>
              <a:t>5,4,3,3,2,2,2,1,1,1</a:t>
            </a:r>
          </a:p>
        </p:txBody>
      </p:sp>
      <p:sp>
        <p:nvSpPr>
          <p:cNvPr id="34820" name="矩形 34819"/>
          <p:cNvSpPr>
            <a:spLocks noGrp="1"/>
          </p:cNvSpPr>
          <p:nvPr/>
        </p:nvSpPr>
        <p:spPr>
          <a:xfrm>
            <a:off x="1027430" y="2060575"/>
            <a:ext cx="7600315" cy="246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由非负整数组成的非增序列S：d</a:t>
            </a:r>
            <a:r>
              <a:rPr lang="zh-CN" altLang="en-US" sz="2800" b="1" baseline="-25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d</a:t>
            </a:r>
            <a:r>
              <a:rPr lang="zh-CN" altLang="en-US" sz="2800" b="1" baseline="-25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 </a:t>
            </a: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,..., d</a:t>
            </a:r>
            <a:r>
              <a:rPr lang="zh-CN" altLang="en-US" sz="2800" b="1" baseline="-25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(n</a:t>
            </a: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宋体" panose="02010600030101010101" pitchFamily="2" charset="-122"/>
              </a:rPr>
              <a:t>≥</a:t>
            </a: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2,d</a:t>
            </a:r>
            <a:r>
              <a:rPr lang="zh-CN" altLang="en-US" sz="2800" b="1" baseline="-25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宋体" panose="02010600030101010101" pitchFamily="2" charset="-122"/>
              </a:rPr>
              <a:t>≥</a:t>
            </a: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1)是可图的</a:t>
            </a:r>
            <a:r>
              <a:rPr lang="en-US" altLang="zh-CN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当且仅当序列S</a:t>
            </a:r>
            <a:r>
              <a:rPr lang="zh-CN" altLang="en-US" sz="2800" b="1" baseline="-25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en-US" altLang="zh-CN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</a:t>
            </a:r>
            <a:r>
              <a:rPr lang="zh-CN" altLang="en-US" sz="2800" b="1" baseline="-25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-1,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</a:t>
            </a:r>
            <a:r>
              <a:rPr lang="zh-CN" altLang="en-US" sz="2800" b="1" baseline="-25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-1,...,d</a:t>
            </a:r>
            <a:r>
              <a:rPr lang="zh-CN" altLang="en-US" sz="2800" b="1" baseline="-25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d1+1</a:t>
            </a: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-1,d</a:t>
            </a:r>
            <a:r>
              <a:rPr lang="zh-CN" altLang="en-US" sz="2800" b="1" baseline="-25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d1+2</a:t>
            </a: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,...,d</a:t>
            </a:r>
            <a:r>
              <a:rPr lang="zh-CN" altLang="en-US" sz="2800" b="1" baseline="-25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</a:t>
            </a: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是可图的。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其中，序列S</a:t>
            </a:r>
            <a:r>
              <a:rPr lang="zh-CN" altLang="en-US" sz="2800" b="1" baseline="-25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中有n-1个非负整数，S序列中d</a:t>
            </a:r>
            <a:r>
              <a:rPr lang="zh-CN" altLang="en-US" sz="2800" b="1" baseline="-25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后的前d</a:t>
            </a:r>
            <a:r>
              <a:rPr lang="zh-CN" altLang="en-US" sz="2800" b="1" baseline="-25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个度数(即d</a:t>
            </a:r>
            <a:r>
              <a:rPr lang="zh-CN" altLang="en-US" sz="2800" b="1" baseline="-25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~d</a:t>
            </a:r>
            <a:r>
              <a:rPr lang="zh-CN" altLang="en-US" sz="2800" b="1" baseline="-25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d1+1</a:t>
            </a: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)减1后构成S</a:t>
            </a:r>
            <a:r>
              <a:rPr lang="zh-CN" altLang="en-US" sz="2800" b="1" baseline="-25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中的前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</a:t>
            </a:r>
            <a:r>
              <a:rPr lang="zh-CN" altLang="en-US" sz="2800" b="1" baseline="-25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个数。</a:t>
            </a:r>
            <a:endParaRPr lang="zh-CN" altLang="en-US"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宋体" panose="02010600030101010101" pitchFamily="2" charset="-122"/>
            </a:endParaRPr>
          </a:p>
        </p:txBody>
      </p:sp>
      <p:sp>
        <p:nvSpPr>
          <p:cNvPr id="30724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30725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25</a:t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ldLvl="0"/>
      <p:bldP spid="34820" grpId="0" bldLvl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矩形 35841"/>
          <p:cNvSpPr/>
          <p:nvPr/>
        </p:nvSpPr>
        <p:spPr>
          <a:xfrm>
            <a:off x="985838" y="2528888"/>
            <a:ext cx="3132137" cy="352901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5843" name="矩形 35842"/>
          <p:cNvSpPr/>
          <p:nvPr/>
        </p:nvSpPr>
        <p:spPr>
          <a:xfrm>
            <a:off x="4406900" y="2528888"/>
            <a:ext cx="3024188" cy="352901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1747" name="文本占位符 35843"/>
          <p:cNvSpPr>
            <a:spLocks noGrp="1"/>
          </p:cNvSpPr>
          <p:nvPr>
            <p:ph idx="1"/>
          </p:nvPr>
        </p:nvSpPr>
        <p:spPr>
          <a:xfrm>
            <a:off x="1058863" y="2024063"/>
            <a:ext cx="3311525" cy="4068762"/>
          </a:xfrm>
        </p:spPr>
        <p:txBody>
          <a:bodyPr anchor="t"/>
          <a:lstStyle/>
          <a:p>
            <a:pPr>
              <a:lnSpc>
                <a:spcPct val="70000"/>
              </a:lnSpc>
              <a:buNone/>
            </a:pPr>
            <a:r>
              <a:rPr lang="en-US" altLang="zh-CN">
                <a:latin typeface="Gungsuh" panose="02030600000101010101" pitchFamily="2" charset="-127"/>
                <a:ea typeface="Gungsuh" panose="02030600000101010101" pitchFamily="2" charset="-127"/>
              </a:rPr>
              <a:t>Sample Input</a:t>
            </a:r>
            <a:br>
              <a:rPr lang="en-US" altLang="zh-CN" sz="2400">
                <a:latin typeface="Gungsuh" panose="02030600000101010101" pitchFamily="2" charset="-127"/>
                <a:ea typeface="Gungsuh" panose="02030600000101010101" pitchFamily="2" charset="-127"/>
              </a:rPr>
            </a:br>
            <a:endParaRPr lang="en-US" altLang="zh-CN" sz="240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zh-CN">
                <a:latin typeface="Gungsuh" panose="02030600000101010101" pitchFamily="2" charset="-127"/>
                <a:ea typeface="Gungsuh" panose="02030600000101010101" pitchFamily="2" charset="-127"/>
              </a:rPr>
              <a:t>3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>
                <a:latin typeface="Gungsuh" panose="02030600000101010101" pitchFamily="2" charset="-127"/>
                <a:ea typeface="Gungsuh" panose="02030600000101010101" pitchFamily="2" charset="-127"/>
              </a:rPr>
              <a:t>7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>
                <a:latin typeface="Gungsuh" panose="02030600000101010101" pitchFamily="2" charset="-127"/>
                <a:ea typeface="Gungsuh" panose="02030600000101010101" pitchFamily="2" charset="-127"/>
              </a:rPr>
              <a:t>4 3 1 5 4 2 1 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>
                <a:latin typeface="Gungsuh" panose="02030600000101010101" pitchFamily="2" charset="-127"/>
                <a:ea typeface="Gungsuh" panose="02030600000101010101" pitchFamily="2" charset="-127"/>
              </a:rPr>
              <a:t>6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>
                <a:latin typeface="Gungsuh" panose="02030600000101010101" pitchFamily="2" charset="-127"/>
                <a:ea typeface="Gungsuh" panose="02030600000101010101" pitchFamily="2" charset="-127"/>
              </a:rPr>
              <a:t>4 3 1 4 2 0 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>
                <a:latin typeface="Gungsuh" panose="02030600000101010101" pitchFamily="2" charset="-127"/>
                <a:ea typeface="Gungsuh" panose="02030600000101010101" pitchFamily="2" charset="-127"/>
              </a:rPr>
              <a:t>6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>
                <a:latin typeface="Gungsuh" panose="02030600000101010101" pitchFamily="2" charset="-127"/>
                <a:ea typeface="Gungsuh" panose="02030600000101010101" pitchFamily="2" charset="-127"/>
              </a:rPr>
              <a:t>2 3 1 1 2 1 </a:t>
            </a:r>
            <a:endParaRPr lang="en-US" altLang="zh-CN"/>
          </a:p>
        </p:txBody>
      </p:sp>
      <p:sp>
        <p:nvSpPr>
          <p:cNvPr id="35845" name="文本框 35844"/>
          <p:cNvSpPr txBox="1"/>
          <p:nvPr/>
        </p:nvSpPr>
        <p:spPr>
          <a:xfrm>
            <a:off x="4500563" y="1952625"/>
            <a:ext cx="3275012" cy="3098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</a:pPr>
            <a:r>
              <a:rPr lang="en-US" altLang="zh-CN" sz="2800">
                <a:latin typeface="Gungsuh" panose="02030600000101010101" pitchFamily="2" charset="-127"/>
                <a:ea typeface="Gungsuh" panose="02030600000101010101" pitchFamily="2" charset="-127"/>
              </a:rPr>
              <a:t>Sample Output</a:t>
            </a:r>
            <a:br>
              <a:rPr lang="en-US" altLang="zh-CN" sz="2800">
                <a:latin typeface="Gungsuh" panose="02030600000101010101" pitchFamily="2" charset="-127"/>
                <a:ea typeface="Gungsuh" panose="02030600000101010101" pitchFamily="2" charset="-127"/>
              </a:rPr>
            </a:br>
            <a:endParaRPr lang="en-US" altLang="zh-CN" sz="280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</a:pPr>
            <a:r>
              <a:rPr lang="en-US" altLang="zh-CN" sz="2800">
                <a:latin typeface="Gungsuh" panose="02030600000101010101" pitchFamily="2" charset="-127"/>
                <a:ea typeface="Gungsuh" panose="02030600000101010101" pitchFamily="2" charset="-127"/>
              </a:rPr>
              <a:t>YES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</a:pPr>
            <a:endParaRPr lang="en-US" altLang="zh-CN" sz="280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</a:pPr>
            <a:r>
              <a:rPr lang="en-US" altLang="zh-CN" sz="2800">
                <a:latin typeface="Gungsuh" panose="02030600000101010101" pitchFamily="2" charset="-127"/>
                <a:ea typeface="Gungsuh" panose="02030600000101010101" pitchFamily="2" charset="-127"/>
              </a:rPr>
              <a:t>NO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</a:pPr>
            <a:endParaRPr lang="en-US" altLang="zh-CN" sz="280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</a:pPr>
            <a:r>
              <a:rPr lang="en-US" altLang="zh-CN" sz="2800">
                <a:latin typeface="Gungsuh" panose="02030600000101010101" pitchFamily="2" charset="-127"/>
                <a:ea typeface="Gungsuh" panose="02030600000101010101" pitchFamily="2" charset="-127"/>
              </a:rPr>
              <a:t>YES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</a:pPr>
            <a:r>
              <a:rPr lang="en-US" altLang="zh-CN" sz="360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1749" name="标题 35845"/>
          <p:cNvSpPr>
            <a:spLocks noGrp="1"/>
          </p:cNvSpPr>
          <p:nvPr>
            <p:ph type="title"/>
          </p:nvPr>
        </p:nvSpPr>
        <p:spPr>
          <a:xfrm>
            <a:off x="1152525" y="946150"/>
            <a:ext cx="6013450" cy="803275"/>
          </a:xfrm>
        </p:spPr>
        <p:txBody>
          <a:bodyPr wrap="square" anchor="b"/>
          <a:lstStyle/>
          <a:p>
            <a:pPr algn="l">
              <a:buClrTx/>
              <a:buSzTx/>
              <a:buFontTx/>
            </a:pPr>
            <a:r>
              <a:rPr lang="zh-CN" altLang="en-US" sz="3600" b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回看原题——</a:t>
            </a:r>
          </a:p>
        </p:txBody>
      </p:sp>
      <p:sp>
        <p:nvSpPr>
          <p:cNvPr id="31750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31751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26</a:t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ldLvl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0241"/>
          <p:cNvSpPr>
            <a:spLocks noGrp="1"/>
          </p:cNvSpPr>
          <p:nvPr>
            <p:ph type="title"/>
          </p:nvPr>
        </p:nvSpPr>
        <p:spPr>
          <a:xfrm>
            <a:off x="1150938" y="908050"/>
            <a:ext cx="5292725" cy="839788"/>
          </a:xfrm>
        </p:spPr>
        <p:txBody>
          <a:bodyPr anchor="b"/>
          <a:lstStyle/>
          <a:p>
            <a:pPr algn="l">
              <a:buClrTx/>
              <a:buSzTx/>
              <a:buFontTx/>
            </a:pPr>
            <a:r>
              <a:rPr lang="zh-CN" altLang="en-US" sz="3600" b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特别说明：</a:t>
            </a:r>
          </a:p>
        </p:txBody>
      </p:sp>
      <p:sp>
        <p:nvSpPr>
          <p:cNvPr id="32770" name="文本占位符 10242"/>
          <p:cNvSpPr>
            <a:spLocks noGrp="1"/>
          </p:cNvSpPr>
          <p:nvPr>
            <p:ph idx="1"/>
          </p:nvPr>
        </p:nvSpPr>
        <p:spPr>
          <a:xfrm>
            <a:off x="682625" y="1981200"/>
            <a:ext cx="7958138" cy="3608388"/>
          </a:xfrm>
        </p:spPr>
        <p:txBody>
          <a:bodyPr anchor="t"/>
          <a:lstStyle/>
          <a:p>
            <a:pPr>
              <a:lnSpc>
                <a:spcPct val="140000"/>
              </a:lnSpc>
              <a:buNone/>
            </a:pPr>
            <a:r>
              <a:rPr lang="en-US" altLang="zh-CN" sz="2800"/>
              <a:t>	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若要用贪心算法求解某问题的整体最优解，必须首先证明贪心思想在该问题的应用结果就是最优解！！</a:t>
            </a:r>
          </a:p>
        </p:txBody>
      </p:sp>
      <p:sp>
        <p:nvSpPr>
          <p:cNvPr id="32771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32772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27</a:t>
            </a:fld>
            <a:endParaRPr lang="zh-CN" alt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31745"/>
          <p:cNvSpPr>
            <a:spLocks noGrp="1"/>
          </p:cNvSpPr>
          <p:nvPr>
            <p:ph type="title"/>
          </p:nvPr>
        </p:nvSpPr>
        <p:spPr>
          <a:xfrm>
            <a:off x="1152525" y="944563"/>
            <a:ext cx="5473700" cy="803275"/>
          </a:xfrm>
        </p:spPr>
        <p:txBody>
          <a:bodyPr anchor="b"/>
          <a:lstStyle/>
          <a:p>
            <a:r>
              <a:rPr lang="zh-CN" altLang="en-US" sz="3600" b="1">
                <a:ea typeface="黑体" panose="02010609060101010101" pitchFamily="2" charset="-122"/>
              </a:rPr>
              <a:t>关于特别说明的</a:t>
            </a:r>
            <a:r>
              <a:rPr lang="zh-CN" altLang="en-US" sz="3600" b="1" dirty="0">
                <a:solidFill>
                  <a:schemeClr val="hlink"/>
                </a:solidFill>
                <a:ea typeface="黑体" panose="02010609060101010101" pitchFamily="2" charset="-122"/>
              </a:rPr>
              <a:t>理由：</a:t>
            </a:r>
          </a:p>
        </p:txBody>
      </p:sp>
      <p:sp>
        <p:nvSpPr>
          <p:cNvPr id="31747" name="文本框 31746"/>
          <p:cNvSpPr txBox="1"/>
          <p:nvPr/>
        </p:nvSpPr>
        <p:spPr>
          <a:xfrm>
            <a:off x="971550" y="2132013"/>
            <a:ext cx="7672388" cy="22860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2400" b="1" dirty="0">
                <a:latin typeface="仿宋_GB2312" pitchFamily="1" charset="-122"/>
                <a:ea typeface="仿宋_GB2312" pitchFamily="1" charset="-122"/>
              </a:rPr>
              <a:t>例题：</a:t>
            </a:r>
          </a:p>
          <a:p>
            <a:pPr eaLnBrk="0" hangingPunct="0"/>
            <a:r>
              <a:rPr lang="zh-CN" altLang="en-US" sz="2400" b="1" dirty="0">
                <a:latin typeface="仿宋_GB2312" pitchFamily="1" charset="-122"/>
                <a:ea typeface="仿宋_GB2312" pitchFamily="1" charset="-122"/>
              </a:rPr>
              <a:t>若某货币系统有三种币值，分别为一角、五分和一分，求最小找币数时，是否可以用贪心法求解？</a:t>
            </a:r>
          </a:p>
          <a:p>
            <a:pPr eaLnBrk="0" hangingPunct="0"/>
            <a:endParaRPr lang="zh-CN" altLang="en-US" sz="2400" b="1" dirty="0">
              <a:latin typeface="仿宋_GB2312" pitchFamily="1" charset="-122"/>
              <a:ea typeface="仿宋_GB2312" pitchFamily="1" charset="-122"/>
            </a:endParaRPr>
          </a:p>
          <a:p>
            <a:pPr eaLnBrk="0" hangingPunct="0"/>
            <a:r>
              <a:rPr lang="zh-CN" altLang="en-US" sz="2400" b="1" dirty="0">
                <a:latin typeface="仿宋_GB2312" pitchFamily="1" charset="-122"/>
                <a:ea typeface="仿宋_GB2312" pitchFamily="1" charset="-122"/>
              </a:rPr>
              <a:t>如果将这三种币值改为一角一分、五分和一分</a:t>
            </a:r>
          </a:p>
          <a:p>
            <a:pPr eaLnBrk="0" hangingPunct="0"/>
            <a:r>
              <a:rPr lang="zh-CN" altLang="en-US" sz="2400" b="1" dirty="0">
                <a:latin typeface="仿宋_GB2312" pitchFamily="1" charset="-122"/>
                <a:ea typeface="仿宋_GB2312" pitchFamily="1" charset="-122"/>
              </a:rPr>
              <a:t>是否还可以使用贪心法求解？</a:t>
            </a:r>
          </a:p>
        </p:txBody>
      </p:sp>
      <p:sp>
        <p:nvSpPr>
          <p:cNvPr id="33795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33796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28</a:t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31745"/>
          <p:cNvSpPr>
            <a:spLocks noGrp="1"/>
          </p:cNvSpPr>
          <p:nvPr>
            <p:ph type="title"/>
          </p:nvPr>
        </p:nvSpPr>
        <p:spPr>
          <a:xfrm>
            <a:off x="1152525" y="944563"/>
            <a:ext cx="5473700" cy="803275"/>
          </a:xfrm>
        </p:spPr>
        <p:txBody>
          <a:bodyPr anchor="b"/>
          <a:lstStyle/>
          <a:p>
            <a:pPr algn="l">
              <a:buClrTx/>
              <a:buSzTx/>
              <a:buFontTx/>
            </a:pPr>
            <a:r>
              <a:rPr lang="zh-CN" altLang="en-US" sz="3600" b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段子来了~</a:t>
            </a:r>
          </a:p>
        </p:txBody>
      </p:sp>
      <p:sp>
        <p:nvSpPr>
          <p:cNvPr id="34818" name="文本框 31746"/>
          <p:cNvSpPr txBox="1"/>
          <p:nvPr/>
        </p:nvSpPr>
        <p:spPr>
          <a:xfrm>
            <a:off x="728345" y="2804795"/>
            <a:ext cx="8067675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eaLnBrk="0" hangingPunct="0"/>
            <a:r>
              <a:rPr lang="zh-CN" altLang="en-US" sz="4400" b="1" dirty="0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  <a:hlinkClick r:id="rId2"/>
              </a:rPr>
              <a:t>HDOJ</a:t>
            </a:r>
            <a:r>
              <a:rPr lang="en-US" altLang="zh-CN" sz="4400" b="1" dirty="0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  <a:hlinkClick r:id="rId2"/>
              </a:rPr>
              <a:t>-</a:t>
            </a:r>
            <a:r>
              <a:rPr lang="zh-CN" altLang="en-US" sz="4400" b="1" dirty="0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  <a:hlinkClick r:id="rId2"/>
              </a:rPr>
              <a:t>1007 :Quoit</a:t>
            </a:r>
            <a:r>
              <a:rPr lang="zh-CN" altLang="en-US" sz="1000" b="1" dirty="0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  <a:hlinkClick r:id="rId2"/>
              </a:rPr>
              <a:t> </a:t>
            </a:r>
            <a:r>
              <a:rPr lang="zh-CN" altLang="en-US" sz="4000" b="1" dirty="0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  <a:sym typeface="Arial" panose="020B0604020202020204" pitchFamily="34" charset="0"/>
                <a:hlinkClick r:id="rId2"/>
              </a:rPr>
              <a:t>De</a:t>
            </a:r>
            <a:r>
              <a:rPr lang="zh-CN" altLang="en-US" sz="4000" b="1" dirty="0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  <a:hlinkClick r:id="rId2"/>
              </a:rPr>
              <a:t>sign</a:t>
            </a:r>
          </a:p>
        </p:txBody>
      </p:sp>
      <p:sp>
        <p:nvSpPr>
          <p:cNvPr id="34819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34820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29</a:t>
            </a:fld>
            <a:endParaRPr lang="zh-CN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8193"/>
          <p:cNvSpPr>
            <a:spLocks noGrp="1"/>
          </p:cNvSpPr>
          <p:nvPr>
            <p:ph type="title"/>
          </p:nvPr>
        </p:nvSpPr>
        <p:spPr>
          <a:xfrm>
            <a:off x="1223963" y="836613"/>
            <a:ext cx="7164387" cy="947737"/>
          </a:xfrm>
        </p:spPr>
        <p:txBody>
          <a:bodyPr anchor="b"/>
          <a:lstStyle/>
          <a:p>
            <a:r>
              <a:rPr lang="zh-CN" altLang="en-US" sz="3600" b="1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导引问题：</a:t>
            </a:r>
            <a:r>
              <a:rPr lang="en-US" altLang="zh-CN" sz="3600" b="1">
                <a:solidFill>
                  <a:schemeClr val="tx2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FatMouse' Trade</a:t>
            </a:r>
          </a:p>
        </p:txBody>
      </p:sp>
      <p:pic>
        <p:nvPicPr>
          <p:cNvPr id="6146" name="图片 8194" descr="showim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0" y="1899603"/>
            <a:ext cx="5795963" cy="3938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7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6148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3</a:t>
            </a:fld>
            <a:endParaRPr lang="zh-CN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36865"/>
          <p:cNvSpPr>
            <a:spLocks noGrp="1"/>
          </p:cNvSpPr>
          <p:nvPr>
            <p:ph type="title"/>
          </p:nvPr>
        </p:nvSpPr>
        <p:spPr>
          <a:xfrm>
            <a:off x="1151255" y="995045"/>
            <a:ext cx="6075680" cy="726440"/>
          </a:xfrm>
        </p:spPr>
        <p:txBody>
          <a:bodyPr anchor="b"/>
          <a:lstStyle/>
          <a:p>
            <a:pPr algn="l">
              <a:buClrTx/>
              <a:buSzTx/>
              <a:buFontTx/>
            </a:pPr>
            <a:r>
              <a:rPr lang="zh-CN" altLang="en-US" sz="3600" b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Arial" panose="020B0604020202020204" pitchFamily="34" charset="0"/>
              </a:rPr>
              <a:t>贪心算法的常见前提操作：</a:t>
            </a:r>
          </a:p>
        </p:txBody>
      </p:sp>
      <p:sp>
        <p:nvSpPr>
          <p:cNvPr id="36867" name="内容占位符 36866"/>
          <p:cNvSpPr>
            <a:spLocks noGrp="1"/>
          </p:cNvSpPr>
          <p:nvPr>
            <p:ph idx="1"/>
          </p:nvPr>
        </p:nvSpPr>
        <p:spPr>
          <a:xfrm>
            <a:off x="2074545" y="2019300"/>
            <a:ext cx="6205855" cy="2780030"/>
          </a:xfrm>
        </p:spPr>
        <p:txBody>
          <a:bodyPr anchor="t"/>
          <a:lstStyle/>
          <a:p>
            <a:pPr>
              <a:buNone/>
            </a:pPr>
            <a:r>
              <a:rPr lang="zh-CN" altLang="en-US" sz="15600" dirty="0">
                <a:solidFill>
                  <a:schemeClr val="hlink"/>
                </a:solidFill>
                <a:ea typeface="黑体" panose="02010609060101010101" pitchFamily="2" charset="-122"/>
              </a:rPr>
              <a:t> </a:t>
            </a:r>
            <a:r>
              <a:rPr lang="zh-CN" altLang="en-US" sz="90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排序！</a:t>
            </a:r>
          </a:p>
        </p:txBody>
      </p:sp>
      <p:sp>
        <p:nvSpPr>
          <p:cNvPr id="35843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35844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30</a:t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37889"/>
          <p:cNvSpPr>
            <a:spLocks noGrp="1"/>
          </p:cNvSpPr>
          <p:nvPr>
            <p:ph type="title"/>
          </p:nvPr>
        </p:nvSpPr>
        <p:spPr>
          <a:xfrm>
            <a:off x="1151255" y="767715"/>
            <a:ext cx="6367145" cy="980440"/>
          </a:xfrm>
        </p:spPr>
        <p:txBody>
          <a:bodyPr anchor="b"/>
          <a:lstStyle/>
          <a:p>
            <a:pPr algn="l">
              <a:buClrTx/>
              <a:buSzTx/>
              <a:buFontTx/>
            </a:pPr>
            <a:r>
              <a:rPr lang="zh-CN" altLang="en-US" sz="3600" b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Arial" panose="020B0604020202020204" pitchFamily="34" charset="0"/>
              </a:rPr>
              <a:t>关于排序</a:t>
            </a:r>
          </a:p>
        </p:txBody>
      </p:sp>
      <p:sp>
        <p:nvSpPr>
          <p:cNvPr id="37891" name="内容占位符 37890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你在编程中常用的方法？</a:t>
            </a:r>
          </a:p>
          <a:p>
            <a:pPr lvl="1"/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自己写？      （基本功）</a:t>
            </a:r>
          </a:p>
          <a:p>
            <a:pPr lvl="1"/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调用排序函数？（方便）</a:t>
            </a:r>
          </a:p>
          <a:p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常用排序函数</a:t>
            </a:r>
          </a:p>
          <a:p>
            <a:pPr lvl="1"/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qsort()       C</a:t>
            </a:r>
          </a:p>
          <a:p>
            <a:pPr lvl="1"/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sort()        C++</a:t>
            </a:r>
          </a:p>
        </p:txBody>
      </p:sp>
      <p:sp>
        <p:nvSpPr>
          <p:cNvPr id="36867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36868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31</a:t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585" y="1009015"/>
            <a:ext cx="5281930" cy="787400"/>
          </a:xfrm>
        </p:spPr>
        <p:txBody>
          <a:bodyPr/>
          <a:lstStyle/>
          <a:p>
            <a:r>
              <a:rPr lang="zh-CN" altLang="en-US" sz="3600" b="1" dirty="0">
                <a:ea typeface="黑体" panose="02010609060101010101" pitchFamily="2" charset="-122"/>
              </a:rPr>
              <a:t>关于</a:t>
            </a:r>
            <a:r>
              <a:rPr lang="zh-CN" altLang="en-US" sz="3600" b="1" dirty="0">
                <a:latin typeface="Gungsuh" panose="02030600000101010101" pitchFamily="2" charset="-127"/>
                <a:ea typeface="Gungsuh" panose="02030600000101010101" pitchFamily="2" charset="-127"/>
              </a:rPr>
              <a:t>sort()</a:t>
            </a:r>
            <a:r>
              <a:rPr lang="zh-CN" altLang="en-US" sz="3600" b="1" dirty="0">
                <a:ea typeface="黑体" panose="02010609060101010101" pitchFamily="2" charset="-122"/>
              </a:rPr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1255" y="2052955"/>
            <a:ext cx="6718935" cy="3661410"/>
          </a:xfrm>
        </p:spPr>
        <p:txBody>
          <a:bodyPr/>
          <a:lstStyle/>
          <a:p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头文件：#include&lt;algorithm&gt;</a:t>
            </a:r>
          </a:p>
          <a:p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sort(首地址, 尾地址</a:t>
            </a:r>
            <a:r>
              <a:rPr lang="en-US" altLang="zh-CN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+1</a:t>
            </a: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en-US" altLang="zh-CN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</a:t>
            </a: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cmp函数</a:t>
            </a:r>
            <a:r>
              <a:rPr lang="en-US" altLang="zh-CN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]</a:t>
            </a: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</a:p>
          <a:p>
            <a:endParaRPr lang="zh-CN" altLang="en-US"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这个函数可以传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两个或三个参</a:t>
            </a: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</a:t>
            </a:r>
            <a:r>
              <a:rPr lang="en-US" altLang="zh-CN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</a:p>
          <a:p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第一个参数是要排序的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区间首地址</a:t>
            </a:r>
            <a:r>
              <a:rPr lang="en-US" altLang="zh-CN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</a:p>
          <a:p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第二个参数是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区间尾地址的下一地址</a:t>
            </a:r>
            <a:r>
              <a:rPr lang="en-US" altLang="zh-CN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</a:p>
          <a:p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第三个参数不写，则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缺省为递增排序。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z="1050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2022/3/8</a:t>
            </a:fld>
            <a:endParaRPr lang="zh-CN" altLang="en-US" sz="1050" strike="noStrike" noProof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1255" y="917575"/>
            <a:ext cx="6753225" cy="815340"/>
          </a:xfrm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一、</a:t>
            </a:r>
            <a:r>
              <a:rPr lang="en-US" altLang="zh-CN" sz="3600" b="1" dirty="0">
                <a:latin typeface="Gungsuh" panose="02030600000101010101" pitchFamily="2" charset="-127"/>
                <a:ea typeface="Gungsuh" panose="02030600000101010101" pitchFamily="2" charset="-127"/>
                <a:cs typeface="黑体" panose="02010609060101010101" pitchFamily="2" charset="-122"/>
                <a:sym typeface="+mn-ea"/>
              </a:rPr>
              <a:t>sort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对</a:t>
            </a:r>
            <a:r>
              <a:rPr lang="zh-CN" altLang="en-US" sz="3600" b="1" dirty="0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  <a:cs typeface="黑体" panose="02010609060101010101" pitchFamily="2" charset="-122"/>
                <a:sym typeface="+mn-ea"/>
              </a:rPr>
              <a:t>int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类型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数组排序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1255" y="2044065"/>
            <a:ext cx="7335520" cy="3950970"/>
          </a:xfrm>
        </p:spPr>
        <p:txBody>
          <a:bodyPr/>
          <a:lstStyle/>
          <a:p>
            <a:r>
              <a:rPr lang="zh-CN" altLang="en-US" sz="2400" dirty="0">
                <a:latin typeface="Gungsuh" panose="02030600000101010101" pitchFamily="2" charset="-127"/>
                <a:ea typeface="Gungsuh" panose="02030600000101010101" pitchFamily="2" charset="-127"/>
                <a:cs typeface="仿宋" panose="02010609060101010101" charset="-122"/>
              </a:rPr>
              <a:t>int </a:t>
            </a:r>
            <a:r>
              <a:rPr lang="en-US" altLang="zh-CN" sz="2400" dirty="0">
                <a:latin typeface="Gungsuh" panose="02030600000101010101" pitchFamily="2" charset="-127"/>
                <a:ea typeface="Gungsuh" panose="02030600000101010101" pitchFamily="2" charset="-127"/>
                <a:cs typeface="仿宋" panose="02010609060101010101" charset="-122"/>
              </a:rPr>
              <a:t>num</a:t>
            </a:r>
            <a:r>
              <a:rPr lang="zh-CN" altLang="en-US" sz="2400" dirty="0">
                <a:latin typeface="Gungsuh" panose="02030600000101010101" pitchFamily="2" charset="-127"/>
                <a:ea typeface="Gungsuh" panose="02030600000101010101" pitchFamily="2" charset="-127"/>
                <a:cs typeface="仿宋" panose="02010609060101010101" charset="-122"/>
              </a:rPr>
              <a:t>[100];   </a:t>
            </a:r>
          </a:p>
          <a:p>
            <a:r>
              <a:rPr lang="zh-CN" altLang="en-US" sz="2400" dirty="0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  <a:cs typeface="仿宋" panose="02010609060101010101" charset="-122"/>
              </a:rPr>
              <a:t>bool</a:t>
            </a:r>
            <a:r>
              <a:rPr lang="zh-CN" altLang="en-US" sz="2400" dirty="0">
                <a:latin typeface="Gungsuh" panose="02030600000101010101" pitchFamily="2" charset="-127"/>
                <a:ea typeface="Gungsuh" panose="02030600000101010101" pitchFamily="2" charset="-127"/>
                <a:cs typeface="仿宋" panose="02010609060101010101" charset="-122"/>
              </a:rPr>
              <a:t> cmp(int a,int b)</a:t>
            </a:r>
          </a:p>
          <a:p>
            <a:r>
              <a:rPr lang="zh-CN" altLang="en-US" sz="2400" dirty="0">
                <a:latin typeface="Gungsuh" panose="02030600000101010101" pitchFamily="2" charset="-127"/>
                <a:ea typeface="Gungsuh" panose="02030600000101010101" pitchFamily="2" charset="-127"/>
                <a:cs typeface="仿宋" panose="02010609060101010101" charset="-122"/>
              </a:rPr>
              <a:t>{   return a </a:t>
            </a:r>
            <a:r>
              <a:rPr lang="zh-CN" altLang="en-US" sz="2400" dirty="0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  <a:cs typeface="仿宋" panose="02010609060101010101" charset="-122"/>
              </a:rPr>
              <a:t>&gt;</a:t>
            </a:r>
            <a:r>
              <a:rPr lang="zh-CN" altLang="en-US" sz="2400" dirty="0">
                <a:latin typeface="Gungsuh" panose="02030600000101010101" pitchFamily="2" charset="-127"/>
                <a:ea typeface="Gungsuh" panose="02030600000101010101" pitchFamily="2" charset="-127"/>
                <a:cs typeface="仿宋" panose="02010609060101010101" charset="-122"/>
              </a:rPr>
              <a:t> b;  }</a:t>
            </a:r>
          </a:p>
          <a:p>
            <a:r>
              <a:rPr lang="zh-CN" altLang="en-US" sz="2400" dirty="0">
                <a:latin typeface="Gungsuh" panose="02030600000101010101" pitchFamily="2" charset="-127"/>
                <a:ea typeface="Gungsuh" panose="02030600000101010101" pitchFamily="2" charset="-127"/>
                <a:cs typeface="仿宋" panose="02010609060101010101" charset="-122"/>
              </a:rPr>
              <a:t>sort(</a:t>
            </a:r>
            <a:r>
              <a:rPr lang="en-US" altLang="zh-CN" sz="2400" dirty="0">
                <a:latin typeface="Gungsuh" panose="02030600000101010101" pitchFamily="2" charset="-127"/>
                <a:ea typeface="Gungsuh" panose="02030600000101010101" pitchFamily="2" charset="-127"/>
                <a:cs typeface="仿宋" panose="02010609060101010101" charset="-122"/>
              </a:rPr>
              <a:t>num</a:t>
            </a:r>
            <a:r>
              <a:rPr lang="zh-CN" altLang="en-US" sz="2400" dirty="0">
                <a:latin typeface="Gungsuh" panose="02030600000101010101" pitchFamily="2" charset="-127"/>
                <a:ea typeface="Gungsuh" panose="02030600000101010101" pitchFamily="2" charset="-127"/>
                <a:cs typeface="仿宋" panose="02010609060101010101" charset="-122"/>
              </a:rPr>
              <a:t>,</a:t>
            </a:r>
            <a:r>
              <a:rPr lang="en-US" altLang="zh-CN" sz="2400" dirty="0">
                <a:latin typeface="Gungsuh" panose="02030600000101010101" pitchFamily="2" charset="-127"/>
                <a:ea typeface="Gungsuh" panose="02030600000101010101" pitchFamily="2" charset="-127"/>
                <a:cs typeface="仿宋" panose="02010609060101010101" charset="-122"/>
              </a:rPr>
              <a:t>num</a:t>
            </a:r>
            <a:r>
              <a:rPr lang="zh-CN" altLang="en-US" sz="2400" dirty="0">
                <a:latin typeface="Gungsuh" panose="02030600000101010101" pitchFamily="2" charset="-127"/>
                <a:ea typeface="Gungsuh" panose="02030600000101010101" pitchFamily="2" charset="-127"/>
                <a:cs typeface="仿宋" panose="02010609060101010101" charset="-122"/>
              </a:rPr>
              <a:t>+100,cmp);</a:t>
            </a:r>
          </a:p>
          <a:p>
            <a:endParaRPr lang="zh-CN" altLang="en-US" sz="24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以上的代码实现了把数组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num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从大到小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的排序。</a:t>
            </a:r>
          </a:p>
          <a:p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说明：定义了小于运算的类型都类似，甚至包括字符串类string。（字符数组不支持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小于运算符，需要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strcmp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函数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z="1050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2022/3/8</a:t>
            </a:fld>
            <a:endParaRPr lang="zh-CN" altLang="en-US" sz="1050" strike="noStrike" noProof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1255" y="1090295"/>
            <a:ext cx="7261860" cy="642620"/>
          </a:xfrm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二、</a:t>
            </a:r>
            <a:r>
              <a:rPr lang="en-US" altLang="zh-CN" sz="3600" b="1" dirty="0">
                <a:latin typeface="Gungsuh" panose="02030600000101010101" pitchFamily="2" charset="-127"/>
                <a:ea typeface="Gungsuh" panose="02030600000101010101" pitchFamily="2" charset="-127"/>
                <a:cs typeface="黑体" panose="02010609060101010101" pitchFamily="2" charset="-122"/>
                <a:sym typeface="+mn-ea"/>
              </a:rPr>
              <a:t>sort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对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结构体类型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数组排序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1255" y="1999615"/>
            <a:ext cx="7672070" cy="4130675"/>
          </a:xfrm>
        </p:spPr>
        <p:txBody>
          <a:bodyPr/>
          <a:lstStyle/>
          <a:p>
            <a:r>
              <a:rPr sz="2400" dirty="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struct node</a:t>
            </a:r>
          </a:p>
          <a:p>
            <a:r>
              <a:rPr sz="2400" dirty="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{  int a;  double </a:t>
            </a:r>
            <a:r>
              <a:rPr lang="en-US" sz="2400" dirty="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b</a:t>
            </a:r>
            <a:r>
              <a:rPr sz="2400" dirty="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; }arr[100]</a:t>
            </a:r>
            <a:r>
              <a:rPr lang="en-US" sz="2400" dirty="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;</a:t>
            </a:r>
          </a:p>
          <a:p>
            <a:r>
              <a:rPr 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先按a值升序排列，如果a值相同，再按b值降序排列。</a:t>
            </a:r>
            <a:endParaRPr lang="en-US" sz="2400" dirty="0">
              <a:latin typeface="Gungsuh" panose="02030600000101010101" pitchFamily="2" charset="-127"/>
              <a:ea typeface="Gungsuh" panose="02030600000101010101" pitchFamily="2" charset="-127"/>
              <a:cs typeface="Gungsuh" panose="02030600000101010101" pitchFamily="2" charset="-127"/>
            </a:endParaRPr>
          </a:p>
          <a:p>
            <a:endParaRPr lang="en-US" sz="2400" dirty="0">
              <a:latin typeface="Gungsuh" panose="02030600000101010101" pitchFamily="2" charset="-127"/>
              <a:ea typeface="Gungsuh" panose="02030600000101010101" pitchFamily="2" charset="-127"/>
              <a:cs typeface="Gungsuh" panose="02030600000101010101" pitchFamily="2" charset="-127"/>
            </a:endParaRPr>
          </a:p>
          <a:p>
            <a:r>
              <a:rPr lang="en-US" sz="2400" dirty="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bool cmp(node x,node y)</a:t>
            </a:r>
          </a:p>
          <a:p>
            <a:r>
              <a:rPr lang="en-US" sz="2400" dirty="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{  if(x.a!=y.a) return x.a&lt;y.a;</a:t>
            </a:r>
          </a:p>
          <a:p>
            <a:r>
              <a:rPr lang="en-US" sz="2400" dirty="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   return x.b&gt;y.b;</a:t>
            </a:r>
          </a:p>
          <a:p>
            <a:r>
              <a:rPr lang="en-US" sz="2400" dirty="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} </a:t>
            </a:r>
          </a:p>
          <a:p>
            <a:r>
              <a:rPr lang="en-US" sz="2400" dirty="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sort(arr,arr+100,cmp);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z="1050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2022/3/8</a:t>
            </a:fld>
            <a:endParaRPr lang="zh-CN" altLang="en-US" sz="1050" strike="noStrike" noProof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1255" y="1099820"/>
            <a:ext cx="6779895" cy="624205"/>
          </a:xfrm>
        </p:spPr>
        <p:txBody>
          <a:bodyPr/>
          <a:lstStyle/>
          <a:p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三、</a:t>
            </a:r>
            <a:r>
              <a:rPr lang="en-US" altLang="zh-CN" sz="3600" b="1" dirty="0">
                <a:latin typeface="Gungsuh" panose="02030600000101010101" pitchFamily="2" charset="-127"/>
                <a:ea typeface="Gungsuh" panose="02030600000101010101" pitchFamily="2" charset="-127"/>
                <a:cs typeface="黑体" panose="02010609060101010101" pitchFamily="2" charset="-122"/>
                <a:sym typeface="+mn-ea"/>
              </a:rPr>
              <a:t>sort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排序的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一个综合示范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1255" y="1936115"/>
            <a:ext cx="7816850" cy="4285615"/>
          </a:xfrm>
        </p:spPr>
        <p:txBody>
          <a:bodyPr/>
          <a:lstStyle/>
          <a:p>
            <a:r>
              <a:rPr sz="2400" dirty="0">
                <a:latin typeface="Gungsuh" panose="02030600000101010101" pitchFamily="2" charset="-127"/>
                <a:ea typeface="Gungsuh" panose="02030600000101010101" pitchFamily="2" charset="-127"/>
              </a:rPr>
              <a:t>struct student</a:t>
            </a:r>
          </a:p>
          <a:p>
            <a:r>
              <a:rPr sz="2400" dirty="0">
                <a:latin typeface="Gungsuh" panose="02030600000101010101" pitchFamily="2" charset="-127"/>
                <a:ea typeface="Gungsuh" panose="02030600000101010101" pitchFamily="2" charset="-127"/>
              </a:rPr>
              <a:t>{char name[11];   int age;  double score;</a:t>
            </a:r>
          </a:p>
          <a:p>
            <a:r>
              <a:rPr sz="2400" dirty="0">
                <a:latin typeface="Gungsuh" panose="02030600000101010101" pitchFamily="2" charset="-127"/>
                <a:ea typeface="Gungsuh" panose="02030600000101010101" pitchFamily="2" charset="-127"/>
              </a:rPr>
              <a:t>}stu[100];</a:t>
            </a:r>
          </a:p>
          <a:p>
            <a:endParaRPr sz="2400" dirty="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r>
              <a:rPr sz="2400" dirty="0">
                <a:latin typeface="Gungsuh" panose="02030600000101010101" pitchFamily="2" charset="-127"/>
                <a:ea typeface="Gungsuh" panose="02030600000101010101" pitchFamily="2" charset="-127"/>
              </a:rPr>
              <a:t>bool cmp1(student x, student y)</a:t>
            </a:r>
          </a:p>
          <a:p>
            <a:r>
              <a:rPr sz="2400" dirty="0">
                <a:latin typeface="Gungsuh" panose="02030600000101010101" pitchFamily="2" charset="-127"/>
                <a:ea typeface="Gungsuh" panose="02030600000101010101" pitchFamily="2" charset="-127"/>
              </a:rPr>
              <a:t>{ 	if( </a:t>
            </a:r>
            <a:r>
              <a:rPr sz="2400" dirty="0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fabs(x.score - y.score) &gt; 0.00</a:t>
            </a:r>
            <a:r>
              <a:rPr lang="en-US" sz="2400" dirty="0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0</a:t>
            </a:r>
            <a:r>
              <a:rPr sz="2400" dirty="0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0</a:t>
            </a:r>
            <a:r>
              <a:rPr lang="en-US" sz="2400" dirty="0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0</a:t>
            </a:r>
            <a:r>
              <a:rPr sz="2400" dirty="0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1</a:t>
            </a:r>
            <a:r>
              <a:rPr sz="2400" dirty="0">
                <a:latin typeface="Gungsuh" panose="02030600000101010101" pitchFamily="2" charset="-127"/>
                <a:ea typeface="Gungsuh" panose="02030600000101010101" pitchFamily="2" charset="-127"/>
              </a:rPr>
              <a:t> ) </a:t>
            </a:r>
          </a:p>
          <a:p>
            <a:r>
              <a:rPr sz="2400" dirty="0">
                <a:latin typeface="Gungsuh" panose="02030600000101010101" pitchFamily="2" charset="-127"/>
                <a:ea typeface="Gungsuh" panose="02030600000101010101" pitchFamily="2" charset="-127"/>
              </a:rPr>
              <a:t>           return x.score &gt; y.score;</a:t>
            </a:r>
          </a:p>
          <a:p>
            <a:r>
              <a:rPr sz="2400" dirty="0">
                <a:latin typeface="Gungsuh" panose="02030600000101010101" pitchFamily="2" charset="-127"/>
                <a:ea typeface="Gungsuh" panose="02030600000101010101" pitchFamily="2" charset="-127"/>
              </a:rPr>
              <a:t>	if(x.age != y.age) return x.age &lt; y.age;</a:t>
            </a:r>
          </a:p>
          <a:p>
            <a:r>
              <a:rPr sz="2400" dirty="0">
                <a:latin typeface="Gungsuh" panose="02030600000101010101" pitchFamily="2" charset="-127"/>
                <a:ea typeface="Gungsuh" panose="02030600000101010101" pitchFamily="2" charset="-127"/>
              </a:rPr>
              <a:t>	return </a:t>
            </a:r>
            <a:r>
              <a:rPr sz="2400" dirty="0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strcmp(x.name,y.name) &lt; 0 </a:t>
            </a:r>
            <a:r>
              <a:rPr sz="2400" dirty="0">
                <a:latin typeface="Gungsuh" panose="02030600000101010101" pitchFamily="2" charset="-127"/>
                <a:ea typeface="Gungsuh" panose="02030600000101010101" pitchFamily="2" charset="-127"/>
              </a:rPr>
              <a:t>;</a:t>
            </a:r>
          </a:p>
          <a:p>
            <a:r>
              <a:rPr sz="2400" dirty="0">
                <a:latin typeface="Gungsuh" panose="02030600000101010101" pitchFamily="2" charset="-127"/>
                <a:ea typeface="Gungsuh" panose="02030600000101010101" pitchFamily="2" charset="-127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40961"/>
          <p:cNvSpPr>
            <a:spLocks noGrp="1"/>
          </p:cNvSpPr>
          <p:nvPr>
            <p:ph type="title"/>
          </p:nvPr>
        </p:nvSpPr>
        <p:spPr>
          <a:xfrm>
            <a:off x="1289050" y="1104265"/>
            <a:ext cx="6566535" cy="617220"/>
          </a:xfrm>
        </p:spPr>
        <p:txBody>
          <a:bodyPr anchor="b"/>
          <a:lstStyle/>
          <a:p>
            <a:pPr algn="l">
              <a:buClrTx/>
              <a:buSzTx/>
              <a:buFontTx/>
            </a:pPr>
            <a:r>
              <a:rPr lang="zh-CN" altLang="zh-CN" sz="3600" b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课后练习：</a:t>
            </a:r>
          </a:p>
        </p:txBody>
      </p:sp>
      <p:sp>
        <p:nvSpPr>
          <p:cNvPr id="39938" name="文本框 40962"/>
          <p:cNvSpPr txBox="1"/>
          <p:nvPr/>
        </p:nvSpPr>
        <p:spPr>
          <a:xfrm>
            <a:off x="1116013" y="1989138"/>
            <a:ext cx="774065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latin typeface="Tahoma" panose="020B0604030504040204" pitchFamily="2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20</a:t>
            </a:r>
            <a:r>
              <a:rPr 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2202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《ACM程序设计》作业（3）—— 刘春英老师</a:t>
            </a:r>
          </a:p>
        </p:txBody>
      </p:sp>
      <p:pic>
        <p:nvPicPr>
          <p:cNvPr id="39939" name="内容占位符 40963" descr="20035251441334274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550" y="2916555"/>
            <a:ext cx="2094865" cy="3009900"/>
          </a:xfrm>
        </p:spPr>
      </p:pic>
      <p:sp>
        <p:nvSpPr>
          <p:cNvPr id="39940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39941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36</a:t>
            </a:fld>
            <a:endParaRPr lang="zh-CN" altLang="en-US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35841"/>
          <p:cNvSpPr>
            <a:spLocks noGrp="1"/>
          </p:cNvSpPr>
          <p:nvPr>
            <p:ph type="title"/>
          </p:nvPr>
        </p:nvSpPr>
        <p:spPr>
          <a:xfrm>
            <a:off x="1162050" y="1035050"/>
            <a:ext cx="4926013" cy="738188"/>
          </a:xfrm>
        </p:spPr>
        <p:txBody>
          <a:bodyPr anchor="b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3600" b="1">
                <a:latin typeface="Gungsuh" panose="02030600000101010101" pitchFamily="2" charset="-127"/>
                <a:ea typeface="Gungsuh" panose="02030600000101010101" pitchFamily="2" charset="-127"/>
              </a:rPr>
              <a:t>ACM</a:t>
            </a:r>
            <a:r>
              <a:rPr lang="zh-CN" altLang="en-US" sz="3600" b="1">
                <a:latin typeface="黑体" panose="02010609060101010101" pitchFamily="1" charset="-122"/>
                <a:ea typeface="黑体" panose="02010609060101010101" pitchFamily="1" charset="-122"/>
              </a:rPr>
              <a:t>程序设计</a:t>
            </a:r>
          </a:p>
        </p:txBody>
      </p:sp>
      <p:pic>
        <p:nvPicPr>
          <p:cNvPr id="37890" name="图片 35842" descr="trophy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338" y="2057400"/>
            <a:ext cx="3395662" cy="4800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1" name="文本占位符 35843"/>
          <p:cNvSpPr>
            <a:spLocks noGrp="1"/>
          </p:cNvSpPr>
          <p:nvPr>
            <p:ph idx="1"/>
          </p:nvPr>
        </p:nvSpPr>
        <p:spPr>
          <a:xfrm>
            <a:off x="1419225" y="2965450"/>
            <a:ext cx="4448175" cy="935038"/>
          </a:xfrm>
        </p:spPr>
        <p:txBody>
          <a:bodyPr anchor="t"/>
          <a:lstStyle/>
          <a:p>
            <a:pPr>
              <a:lnSpc>
                <a:spcPct val="90000"/>
              </a:lnSpc>
              <a:buNone/>
            </a:pPr>
            <a:r>
              <a:rPr lang="zh-CN" altLang="en-US" sz="60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</a:rPr>
              <a:t>下周再见！</a:t>
            </a:r>
          </a:p>
        </p:txBody>
      </p:sp>
      <p:sp>
        <p:nvSpPr>
          <p:cNvPr id="37892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400">
                <a:latin typeface="Times New Roman" panose="02020603050405020304" pitchFamily="2" charset="0"/>
                <a:ea typeface="宋体" panose="02010600030101010101" pitchFamily="2" charset="-122"/>
              </a:rPr>
              <a:t>2022/3/8</a:t>
            </a:fld>
            <a:endParaRPr lang="zh-CN" altLang="en-US" sz="1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789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>
                <a:latin typeface="Times New Roman" panose="02020603050405020304" pitchFamily="2" charset="0"/>
                <a:ea typeface="宋体" panose="02010600030101010101" pitchFamily="2" charset="-122"/>
              </a:rPr>
              <a:t>37</a:t>
            </a:fld>
            <a:endParaRPr lang="zh-CN" altLang="en-US" sz="1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9217"/>
          <p:cNvSpPr>
            <a:spLocks noGrp="1"/>
          </p:cNvSpPr>
          <p:nvPr>
            <p:ph type="title"/>
          </p:nvPr>
        </p:nvSpPr>
        <p:spPr>
          <a:xfrm>
            <a:off x="1187450" y="765175"/>
            <a:ext cx="5940425" cy="984250"/>
          </a:xfrm>
        </p:spPr>
        <p:txBody>
          <a:bodyPr anchor="b"/>
          <a:lstStyle/>
          <a:p>
            <a:r>
              <a:rPr lang="zh-CN" altLang="en-US" sz="3600" b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所谓“贪心算法”是指：</a:t>
            </a:r>
          </a:p>
        </p:txBody>
      </p:sp>
      <p:sp>
        <p:nvSpPr>
          <p:cNvPr id="7170" name="文本占位符 9218"/>
          <p:cNvSpPr>
            <a:spLocks noGrp="1"/>
          </p:cNvSpPr>
          <p:nvPr>
            <p:ph idx="1"/>
          </p:nvPr>
        </p:nvSpPr>
        <p:spPr>
          <a:xfrm>
            <a:off x="784860" y="2097405"/>
            <a:ext cx="7564120" cy="3131820"/>
          </a:xfrm>
        </p:spPr>
        <p:txBody>
          <a:bodyPr anchor="t"/>
          <a:lstStyle/>
          <a:p>
            <a:pPr>
              <a:lnSpc>
                <a:spcPct val="110000"/>
              </a:lnSpc>
              <a:buNone/>
            </a:pPr>
            <a:r>
              <a:rPr lang="en-US" altLang="zh-CN" sz="2800"/>
              <a:t>	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在对问题求解时，总是作出在</a:t>
            </a:r>
            <a:r>
              <a:rPr lang="zh-CN" altLang="en-US" sz="28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</a:rPr>
              <a:t>当前看来是最好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的选择。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	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也就是说，不从整体上加以考虑，它所作出的仅仅是在某种意义上的局部最优解（是否是全局最优，需要证明）。</a:t>
            </a:r>
          </a:p>
        </p:txBody>
      </p:sp>
      <p:sp>
        <p:nvSpPr>
          <p:cNvPr id="7171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7172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4</a:t>
            </a:fld>
            <a:endParaRPr lang="zh-CN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1265"/>
          <p:cNvSpPr>
            <a:spLocks noGrp="1"/>
          </p:cNvSpPr>
          <p:nvPr>
            <p:ph type="title"/>
          </p:nvPr>
        </p:nvSpPr>
        <p:spPr>
          <a:xfrm>
            <a:off x="2002790" y="1996440"/>
            <a:ext cx="6241415" cy="1696085"/>
          </a:xfrm>
        </p:spPr>
        <p:txBody>
          <a:bodyPr anchor="b"/>
          <a:lstStyle/>
          <a:p>
            <a:r>
              <a:rPr lang="zh-CN" altLang="en-US" sz="60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用事实说话</a:t>
            </a:r>
            <a:r>
              <a:rPr lang="en-US" altLang="zh-CN" sz="60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——</a:t>
            </a:r>
          </a:p>
        </p:txBody>
      </p:sp>
      <p:sp>
        <p:nvSpPr>
          <p:cNvPr id="8194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8195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5</a:t>
            </a:fld>
            <a:endParaRPr lang="zh-CN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矩形 12289"/>
          <p:cNvSpPr/>
          <p:nvPr/>
        </p:nvSpPr>
        <p:spPr>
          <a:xfrm>
            <a:off x="1150938" y="1016000"/>
            <a:ext cx="7612062" cy="711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l">
              <a:buClrTx/>
              <a:buSzTx/>
              <a:buFontTx/>
            </a:pPr>
            <a:r>
              <a:rPr lang="zh-CN" altLang="en-US" sz="3600" b="1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一、事件序列问题 </a:t>
            </a:r>
          </a:p>
        </p:txBody>
      </p:sp>
      <p:sp>
        <p:nvSpPr>
          <p:cNvPr id="9218" name="矩形 12290"/>
          <p:cNvSpPr/>
          <p:nvPr/>
        </p:nvSpPr>
        <p:spPr>
          <a:xfrm>
            <a:off x="431800" y="1981200"/>
            <a:ext cx="8280400" cy="2239963"/>
          </a:xfrm>
          <a:prstGeom prst="rect">
            <a:avLst/>
          </a:prstGeom>
          <a:noFill/>
          <a:ln w="9525">
            <a:noFill/>
          </a:ln>
        </p:spPr>
        <p:txBody>
          <a:bodyPr lIns="182562" tIns="46038" rIns="182562" bIns="46038" anchor="t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>
                <a:latin typeface="Tahoma" panose="020B0604030504040204" pitchFamily="2" charset="0"/>
                <a:ea typeface="宋体" panose="02010600030101010101" pitchFamily="2" charset="-122"/>
              </a:rPr>
              <a:t>		</a:t>
            </a:r>
          </a:p>
        </p:txBody>
      </p:sp>
      <p:sp>
        <p:nvSpPr>
          <p:cNvPr id="9219" name="矩形 12291"/>
          <p:cNvSpPr/>
          <p:nvPr/>
        </p:nvSpPr>
        <p:spPr>
          <a:xfrm>
            <a:off x="755650" y="1989455"/>
            <a:ext cx="8190865" cy="22453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已知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个事件的发生时刻和结束时刻（见下表，表中事件已按结束时刻升序排序）。一些在时间上没有重叠的事件，可以构成一个事件序列，如事件</a:t>
            </a:r>
          </a:p>
          <a:p>
            <a:pPr eaLnBrk="0" hangingPunct="0"/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{2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8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10}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。事件序列包含的事件数目，称为该事件序列的长度。请编程找出一个</a:t>
            </a:r>
            <a:r>
              <a:rPr lang="zh-CN" altLang="en-US" sz="28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最长的事件序列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</a:p>
        </p:txBody>
      </p:sp>
      <p:graphicFrame>
        <p:nvGraphicFramePr>
          <p:cNvPr id="12293" name="内容占位符 12292"/>
          <p:cNvGraphicFramePr>
            <a:graphicFrameLocks noGrp="1"/>
          </p:cNvGraphicFramePr>
          <p:nvPr>
            <p:ph/>
            <p:custDataLst>
              <p:tags r:id="rId1"/>
            </p:custDataLst>
          </p:nvPr>
        </p:nvGraphicFramePr>
        <p:xfrm>
          <a:off x="900113" y="4292600"/>
          <a:ext cx="7715250" cy="1607185"/>
        </p:xfrm>
        <a:graphic>
          <a:graphicData uri="http://schemas.openxmlformats.org/drawingml/2006/table">
            <a:tbl>
              <a:tblPr/>
              <a:tblGrid>
                <a:gridCol w="1706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683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b="1">
                          <a:latin typeface="仿宋" panose="02010609060101010101" charset="-122"/>
                          <a:ea typeface="仿宋" panose="02010609060101010101" charset="-122"/>
                        </a:rPr>
                        <a:t>事件编号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latin typeface="GungsuhChe" panose="02030609000101010101" charset="-127"/>
                          <a:ea typeface="GungsuhChe" panose="02030609000101010101" charset="-127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latin typeface="GungsuhChe" panose="02030609000101010101" charset="-127"/>
                          <a:ea typeface="GungsuhChe" panose="02030609000101010101" charset="-127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latin typeface="GungsuhChe" panose="02030609000101010101" charset="-127"/>
                          <a:ea typeface="GungsuhChe" panose="02030609000101010101" charset="-127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latin typeface="GungsuhChe" panose="02030609000101010101" charset="-127"/>
                          <a:ea typeface="GungsuhChe" panose="02030609000101010101" charset="-127"/>
                        </a:rPr>
                        <a:t>3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latin typeface="GungsuhChe" panose="02030609000101010101" charset="-127"/>
                          <a:ea typeface="GungsuhChe" panose="02030609000101010101" charset="-127"/>
                        </a:rPr>
                        <a:t>4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latin typeface="GungsuhChe" panose="02030609000101010101" charset="-127"/>
                          <a:ea typeface="GungsuhChe" panose="02030609000101010101" charset="-127"/>
                        </a:rPr>
                        <a:t>5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latin typeface="GungsuhChe" panose="02030609000101010101" charset="-127"/>
                          <a:ea typeface="GungsuhChe" panose="02030609000101010101" charset="-127"/>
                        </a:rPr>
                        <a:t>6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latin typeface="GungsuhChe" panose="02030609000101010101" charset="-127"/>
                          <a:ea typeface="GungsuhChe" panose="02030609000101010101" charset="-127"/>
                        </a:rPr>
                        <a:t>7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latin typeface="GungsuhChe" panose="02030609000101010101" charset="-127"/>
                          <a:ea typeface="GungsuhChe" panose="02030609000101010101" charset="-127"/>
                        </a:rPr>
                        <a:t>8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latin typeface="GungsuhChe" panose="02030609000101010101" charset="-127"/>
                          <a:ea typeface="GungsuhChe" panose="02030609000101010101" charset="-127"/>
                        </a:rPr>
                        <a:t>9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latin typeface="GungsuhChe" panose="02030609000101010101" charset="-127"/>
                          <a:ea typeface="GungsuhChe" panose="02030609000101010101" charset="-127"/>
                        </a:rPr>
                        <a:t>10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latin typeface="GungsuhChe" panose="02030609000101010101" charset="-127"/>
                          <a:ea typeface="GungsuhChe" panose="02030609000101010101" charset="-127"/>
                        </a:rPr>
                        <a:t>11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b="1">
                          <a:latin typeface="仿宋" panose="02010609060101010101" charset="-122"/>
                          <a:ea typeface="仿宋" panose="02010609060101010101" charset="-122"/>
                        </a:rPr>
                        <a:t>发生时刻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latin typeface="GungsuhChe" panose="02030609000101010101" charset="-127"/>
                          <a:ea typeface="GungsuhChe" panose="02030609000101010101" charset="-127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latin typeface="GungsuhChe" panose="02030609000101010101" charset="-127"/>
                          <a:ea typeface="GungsuhChe" panose="02030609000101010101" charset="-127"/>
                        </a:rPr>
                        <a:t>3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latin typeface="GungsuhChe" panose="02030609000101010101" charset="-127"/>
                          <a:ea typeface="GungsuhChe" panose="02030609000101010101" charset="-127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latin typeface="GungsuhChe" panose="02030609000101010101" charset="-127"/>
                          <a:ea typeface="GungsuhChe" panose="02030609000101010101" charset="-127"/>
                        </a:rPr>
                        <a:t>3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latin typeface="GungsuhChe" panose="02030609000101010101" charset="-127"/>
                          <a:ea typeface="GungsuhChe" panose="02030609000101010101" charset="-127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latin typeface="GungsuhChe" panose="02030609000101010101" charset="-127"/>
                          <a:ea typeface="GungsuhChe" panose="02030609000101010101" charset="-127"/>
                        </a:rPr>
                        <a:t>5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latin typeface="GungsuhChe" panose="02030609000101010101" charset="-127"/>
                          <a:ea typeface="GungsuhChe" panose="02030609000101010101" charset="-127"/>
                        </a:rPr>
                        <a:t>6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latin typeface="GungsuhChe" panose="02030609000101010101" charset="-127"/>
                          <a:ea typeface="GungsuhChe" panose="02030609000101010101" charset="-127"/>
                        </a:rPr>
                        <a:t>4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latin typeface="GungsuhChe" panose="02030609000101010101" charset="-127"/>
                          <a:ea typeface="GungsuhChe" panose="02030609000101010101" charset="-127"/>
                        </a:rPr>
                        <a:t>10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latin typeface="GungsuhChe" panose="02030609000101010101" charset="-127"/>
                          <a:ea typeface="GungsuhChe" panose="02030609000101010101" charset="-127"/>
                        </a:rPr>
                        <a:t>8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latin typeface="GungsuhChe" panose="02030609000101010101" charset="-127"/>
                          <a:ea typeface="GungsuhChe" panose="02030609000101010101" charset="-127"/>
                        </a:rPr>
                        <a:t>15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latin typeface="GungsuhChe" panose="02030609000101010101" charset="-127"/>
                          <a:ea typeface="GungsuhChe" panose="02030609000101010101" charset="-127"/>
                        </a:rPr>
                        <a:t>15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b="1">
                          <a:latin typeface="仿宋" panose="02010609060101010101" charset="-122"/>
                          <a:ea typeface="仿宋" panose="02010609060101010101" charset="-122"/>
                        </a:rPr>
                        <a:t>结束时刻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latin typeface="GungsuhChe" panose="02030609000101010101" charset="-127"/>
                          <a:ea typeface="GungsuhChe" panose="02030609000101010101" charset="-127"/>
                        </a:rPr>
                        <a:t>3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latin typeface="GungsuhChe" panose="02030609000101010101" charset="-127"/>
                          <a:ea typeface="GungsuhChe" panose="02030609000101010101" charset="-127"/>
                        </a:rPr>
                        <a:t>4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latin typeface="GungsuhChe" panose="02030609000101010101" charset="-127"/>
                          <a:ea typeface="GungsuhChe" panose="02030609000101010101" charset="-127"/>
                        </a:rPr>
                        <a:t>7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latin typeface="GungsuhChe" panose="02030609000101010101" charset="-127"/>
                          <a:ea typeface="GungsuhChe" panose="02030609000101010101" charset="-127"/>
                        </a:rPr>
                        <a:t>8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latin typeface="GungsuhChe" panose="02030609000101010101" charset="-127"/>
                          <a:ea typeface="GungsuhChe" panose="02030609000101010101" charset="-127"/>
                        </a:rPr>
                        <a:t>9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latin typeface="GungsuhChe" panose="02030609000101010101" charset="-127"/>
                          <a:ea typeface="GungsuhChe" panose="02030609000101010101" charset="-127"/>
                        </a:rPr>
                        <a:t>10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latin typeface="GungsuhChe" panose="02030609000101010101" charset="-127"/>
                          <a:ea typeface="GungsuhChe" panose="02030609000101010101" charset="-127"/>
                        </a:rPr>
                        <a:t>12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latin typeface="GungsuhChe" panose="02030609000101010101" charset="-127"/>
                          <a:ea typeface="GungsuhChe" panose="02030609000101010101" charset="-127"/>
                        </a:rPr>
                        <a:t>14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latin typeface="GungsuhChe" panose="02030609000101010101" charset="-127"/>
                          <a:ea typeface="GungsuhChe" panose="02030609000101010101" charset="-127"/>
                        </a:rPr>
                        <a:t>15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latin typeface="GungsuhChe" panose="02030609000101010101" charset="-127"/>
                          <a:ea typeface="GungsuhChe" panose="02030609000101010101" charset="-127"/>
                        </a:rPr>
                        <a:t>18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latin typeface="GungsuhChe" panose="02030609000101010101" charset="-127"/>
                          <a:ea typeface="GungsuhChe" panose="02030609000101010101" charset="-127"/>
                        </a:rPr>
                        <a:t>19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latin typeface="GungsuhChe" panose="02030609000101010101" charset="-127"/>
                          <a:ea typeface="GungsuhChe" panose="02030609000101010101" charset="-127"/>
                        </a:rPr>
                        <a:t>20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78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9279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6</a:t>
            </a:fld>
            <a:endParaRPr lang="zh-CN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3313"/>
          <p:cNvSpPr>
            <a:spLocks noGrp="1"/>
          </p:cNvSpPr>
          <p:nvPr>
            <p:ph type="title"/>
          </p:nvPr>
        </p:nvSpPr>
        <p:spPr>
          <a:xfrm>
            <a:off x="1195705" y="1064260"/>
            <a:ext cx="6308725" cy="683260"/>
          </a:xfrm>
        </p:spPr>
        <p:txBody>
          <a:bodyPr anchor="b"/>
          <a:lstStyle/>
          <a:p>
            <a:pPr algn="l">
              <a:buClrTx/>
              <a:buSzTx/>
              <a:buFontTx/>
            </a:pPr>
            <a:r>
              <a:rPr lang="zh-CN" altLang="en-US" sz="3600" b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算法分析：</a:t>
            </a:r>
          </a:p>
        </p:txBody>
      </p:sp>
      <p:sp>
        <p:nvSpPr>
          <p:cNvPr id="10242" name="文本占位符 13314"/>
          <p:cNvSpPr>
            <a:spLocks noGrp="1"/>
          </p:cNvSpPr>
          <p:nvPr>
            <p:ph idx="1"/>
          </p:nvPr>
        </p:nvSpPr>
        <p:spPr>
          <a:xfrm>
            <a:off x="1018540" y="1881505"/>
            <a:ext cx="7514590" cy="2087245"/>
          </a:xfrm>
        </p:spPr>
        <p:txBody>
          <a:bodyPr anchor="t"/>
          <a:lstStyle/>
          <a:p>
            <a:pPr marL="0" indent="0">
              <a:buNone/>
            </a:pP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不妨用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Begin[i]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End[i]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表示事件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的开始时刻和结束时刻。则原题的要求就是找一个最长的序列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a1&lt;a2&lt;…&lt;an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，满足：</a:t>
            </a:r>
          </a:p>
          <a:p>
            <a:pPr>
              <a:buNone/>
            </a:pPr>
            <a:r>
              <a:rPr lang="en-US" altLang="zh-CN" sz="2800">
                <a:solidFill>
                  <a:srgbClr val="FF0000"/>
                </a:solidFill>
                <a:latin typeface="GungsuhChe" panose="02030609000101010101" charset="-127"/>
                <a:ea typeface="GungsuhChe" panose="02030609000101010101" charset="-127"/>
              </a:rPr>
              <a:t>Begin[a1]&lt;End[a1]</a:t>
            </a:r>
            <a:r>
              <a:rPr lang="en-US" altLang="zh-CN" sz="2800">
                <a:latin typeface="GungsuhChe" panose="02030609000101010101" charset="-127"/>
                <a:ea typeface="GungsuhChe" panose="02030609000101010101" charset="-127"/>
              </a:rPr>
              <a:t>&lt;=…&lt;= </a:t>
            </a:r>
            <a:r>
              <a:rPr lang="en-US" altLang="zh-CN" sz="2800">
                <a:solidFill>
                  <a:srgbClr val="FF0000"/>
                </a:solidFill>
                <a:latin typeface="GungsuhChe" panose="02030609000101010101" charset="-127"/>
                <a:ea typeface="GungsuhChe" panose="02030609000101010101" charset="-127"/>
              </a:rPr>
              <a:t>Begin[an]&lt;End[an]</a:t>
            </a:r>
          </a:p>
        </p:txBody>
      </p:sp>
      <p:sp>
        <p:nvSpPr>
          <p:cNvPr id="10243" name="文本框 13315"/>
          <p:cNvSpPr txBox="1"/>
          <p:nvPr/>
        </p:nvSpPr>
        <p:spPr>
          <a:xfrm>
            <a:off x="1046480" y="3832225"/>
            <a:ext cx="7486650" cy="22021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可以证明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——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如果在可能的事件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a1&lt;a2&lt;…&lt;an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中选取在时间上不重叠的最长序列，那么一定存在一个包含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a1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（结束最早）的最长序列。</a:t>
            </a:r>
          </a:p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如何证明？</a:t>
            </a:r>
          </a:p>
        </p:txBody>
      </p:sp>
      <p:sp>
        <p:nvSpPr>
          <p:cNvPr id="10244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10245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7</a:t>
            </a:fld>
            <a:endParaRPr lang="zh-CN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4337"/>
          <p:cNvSpPr>
            <a:spLocks noGrp="1"/>
          </p:cNvSpPr>
          <p:nvPr>
            <p:ph type="title"/>
          </p:nvPr>
        </p:nvSpPr>
        <p:spPr>
          <a:xfrm>
            <a:off x="1368425" y="981075"/>
            <a:ext cx="5219700" cy="792163"/>
          </a:xfrm>
        </p:spPr>
        <p:txBody>
          <a:bodyPr anchor="b"/>
          <a:lstStyle/>
          <a:p>
            <a:pPr algn="l">
              <a:buClrTx/>
              <a:buSzTx/>
              <a:buFontTx/>
            </a:pPr>
            <a:r>
              <a:rPr lang="zh-CN" altLang="en-US" sz="3600" b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思考：</a:t>
            </a:r>
          </a:p>
        </p:txBody>
      </p:sp>
      <p:sp>
        <p:nvSpPr>
          <p:cNvPr id="11266" name="文本占位符 14338"/>
          <p:cNvSpPr>
            <a:spLocks noGrp="1"/>
          </p:cNvSpPr>
          <p:nvPr>
            <p:ph idx="1"/>
          </p:nvPr>
        </p:nvSpPr>
        <p:spPr>
          <a:xfrm>
            <a:off x="1042988" y="2205038"/>
            <a:ext cx="7200900" cy="2052637"/>
          </a:xfrm>
        </p:spPr>
        <p:txBody>
          <a:bodyPr anchor="t"/>
          <a:lstStyle/>
          <a:p>
            <a:endParaRPr lang="en-US" altLang="zh-CN"/>
          </a:p>
          <a:p>
            <a:pPr algn="ctr"/>
            <a:r>
              <a:rPr lang="zh-CN" altLang="en-US" sz="4400" b="1">
                <a:solidFill>
                  <a:schemeClr val="hlink"/>
                </a:solidFill>
                <a:ea typeface="仿宋_GB2312" pitchFamily="1" charset="-122"/>
              </a:rPr>
              <a:t>请谈谈自己的解题思路</a:t>
            </a:r>
          </a:p>
        </p:txBody>
      </p:sp>
      <p:sp>
        <p:nvSpPr>
          <p:cNvPr id="11267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11268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8</a:t>
            </a:fld>
            <a:endParaRPr lang="zh-CN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5361"/>
          <p:cNvSpPr>
            <a:spLocks noGrp="1"/>
          </p:cNvSpPr>
          <p:nvPr>
            <p:ph type="title"/>
          </p:nvPr>
        </p:nvSpPr>
        <p:spPr>
          <a:xfrm>
            <a:off x="1187450" y="765175"/>
            <a:ext cx="7793038" cy="973138"/>
          </a:xfrm>
        </p:spPr>
        <p:txBody>
          <a:bodyPr anchor="b"/>
          <a:lstStyle/>
          <a:p>
            <a:pPr algn="l">
              <a:buClrTx/>
              <a:buSzTx/>
              <a:buFontTx/>
            </a:pPr>
            <a:r>
              <a:rPr lang="zh-CN" altLang="en-US" sz="3600" b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思考题</a:t>
            </a:r>
          </a:p>
        </p:txBody>
      </p:sp>
      <p:sp>
        <p:nvSpPr>
          <p:cNvPr id="12290" name="文本占位符 15362"/>
          <p:cNvSpPr>
            <a:spLocks noGrp="1"/>
          </p:cNvSpPr>
          <p:nvPr>
            <p:ph idx="1"/>
          </p:nvPr>
        </p:nvSpPr>
        <p:spPr>
          <a:xfrm>
            <a:off x="1116013" y="2312988"/>
            <a:ext cx="7772400" cy="1123950"/>
          </a:xfrm>
        </p:spPr>
        <p:txBody>
          <a:bodyPr anchor="t"/>
          <a:lstStyle/>
          <a:p>
            <a:r>
              <a:rPr lang="en-US" altLang="zh-CN" sz="5400" b="1">
                <a:latin typeface="仿宋_GB2312" pitchFamily="1" charset="-122"/>
                <a:ea typeface="仿宋_GB2312" pitchFamily="1" charset="-122"/>
              </a:rPr>
              <a:t>2037 </a:t>
            </a:r>
            <a:r>
              <a:rPr lang="zh-CN" altLang="en-US" sz="5400" b="1">
                <a:solidFill>
                  <a:schemeClr val="hlink"/>
                </a:solidFill>
                <a:latin typeface="仿宋_GB2312" pitchFamily="1" charset="-122"/>
                <a:ea typeface="仿宋_GB2312" pitchFamily="1" charset="-122"/>
              </a:rPr>
              <a:t>今年暑假不</a:t>
            </a:r>
            <a:r>
              <a:rPr lang="en-US" altLang="zh-CN" sz="5400" b="1">
                <a:solidFill>
                  <a:schemeClr val="hlink"/>
                </a:solidFill>
                <a:latin typeface="仿宋_GB2312" pitchFamily="1" charset="-122"/>
                <a:ea typeface="仿宋_GB2312" pitchFamily="1" charset="-122"/>
              </a:rPr>
              <a:t>AC</a:t>
            </a:r>
          </a:p>
        </p:txBody>
      </p:sp>
      <p:sp>
        <p:nvSpPr>
          <p:cNvPr id="12291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12292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9</a:t>
            </a:fld>
            <a:endParaRPr lang="zh-CN" altLang="en-US" sz="140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09a3a3e-2778-4dc8-8e72-9135ab630278}"/>
</p:tagLst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</TotalTime>
  <Words>1844</Words>
  <Application>Microsoft Office PowerPoint</Application>
  <PresentationFormat>全屏显示(4:3)</PresentationFormat>
  <Paragraphs>345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Gungsuh</vt:lpstr>
      <vt:lpstr>GungsuhChe</vt:lpstr>
      <vt:lpstr>仿宋</vt:lpstr>
      <vt:lpstr>仿宋_GB2312</vt:lpstr>
      <vt:lpstr>黑体</vt:lpstr>
      <vt:lpstr>Arial</vt:lpstr>
      <vt:lpstr>Calibri</vt:lpstr>
      <vt:lpstr>Tahoma</vt:lpstr>
      <vt:lpstr>Times New Roman</vt:lpstr>
      <vt:lpstr>Wingdings</vt:lpstr>
      <vt:lpstr>Blends</vt:lpstr>
      <vt:lpstr>ACM程序设计</vt:lpstr>
      <vt:lpstr>第三讲</vt:lpstr>
      <vt:lpstr>导引问题：FatMouse' Trade</vt:lpstr>
      <vt:lpstr>所谓“贪心算法”是指：</vt:lpstr>
      <vt:lpstr>用事实说话——</vt:lpstr>
      <vt:lpstr>PowerPoint 演示文稿</vt:lpstr>
      <vt:lpstr>算法分析：</vt:lpstr>
      <vt:lpstr>思考：</vt:lpstr>
      <vt:lpstr>思考题</vt:lpstr>
      <vt:lpstr>二、HDOJ-1050  Moving Tables</vt:lpstr>
      <vt:lpstr>算法分析：</vt:lpstr>
      <vt:lpstr>附:参考源码(HDOJ-1050)</vt:lpstr>
      <vt:lpstr>贪心算法的基本步骤 </vt:lpstr>
      <vt:lpstr>三：田忌赛马-经典版</vt:lpstr>
      <vt:lpstr>三：田忌赛马-升级版</vt:lpstr>
      <vt:lpstr>Case 1:</vt:lpstr>
      <vt:lpstr>Case 2:</vt:lpstr>
      <vt:lpstr>Case 3:</vt:lpstr>
      <vt:lpstr>总体的思路是什么？</vt:lpstr>
      <vt:lpstr>提醒：  </vt:lpstr>
      <vt:lpstr>思考题</vt:lpstr>
      <vt:lpstr>再思考：</vt:lpstr>
      <vt:lpstr>最后思考（青蛙的邻居）：</vt:lpstr>
      <vt:lpstr>问题的本质是？</vt:lpstr>
      <vt:lpstr>Havel-Hakimi定理</vt:lpstr>
      <vt:lpstr>回看原题——</vt:lpstr>
      <vt:lpstr>特别说明：</vt:lpstr>
      <vt:lpstr>关于特别说明的理由：</vt:lpstr>
      <vt:lpstr>段子来了~</vt:lpstr>
      <vt:lpstr>贪心算法的常见前提操作：</vt:lpstr>
      <vt:lpstr>关于排序</vt:lpstr>
      <vt:lpstr>关于sort()函数</vt:lpstr>
      <vt:lpstr>一、sort对int类型数组排序</vt:lpstr>
      <vt:lpstr>二、sort对结构体类型数组排序</vt:lpstr>
      <vt:lpstr>三、sort排序的一个综合示范</vt:lpstr>
      <vt:lpstr>课后练习：</vt:lpstr>
      <vt:lpstr>ACM程序设计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hdu</cp:lastModifiedBy>
  <cp:revision>222</cp:revision>
  <dcterms:created xsi:type="dcterms:W3CDTF">2012-11-27T13:52:00Z</dcterms:created>
  <dcterms:modified xsi:type="dcterms:W3CDTF">2022-03-08T11:25:52Z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2052-11.1.0.10700</vt:lpwstr>
  </property>
  <property fmtid="{D5CDD505-2E9C-101B-9397-08002B2CF9AE}" pid="5" name="ICV">
    <vt:lpwstr>6A6AC5DB0F31496085BE1652774C5667</vt:lpwstr>
  </property>
</Properties>
</file>