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504" r:id="rId2"/>
    <p:sldId id="505" r:id="rId3"/>
    <p:sldId id="447" r:id="rId4"/>
    <p:sldId id="478" r:id="rId5"/>
    <p:sldId id="448" r:id="rId6"/>
    <p:sldId id="449" r:id="rId7"/>
    <p:sldId id="481" r:id="rId8"/>
    <p:sldId id="486" r:id="rId9"/>
    <p:sldId id="482" r:id="rId10"/>
    <p:sldId id="456" r:id="rId11"/>
    <p:sldId id="483" r:id="rId12"/>
    <p:sldId id="496" r:id="rId13"/>
    <p:sldId id="459" r:id="rId14"/>
    <p:sldId id="443" r:id="rId15"/>
    <p:sldId id="476" r:id="rId16"/>
    <p:sldId id="477" r:id="rId17"/>
    <p:sldId id="491" r:id="rId18"/>
    <p:sldId id="492" r:id="rId19"/>
    <p:sldId id="494" r:id="rId20"/>
    <p:sldId id="512" r:id="rId21"/>
    <p:sldId id="513" r:id="rId22"/>
    <p:sldId id="493" r:id="rId23"/>
    <p:sldId id="503" r:id="rId24"/>
    <p:sldId id="540" r:id="rId25"/>
    <p:sldId id="541" r:id="rId26"/>
    <p:sldId id="542" r:id="rId27"/>
    <p:sldId id="509" r:id="rId28"/>
    <p:sldId id="511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4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F010D5"/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84" y="48"/>
      </p:cViewPr>
      <p:guideLst>
        <p:guide orient="horz" pos="20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en-US" alt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2022/3/8</a:t>
            </a:fld>
            <a:endParaRPr lang="zh-CN" altLang="en-US" strike="noStrike" noProof="1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4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tzsx.com.cn/student%20td/student%20web/qidiweb/kexue/kexuechangshi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m.hdu.edu.cn/showproblem.php?pid=129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45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583940"/>
            <a:ext cx="7626350" cy="3274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/>
          <a:lstStyle/>
          <a:p>
            <a:pPr algn="ctr" defTabSz="914400">
              <a:lnSpc>
                <a:spcPct val="140000"/>
              </a:lnSpc>
              <a:buClrTx/>
              <a:buSzTx/>
              <a:buFontTx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625090"/>
            <a:ext cx="6248400" cy="1072515"/>
          </a:xfrm>
        </p:spPr>
        <p:txBody>
          <a:bodyPr anchor="t"/>
          <a:lstStyle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杭州电子科技大学  刘春英</a:t>
            </a:r>
            <a:endParaRPr lang="zh-CN" altLang="en-US" kern="1200" baseline="0">
              <a:latin typeface="Tahoma" panose="020B0604030504040204" pitchFamily="2" charset="0"/>
              <a:ea typeface="+mn-ea"/>
              <a:cs typeface="+mn-cs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5361"/>
          <p:cNvSpPr>
            <a:spLocks noGrp="1"/>
          </p:cNvSpPr>
          <p:nvPr>
            <p:ph type="title"/>
          </p:nvPr>
        </p:nvSpPr>
        <p:spPr>
          <a:xfrm>
            <a:off x="1150938" y="908050"/>
            <a:ext cx="7416800" cy="842963"/>
          </a:xfrm>
        </p:spPr>
        <p:txBody>
          <a:bodyPr anchor="b"/>
          <a:lstStyle/>
          <a:p>
            <a:r>
              <a:rPr lang="en-US" altLang="zh-CN" sz="3600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（2050）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折线分割平面</a:t>
            </a:r>
          </a:p>
        </p:txBody>
      </p:sp>
      <p:sp>
        <p:nvSpPr>
          <p:cNvPr id="13314" name="文本占位符 15362"/>
          <p:cNvSpPr>
            <a:spLocks noGrp="1"/>
          </p:cNvSpPr>
          <p:nvPr>
            <p:ph idx="1"/>
          </p:nvPr>
        </p:nvSpPr>
        <p:spPr>
          <a:xfrm>
            <a:off x="1216025" y="2060575"/>
            <a:ext cx="6885305" cy="3924300"/>
          </a:xfrm>
        </p:spPr>
        <p:txBody>
          <a:bodyPr anchor="t"/>
          <a:lstStyle/>
          <a:p>
            <a:pPr>
              <a:buNone/>
            </a:pPr>
            <a:r>
              <a:rPr lang="zh-CN" altLang="en-US" sz="24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问题描述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</a:p>
          <a:p>
            <a:pPr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平面上有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条折线，问这些折线最多能将平面分割成多少块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</a:p>
          <a:p>
            <a:pPr>
              <a:buNone/>
            </a:pPr>
            <a:r>
              <a:rPr lang="zh-CN" altLang="en-US" sz="24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样例输入</a:t>
            </a:r>
          </a:p>
          <a:p>
            <a:pPr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</a:p>
          <a:p>
            <a:pPr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</a:t>
            </a:r>
          </a:p>
          <a:p>
            <a:pPr>
              <a:buNone/>
            </a:pPr>
            <a:r>
              <a:rPr lang="zh-CN" altLang="en-US" sz="24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样例输出</a:t>
            </a:r>
          </a:p>
          <a:p>
            <a:pPr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</a:p>
          <a:p>
            <a:pPr>
              <a:buNone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7</a:t>
            </a:r>
          </a:p>
        </p:txBody>
      </p:sp>
      <p:sp>
        <p:nvSpPr>
          <p:cNvPr id="1331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331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10</a:t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6385"/>
          <p:cNvSpPr>
            <a:spLocks noGrp="1"/>
          </p:cNvSpPr>
          <p:nvPr>
            <p:ph type="title"/>
          </p:nvPr>
        </p:nvSpPr>
        <p:spPr>
          <a:xfrm>
            <a:off x="1150938" y="873125"/>
            <a:ext cx="7272337" cy="936625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思考:如何用递推解决?</a:t>
            </a:r>
          </a:p>
        </p:txBody>
      </p:sp>
      <p:sp>
        <p:nvSpPr>
          <p:cNvPr id="14338" name="矩形 16386">
            <a:hlinkClick r:id="rId2"/>
          </p:cNvPr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14339" name="图片 16387" descr="shikao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3" y="2223453"/>
            <a:ext cx="2241550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文本框 16388"/>
          <p:cNvSpPr txBox="1"/>
          <p:nvPr/>
        </p:nvSpPr>
        <p:spPr>
          <a:xfrm>
            <a:off x="3203575" y="2606675"/>
            <a:ext cx="34925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结论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——</a:t>
            </a:r>
          </a:p>
        </p:txBody>
      </p:sp>
      <p:sp>
        <p:nvSpPr>
          <p:cNvPr id="16390" name="文本框 16389"/>
          <p:cNvSpPr txBox="1"/>
          <p:nvPr/>
        </p:nvSpPr>
        <p:spPr>
          <a:xfrm>
            <a:off x="3203575" y="3402013"/>
            <a:ext cx="50768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</a:rPr>
              <a:t>F(n)=F(n-1)+4(n-1)+1</a:t>
            </a:r>
          </a:p>
        </p:txBody>
      </p:sp>
      <p:sp>
        <p:nvSpPr>
          <p:cNvPr id="1434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434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11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7409"/>
          <p:cNvSpPr>
            <a:spLocks noGrp="1"/>
          </p:cNvSpPr>
          <p:nvPr>
            <p:ph type="title"/>
          </p:nvPr>
        </p:nvSpPr>
        <p:spPr>
          <a:xfrm>
            <a:off x="1187450" y="765175"/>
            <a:ext cx="6516688" cy="98425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另外一种结论:</a:t>
            </a:r>
          </a:p>
        </p:txBody>
      </p:sp>
      <p:sp>
        <p:nvSpPr>
          <p:cNvPr id="15362" name="文本占位符 17410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231900"/>
          </a:xfrm>
        </p:spPr>
        <p:txBody>
          <a:bodyPr anchor="t"/>
          <a:lstStyle/>
          <a:p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Zn = 2n ( 2n + 1 ) / 2 + 1 - 2n</a:t>
            </a:r>
          </a:p>
          <a:p>
            <a:pPr>
              <a:buNone/>
            </a:pPr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		= 2 n^2 – n + 1</a:t>
            </a:r>
          </a:p>
        </p:txBody>
      </p:sp>
      <p:sp>
        <p:nvSpPr>
          <p:cNvPr id="15363" name="文本框 17411"/>
          <p:cNvSpPr txBox="1"/>
          <p:nvPr/>
        </p:nvSpPr>
        <p:spPr>
          <a:xfrm>
            <a:off x="1386523" y="3433763"/>
            <a:ext cx="39243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</a:t>
            </a:r>
            <a:r>
              <a:rPr lang="en-US" altLang="zh-CN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</a:p>
        </p:txBody>
      </p:sp>
      <p:sp>
        <p:nvSpPr>
          <p:cNvPr id="1536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12</a:t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8433"/>
          <p:cNvSpPr>
            <a:spLocks noGrp="1"/>
          </p:cNvSpPr>
          <p:nvPr>
            <p:ph type="title"/>
          </p:nvPr>
        </p:nvSpPr>
        <p:spPr>
          <a:xfrm>
            <a:off x="1150938" y="584200"/>
            <a:ext cx="7273925" cy="1165225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总结：递推求解的基本方法：</a:t>
            </a:r>
          </a:p>
        </p:txBody>
      </p:sp>
      <p:sp>
        <p:nvSpPr>
          <p:cNvPr id="18435" name="内容占位符 18434"/>
          <p:cNvSpPr>
            <a:spLocks noGrp="1"/>
          </p:cNvSpPr>
          <p:nvPr>
            <p:ph idx="1"/>
          </p:nvPr>
        </p:nvSpPr>
        <p:spPr>
          <a:xfrm>
            <a:off x="792163" y="1844675"/>
            <a:ext cx="7704137" cy="612775"/>
          </a:xfrm>
        </p:spPr>
        <p:txBody>
          <a:bodyPr anchor="t"/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首先，确认：能否容易的得到简单情况的解？</a:t>
            </a:r>
          </a:p>
        </p:txBody>
      </p:sp>
      <p:sp>
        <p:nvSpPr>
          <p:cNvPr id="18436" name="矩形 18435"/>
          <p:cNvSpPr/>
          <p:nvPr/>
        </p:nvSpPr>
        <p:spPr>
          <a:xfrm>
            <a:off x="684213" y="245745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然后，假设：规模为N-1的情况已经得到解决。</a:t>
            </a:r>
          </a:p>
        </p:txBody>
      </p:sp>
      <p:sp>
        <p:nvSpPr>
          <p:cNvPr id="18437" name="矩形 18436"/>
          <p:cNvSpPr/>
          <p:nvPr/>
        </p:nvSpPr>
        <p:spPr>
          <a:xfrm>
            <a:off x="684213" y="3033713"/>
            <a:ext cx="7772400" cy="1331912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最后，重点分析：当规模扩大到N时，如何枚举出所有的情况，并且要确保对于每一种子情况都能用已经得到的数据解决。</a:t>
            </a:r>
          </a:p>
        </p:txBody>
      </p:sp>
      <p:sp>
        <p:nvSpPr>
          <p:cNvPr id="18438" name="矩形 18437"/>
          <p:cNvSpPr/>
          <p:nvPr/>
        </p:nvSpPr>
        <p:spPr>
          <a:xfrm>
            <a:off x="684213" y="4437063"/>
            <a:ext cx="7772400" cy="1619250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强调：</a:t>
            </a:r>
          </a:p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u="none" baseline="0">
                <a:latin typeface="仿宋" panose="02010609060101010101" charset="-122"/>
                <a:ea typeface="仿宋" panose="02010609060101010101" charset="-122"/>
              </a:rPr>
              <a:t>	1、编程中的空间换时间的思想</a:t>
            </a:r>
          </a:p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u="none" baseline="0">
                <a:latin typeface="仿宋" panose="02010609060101010101" charset="-122"/>
                <a:ea typeface="仿宋" panose="02010609060101010101" charset="-122"/>
              </a:rPr>
              <a:t>	2、并不一定只是从N-1到N的分析</a:t>
            </a:r>
          </a:p>
        </p:txBody>
      </p:sp>
      <p:sp>
        <p:nvSpPr>
          <p:cNvPr id="1639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639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13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  <p:bldP spid="18437" grpId="0"/>
      <p:bldP spid="1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21505"/>
          <p:cNvSpPr txBox="1"/>
          <p:nvPr/>
        </p:nvSpPr>
        <p:spPr>
          <a:xfrm>
            <a:off x="935038" y="1989138"/>
            <a:ext cx="7129462" cy="1814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2×n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的长方形方格中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的骨牌铺满方格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例如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n=3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2×3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方格，骨牌的铺放方案有三种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输出铺放方案的总数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</a:p>
        </p:txBody>
      </p:sp>
      <p:graphicFrame>
        <p:nvGraphicFramePr>
          <p:cNvPr id="21507" name="表格 21506"/>
          <p:cNvGraphicFramePr/>
          <p:nvPr>
            <p:custDataLst>
              <p:tags r:id="rId1"/>
            </p:custDataLst>
          </p:nvPr>
        </p:nvGraphicFramePr>
        <p:xfrm>
          <a:off x="1421765" y="3774123"/>
          <a:ext cx="2495550" cy="103632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2" name="组合 21520"/>
          <p:cNvGrpSpPr/>
          <p:nvPr/>
        </p:nvGrpSpPr>
        <p:grpSpPr>
          <a:xfrm>
            <a:off x="1818640" y="3931285"/>
            <a:ext cx="1814195" cy="824230"/>
            <a:chOff x="0" y="0"/>
            <a:chExt cx="1358" cy="576"/>
          </a:xfrm>
        </p:grpSpPr>
        <p:sp>
          <p:nvSpPr>
            <p:cNvPr id="19473" name="直接连接符 21521"/>
            <p:cNvSpPr/>
            <p:nvPr/>
          </p:nvSpPr>
          <p:spPr>
            <a:xfrm>
              <a:off x="0" y="0"/>
              <a:ext cx="0" cy="576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直接连接符 21522"/>
            <p:cNvSpPr/>
            <p:nvPr/>
          </p:nvSpPr>
          <p:spPr>
            <a:xfrm>
              <a:off x="567" y="431"/>
              <a:ext cx="768" cy="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直接连接符 21523"/>
            <p:cNvSpPr/>
            <p:nvPr/>
          </p:nvSpPr>
          <p:spPr>
            <a:xfrm>
              <a:off x="590" y="114"/>
              <a:ext cx="768" cy="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1525" name="表格 21524"/>
          <p:cNvGraphicFramePr/>
          <p:nvPr>
            <p:custDataLst>
              <p:tags r:id="rId2"/>
            </p:custDataLst>
          </p:nvPr>
        </p:nvGraphicFramePr>
        <p:xfrm>
          <a:off x="4454525" y="3747700"/>
          <a:ext cx="2659380" cy="1054100"/>
        </p:xfrm>
        <a:graphic>
          <a:graphicData uri="http://schemas.openxmlformats.org/drawingml/2006/table">
            <a:tbl>
              <a:tblPr/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4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39" name="表格 21538"/>
          <p:cNvGraphicFramePr/>
          <p:nvPr>
            <p:custDataLst>
              <p:tags r:id="rId3"/>
            </p:custDataLst>
          </p:nvPr>
        </p:nvGraphicFramePr>
        <p:xfrm>
          <a:off x="3048635" y="4983480"/>
          <a:ext cx="2758440" cy="1036320"/>
        </p:xfrm>
        <a:graphic>
          <a:graphicData uri="http://schemas.openxmlformats.org/drawingml/2006/table">
            <a:tbl>
              <a:tblPr/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504" name="组合 21552"/>
          <p:cNvGrpSpPr/>
          <p:nvPr/>
        </p:nvGrpSpPr>
        <p:grpSpPr>
          <a:xfrm>
            <a:off x="4685665" y="3931285"/>
            <a:ext cx="2070735" cy="748665"/>
            <a:chOff x="0" y="0"/>
            <a:chExt cx="1338" cy="480"/>
          </a:xfrm>
        </p:grpSpPr>
        <p:sp>
          <p:nvSpPr>
            <p:cNvPr id="19505" name="直接连接符 21553"/>
            <p:cNvSpPr/>
            <p:nvPr/>
          </p:nvSpPr>
          <p:spPr>
            <a:xfrm>
              <a:off x="0" y="45"/>
              <a:ext cx="912" cy="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6" name="直接连接符 21554"/>
            <p:cNvSpPr/>
            <p:nvPr/>
          </p:nvSpPr>
          <p:spPr>
            <a:xfrm>
              <a:off x="0" y="385"/>
              <a:ext cx="912" cy="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7" name="直接连接符 21555"/>
            <p:cNvSpPr/>
            <p:nvPr/>
          </p:nvSpPr>
          <p:spPr>
            <a:xfrm>
              <a:off x="1338" y="0"/>
              <a:ext cx="0" cy="48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08" name="组合 21556"/>
          <p:cNvGrpSpPr/>
          <p:nvPr/>
        </p:nvGrpSpPr>
        <p:grpSpPr>
          <a:xfrm>
            <a:off x="3533140" y="5095240"/>
            <a:ext cx="1788795" cy="762000"/>
            <a:chOff x="0" y="0"/>
            <a:chExt cx="1152" cy="480"/>
          </a:xfrm>
        </p:grpSpPr>
        <p:sp>
          <p:nvSpPr>
            <p:cNvPr id="19509" name="直接连接符 21557"/>
            <p:cNvSpPr/>
            <p:nvPr/>
          </p:nvSpPr>
          <p:spPr>
            <a:xfrm>
              <a:off x="0" y="0"/>
              <a:ext cx="0" cy="432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10" name="直接连接符 21558"/>
            <p:cNvSpPr/>
            <p:nvPr/>
          </p:nvSpPr>
          <p:spPr>
            <a:xfrm>
              <a:off x="576" y="0"/>
              <a:ext cx="0" cy="432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11" name="直接连接符 21559"/>
            <p:cNvSpPr/>
            <p:nvPr/>
          </p:nvSpPr>
          <p:spPr>
            <a:xfrm>
              <a:off x="1152" y="0"/>
              <a:ext cx="0" cy="480"/>
            </a:xfrm>
            <a:prstGeom prst="line">
              <a:avLst/>
            </a:prstGeom>
            <a:ln w="3175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12" name="矩形 21560"/>
          <p:cNvSpPr/>
          <p:nvPr/>
        </p:nvSpPr>
        <p:spPr>
          <a:xfrm>
            <a:off x="1223963" y="981075"/>
            <a:ext cx="5668962" cy="7667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思考题</a:t>
            </a:r>
            <a:r>
              <a:rPr lang="en-US" altLang="zh-CN" sz="3600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（2046）：</a:t>
            </a:r>
          </a:p>
        </p:txBody>
      </p:sp>
      <p:sp>
        <p:nvSpPr>
          <p:cNvPr id="1951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951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14</a:t>
            </a:fld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22529"/>
          <p:cNvSpPr/>
          <p:nvPr/>
        </p:nvSpPr>
        <p:spPr>
          <a:xfrm>
            <a:off x="1162050" y="1909445"/>
            <a:ext cx="720725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的一个长方形，用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的骨牌铺满方格。例如当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n=3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时为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的方格（如图），此时用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1×3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的骨牌铺满方格，共有四种铺法。</a:t>
            </a:r>
          </a:p>
        </p:txBody>
      </p:sp>
      <p:sp>
        <p:nvSpPr>
          <p:cNvPr id="20482" name="矩形 22530"/>
          <p:cNvSpPr/>
          <p:nvPr/>
        </p:nvSpPr>
        <p:spPr>
          <a:xfrm>
            <a:off x="193675" y="2865438"/>
            <a:ext cx="3429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en-US" altLang="zh-CN" sz="1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00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矩形 22531"/>
          <p:cNvSpPr/>
          <p:nvPr/>
        </p:nvSpPr>
        <p:spPr>
          <a:xfrm>
            <a:off x="5392420" y="3651885"/>
            <a:ext cx="31026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输入：</a:t>
            </a:r>
          </a:p>
          <a:p>
            <a:pPr eaLnBrk="0" hangingPunct="0"/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n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（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0&lt;=n&lt;=30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）</a:t>
            </a:r>
            <a:endParaRPr lang="en-US" altLang="zh-CN" sz="2800" b="1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 eaLnBrk="0" hangingPunct="0"/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输出： </a:t>
            </a:r>
          </a:p>
          <a:p>
            <a:pPr eaLnBrk="0" hangingPunct="0"/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铺法总数</a:t>
            </a:r>
          </a:p>
        </p:txBody>
      </p:sp>
      <p:sp>
        <p:nvSpPr>
          <p:cNvPr id="20484" name="矩形 22532"/>
          <p:cNvSpPr/>
          <p:nvPr/>
        </p:nvSpPr>
        <p:spPr>
          <a:xfrm>
            <a:off x="1258888" y="944563"/>
            <a:ext cx="5005387" cy="828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再思考题：</a:t>
            </a:r>
          </a:p>
        </p:txBody>
      </p:sp>
      <p:grpSp>
        <p:nvGrpSpPr>
          <p:cNvPr id="20485" name="组合 22533"/>
          <p:cNvGrpSpPr/>
          <p:nvPr/>
        </p:nvGrpSpPr>
        <p:grpSpPr>
          <a:xfrm>
            <a:off x="1322705" y="4109720"/>
            <a:ext cx="3563938" cy="1044575"/>
            <a:chOff x="0" y="0"/>
            <a:chExt cx="2245" cy="658"/>
          </a:xfrm>
        </p:grpSpPr>
        <p:sp>
          <p:nvSpPr>
            <p:cNvPr id="20486" name="矩形 22534"/>
            <p:cNvSpPr/>
            <p:nvPr/>
          </p:nvSpPr>
          <p:spPr>
            <a:xfrm>
              <a:off x="0" y="0"/>
              <a:ext cx="2245" cy="65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直接连接符 22535"/>
            <p:cNvSpPr/>
            <p:nvPr/>
          </p:nvSpPr>
          <p:spPr>
            <a:xfrm>
              <a:off x="740" y="0"/>
              <a:ext cx="0" cy="6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直接连接符 22536"/>
            <p:cNvSpPr/>
            <p:nvPr/>
          </p:nvSpPr>
          <p:spPr>
            <a:xfrm>
              <a:off x="1502" y="0"/>
              <a:ext cx="0" cy="6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049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15</a:t>
            </a:fld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23553"/>
          <p:cNvSpPr txBox="1"/>
          <p:nvPr/>
        </p:nvSpPr>
        <p:spPr>
          <a:xfrm>
            <a:off x="1162050" y="2033270"/>
            <a:ext cx="7289165" cy="3192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仔细分析最后一个格的铺法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发现无非是用</a:t>
            </a: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1×1,1×2,1×3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三种铺法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很容易就可以得出：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    </a:t>
            </a:r>
            <a:r>
              <a:rPr lang="en-US" altLang="zh-CN" sz="28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f(n)=f(n-1)+f(n-2)+f(n-3)</a:t>
            </a:r>
            <a:endParaRPr lang="en-US" altLang="zh-CN" sz="2800" b="1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120000"/>
              </a:lnSpc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其中：</a:t>
            </a: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</a:rPr>
              <a:t>f(1)=1,  f(2)=2,  f(3)=4</a:t>
            </a:r>
          </a:p>
        </p:txBody>
      </p:sp>
      <p:sp>
        <p:nvSpPr>
          <p:cNvPr id="21506" name="文本框 23554"/>
          <p:cNvSpPr txBox="1"/>
          <p:nvPr/>
        </p:nvSpPr>
        <p:spPr>
          <a:xfrm>
            <a:off x="654050" y="90488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典型例题</a:t>
            </a:r>
          </a:p>
        </p:txBody>
      </p:sp>
      <p:sp>
        <p:nvSpPr>
          <p:cNvPr id="21507" name="矩形 23555"/>
          <p:cNvSpPr/>
          <p:nvPr/>
        </p:nvSpPr>
        <p:spPr>
          <a:xfrm>
            <a:off x="1258888" y="1052513"/>
            <a:ext cx="5005387" cy="7207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分析过程：</a:t>
            </a:r>
          </a:p>
        </p:txBody>
      </p:sp>
      <p:sp>
        <p:nvSpPr>
          <p:cNvPr id="2150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150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16</a:t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577" descr="40160I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63" y="1808163"/>
            <a:ext cx="4460875" cy="440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标题 24578"/>
          <p:cNvSpPr>
            <a:spLocks noGrp="1"/>
          </p:cNvSpPr>
          <p:nvPr>
            <p:ph type="title"/>
          </p:nvPr>
        </p:nvSpPr>
        <p:spPr>
          <a:xfrm>
            <a:off x="1187450" y="908050"/>
            <a:ext cx="7380288" cy="84455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最后一个思考题（有点难度）</a:t>
            </a:r>
          </a:p>
        </p:txBody>
      </p:sp>
      <p:sp>
        <p:nvSpPr>
          <p:cNvPr id="2253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17</a:t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5601"/>
          <p:cNvSpPr>
            <a:spLocks noGrp="1"/>
          </p:cNvSpPr>
          <p:nvPr>
            <p:ph type="title"/>
          </p:nvPr>
        </p:nvSpPr>
        <p:spPr>
          <a:xfrm>
            <a:off x="1187450" y="1052513"/>
            <a:ext cx="6877050" cy="720725"/>
          </a:xfrm>
        </p:spPr>
        <p:txBody>
          <a:bodyPr anchor="b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分析过程</a:t>
            </a:r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（1）</a:t>
            </a:r>
          </a:p>
        </p:txBody>
      </p:sp>
      <p:sp>
        <p:nvSpPr>
          <p:cNvPr id="23554" name="文本占位符 25602"/>
          <p:cNvSpPr>
            <a:spLocks noGrp="1"/>
          </p:cNvSpPr>
          <p:nvPr>
            <p:ph idx="1"/>
          </p:nvPr>
        </p:nvSpPr>
        <p:spPr>
          <a:xfrm>
            <a:off x="719455" y="1989455"/>
            <a:ext cx="7658100" cy="3696970"/>
          </a:xfrm>
        </p:spPr>
        <p:txBody>
          <a:bodyPr anchor="t"/>
          <a:lstStyle/>
          <a:p>
            <a:pPr>
              <a:buNone/>
            </a:pP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设：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F(n)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个人的合法队列，则：</a:t>
            </a: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按照最后一个人的性别分析，他要么是男，要么是女，所以可以分两大类讨论：</a:t>
            </a:r>
            <a:b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、如果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个人的合法队列的最后一个人是男，则对前面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n-1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个人的队列没有任何限制，他只要站在最后即可，所以，这种情况一共有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F(n-1);</a:t>
            </a:r>
          </a:p>
        </p:txBody>
      </p:sp>
      <p:sp>
        <p:nvSpPr>
          <p:cNvPr id="2355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355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18</a:t>
            </a:fld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26625"/>
          <p:cNvSpPr>
            <a:spLocks noGrp="1"/>
          </p:cNvSpPr>
          <p:nvPr>
            <p:ph idx="1"/>
          </p:nvPr>
        </p:nvSpPr>
        <p:spPr>
          <a:xfrm>
            <a:off x="827088" y="2024063"/>
            <a:ext cx="7416800" cy="3095625"/>
          </a:xfrm>
        </p:spPr>
        <p:txBody>
          <a:bodyPr anchor="t"/>
          <a:lstStyle/>
          <a:p>
            <a:pPr algn="l">
              <a:buNone/>
            </a:pP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2、如果n个人的合法队列的最后一个人是女，则要求队列的第n-1个人务必也是女生，这就是说，限定了最后两个人必须都是女生，这又可以分两种情况：</a:t>
            </a:r>
          </a:p>
        </p:txBody>
      </p:sp>
      <p:sp>
        <p:nvSpPr>
          <p:cNvPr id="24578" name="标题 26626"/>
          <p:cNvSpPr>
            <a:spLocks noGrp="1"/>
          </p:cNvSpPr>
          <p:nvPr>
            <p:ph type="title"/>
          </p:nvPr>
        </p:nvSpPr>
        <p:spPr>
          <a:xfrm>
            <a:off x="1187450" y="1052513"/>
            <a:ext cx="6877050" cy="720725"/>
          </a:xfrm>
        </p:spPr>
        <p:txBody>
          <a:bodyPr anchor="b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分析过程</a:t>
            </a:r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（2）</a:t>
            </a:r>
          </a:p>
        </p:txBody>
      </p:sp>
      <p:sp>
        <p:nvSpPr>
          <p:cNvPr id="2457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458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19</a:t>
            </a:fld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150938" y="873125"/>
            <a:ext cx="7793037" cy="839788"/>
          </a:xfrm>
        </p:spPr>
        <p:txBody>
          <a:bodyPr anchor="b"/>
          <a:lstStyle/>
          <a:p>
            <a:r>
              <a:rPr lang="zh-CN" altLang="en-US" sz="4000" b="1" dirty="0">
                <a:ea typeface="黑体" panose="02010609060101010101" pitchFamily="2" charset="-122"/>
              </a:rPr>
              <a:t>第四讲</a:t>
            </a: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900113" y="2349500"/>
            <a:ext cx="7772400" cy="1627188"/>
          </a:xfrm>
        </p:spPr>
        <p:txBody>
          <a:bodyPr anchor="t"/>
          <a:lstStyle/>
          <a:p>
            <a:pPr algn="ctr">
              <a:buNone/>
            </a:pPr>
            <a:r>
              <a:rPr lang="zh-CN" altLang="en-US" sz="7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递推求解</a:t>
            </a:r>
          </a:p>
        </p:txBody>
      </p:sp>
      <p:sp>
        <p:nvSpPr>
          <p:cNvPr id="512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512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占位符 27649"/>
          <p:cNvSpPr>
            <a:spLocks noGrp="1"/>
          </p:cNvSpPr>
          <p:nvPr>
            <p:ph idx="1"/>
          </p:nvPr>
        </p:nvSpPr>
        <p:spPr>
          <a:xfrm>
            <a:off x="755650" y="2205038"/>
            <a:ext cx="7561263" cy="2195512"/>
          </a:xfrm>
        </p:spPr>
        <p:txBody>
          <a:bodyPr anchor="t"/>
          <a:lstStyle/>
          <a:p>
            <a:pPr algn="l">
              <a:buNone/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2.1、如果队列的前n-2个人是合法的队列，则显然后面再加两个女生，也一定是合法的，这种情况有F(n-2);</a:t>
            </a:r>
          </a:p>
        </p:txBody>
      </p:sp>
      <p:sp>
        <p:nvSpPr>
          <p:cNvPr id="25602" name="标题 27650"/>
          <p:cNvSpPr>
            <a:spLocks noGrp="1"/>
          </p:cNvSpPr>
          <p:nvPr>
            <p:ph type="title"/>
          </p:nvPr>
        </p:nvSpPr>
        <p:spPr>
          <a:xfrm>
            <a:off x="1187450" y="1052513"/>
            <a:ext cx="6877050" cy="720725"/>
          </a:xfrm>
        </p:spPr>
        <p:txBody>
          <a:bodyPr anchor="b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分析过程</a:t>
            </a:r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（3）</a:t>
            </a:r>
          </a:p>
        </p:txBody>
      </p:sp>
      <p:sp>
        <p:nvSpPr>
          <p:cNvPr id="2560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560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20</a:t>
            </a:fld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占位符 28673"/>
          <p:cNvSpPr>
            <a:spLocks noGrp="1"/>
          </p:cNvSpPr>
          <p:nvPr>
            <p:ph idx="1"/>
          </p:nvPr>
        </p:nvSpPr>
        <p:spPr>
          <a:xfrm>
            <a:off x="719138" y="1989138"/>
            <a:ext cx="7597775" cy="3924300"/>
          </a:xfrm>
        </p:spPr>
        <p:txBody>
          <a:bodyPr anchor="t"/>
          <a:lstStyle/>
          <a:p>
            <a:pPr algn="l">
              <a:buNone/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2.2、但是，难点在于，即使前面n-2个人不是合法的队列，加上两个女生也有可能是合法的，当然，这种长度为n-2的不合法队列，不合法的地方必须是尾巴，就是说，这里说的长度是n-2的不合法串的形式必须是“F(n-4)+男+女”，这种情况一共有F(n-4).</a:t>
            </a:r>
          </a:p>
        </p:txBody>
      </p:sp>
      <p:sp>
        <p:nvSpPr>
          <p:cNvPr id="26626" name="标题 28674"/>
          <p:cNvSpPr>
            <a:spLocks noGrp="1"/>
          </p:cNvSpPr>
          <p:nvPr>
            <p:ph type="title"/>
          </p:nvPr>
        </p:nvSpPr>
        <p:spPr>
          <a:xfrm>
            <a:off x="1187450" y="1052513"/>
            <a:ext cx="6877050" cy="720725"/>
          </a:xfrm>
        </p:spPr>
        <p:txBody>
          <a:bodyPr anchor="b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分析过程</a:t>
            </a:r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（4）</a:t>
            </a:r>
          </a:p>
        </p:txBody>
      </p:sp>
      <p:sp>
        <p:nvSpPr>
          <p:cNvPr id="2662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662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21</a:t>
            </a:fld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9697"/>
          <p:cNvSpPr>
            <a:spLocks noGrp="1"/>
          </p:cNvSpPr>
          <p:nvPr>
            <p:ph type="title"/>
          </p:nvPr>
        </p:nvSpPr>
        <p:spPr>
          <a:xfrm>
            <a:off x="1204595" y="944880"/>
            <a:ext cx="6176010" cy="861695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结论：</a:t>
            </a:r>
          </a:p>
        </p:txBody>
      </p:sp>
      <p:sp>
        <p:nvSpPr>
          <p:cNvPr id="27650" name="文本占位符 29698"/>
          <p:cNvSpPr>
            <a:spLocks noGrp="1"/>
          </p:cNvSpPr>
          <p:nvPr>
            <p:ph idx="1"/>
          </p:nvPr>
        </p:nvSpPr>
        <p:spPr>
          <a:xfrm>
            <a:off x="1151255" y="2024380"/>
            <a:ext cx="7028180" cy="2769235"/>
          </a:xfrm>
        </p:spPr>
        <p:txBody>
          <a:bodyPr anchor="t"/>
          <a:lstStyle/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所以，通过以上的分析，可以得到递推的</a:t>
            </a: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通项公式：</a:t>
            </a:r>
          </a:p>
          <a:p>
            <a:pPr>
              <a:buNone/>
            </a:pP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F(n)=F(n-1)+F(n-2)+F(n-4)   (n&gt;3)</a:t>
            </a: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然后就是对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n&lt;=3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的一些特殊情况的处理了，</a:t>
            </a: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显然：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F(0)=1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F(1)=1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F(2)=2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F(3)=4</a:t>
            </a:r>
          </a:p>
        </p:txBody>
      </p:sp>
      <p:sp>
        <p:nvSpPr>
          <p:cNvPr id="2765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30721"/>
          <p:cNvSpPr txBox="1"/>
          <p:nvPr/>
        </p:nvSpPr>
        <p:spPr>
          <a:xfrm>
            <a:off x="1008063" y="1952625"/>
            <a:ext cx="7272337" cy="347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不容易系列之</a:t>
            </a:r>
            <a:r>
              <a:rPr lang="en-US" altLang="zh-CN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br>
              <a:rPr lang="en-US" altLang="zh-CN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en-US" altLang="zh-CN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—— </a:t>
            </a:r>
            <a:r>
              <a:rPr lang="en-US" altLang="zh-CN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LELE</a:t>
            </a:r>
            <a:r>
              <a:rPr lang="zh-CN" altLang="en-US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的</a:t>
            </a:r>
            <a:r>
              <a:rPr lang="en-US" altLang="zh-CN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RPG</a:t>
            </a:r>
            <a:r>
              <a:rPr lang="zh-CN" altLang="en-US" sz="4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hlinkClick r:id="rId2"/>
              </a:rPr>
              <a:t>难题</a:t>
            </a:r>
            <a:endParaRPr lang="zh-CN" altLang="en-US" sz="40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0" hangingPunct="0"/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eaLnBrk="0" hangingPunct="0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有排成一行的ｎ个方格，用红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(Red)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(Pink)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、绿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(Green)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三色涂每个格子，每格涂一色，要求任何相邻的方格不能同色，且首尾两格也不同色．求全部的满足要求的涂法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</a:p>
        </p:txBody>
      </p:sp>
      <p:sp>
        <p:nvSpPr>
          <p:cNvPr id="28674" name="矩形 30722"/>
          <p:cNvSpPr/>
          <p:nvPr/>
        </p:nvSpPr>
        <p:spPr>
          <a:xfrm>
            <a:off x="1368425" y="981075"/>
            <a:ext cx="6659563" cy="8270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附加题（看看效果）：</a:t>
            </a:r>
          </a:p>
        </p:txBody>
      </p:sp>
      <p:sp>
        <p:nvSpPr>
          <p:cNvPr id="2867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867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23</a:t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31745"/>
          <p:cNvSpPr/>
          <p:nvPr/>
        </p:nvSpPr>
        <p:spPr>
          <a:xfrm>
            <a:off x="1162050" y="2131695"/>
            <a:ext cx="71716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某人写了n封信，还有n个信封，如果所有的信都装错了信封，求共有多少种可能的情况？ </a:t>
            </a:r>
          </a:p>
        </p:txBody>
      </p:sp>
      <p:sp>
        <p:nvSpPr>
          <p:cNvPr id="29698" name="矩形 31746"/>
          <p:cNvSpPr/>
          <p:nvPr/>
        </p:nvSpPr>
        <p:spPr>
          <a:xfrm>
            <a:off x="1225550" y="1052513"/>
            <a:ext cx="7596188" cy="731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附加题：</a:t>
            </a:r>
            <a:r>
              <a:rPr lang="en-US" altLang="zh-CN" sz="3600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1465</a:t>
            </a:r>
            <a:r>
              <a:rPr lang="zh-CN" altLang="en-US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不容易系列之一</a:t>
            </a:r>
          </a:p>
        </p:txBody>
      </p:sp>
      <p:sp>
        <p:nvSpPr>
          <p:cNvPr id="2969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2970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24</a:t>
            </a:fld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2769"/>
          <p:cNvSpPr>
            <a:spLocks noGrp="1"/>
          </p:cNvSpPr>
          <p:nvPr>
            <p:ph type="title"/>
          </p:nvPr>
        </p:nvSpPr>
        <p:spPr>
          <a:xfrm>
            <a:off x="1258888" y="981075"/>
            <a:ext cx="5292725" cy="792163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分析思路：</a:t>
            </a:r>
          </a:p>
        </p:txBody>
      </p:sp>
      <p:sp>
        <p:nvSpPr>
          <p:cNvPr id="32771" name="文本框 32770"/>
          <p:cNvSpPr txBox="1"/>
          <p:nvPr/>
        </p:nvSpPr>
        <p:spPr>
          <a:xfrm>
            <a:off x="900113" y="1917700"/>
            <a:ext cx="7380287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N=1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时，易得解～，假设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F(N-1)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F(N-2)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已经得到，重点分析下面的情况：</a:t>
            </a:r>
          </a:p>
        </p:txBody>
      </p:sp>
      <p:sp>
        <p:nvSpPr>
          <p:cNvPr id="32772" name="文本框 32771"/>
          <p:cNvSpPr txBox="1"/>
          <p:nvPr/>
        </p:nvSpPr>
        <p:spPr>
          <a:xfrm>
            <a:off x="900113" y="4724400"/>
            <a:ext cx="7235825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ClrTx/>
              <a:buSzTx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4、后者简单，只能是没装错的那封和第N封交换信封，没装错的那封可以是前面N-1封中的任意一个，故= F(N-2) * (N-1)</a:t>
            </a:r>
          </a:p>
        </p:txBody>
      </p:sp>
      <p:sp>
        <p:nvSpPr>
          <p:cNvPr id="32773" name="文本框 32772"/>
          <p:cNvSpPr txBox="1"/>
          <p:nvPr/>
        </p:nvSpPr>
        <p:spPr>
          <a:xfrm>
            <a:off x="900113" y="3789363"/>
            <a:ext cx="7272337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ClrTx/>
              <a:buSzTx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3、前者，对于每种错装，可从N-1封信中任意取一封和第N封错装，故=F(N-1)*(N-1)</a:t>
            </a:r>
          </a:p>
        </p:txBody>
      </p:sp>
      <p:sp>
        <p:nvSpPr>
          <p:cNvPr id="32774" name="文本框 32773"/>
          <p:cNvSpPr txBox="1"/>
          <p:nvPr/>
        </p:nvSpPr>
        <p:spPr>
          <a:xfrm>
            <a:off x="900113" y="2852738"/>
            <a:ext cx="74168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ClrTx/>
              <a:buSzTx/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2、当有N封信的时候，前面N-1封信可以有N-1或者 N-2封错装</a:t>
            </a:r>
          </a:p>
        </p:txBody>
      </p:sp>
      <p:sp>
        <p:nvSpPr>
          <p:cNvPr id="30726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072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25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  <p:bldP spid="327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3793"/>
          <p:cNvSpPr>
            <a:spLocks noGrp="1"/>
          </p:cNvSpPr>
          <p:nvPr>
            <p:ph type="title"/>
          </p:nvPr>
        </p:nvSpPr>
        <p:spPr>
          <a:xfrm>
            <a:off x="1150938" y="981075"/>
            <a:ext cx="5616575" cy="803275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得到如下递推公式：</a:t>
            </a:r>
          </a:p>
        </p:txBody>
      </p:sp>
      <p:sp>
        <p:nvSpPr>
          <p:cNvPr id="31746" name="矩形 33794"/>
          <p:cNvSpPr/>
          <p:nvPr/>
        </p:nvSpPr>
        <p:spPr>
          <a:xfrm>
            <a:off x="1151255" y="2094230"/>
            <a:ext cx="75418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Gungsuh" panose="02030600000101010101" pitchFamily="2" charset="-127"/>
              </a:rPr>
              <a:t>递归公式</a:t>
            </a: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：</a:t>
            </a:r>
          </a:p>
          <a:p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 d[n]= (n-1)*( d[n-1] + d[n-2])</a:t>
            </a: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Gungsuh" panose="02030600000101010101" pitchFamily="2" charset="-127"/>
                <a:sym typeface="+mn-ea"/>
              </a:rPr>
              <a:t>其中：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d[1]=0;   d[2]=1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33796" name="矩形 33795"/>
          <p:cNvSpPr/>
          <p:nvPr/>
        </p:nvSpPr>
        <p:spPr>
          <a:xfrm>
            <a:off x="1348105" y="3614738"/>
            <a:ext cx="6589713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36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36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这就是著名的</a:t>
            </a: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错排公式</a:t>
            </a:r>
            <a:r>
              <a:rPr lang="en-US" altLang="zh-CN" sz="36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3174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174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26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4817"/>
          <p:cNvSpPr>
            <a:spLocks noGrp="1"/>
          </p:cNvSpPr>
          <p:nvPr>
            <p:ph type="title"/>
          </p:nvPr>
        </p:nvSpPr>
        <p:spPr>
          <a:xfrm>
            <a:off x="1187450" y="908050"/>
            <a:ext cx="5976938" cy="86360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课后任务：</a:t>
            </a:r>
          </a:p>
        </p:txBody>
      </p:sp>
      <p:sp>
        <p:nvSpPr>
          <p:cNvPr id="32770" name="文本占位符 34818"/>
          <p:cNvSpPr>
            <a:spLocks noGrp="1"/>
          </p:cNvSpPr>
          <p:nvPr>
            <p:ph idx="1"/>
          </p:nvPr>
        </p:nvSpPr>
        <p:spPr>
          <a:xfrm>
            <a:off x="1187450" y="2169160"/>
            <a:ext cx="7274560" cy="200914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</a:t>
            </a:r>
            <a:r>
              <a:rPr lang="en-US" sz="2400" b="1">
                <a:solidFill>
                  <a:schemeClr val="bg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2202</a:t>
            </a:r>
            <a:r>
              <a:rPr lang="zh-CN" altLang="en-US" sz="2400" b="1">
                <a:solidFill>
                  <a:schemeClr val="bg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《ACM程序设计》</a:t>
            </a:r>
            <a:r>
              <a:rPr lang="zh-CN" altLang="en-US" sz="2400" b="1" dirty="0">
                <a:solidFill>
                  <a:schemeClr val="bg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作业（4）—— 刘春英老师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三分听讲，七分练习！       </a:t>
            </a:r>
            <a:endParaRPr lang="zh-CN" altLang="en-US" b="1" dirty="0">
              <a:solidFill>
                <a:schemeClr val="bg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77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277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27</a:t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5841"/>
          <p:cNvSpPr>
            <a:spLocks noGrp="1"/>
          </p:cNvSpPr>
          <p:nvPr>
            <p:ph type="title"/>
          </p:nvPr>
        </p:nvSpPr>
        <p:spPr>
          <a:xfrm>
            <a:off x="1162685" y="1035685"/>
            <a:ext cx="4925695" cy="737870"/>
          </a:xfrm>
        </p:spPr>
        <p:txBody>
          <a:bodyPr anchor="b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36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下周再见！</a:t>
            </a:r>
          </a:p>
        </p:txBody>
      </p:sp>
      <p:pic>
        <p:nvPicPr>
          <p:cNvPr id="33794" name="图片 35842" descr="trophy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858135"/>
            <a:ext cx="2828925" cy="3999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文本占位符 35843"/>
          <p:cNvSpPr>
            <a:spLocks noGrp="1"/>
          </p:cNvSpPr>
          <p:nvPr>
            <p:ph idx="1"/>
          </p:nvPr>
        </p:nvSpPr>
        <p:spPr>
          <a:xfrm>
            <a:off x="1162050" y="2272030"/>
            <a:ext cx="5429885" cy="2789555"/>
          </a:xfrm>
        </p:spPr>
        <p:txBody>
          <a:bodyPr anchor="t"/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下周预告：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动态规划（</a:t>
            </a:r>
            <a:r>
              <a:rPr lang="en-US" altLang="zh-CN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DP</a:t>
            </a:r>
            <a:r>
              <a:rPr lang="zh-CN" altLang="en-US" sz="60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）</a:t>
            </a:r>
          </a:p>
        </p:txBody>
      </p:sp>
      <p:sp>
        <p:nvSpPr>
          <p:cNvPr id="33796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3379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28</a:t>
            </a:fld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8193"/>
          <p:cNvSpPr>
            <a:spLocks noGrp="1"/>
          </p:cNvSpPr>
          <p:nvPr>
            <p:ph type="title"/>
          </p:nvPr>
        </p:nvSpPr>
        <p:spPr>
          <a:xfrm>
            <a:off x="1150938" y="873125"/>
            <a:ext cx="6769100" cy="900113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先来看一个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超级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简单的例题</a:t>
            </a:r>
            <a:r>
              <a:rPr lang="en-US" altLang="zh-CN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: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sz="half" idx="1"/>
          </p:nvPr>
        </p:nvSpPr>
        <p:spPr>
          <a:xfrm>
            <a:off x="1183005" y="2018030"/>
            <a:ext cx="7242175" cy="3361055"/>
          </a:xfrm>
        </p:spPr>
        <p:txBody>
          <a:bodyPr anchor="t"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人坐在一起，当问第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个人多少岁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他说比第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个人大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岁，问第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个人多少岁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他说比第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个人大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岁，依此下去，问第一个人多少岁，他说他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岁，最后求第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个人多少岁？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如果所坐的不是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人而是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人，写出第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个人的年龄表达式。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14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3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1216343" y="2097088"/>
          <a:ext cx="580961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739900" imgH="736600" progId="">
                  <p:embed/>
                </p:oleObj>
              </mc:Choice>
              <mc:Fallback>
                <p:oleObj r:id="rId3" imgW="1739900" imgH="7366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16343" y="2097088"/>
                        <a:ext cx="5809615" cy="2006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标题 9218"/>
          <p:cNvSpPr>
            <a:spLocks noGrp="1"/>
          </p:cNvSpPr>
          <p:nvPr>
            <p:ph type="title"/>
          </p:nvPr>
        </p:nvSpPr>
        <p:spPr>
          <a:xfrm>
            <a:off x="1187450" y="873125"/>
            <a:ext cx="6516688" cy="839788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显然可以得到如下公式:</a:t>
            </a:r>
          </a:p>
        </p:txBody>
      </p:sp>
      <p:sp>
        <p:nvSpPr>
          <p:cNvPr id="9220" name="文本框 9219"/>
          <p:cNvSpPr txBox="1"/>
          <p:nvPr/>
        </p:nvSpPr>
        <p:spPr>
          <a:xfrm>
            <a:off x="1295400" y="4400550"/>
            <a:ext cx="5724525" cy="1322070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化简后的公式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F(n)=10+(n-1)*2</a:t>
            </a:r>
          </a:p>
        </p:txBody>
      </p:sp>
      <p:sp>
        <p:nvSpPr>
          <p:cNvPr id="717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717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4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0241"/>
          <p:cNvSpPr>
            <a:spLocks noGrp="1"/>
          </p:cNvSpPr>
          <p:nvPr>
            <p:ph type="title"/>
          </p:nvPr>
        </p:nvSpPr>
        <p:spPr>
          <a:xfrm>
            <a:off x="1295400" y="620713"/>
            <a:ext cx="5797550" cy="1143000"/>
          </a:xfrm>
        </p:spPr>
        <p:txBody>
          <a:bodyPr anchor="b"/>
          <a:lstStyle/>
          <a:p>
            <a:r>
              <a:rPr lang="en-US" altLang="zh-CN" sz="3600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Fibnacci</a:t>
            </a:r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数列：</a:t>
            </a:r>
          </a:p>
        </p:txBody>
      </p:sp>
      <p:graphicFrame>
        <p:nvGraphicFramePr>
          <p:cNvPr id="8194" name="内容占位符 10242"/>
          <p:cNvGraphicFramePr>
            <a:graphicFrameLocks noGrp="1" noChangeAspect="1"/>
          </p:cNvGraphicFramePr>
          <p:nvPr>
            <p:ph idx="1"/>
          </p:nvPr>
        </p:nvGraphicFramePr>
        <p:xfrm>
          <a:off x="1295400" y="2133600"/>
          <a:ext cx="608488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426845" imgH="713105" progId="">
                  <p:embed/>
                </p:oleObj>
              </mc:Choice>
              <mc:Fallback>
                <p:oleObj r:id="rId3" imgW="1426845" imgH="71310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133600"/>
                        <a:ext cx="6084888" cy="2466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1236980" y="4912360"/>
            <a:ext cx="65176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即：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2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3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5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8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13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21</a:t>
            </a:r>
            <a:r>
              <a:rPr lang="zh-CN" altLang="en-US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en-US" altLang="zh-CN" sz="2800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34…</a:t>
            </a:r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819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5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1265"/>
          <p:cNvSpPr>
            <a:spLocks noGrp="1"/>
          </p:cNvSpPr>
          <p:nvPr>
            <p:ph type="title"/>
          </p:nvPr>
        </p:nvSpPr>
        <p:spPr>
          <a:xfrm>
            <a:off x="1150938" y="873125"/>
            <a:ext cx="6300787" cy="947738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思考:</a:t>
            </a:r>
          </a:p>
        </p:txBody>
      </p:sp>
      <p:sp>
        <p:nvSpPr>
          <p:cNvPr id="11267" name="矩形 11266"/>
          <p:cNvSpPr/>
          <p:nvPr/>
        </p:nvSpPr>
        <p:spPr>
          <a:xfrm>
            <a:off x="1151255" y="2209165"/>
            <a:ext cx="6496685" cy="1166495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有了公式，人工计算的方法？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常见的编程实现方法？（优缺点？）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2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922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6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2289"/>
          <p:cNvSpPr>
            <a:spLocks noGrp="1"/>
          </p:cNvSpPr>
          <p:nvPr>
            <p:ph type="title"/>
          </p:nvPr>
        </p:nvSpPr>
        <p:spPr>
          <a:xfrm>
            <a:off x="1150938" y="836613"/>
            <a:ext cx="7793037" cy="839787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简单思考题:</a:t>
            </a:r>
          </a:p>
        </p:txBody>
      </p:sp>
      <p:sp>
        <p:nvSpPr>
          <p:cNvPr id="10242" name="文本占位符 12290"/>
          <p:cNvSpPr>
            <a:spLocks noGrp="1"/>
          </p:cNvSpPr>
          <p:nvPr>
            <p:ph idx="1"/>
          </p:nvPr>
        </p:nvSpPr>
        <p:spPr>
          <a:xfrm>
            <a:off x="792163" y="2205038"/>
            <a:ext cx="7632700" cy="2952750"/>
          </a:xfrm>
        </p:spPr>
        <p:txBody>
          <a:bodyPr anchor="t"/>
          <a:lstStyle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在一个平面上有一个圆和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条直线，这些直线中每一条在圆内同其他直线相交，假设没有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条直线相交于一点，试问这些直线将圆分成多少区域。</a:t>
            </a:r>
          </a:p>
        </p:txBody>
      </p:sp>
      <p:sp>
        <p:nvSpPr>
          <p:cNvPr id="1024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024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7</a:t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3313"/>
          <p:cNvSpPr>
            <a:spLocks noGrp="1"/>
          </p:cNvSpPr>
          <p:nvPr>
            <p:ph type="title"/>
          </p:nvPr>
        </p:nvSpPr>
        <p:spPr>
          <a:xfrm>
            <a:off x="1150938" y="765175"/>
            <a:ext cx="7793037" cy="984250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是不是这个——</a:t>
            </a:r>
          </a:p>
        </p:txBody>
      </p:sp>
      <p:sp>
        <p:nvSpPr>
          <p:cNvPr id="11266" name="文本占位符 13314"/>
          <p:cNvSpPr>
            <a:spLocks noGrp="1"/>
          </p:cNvSpPr>
          <p:nvPr>
            <p:ph idx="1"/>
          </p:nvPr>
        </p:nvSpPr>
        <p:spPr>
          <a:xfrm>
            <a:off x="1151255" y="2115185"/>
            <a:ext cx="6137910" cy="1112520"/>
          </a:xfrm>
          <a:solidFill>
            <a:schemeClr val="bg1"/>
          </a:solidFill>
          <a:ln>
            <a:solidFill>
              <a:schemeClr val="tx1"/>
            </a:solidFill>
            <a:miter/>
          </a:ln>
        </p:spPr>
        <p:txBody>
          <a:bodyPr wrap="square" lIns="182562" tIns="46038" rIns="182562" bIns="46038" anchor="t"/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F(1)=2;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F(n) = F(n-1)+n;</a:t>
            </a:r>
          </a:p>
        </p:txBody>
      </p:sp>
      <p:sp>
        <p:nvSpPr>
          <p:cNvPr id="13316" name="矩形 13315"/>
          <p:cNvSpPr/>
          <p:nvPr/>
        </p:nvSpPr>
        <p:spPr>
          <a:xfrm>
            <a:off x="1162050" y="3522980"/>
            <a:ext cx="6138545" cy="11664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562" tIns="46038" rIns="182562" bIns="46038" anchor="t"/>
          <a:lstStyle/>
          <a:p>
            <a:pPr marL="342900" indent="-342900">
              <a:buFont typeface="Wingdings" panose="05000000000000000000" pitchFamily="2" charset="2"/>
            </a:pPr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cs typeface="Gungsuh" panose="02030600000101010101" pitchFamily="2" charset="-127"/>
              </a:rPr>
              <a:t>化简后：</a:t>
            </a:r>
          </a:p>
          <a:p>
            <a:pPr marL="342900" indent="-342900">
              <a:buFont typeface="Wingdings" panose="05000000000000000000" pitchFamily="2" charset="2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F(n) = n(n+1)/2 +1;</a:t>
            </a:r>
          </a:p>
        </p:txBody>
      </p:sp>
      <p:sp>
        <p:nvSpPr>
          <p:cNvPr id="1126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126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8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4337"/>
          <p:cNvSpPr>
            <a:spLocks noGrp="1"/>
          </p:cNvSpPr>
          <p:nvPr>
            <p:ph type="title"/>
          </p:nvPr>
        </p:nvSpPr>
        <p:spPr>
          <a:xfrm>
            <a:off x="1187450" y="692150"/>
            <a:ext cx="6769100" cy="1055688"/>
          </a:xfrm>
        </p:spPr>
        <p:txBody>
          <a:bodyPr anchor="b"/>
          <a:lstStyle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太简单了?</a:t>
            </a:r>
          </a:p>
        </p:txBody>
      </p:sp>
      <p:sp>
        <p:nvSpPr>
          <p:cNvPr id="14339" name="矩形 14338"/>
          <p:cNvSpPr/>
          <p:nvPr/>
        </p:nvSpPr>
        <p:spPr>
          <a:xfrm>
            <a:off x="2124075" y="2741930"/>
            <a:ext cx="5430520" cy="105791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zh-CN" altLang="en-US" sz="32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来个稍微麻烦一些的</a:t>
            </a:r>
            <a:r>
              <a:rPr lang="en-US" altLang="zh-CN" sz="32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4340" name="任意多边形 14339"/>
          <p:cNvSpPr/>
          <p:nvPr/>
        </p:nvSpPr>
        <p:spPr>
          <a:xfrm>
            <a:off x="4140200" y="3897630"/>
            <a:ext cx="3240405" cy="59944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  <a:t>2022/3/8</a:t>
            </a:fld>
            <a:endParaRPr lang="zh-CN" altLang="en-US" sz="1400"/>
          </a:p>
        </p:txBody>
      </p:sp>
      <p:sp>
        <p:nvSpPr>
          <p:cNvPr id="1229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4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  <a:t>9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1dfc9b-6ef7-49c2-a029-8eab0357632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528944-7d90-4fb2-ac5c-face98541d2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d38f3b-3aee-4e1d-8122-5007934fd8ab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1386</Words>
  <Application>Microsoft Office PowerPoint</Application>
  <PresentationFormat>全屏显示(4:3)</PresentationFormat>
  <Paragraphs>159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Gungsuh</vt:lpstr>
      <vt:lpstr>仿宋</vt:lpstr>
      <vt:lpstr>黑体</vt:lpstr>
      <vt:lpstr>楷体_GB2312</vt:lpstr>
      <vt:lpstr>Arial</vt:lpstr>
      <vt:lpstr>Calibri</vt:lpstr>
      <vt:lpstr>Tahoma</vt:lpstr>
      <vt:lpstr>Times New Roman</vt:lpstr>
      <vt:lpstr>Wingdings</vt:lpstr>
      <vt:lpstr>Blends</vt:lpstr>
      <vt:lpstr>ACM程序设计</vt:lpstr>
      <vt:lpstr>第四讲</vt:lpstr>
      <vt:lpstr>先来看一个超级简单的例题:</vt:lpstr>
      <vt:lpstr>显然可以得到如下公式:</vt:lpstr>
      <vt:lpstr>Fibnacci数列：</vt:lpstr>
      <vt:lpstr>思考:</vt:lpstr>
      <vt:lpstr>简单思考题:</vt:lpstr>
      <vt:lpstr>是不是这个——</vt:lpstr>
      <vt:lpstr>太简单了?</vt:lpstr>
      <vt:lpstr>（2050）折线分割平面</vt:lpstr>
      <vt:lpstr>思考:如何用递推解决?</vt:lpstr>
      <vt:lpstr>另外一种结论:</vt:lpstr>
      <vt:lpstr>总结：递推求解的基本方法：</vt:lpstr>
      <vt:lpstr>PowerPoint 演示文稿</vt:lpstr>
      <vt:lpstr>PowerPoint 演示文稿</vt:lpstr>
      <vt:lpstr>PowerPoint 演示文稿</vt:lpstr>
      <vt:lpstr>最后一个思考题（有点难度）</vt:lpstr>
      <vt:lpstr>分析过程（1）</vt:lpstr>
      <vt:lpstr>分析过程（2）</vt:lpstr>
      <vt:lpstr>分析过程（3）</vt:lpstr>
      <vt:lpstr>分析过程（4）</vt:lpstr>
      <vt:lpstr>结论：</vt:lpstr>
      <vt:lpstr>PowerPoint 演示文稿</vt:lpstr>
      <vt:lpstr>PowerPoint 演示文稿</vt:lpstr>
      <vt:lpstr>分析思路：</vt:lpstr>
      <vt:lpstr>得到如下递推公式：</vt:lpstr>
      <vt:lpstr>课后任务：</vt:lpstr>
      <vt:lpstr>下周再见！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hdu</cp:lastModifiedBy>
  <cp:revision>341</cp:revision>
  <dcterms:created xsi:type="dcterms:W3CDTF">2013-03-21T07:40:00Z</dcterms:created>
  <dcterms:modified xsi:type="dcterms:W3CDTF">2022-03-08T11:20:53Z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2052-11.1.0.10700</vt:lpwstr>
  </property>
  <property fmtid="{D5CDD505-2E9C-101B-9397-08002B2CF9AE}" pid="5" name="ICV">
    <vt:lpwstr>E2960D6E800D49D6A47D900B02504D46</vt:lpwstr>
  </property>
</Properties>
</file>