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121" r:id="rId3"/>
    <p:sldId id="717" r:id="rId4"/>
    <p:sldId id="1078" r:id="rId5"/>
    <p:sldId id="1079" r:id="rId6"/>
    <p:sldId id="1080" r:id="rId7"/>
    <p:sldId id="1081" r:id="rId8"/>
    <p:sldId id="1082" r:id="rId9"/>
    <p:sldId id="1083" r:id="rId10"/>
    <p:sldId id="1084" r:id="rId11"/>
    <p:sldId id="1085" r:id="rId12"/>
    <p:sldId id="1086" r:id="rId13"/>
    <p:sldId id="1087" r:id="rId14"/>
    <p:sldId id="1088" r:id="rId15"/>
    <p:sldId id="1089" r:id="rId16"/>
    <p:sldId id="1090" r:id="rId17"/>
    <p:sldId id="1091" r:id="rId18"/>
    <p:sldId id="1092" r:id="rId19"/>
    <p:sldId id="1093" r:id="rId20"/>
    <p:sldId id="1094" r:id="rId21"/>
    <p:sldId id="1095" r:id="rId22"/>
    <p:sldId id="1097" r:id="rId23"/>
    <p:sldId id="1099" r:id="rId24"/>
    <p:sldId id="1100" r:id="rId25"/>
    <p:sldId id="1101" r:id="rId26"/>
    <p:sldId id="1102" r:id="rId27"/>
    <p:sldId id="1110" r:id="rId28"/>
    <p:sldId id="1111" r:id="rId29"/>
    <p:sldId id="1114" r:id="rId30"/>
    <p:sldId id="1113" r:id="rId31"/>
    <p:sldId id="1118" r:id="rId32"/>
    <p:sldId id="1117" r:id="rId33"/>
    <p:sldId id="1153" r:id="rId34"/>
    <p:sldId id="1122" r:id="rId35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02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1"/>
        <p:guide pos="3702"/>
      </p:guideLst>
    </p:cSldViewPr>
  </p:slide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2438400"/>
            <a:ext cx="12012084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fld id="{BB962C8B-B14F-4D97-AF65-F5344CB8AC3E}" type="datetime1">
              <a:rPr lang="zh-CN" altLang="en-US" strike="noStrike" noProof="1" dirty="0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endParaRPr lang="zh-CN" altLang="en-US" strike="noStrike" noProof="1" dirty="0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fld id="{9A0DB2DC-4C9A-4742-B13C-FB6460FD3503}" type="slidenum">
              <a:rPr lang="zh-CN" altLang="en-US" strike="noStrike" noProof="1" dirty="0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5" y="214313"/>
            <a:ext cx="2601384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53345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2149" y="2017713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556684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1066800" y="1098550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721784" y="1520825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1214967" y="1520825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69333" y="144780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1016000" y="990600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534584" y="214313"/>
            <a:ext cx="10390716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yafeng.en.alibaba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yafeng.en.alibaba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yafeng.en.alibaba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yafeng.en.alibaba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97" name="图片 4097" descr="icpc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429000"/>
            <a:ext cx="76962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8"/>
          <p:cNvSpPr>
            <a:spLocks noGrp="1"/>
          </p:cNvSpPr>
          <p:nvPr>
            <p:ph type="ctrTitle"/>
          </p:nvPr>
        </p:nvSpPr>
        <p:spPr>
          <a:xfrm>
            <a:off x="2667000" y="685800"/>
            <a:ext cx="6781800" cy="1676400"/>
          </a:xfrm>
        </p:spPr>
        <p:txBody>
          <a:bodyPr anchor="b"/>
          <a:p>
            <a:pPr algn="ctr" defTabSz="914400">
              <a:lnSpc>
                <a:spcPct val="140000"/>
              </a:lnSpc>
              <a:buClrTx/>
              <a:buSzTx/>
              <a:buFontTx/>
            </a:pPr>
            <a:r>
              <a:rPr lang="en-US" altLang="zh-CN" sz="7200" b="1" kern="1200" baseline="0"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ACM</a:t>
            </a:r>
            <a:r>
              <a:rPr lang="zh-CN" altLang="en-US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4000" kern="1200" baseline="0">
              <a:latin typeface="Gungsuh" panose="02030600000101010101" pitchFamily="2" charset="-127"/>
              <a:ea typeface="Gungsuh" panose="02030600000101010101" pitchFamily="2" charset="-127"/>
              <a:cs typeface="+mj-cs"/>
            </a:endParaRPr>
          </a:p>
        </p:txBody>
      </p:sp>
      <p:sp>
        <p:nvSpPr>
          <p:cNvPr id="4099" name="副标题 4099"/>
          <p:cNvSpPr>
            <a:spLocks noGrp="1"/>
          </p:cNvSpPr>
          <p:nvPr>
            <p:ph type="subTitle" idx="1"/>
          </p:nvPr>
        </p:nvSpPr>
        <p:spPr>
          <a:xfrm>
            <a:off x="2895600" y="2743200"/>
            <a:ext cx="6248400" cy="1371600"/>
          </a:xfrm>
        </p:spPr>
        <p:txBody>
          <a:bodyPr anchor="t"/>
          <a:p>
            <a:pPr defTabSz="914400">
              <a:buSzPct val="60000"/>
            </a:pPr>
            <a:r>
              <a:rPr lang="zh-CN" altLang="en-US" b="1" kern="1200" baseline="0">
                <a:latin typeface="仿宋" panose="02010609060101010101" charset="-122"/>
                <a:ea typeface="仿宋" panose="02010609060101010101" charset="-122"/>
                <a:cs typeface="+mn-cs"/>
              </a:rPr>
              <a:t>杭州电子科技大学  刘春英</a:t>
            </a:r>
            <a:endParaRPr lang="zh-CN" altLang="en-US" b="1" kern="1200" baseline="0">
              <a:latin typeface="仿宋" panose="02010609060101010101" charset="-122"/>
              <a:ea typeface="仿宋" panose="02010609060101010101" charset="-122"/>
              <a:cs typeface="+mn-cs"/>
            </a:endParaRPr>
          </a:p>
          <a:p>
            <a:pPr defTabSz="914400">
              <a:buSzPct val="60000"/>
            </a:pPr>
            <a:r>
              <a:rPr lang="en-US" altLang="zh-CN" kern="1200" baseline="0">
                <a:latin typeface="Gungsuh" panose="02030600000101010101" pitchFamily="2" charset="-127"/>
                <a:ea typeface="Gungsuh" panose="02030600000101010101" pitchFamily="2" charset="-127"/>
                <a:cs typeface="+mn-cs"/>
              </a:rPr>
              <a:t>acm@hdu.edu.cn</a:t>
            </a:r>
            <a:endParaRPr lang="en-US" altLang="zh-CN" kern="1200" baseline="0">
              <a:latin typeface="Gungsuh" panose="02030600000101010101" pitchFamily="2" charset="-127"/>
              <a:ea typeface="Gungsuh" panose="02030600000101010101" pitchFamily="2" charset="-127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5361"/>
          <p:cNvSpPr>
            <a:spLocks noGrp="1"/>
          </p:cNvSpPr>
          <p:nvPr>
            <p:ph type="title"/>
          </p:nvPr>
        </p:nvSpPr>
        <p:spPr>
          <a:xfrm>
            <a:off x="1812290" y="692150"/>
            <a:ext cx="8655685" cy="102743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课内练习: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13314" name="文本占位符 15362"/>
          <p:cNvSpPr>
            <a:spLocks noGrp="1"/>
          </p:cNvSpPr>
          <p:nvPr>
            <p:ph idx="1"/>
          </p:nvPr>
        </p:nvSpPr>
        <p:spPr>
          <a:xfrm>
            <a:off x="1882140" y="2205355"/>
            <a:ext cx="8103235" cy="642620"/>
          </a:xfrm>
        </p:spPr>
        <p:txBody>
          <a:bodyPr anchor="t"/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取子游戏:</a:t>
            </a: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 S = {1, 3, 4}</a:t>
            </a:r>
            <a:endParaRPr lang="en-US" altLang="zh-CN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13317" name="矩形 15365"/>
          <p:cNvSpPr/>
          <p:nvPr/>
        </p:nvSpPr>
        <p:spPr>
          <a:xfrm>
            <a:off x="2035175" y="3121660"/>
            <a:ext cx="8995410" cy="12319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x 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:    </a:t>
            </a: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0 1 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2 3 4 5  6 7 8 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9 10 11 12 13 14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…</a:t>
            </a:r>
            <a:endParaRPr lang="en-US" altLang="x-none" sz="3200" dirty="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Pos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:</a:t>
            </a: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P N P N N N N P N P 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N 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N 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 </a:t>
            </a: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N 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N 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x-none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P</a:t>
            </a:r>
            <a:r>
              <a:rPr lang="zh-CN" altLang="en-US" sz="32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…</a:t>
            </a:r>
            <a:endParaRPr lang="en-US" altLang="x-none" sz="3200" dirty="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13318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3319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7" name="标题 16385"/>
          <p:cNvSpPr>
            <a:spLocks noGrp="1"/>
          </p:cNvSpPr>
          <p:nvPr>
            <p:ph type="title"/>
          </p:nvPr>
        </p:nvSpPr>
        <p:spPr>
          <a:xfrm>
            <a:off x="1764030" y="836930"/>
            <a:ext cx="7105650" cy="87757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实战练习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16387" name="矩形 16386"/>
          <p:cNvSpPr/>
          <p:nvPr/>
        </p:nvSpPr>
        <p:spPr>
          <a:xfrm>
            <a:off x="1895475" y="2168525"/>
            <a:ext cx="6253480" cy="755650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600" b="1">
                <a:latin typeface="仿宋" panose="02010609060101010101" charset="-122"/>
                <a:ea typeface="仿宋" panose="02010609060101010101" charset="-122"/>
              </a:rPr>
              <a:t>玩游戏的小男孩</a:t>
            </a:r>
            <a:endParaRPr lang="zh-CN" altLang="en-US" sz="36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39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4340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95475" y="2924175"/>
          <a:ext cx="8530590" cy="316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n w="19050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n w="19050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n w="19050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n w="19050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n w="19050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ln w="19050">
                            <a:solidFill>
                              <a:schemeClr val="accent1"/>
                            </a:solidFill>
                          </a:ln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▲</a:t>
                      </a:r>
                      <a:endParaRPr lang="zh-CN" altLang="en-US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796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975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96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ln w="19050"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7409"/>
          <p:cNvSpPr>
            <a:spLocks noGrp="1"/>
          </p:cNvSpPr>
          <p:nvPr>
            <p:ph type="title"/>
          </p:nvPr>
        </p:nvSpPr>
        <p:spPr>
          <a:xfrm>
            <a:off x="1786255" y="728980"/>
            <a:ext cx="8681720" cy="94742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第二部分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15362" name="文本占位符 17410"/>
          <p:cNvSpPr>
            <a:spLocks noGrp="1"/>
          </p:cNvSpPr>
          <p:nvPr>
            <p:ph idx="1"/>
          </p:nvPr>
        </p:nvSpPr>
        <p:spPr>
          <a:xfrm>
            <a:off x="2018665" y="2457450"/>
            <a:ext cx="7997190" cy="1403350"/>
          </a:xfrm>
        </p:spPr>
        <p:txBody>
          <a:bodyPr anchor="t"/>
          <a:p>
            <a:pPr algn="ctr">
              <a:buNone/>
            </a:pPr>
            <a:r>
              <a:rPr lang="en-US" altLang="zh-CN" sz="6600" b="1">
                <a:latin typeface="Gungsuh" panose="02030600000101010101" pitchFamily="2" charset="-127"/>
                <a:ea typeface="Gungsuh" panose="02030600000101010101" pitchFamily="2" charset="-127"/>
              </a:rPr>
              <a:t>Nim</a:t>
            </a:r>
            <a:r>
              <a:rPr lang="zh-CN" altLang="en-US" sz="6600" b="1">
                <a:latin typeface="仿宋" panose="02010609060101010101" charset="-122"/>
                <a:ea typeface="仿宋" panose="02010609060101010101" charset="-122"/>
              </a:rPr>
              <a:t>游戏</a:t>
            </a:r>
            <a:endParaRPr lang="zh-CN" altLang="en-US" sz="66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5363" name="矩形 17411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矩形 17412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536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8433"/>
          <p:cNvSpPr>
            <a:spLocks noGrp="1"/>
          </p:cNvSpPr>
          <p:nvPr>
            <p:ph type="title"/>
          </p:nvPr>
        </p:nvSpPr>
        <p:spPr>
          <a:xfrm>
            <a:off x="1826895" y="584200"/>
            <a:ext cx="6301105" cy="114300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Nim游戏简介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16386" name="文本占位符 18434"/>
          <p:cNvSpPr>
            <a:spLocks noGrp="1"/>
          </p:cNvSpPr>
          <p:nvPr>
            <p:ph idx="1"/>
          </p:nvPr>
        </p:nvSpPr>
        <p:spPr>
          <a:xfrm>
            <a:off x="1826895" y="2024380"/>
            <a:ext cx="9372600" cy="3209925"/>
          </a:xfrm>
        </p:spPr>
        <p:txBody>
          <a:bodyPr anchor="t"/>
          <a:p>
            <a:pPr marL="609600" indent="-6096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ea typeface="仿宋" panose="02010609060101010101" charset="-122"/>
              </a:rPr>
              <a:t>有两个玩家；</a:t>
            </a:r>
            <a:endParaRPr lang="zh-CN" altLang="en-US">
              <a:ea typeface="仿宋" panose="02010609060101010101" charset="-122"/>
            </a:endParaRPr>
          </a:p>
          <a:p>
            <a:pPr marL="609600" indent="-6096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ea typeface="仿宋" panose="02010609060101010101" charset="-122"/>
              </a:rPr>
              <a:t>有三堆扑克牌（比如：分别是</a:t>
            </a:r>
            <a:r>
              <a:rPr lang="en-US" altLang="zh-CN">
                <a:ea typeface="仿宋" panose="02010609060101010101" charset="-122"/>
              </a:rPr>
              <a:t>5, 7, 9</a:t>
            </a:r>
            <a:r>
              <a:rPr lang="zh-CN" altLang="en-US">
                <a:ea typeface="仿宋" panose="02010609060101010101" charset="-122"/>
              </a:rPr>
              <a:t>张）；</a:t>
            </a:r>
            <a:endParaRPr lang="zh-CN" altLang="en-US">
              <a:ea typeface="仿宋" panose="02010609060101010101" charset="-122"/>
            </a:endParaRPr>
          </a:p>
          <a:p>
            <a:pPr marL="609600" indent="-6096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ea typeface="仿宋" panose="02010609060101010101" charset="-122"/>
              </a:rPr>
              <a:t>游戏双方轮流操作；</a:t>
            </a:r>
            <a:endParaRPr lang="zh-CN" altLang="en-US">
              <a:ea typeface="仿宋" panose="02010609060101010101" charset="-122"/>
            </a:endParaRPr>
          </a:p>
          <a:p>
            <a:pPr marL="609600" indent="-6096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ea typeface="仿宋" panose="02010609060101010101" charset="-122"/>
              </a:rPr>
              <a:t>玩家的每次操作是选择其中某一堆牌，然后从中取走任意张；</a:t>
            </a:r>
            <a:endParaRPr lang="zh-CN" altLang="en-US">
              <a:ea typeface="仿宋" panose="02010609060101010101" charset="-122"/>
            </a:endParaRPr>
          </a:p>
          <a:p>
            <a:pPr marL="609600" indent="-609600">
              <a:lnSpc>
                <a:spcPct val="90000"/>
              </a:lnSpc>
              <a:buFont typeface="+mj-ea"/>
              <a:buAutoNum type="circleNumDbPlain"/>
            </a:pPr>
            <a:r>
              <a:rPr lang="zh-CN" altLang="en-US">
                <a:ea typeface="仿宋" panose="02010609060101010101" charset="-122"/>
              </a:rPr>
              <a:t>最后一次取牌的一方为获胜方；</a:t>
            </a:r>
            <a:endParaRPr lang="zh-CN" altLang="en-US">
              <a:ea typeface="仿宋" panose="02010609060101010101" charset="-122"/>
            </a:endParaRPr>
          </a:p>
        </p:txBody>
      </p:sp>
      <p:sp>
        <p:nvSpPr>
          <p:cNvPr id="16387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638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9457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lang="zh-CN" altLang="en-US"/>
          </a:p>
        </p:txBody>
      </p:sp>
      <p:pic>
        <p:nvPicPr>
          <p:cNvPr id="17410" name="图片 19458" descr="11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7412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20481"/>
          <p:cNvSpPr>
            <a:spLocks noGrp="1"/>
          </p:cNvSpPr>
          <p:nvPr>
            <p:ph type="title"/>
          </p:nvPr>
        </p:nvSpPr>
        <p:spPr>
          <a:xfrm>
            <a:off x="1748790" y="728980"/>
            <a:ext cx="7858760" cy="98107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初步分析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20483" name="内容占位符 20482"/>
          <p:cNvSpPr>
            <a:spLocks noGrp="1"/>
          </p:cNvSpPr>
          <p:nvPr>
            <p:ph idx="1"/>
          </p:nvPr>
        </p:nvSpPr>
        <p:spPr>
          <a:xfrm>
            <a:off x="2603500" y="1808163"/>
            <a:ext cx="3057525" cy="547687"/>
          </a:xfrm>
        </p:spPr>
        <p:txBody>
          <a:bodyPr anchor="t"/>
          <a:p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(0, 0, 0)         </a:t>
            </a:r>
            <a:endParaRPr lang="en-US" altLang="zh-CN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0484" name="矩形 20483"/>
          <p:cNvSpPr/>
          <p:nvPr/>
        </p:nvSpPr>
        <p:spPr>
          <a:xfrm>
            <a:off x="2528888" y="2632075"/>
            <a:ext cx="3187700" cy="547688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(0, 0, x)         </a:t>
            </a:r>
            <a:endParaRPr lang="en-US" altLang="zh-CN" sz="32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0485" name="矩形 20484"/>
          <p:cNvSpPr/>
          <p:nvPr/>
        </p:nvSpPr>
        <p:spPr>
          <a:xfrm>
            <a:off x="2528888" y="3459163"/>
            <a:ext cx="3754437" cy="547687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(0, 1, 1)         </a:t>
            </a:r>
            <a:endParaRPr lang="en-US" altLang="zh-CN" sz="32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0486" name="矩形 20485"/>
          <p:cNvSpPr/>
          <p:nvPr/>
        </p:nvSpPr>
        <p:spPr>
          <a:xfrm>
            <a:off x="2528888" y="4324350"/>
            <a:ext cx="3363912" cy="547688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(0, k, k)         </a:t>
            </a:r>
            <a:endParaRPr lang="en-US" altLang="zh-CN" sz="32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0487" name="矩形 20486"/>
          <p:cNvSpPr/>
          <p:nvPr/>
        </p:nvSpPr>
        <p:spPr>
          <a:xfrm>
            <a:off x="5856288" y="1809750"/>
            <a:ext cx="3911600" cy="547688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P-position         </a:t>
            </a:r>
            <a:endParaRPr lang="en-US" altLang="zh-CN" sz="32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0488" name="矩形 20487"/>
          <p:cNvSpPr/>
          <p:nvPr/>
        </p:nvSpPr>
        <p:spPr>
          <a:xfrm>
            <a:off x="5842000" y="3452813"/>
            <a:ext cx="4141788" cy="547687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P-position         </a:t>
            </a:r>
            <a:endParaRPr lang="en-US" altLang="zh-CN" sz="32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0489" name="矩形 20488"/>
          <p:cNvSpPr/>
          <p:nvPr/>
        </p:nvSpPr>
        <p:spPr>
          <a:xfrm>
            <a:off x="5842000" y="4279900"/>
            <a:ext cx="4106863" cy="547688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P-position         </a:t>
            </a:r>
            <a:endParaRPr lang="en-US" altLang="zh-CN" sz="32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0490" name="矩形 20489"/>
          <p:cNvSpPr/>
          <p:nvPr/>
        </p:nvSpPr>
        <p:spPr>
          <a:xfrm>
            <a:off x="5842000" y="2632075"/>
            <a:ext cx="4106863" cy="547688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N-position         </a:t>
            </a:r>
            <a:endParaRPr lang="en-US" altLang="zh-CN" sz="32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0491" name="矩形 20490"/>
          <p:cNvSpPr/>
          <p:nvPr/>
        </p:nvSpPr>
        <p:spPr>
          <a:xfrm>
            <a:off x="2532063" y="5122863"/>
            <a:ext cx="3363912" cy="547687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(14, 35, 46)         </a:t>
            </a:r>
            <a:endParaRPr lang="en-US" altLang="zh-CN" sz="32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0492" name="矩形 20491"/>
          <p:cNvSpPr/>
          <p:nvPr/>
        </p:nvSpPr>
        <p:spPr>
          <a:xfrm>
            <a:off x="5843588" y="5084763"/>
            <a:ext cx="3057525" cy="547687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>
                <a:latin typeface="Gungsuh" panose="02030600000101010101" pitchFamily="2" charset="-127"/>
                <a:ea typeface="Gungsuh" panose="02030600000101010101" pitchFamily="2" charset="-127"/>
              </a:rPr>
              <a:t>???        </a:t>
            </a:r>
            <a:endParaRPr lang="en-US" altLang="zh-CN" sz="32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18444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8445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/>
      <p:bldP spid="20485" grpId="0"/>
      <p:bldP spid="20486" grpId="0"/>
      <p:bldP spid="20487" grpId="0"/>
      <p:bldP spid="20488" grpId="0"/>
      <p:bldP spid="20489" grpId="0"/>
      <p:bldP spid="20490" grpId="0"/>
      <p:bldP spid="20491" grpId="0"/>
      <p:bldP spid="204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21505"/>
          <p:cNvSpPr>
            <a:spLocks noGrp="1"/>
          </p:cNvSpPr>
          <p:nvPr>
            <p:ph type="title"/>
          </p:nvPr>
        </p:nvSpPr>
        <p:spPr>
          <a:xfrm>
            <a:off x="1764030" y="873125"/>
            <a:ext cx="5846445" cy="82867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引入概念：Nim-Sum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19458" name="文本占位符 21506"/>
          <p:cNvSpPr>
            <a:spLocks noGrp="1"/>
          </p:cNvSpPr>
          <p:nvPr>
            <p:ph idx="1"/>
          </p:nvPr>
        </p:nvSpPr>
        <p:spPr>
          <a:xfrm>
            <a:off x="1764030" y="2060575"/>
            <a:ext cx="9309100" cy="1908175"/>
          </a:xfrm>
        </p:spPr>
        <p:txBody>
          <a:bodyPr anchor="t"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定义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: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假设</a:t>
            </a:r>
            <a:r>
              <a:rPr lang="zh-CN" altLang="en-US" sz="2800"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(x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m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· · · x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)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2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(y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m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· · · y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)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2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nim-sum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是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(z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m 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· · · z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)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2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,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则我们表示成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: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2800">
                <a:latin typeface="Gungsuh" panose="02030600000101010101" pitchFamily="2" charset="-127"/>
                <a:ea typeface="Gungsuh" panose="02030600000101010101" pitchFamily="2" charset="-127"/>
              </a:rPr>
              <a:t>         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(x</a:t>
            </a:r>
            <a:r>
              <a:rPr lang="en-US" altLang="zh-CN" sz="2800" baseline="-250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· · · x</a:t>
            </a:r>
            <a:r>
              <a:rPr lang="en-US" altLang="zh-CN" sz="2800" baseline="-250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)</a:t>
            </a:r>
            <a:r>
              <a:rPr lang="en-US" altLang="zh-CN" sz="2800" baseline="-250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2 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⊕(y</a:t>
            </a:r>
            <a:r>
              <a:rPr lang="en-US" altLang="zh-CN" sz="2800" baseline="-250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· · · y</a:t>
            </a:r>
            <a:r>
              <a:rPr lang="en-US" altLang="zh-CN" sz="2800" baseline="-250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)</a:t>
            </a:r>
            <a:r>
              <a:rPr lang="en-US" altLang="zh-CN" sz="2800" baseline="-250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= (z</a:t>
            </a:r>
            <a:r>
              <a:rPr lang="en-US" altLang="zh-CN" sz="2800" baseline="-250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m 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· · · z</a:t>
            </a:r>
            <a:r>
              <a:rPr lang="en-US" altLang="zh-CN" sz="2800" baseline="-250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)</a:t>
            </a:r>
            <a:r>
              <a:rPr lang="en-US" altLang="zh-CN" sz="2800" baseline="-250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, 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其中，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z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k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= x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k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+ y</a:t>
            </a:r>
            <a:r>
              <a:rPr lang="en-US" altLang="zh-CN" sz="2800" baseline="-25000">
                <a:latin typeface="Gungsuh" panose="02030600000101010101" pitchFamily="2" charset="-127"/>
                <a:ea typeface="Gungsuh" panose="02030600000101010101" pitchFamily="2" charset="-127"/>
              </a:rPr>
              <a:t>k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(mod 2)</a:t>
            </a:r>
            <a:r>
              <a:rPr lang="zh-CN" altLang="en-US" sz="2800">
                <a:latin typeface="Gungsuh" panose="02030600000101010101" pitchFamily="2" charset="-127"/>
                <a:ea typeface="Gungsuh" panose="02030600000101010101" pitchFamily="2" charset="-127"/>
              </a:rPr>
              <a:t>（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k=0…m</a:t>
            </a:r>
            <a:r>
              <a:rPr lang="zh-CN" altLang="en-US" sz="2800">
                <a:latin typeface="Gungsuh" panose="02030600000101010101" pitchFamily="2" charset="-127"/>
                <a:ea typeface="Gungsuh" panose="02030600000101010101" pitchFamily="2" charset="-127"/>
              </a:rPr>
              <a:t>）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.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pic>
        <p:nvPicPr>
          <p:cNvPr id="19459" name="图片 21507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4144010"/>
            <a:ext cx="6911975" cy="163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9461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2529"/>
          <p:cNvSpPr>
            <a:spLocks noGrp="1"/>
          </p:cNvSpPr>
          <p:nvPr>
            <p:ph type="title"/>
          </p:nvPr>
        </p:nvSpPr>
        <p:spPr>
          <a:xfrm>
            <a:off x="1787525" y="944880"/>
            <a:ext cx="5461000" cy="80327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定理一： 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20482" name="文本占位符 22530"/>
          <p:cNvSpPr>
            <a:spLocks noGrp="1"/>
          </p:cNvSpPr>
          <p:nvPr>
            <p:ph idx="1"/>
          </p:nvPr>
        </p:nvSpPr>
        <p:spPr>
          <a:xfrm>
            <a:off x="1787525" y="2024380"/>
            <a:ext cx="9027795" cy="2016125"/>
          </a:xfrm>
        </p:spPr>
        <p:txBody>
          <a:bodyPr anchor="t"/>
          <a:p>
            <a:pPr>
              <a:lnSpc>
                <a:spcPct val="110000"/>
              </a:lnSpc>
              <a:buNone/>
            </a:pPr>
            <a:r>
              <a:rPr lang="en-US" altLang="zh-CN"/>
              <a:t>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对于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nim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游戏的某个位置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(x</a:t>
            </a:r>
            <a:r>
              <a:rPr lang="en-US" altLang="zh-CN" b="1" baseline="-25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,x</a:t>
            </a:r>
            <a:r>
              <a:rPr lang="en-US" altLang="zh-CN" b="1" baseline="-2500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,x</a:t>
            </a:r>
            <a:r>
              <a:rPr lang="en-US" altLang="zh-CN" b="1" baseline="-2500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),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当且仅当它各部分的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nim-sum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等于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0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时（即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x</a:t>
            </a:r>
            <a:r>
              <a:rPr lang="en-US" altLang="zh-CN" b="1" baseline="-25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⊕x</a:t>
            </a:r>
            <a:r>
              <a:rPr lang="en-US" altLang="zh-CN" b="1" baseline="-2500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⊕x</a:t>
            </a:r>
            <a:r>
              <a:rPr lang="en-US" altLang="zh-CN" b="1" baseline="-2500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=0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），则当前位于必败点。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2532" name="文本框 22531"/>
          <p:cNvSpPr txBox="1"/>
          <p:nvPr/>
        </p:nvSpPr>
        <p:spPr>
          <a:xfrm>
            <a:off x="2193290" y="4040505"/>
            <a:ext cx="78060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定理一也适用于更多堆的情况～</a:t>
            </a:r>
            <a:endParaRPr lang="zh-CN" altLang="en-US" sz="3600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484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0485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3553"/>
          <p:cNvSpPr>
            <a:spLocks noGrp="1"/>
          </p:cNvSpPr>
          <p:nvPr>
            <p:ph type="title"/>
          </p:nvPr>
        </p:nvSpPr>
        <p:spPr>
          <a:xfrm>
            <a:off x="1783715" y="657225"/>
            <a:ext cx="6904990" cy="114300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定理一的证明……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21506" name="矩形 23554"/>
          <p:cNvSpPr/>
          <p:nvPr/>
        </p:nvSpPr>
        <p:spPr>
          <a:xfrm>
            <a:off x="5975350" y="3246438"/>
            <a:ext cx="21367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23556" name="图片 23555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653" y="2218373"/>
            <a:ext cx="7777162" cy="2305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1509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4577"/>
          <p:cNvSpPr>
            <a:spLocks noGrp="1"/>
          </p:cNvSpPr>
          <p:nvPr>
            <p:ph type="title"/>
          </p:nvPr>
        </p:nvSpPr>
        <p:spPr>
          <a:xfrm>
            <a:off x="1786255" y="853440"/>
            <a:ext cx="5518150" cy="82296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思考</a:t>
            </a:r>
            <a:r>
              <a:rPr lang="zh-CN" altLang="en-US" sz="3600" b="1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（1）：</a:t>
            </a:r>
            <a:endParaRPr lang="zh-CN" altLang="en-US" sz="3600" b="1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</p:txBody>
      </p:sp>
      <p:sp>
        <p:nvSpPr>
          <p:cNvPr id="24579" name="内容占位符 24578"/>
          <p:cNvSpPr>
            <a:spLocks noGrp="1"/>
          </p:cNvSpPr>
          <p:nvPr>
            <p:ph idx="1"/>
          </p:nvPr>
        </p:nvSpPr>
        <p:spPr>
          <a:xfrm>
            <a:off x="1786890" y="2313305"/>
            <a:ext cx="7517765" cy="1374775"/>
          </a:xfrm>
        </p:spPr>
        <p:txBody>
          <a:bodyPr anchor="t"/>
          <a:p>
            <a:r>
              <a:rPr lang="zh-CN" altLang="en-US" b="1">
                <a:ea typeface="仿宋" panose="02010609060101010101" charset="-122"/>
              </a:rPr>
              <a:t>有了定理一，如何判断某个游戏的先手是输还是赢？</a:t>
            </a:r>
            <a:endParaRPr lang="zh-CN" altLang="en-US" b="1">
              <a:ea typeface="仿宋" panose="02010609060101010101" charset="-122"/>
            </a:endParaRPr>
          </a:p>
        </p:txBody>
      </p:sp>
      <p:sp>
        <p:nvSpPr>
          <p:cNvPr id="22531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2532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7169"/>
          <p:cNvSpPr>
            <a:spLocks noGrp="1"/>
          </p:cNvSpPr>
          <p:nvPr>
            <p:ph type="title"/>
          </p:nvPr>
        </p:nvSpPr>
        <p:spPr>
          <a:xfrm>
            <a:off x="1741805" y="228600"/>
            <a:ext cx="8794750" cy="1507490"/>
          </a:xfrm>
        </p:spPr>
        <p:txBody>
          <a:bodyPr anchor="b"/>
          <a:p>
            <a:r>
              <a:rPr lang="zh-CN" altLang="en-US" sz="4800" b="1" dirty="0">
                <a:ea typeface="黑体" panose="02010609060101010101" pitchFamily="2" charset="-122"/>
              </a:rPr>
              <a:t>第十讲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sp>
        <p:nvSpPr>
          <p:cNvPr id="5124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2" name="文本占位符 7170"/>
          <p:cNvSpPr>
            <a:spLocks noGrp="1"/>
          </p:cNvSpPr>
          <p:nvPr/>
        </p:nvSpPr>
        <p:spPr>
          <a:xfrm>
            <a:off x="2355850" y="2371090"/>
            <a:ext cx="7956550" cy="2419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7200" b="1" dirty="0">
                <a:solidFill>
                  <a:schemeClr val="hlink"/>
                </a:solidFill>
                <a:ea typeface="黑体" panose="02010609060101010101" pitchFamily="2" charset="-122"/>
              </a:rPr>
              <a:t>组合博弈入门</a:t>
            </a:r>
            <a:endParaRPr lang="zh-CN" altLang="en-US" sz="7200" b="1" dirty="0">
              <a:solidFill>
                <a:schemeClr val="hlink"/>
              </a:solidFill>
              <a:ea typeface="黑体" panose="02010609060101010101" pitchFamily="2" charset="-122"/>
            </a:endParaRPr>
          </a:p>
          <a:p>
            <a:pPr algn="ctr">
              <a:buNone/>
            </a:pPr>
            <a:r>
              <a:rPr lang="zh-CN" altLang="en-US" sz="48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（Simple </a:t>
            </a:r>
            <a:r>
              <a:rPr lang="en-US" altLang="x-none" sz="48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G</a:t>
            </a:r>
            <a:r>
              <a:rPr lang="zh-CN" altLang="en-US" sz="48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ame</a:t>
            </a:r>
            <a:r>
              <a:rPr lang="en-US" altLang="x-none" sz="48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 T</a:t>
            </a:r>
            <a:r>
              <a:rPr lang="zh-CN" altLang="en-US" sz="4800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heory）</a:t>
            </a:r>
            <a:endParaRPr lang="zh-CN" altLang="en-US" sz="4800" dirty="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5601"/>
          <p:cNvSpPr>
            <a:spLocks noGrp="1"/>
          </p:cNvSpPr>
          <p:nvPr>
            <p:ph type="title"/>
          </p:nvPr>
        </p:nvSpPr>
        <p:spPr>
          <a:xfrm>
            <a:off x="1784350" y="214630"/>
            <a:ext cx="10140950" cy="146177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思考</a:t>
            </a:r>
            <a:r>
              <a:rPr lang="zh-CN" altLang="en-US" sz="3600" b="1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（2）：</a:t>
            </a:r>
            <a:endParaRPr lang="zh-CN" altLang="en-US" sz="3600" b="1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</p:txBody>
      </p:sp>
      <p:sp>
        <p:nvSpPr>
          <p:cNvPr id="25603" name="内容占位符 25602"/>
          <p:cNvSpPr>
            <a:spLocks noGrp="1"/>
          </p:cNvSpPr>
          <p:nvPr>
            <p:ph idx="1"/>
          </p:nvPr>
        </p:nvSpPr>
        <p:spPr>
          <a:xfrm>
            <a:off x="1877695" y="2018030"/>
            <a:ext cx="7421880" cy="1374775"/>
          </a:xfrm>
        </p:spPr>
        <p:txBody>
          <a:bodyPr anchor="t"/>
          <a:p>
            <a:r>
              <a:rPr lang="zh-CN" altLang="en-US" b="1">
                <a:ea typeface="仿宋" panose="02010609060101010101" charset="-122"/>
              </a:rPr>
              <a:t>对于必胜点，如何判断有几种可行的操作方案？</a:t>
            </a:r>
            <a:endParaRPr lang="zh-CN" altLang="en-US" b="1">
              <a:ea typeface="仿宋" panose="02010609060101010101" charset="-122"/>
            </a:endParaRPr>
          </a:p>
        </p:txBody>
      </p:sp>
      <p:pic>
        <p:nvPicPr>
          <p:cNvPr id="25604" name="图片 25603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8213" y="3321050"/>
            <a:ext cx="7777162" cy="2305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3557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7649"/>
          <p:cNvSpPr>
            <a:spLocks noGrp="1"/>
          </p:cNvSpPr>
          <p:nvPr>
            <p:ph type="title"/>
          </p:nvPr>
        </p:nvSpPr>
        <p:spPr>
          <a:xfrm>
            <a:off x="1795780" y="765175"/>
            <a:ext cx="6821170" cy="94805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第三部分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25602" name="文本占位符 27650"/>
          <p:cNvSpPr>
            <a:spLocks noGrp="1"/>
          </p:cNvSpPr>
          <p:nvPr>
            <p:ph idx="1"/>
          </p:nvPr>
        </p:nvSpPr>
        <p:spPr>
          <a:xfrm>
            <a:off x="1795780" y="2384425"/>
            <a:ext cx="9069705" cy="2413000"/>
          </a:xfrm>
        </p:spPr>
        <p:txBody>
          <a:bodyPr anchor="t"/>
          <a:p>
            <a:pPr algn="ctr">
              <a:lnSpc>
                <a:spcPct val="95000"/>
              </a:lnSpc>
              <a:buNone/>
            </a:pPr>
            <a:r>
              <a:rPr lang="en-US" altLang="zh-CN" sz="4800" b="1">
                <a:latin typeface="Gungsuh" panose="02030600000101010101" pitchFamily="2" charset="-127"/>
                <a:ea typeface="Gungsuh" panose="02030600000101010101" pitchFamily="2" charset="-127"/>
              </a:rPr>
              <a:t>Graph Games  &amp;</a:t>
            </a:r>
            <a:endParaRPr lang="en-US" altLang="zh-CN" sz="48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ctr">
              <a:lnSpc>
                <a:spcPct val="95000"/>
              </a:lnSpc>
              <a:buNone/>
            </a:pPr>
            <a:r>
              <a:rPr lang="en-US" altLang="zh-CN" sz="48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S</a:t>
            </a:r>
            <a:r>
              <a:rPr lang="en-US" altLang="zh-CN" sz="4800" b="1">
                <a:latin typeface="Gungsuh" panose="02030600000101010101" pitchFamily="2" charset="-127"/>
                <a:ea typeface="Gungsuh" panose="02030600000101010101" pitchFamily="2" charset="-127"/>
              </a:rPr>
              <a:t>prague-</a:t>
            </a:r>
            <a:r>
              <a:rPr lang="en-US" altLang="zh-CN" sz="48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G</a:t>
            </a:r>
            <a:r>
              <a:rPr lang="en-US" altLang="zh-CN" sz="4800" b="1">
                <a:latin typeface="Gungsuh" panose="02030600000101010101" pitchFamily="2" charset="-127"/>
                <a:ea typeface="Gungsuh" panose="02030600000101010101" pitchFamily="2" charset="-127"/>
              </a:rPr>
              <a:t>rundy Function</a:t>
            </a:r>
            <a:endParaRPr lang="en-US" altLang="zh-CN" sz="4800" b="1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5603" name="矩形 27651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4" name="矩形 27652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5" name="矩形 27653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6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5607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9697"/>
          <p:cNvSpPr>
            <a:spLocks noGrp="1"/>
          </p:cNvSpPr>
          <p:nvPr>
            <p:ph type="title"/>
          </p:nvPr>
        </p:nvSpPr>
        <p:spPr>
          <a:xfrm>
            <a:off x="1674495" y="765175"/>
            <a:ext cx="6071235" cy="936625"/>
          </a:xfrm>
        </p:spPr>
        <p:txBody>
          <a:bodyPr anchor="b"/>
          <a:p>
            <a:r>
              <a:rPr lang="en-US" altLang="zh-CN" sz="3600" b="1" dirty="0">
                <a:ea typeface="黑体" panose="02010609060101010101" pitchFamily="2" charset="-122"/>
              </a:rPr>
              <a:t>NIM</a:t>
            </a:r>
            <a:r>
              <a:rPr lang="zh-CN" altLang="en-US" sz="3600" b="1" dirty="0">
                <a:ea typeface="黑体" panose="02010609060101010101" pitchFamily="2" charset="-122"/>
              </a:rPr>
              <a:t>游戏的</a:t>
            </a:r>
            <a:r>
              <a:rPr lang="zh-CN" altLang="en-US" sz="3600" b="1" dirty="0">
                <a:solidFill>
                  <a:srgbClr val="FF0000"/>
                </a:solidFill>
                <a:ea typeface="黑体" panose="02010609060101010101" pitchFamily="2" charset="-122"/>
              </a:rPr>
              <a:t>状态转移</a:t>
            </a:r>
            <a:r>
              <a:rPr lang="zh-CN" altLang="en-US" sz="3600" b="1" dirty="0">
                <a:ea typeface="黑体" panose="02010609060101010101" pitchFamily="2" charset="-122"/>
              </a:rPr>
              <a:t>图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grpSp>
        <p:nvGrpSpPr>
          <p:cNvPr id="27650" name="组合 29698"/>
          <p:cNvGrpSpPr/>
          <p:nvPr/>
        </p:nvGrpSpPr>
        <p:grpSpPr>
          <a:xfrm>
            <a:off x="2973388" y="2060575"/>
            <a:ext cx="4975225" cy="3636963"/>
            <a:chOff x="0" y="0"/>
            <a:chExt cx="3134" cy="2835"/>
          </a:xfrm>
        </p:grpSpPr>
        <p:grpSp>
          <p:nvGrpSpPr>
            <p:cNvPr id="27651" name="组合 29699"/>
            <p:cNvGrpSpPr/>
            <p:nvPr/>
          </p:nvGrpSpPr>
          <p:grpSpPr>
            <a:xfrm>
              <a:off x="0" y="0"/>
              <a:ext cx="3134" cy="2835"/>
              <a:chOff x="0" y="0"/>
              <a:chExt cx="3134" cy="2835"/>
            </a:xfrm>
          </p:grpSpPr>
          <p:sp>
            <p:nvSpPr>
              <p:cNvPr id="27652" name="直接连接符 29700"/>
              <p:cNvSpPr/>
              <p:nvPr/>
            </p:nvSpPr>
            <p:spPr>
              <a:xfrm>
                <a:off x="1841" y="2154"/>
                <a:ext cx="0" cy="25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3" name="直接连接符 29701"/>
              <p:cNvSpPr/>
              <p:nvPr/>
            </p:nvSpPr>
            <p:spPr>
              <a:xfrm>
                <a:off x="820" y="1451"/>
                <a:ext cx="45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7654" name="组合 29702"/>
              <p:cNvGrpSpPr/>
              <p:nvPr/>
            </p:nvGrpSpPr>
            <p:grpSpPr>
              <a:xfrm>
                <a:off x="0" y="0"/>
                <a:ext cx="3134" cy="2835"/>
                <a:chOff x="0" y="0"/>
                <a:chExt cx="3134" cy="2835"/>
              </a:xfrm>
            </p:grpSpPr>
            <p:sp>
              <p:nvSpPr>
                <p:cNvPr id="27655" name="椭圆 29703"/>
                <p:cNvSpPr/>
                <p:nvPr/>
              </p:nvSpPr>
              <p:spPr>
                <a:xfrm>
                  <a:off x="1455" y="2404"/>
                  <a:ext cx="772" cy="43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0" hangingPunct="0"/>
                  <a:r>
                    <a:rPr lang="en-US" altLang="zh-CN" sz="2800" b="1">
                      <a:solidFill>
                        <a:schemeClr val="hlink"/>
                      </a:solidFill>
                      <a:latin typeface="Gungsuh" panose="02030600000101010101" pitchFamily="2" charset="-127"/>
                      <a:ea typeface="Gungsuh" panose="02030600000101010101" pitchFamily="2" charset="-127"/>
                    </a:rPr>
                    <a:t>0,0,0</a:t>
                  </a:r>
                  <a:endParaRPr lang="en-US" altLang="zh-CN" sz="2800" b="1">
                    <a:solidFill>
                      <a:schemeClr val="hlink"/>
                    </a:solidFill>
                    <a:latin typeface="Gungsuh" panose="02030600000101010101" pitchFamily="2" charset="-127"/>
                    <a:ea typeface="Gungsuh" panose="02030600000101010101" pitchFamily="2" charset="-127"/>
                  </a:endParaRPr>
                </a:p>
              </p:txBody>
            </p:sp>
            <p:sp>
              <p:nvSpPr>
                <p:cNvPr id="27656" name="椭圆 29704"/>
                <p:cNvSpPr/>
                <p:nvPr/>
              </p:nvSpPr>
              <p:spPr>
                <a:xfrm>
                  <a:off x="502" y="1723"/>
                  <a:ext cx="772" cy="43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0" hangingPunct="0"/>
                  <a:r>
                    <a:rPr lang="en-US" altLang="zh-CN" sz="2800" b="1">
                      <a:solidFill>
                        <a:schemeClr val="hlink"/>
                      </a:solidFill>
                      <a:latin typeface="Gungsuh" panose="02030600000101010101" pitchFamily="2" charset="-127"/>
                      <a:ea typeface="Gungsuh" panose="02030600000101010101" pitchFamily="2" charset="-127"/>
                    </a:rPr>
                    <a:t>1,0,0</a:t>
                  </a:r>
                  <a:endParaRPr lang="en-US" altLang="zh-CN" sz="2800" b="1">
                    <a:solidFill>
                      <a:schemeClr val="hlink"/>
                    </a:solidFill>
                    <a:latin typeface="Gungsuh" panose="02030600000101010101" pitchFamily="2" charset="-127"/>
                    <a:ea typeface="Gungsuh" panose="02030600000101010101" pitchFamily="2" charset="-127"/>
                  </a:endParaRPr>
                </a:p>
              </p:txBody>
            </p:sp>
            <p:sp>
              <p:nvSpPr>
                <p:cNvPr id="27657" name="椭圆 29705"/>
                <p:cNvSpPr/>
                <p:nvPr/>
              </p:nvSpPr>
              <p:spPr>
                <a:xfrm>
                  <a:off x="2362" y="1723"/>
                  <a:ext cx="772" cy="43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0" hangingPunct="0"/>
                  <a:r>
                    <a:rPr lang="en-US" altLang="zh-CN" sz="2800" b="1">
                      <a:solidFill>
                        <a:schemeClr val="hlink"/>
                      </a:solidFill>
                      <a:latin typeface="Gungsuh" panose="02030600000101010101" pitchFamily="2" charset="-127"/>
                      <a:ea typeface="Gungsuh" panose="02030600000101010101" pitchFamily="2" charset="-127"/>
                    </a:rPr>
                    <a:t>0,0,1</a:t>
                  </a:r>
                  <a:endParaRPr lang="en-US" altLang="zh-CN" sz="2800" b="1">
                    <a:solidFill>
                      <a:schemeClr val="hlink"/>
                    </a:solidFill>
                    <a:latin typeface="Gungsuh" panose="02030600000101010101" pitchFamily="2" charset="-127"/>
                    <a:ea typeface="Gungsuh" panose="02030600000101010101" pitchFamily="2" charset="-127"/>
                  </a:endParaRPr>
                </a:p>
              </p:txBody>
            </p:sp>
            <p:sp>
              <p:nvSpPr>
                <p:cNvPr id="27658" name="椭圆 29706"/>
                <p:cNvSpPr/>
                <p:nvPr/>
              </p:nvSpPr>
              <p:spPr>
                <a:xfrm>
                  <a:off x="1432" y="1723"/>
                  <a:ext cx="772" cy="43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0" hangingPunct="0"/>
                  <a:r>
                    <a:rPr lang="en-US" altLang="zh-CN" sz="2800" b="1">
                      <a:solidFill>
                        <a:schemeClr val="hlink"/>
                      </a:solidFill>
                      <a:latin typeface="Gungsuh" panose="02030600000101010101" pitchFamily="2" charset="-127"/>
                      <a:ea typeface="Gungsuh" panose="02030600000101010101" pitchFamily="2" charset="-127"/>
                    </a:rPr>
                    <a:t>0,1,0</a:t>
                  </a:r>
                  <a:endParaRPr lang="en-US" altLang="zh-CN" sz="2800" b="1">
                    <a:solidFill>
                      <a:schemeClr val="hlink"/>
                    </a:solidFill>
                    <a:latin typeface="Gungsuh" panose="02030600000101010101" pitchFamily="2" charset="-127"/>
                    <a:ea typeface="Gungsuh" panose="02030600000101010101" pitchFamily="2" charset="-127"/>
                  </a:endParaRPr>
                </a:p>
              </p:txBody>
            </p:sp>
            <p:sp>
              <p:nvSpPr>
                <p:cNvPr id="27659" name="直接连接符 29707"/>
                <p:cNvSpPr/>
                <p:nvPr/>
              </p:nvSpPr>
              <p:spPr>
                <a:xfrm>
                  <a:off x="1047" y="2154"/>
                  <a:ext cx="499" cy="31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60" name="直接连接符 29708"/>
                <p:cNvSpPr/>
                <p:nvPr/>
              </p:nvSpPr>
              <p:spPr>
                <a:xfrm flipH="1">
                  <a:off x="2113" y="2154"/>
                  <a:ext cx="635" cy="31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61" name="椭圆 29709"/>
                <p:cNvSpPr/>
                <p:nvPr/>
              </p:nvSpPr>
              <p:spPr>
                <a:xfrm>
                  <a:off x="1455" y="0"/>
                  <a:ext cx="772" cy="43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0" hangingPunct="0"/>
                  <a:r>
                    <a:rPr lang="en-US" altLang="zh-CN" sz="2800" b="1">
                      <a:solidFill>
                        <a:schemeClr val="hlink"/>
                      </a:solidFill>
                      <a:latin typeface="Gungsuh" panose="02030600000101010101" pitchFamily="2" charset="-127"/>
                      <a:ea typeface="Gungsuh" panose="02030600000101010101" pitchFamily="2" charset="-127"/>
                    </a:rPr>
                    <a:t>5,7,9</a:t>
                  </a:r>
                  <a:endParaRPr lang="en-US" altLang="zh-CN" sz="2800" b="1">
                    <a:solidFill>
                      <a:schemeClr val="hlink"/>
                    </a:solidFill>
                    <a:latin typeface="Gungsuh" panose="02030600000101010101" pitchFamily="2" charset="-127"/>
                    <a:ea typeface="Gungsuh" panose="02030600000101010101" pitchFamily="2" charset="-127"/>
                  </a:endParaRPr>
                </a:p>
              </p:txBody>
            </p:sp>
            <p:sp>
              <p:nvSpPr>
                <p:cNvPr id="27662" name="椭圆 29710"/>
                <p:cNvSpPr/>
                <p:nvPr/>
              </p:nvSpPr>
              <p:spPr>
                <a:xfrm>
                  <a:off x="434" y="1020"/>
                  <a:ext cx="772" cy="43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0" hangingPunct="0"/>
                  <a:r>
                    <a:rPr lang="en-US" altLang="zh-CN" sz="2800" b="1">
                      <a:solidFill>
                        <a:schemeClr val="hlink"/>
                      </a:solidFill>
                      <a:latin typeface="Gungsuh" panose="02030600000101010101" pitchFamily="2" charset="-127"/>
                      <a:ea typeface="Gungsuh" panose="02030600000101010101" pitchFamily="2" charset="-127"/>
                    </a:rPr>
                    <a:t>2,0,0</a:t>
                  </a:r>
                  <a:endParaRPr lang="en-US" altLang="zh-CN" sz="2800" b="1">
                    <a:solidFill>
                      <a:schemeClr val="hlink"/>
                    </a:solidFill>
                    <a:latin typeface="Gungsuh" panose="02030600000101010101" pitchFamily="2" charset="-127"/>
                    <a:ea typeface="Gungsuh" panose="02030600000101010101" pitchFamily="2" charset="-127"/>
                  </a:endParaRPr>
                </a:p>
              </p:txBody>
            </p:sp>
            <p:sp>
              <p:nvSpPr>
                <p:cNvPr id="27663" name="文本框 29711"/>
                <p:cNvSpPr txBox="1"/>
                <p:nvPr/>
              </p:nvSpPr>
              <p:spPr>
                <a:xfrm>
                  <a:off x="1137" y="363"/>
                  <a:ext cx="1429" cy="5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4000" b="1">
                      <a:latin typeface="Gungsuh" panose="02030600000101010101" pitchFamily="2" charset="-127"/>
                      <a:ea typeface="Gungsuh" panose="02030600000101010101" pitchFamily="2" charset="-127"/>
                    </a:rPr>
                    <a:t>……</a:t>
                  </a:r>
                  <a:endParaRPr lang="en-US" altLang="zh-CN" sz="4000" b="1">
                    <a:latin typeface="Gungsuh" panose="02030600000101010101" pitchFamily="2" charset="-127"/>
                    <a:ea typeface="Gungsuh" panose="02030600000101010101" pitchFamily="2" charset="-127"/>
                  </a:endParaRPr>
                </a:p>
              </p:txBody>
            </p:sp>
            <p:sp>
              <p:nvSpPr>
                <p:cNvPr id="27664" name="直接连接符 29712"/>
                <p:cNvSpPr/>
                <p:nvPr/>
              </p:nvSpPr>
              <p:spPr>
                <a:xfrm flipH="1">
                  <a:off x="888" y="725"/>
                  <a:ext cx="318" cy="29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665" name="未知"/>
                <p:cNvSpPr/>
                <p:nvPr/>
              </p:nvSpPr>
              <p:spPr>
                <a:xfrm>
                  <a:off x="0" y="1406"/>
                  <a:ext cx="1455" cy="1179"/>
                </a:xfrm>
                <a:custGeom>
                  <a:avLst/>
                  <a:gdLst/>
                  <a:ahLst/>
                  <a:cxnLst/>
                  <a:pathLst>
                    <a:path w="1455" h="1179">
                      <a:moveTo>
                        <a:pt x="548" y="0"/>
                      </a:moveTo>
                      <a:cubicBezTo>
                        <a:pt x="300" y="90"/>
                        <a:pt x="52" y="181"/>
                        <a:pt x="26" y="340"/>
                      </a:cubicBezTo>
                      <a:cubicBezTo>
                        <a:pt x="0" y="499"/>
                        <a:pt x="151" y="812"/>
                        <a:pt x="389" y="952"/>
                      </a:cubicBezTo>
                      <a:cubicBezTo>
                        <a:pt x="627" y="1092"/>
                        <a:pt x="1281" y="1137"/>
                        <a:pt x="1455" y="117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Gungsuh" panose="02030600000101010101" pitchFamily="2" charset="-127"/>
                    <a:ea typeface="Gungsuh" panose="02030600000101010101" pitchFamily="2" charset="-127"/>
                  </a:endParaRPr>
                </a:p>
              </p:txBody>
            </p:sp>
          </p:grpSp>
        </p:grpSp>
        <p:sp>
          <p:nvSpPr>
            <p:cNvPr id="27666" name="直接连接符 29714"/>
            <p:cNvSpPr/>
            <p:nvPr/>
          </p:nvSpPr>
          <p:spPr>
            <a:xfrm>
              <a:off x="1410" y="2585"/>
              <a:ext cx="4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67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766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30721"/>
          <p:cNvSpPr>
            <a:spLocks noGrp="1"/>
          </p:cNvSpPr>
          <p:nvPr>
            <p:ph type="title"/>
          </p:nvPr>
        </p:nvSpPr>
        <p:spPr>
          <a:xfrm>
            <a:off x="1722755" y="800100"/>
            <a:ext cx="6089650" cy="900430"/>
          </a:xfrm>
        </p:spPr>
        <p:txBody>
          <a:bodyPr anchor="b"/>
          <a:p>
            <a:r>
              <a:rPr lang="zh-CN" altLang="en-US" sz="3600" b="1" dirty="0">
                <a:latin typeface="Gungsuh" panose="02030600000101010101" pitchFamily="2" charset="-127"/>
                <a:ea typeface="Gungsuh" panose="02030600000101010101" pitchFamily="2" charset="-127"/>
              </a:rPr>
              <a:t>SG</a:t>
            </a:r>
            <a:r>
              <a:rPr lang="zh-CN" altLang="en-US" sz="3600" b="1" dirty="0">
                <a:ea typeface="黑体" panose="02010609060101010101" pitchFamily="2" charset="-122"/>
              </a:rPr>
              <a:t>函数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28674" name="文本占位符 30722"/>
          <p:cNvSpPr>
            <a:spLocks noGrp="1"/>
          </p:cNvSpPr>
          <p:nvPr>
            <p:ph idx="1"/>
          </p:nvPr>
        </p:nvSpPr>
        <p:spPr>
          <a:xfrm>
            <a:off x="1549400" y="2384425"/>
            <a:ext cx="9440545" cy="2230120"/>
          </a:xfrm>
        </p:spPr>
        <p:txBody>
          <a:bodyPr anchor="t"/>
          <a:p>
            <a:pPr algn="l">
              <a:buNone/>
            </a:pPr>
            <a:r>
              <a:rPr lang="en-US" altLang="zh-CN" b="1">
                <a:solidFill>
                  <a:schemeClr val="tx2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g(x) =min{n ≥ 0 : n&lt;&gt;g(y) for y ∈ F(x)}</a:t>
            </a:r>
            <a:endParaRPr lang="en-US" altLang="zh-CN" b="1" i="1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也就是说，X节点的SG值是去除X的后继节点的SG值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后的最小的非负整数。</a:t>
            </a:r>
            <a:endParaRPr lang="zh-CN" altLang="en-US" b="1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675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8676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31746"/>
          <p:cNvSpPr>
            <a:spLocks noGrp="1"/>
          </p:cNvSpPr>
          <p:nvPr>
            <p:ph type="title"/>
          </p:nvPr>
        </p:nvSpPr>
        <p:spPr>
          <a:xfrm>
            <a:off x="1720215" y="584200"/>
            <a:ext cx="8531860" cy="1143000"/>
          </a:xfrm>
        </p:spPr>
        <p:txBody>
          <a:bodyPr anchor="b"/>
          <a:p>
            <a:r>
              <a:rPr lang="zh-CN" altLang="en-US" sz="3600" b="1" dirty="0">
                <a:latin typeface="Gungsuh" panose="02030600000101010101" pitchFamily="2" charset="-127"/>
                <a:ea typeface="Gungsuh" panose="02030600000101010101" pitchFamily="2" charset="-127"/>
              </a:rPr>
              <a:t>SG</a:t>
            </a:r>
            <a:r>
              <a:rPr lang="zh-CN" altLang="en-US" sz="3600" b="1" dirty="0">
                <a:ea typeface="黑体" panose="02010609060101010101" pitchFamily="2" charset="-122"/>
              </a:rPr>
              <a:t>函数的使用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29699" name="文本占位符 31747"/>
          <p:cNvSpPr>
            <a:spLocks noGrp="1"/>
          </p:cNvSpPr>
          <p:nvPr>
            <p:ph idx="1"/>
          </p:nvPr>
        </p:nvSpPr>
        <p:spPr>
          <a:xfrm>
            <a:off x="1720215" y="2442845"/>
            <a:ext cx="6835140" cy="177419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pPr>
              <a:lnSpc>
                <a:spcPct val="70000"/>
              </a:lnSpc>
              <a:buNone/>
            </a:pPr>
            <a:endParaRPr lang="zh-CN" altLang="en-US" sz="36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zh-CN" altLang="en-US" sz="3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必败点</a:t>
            </a:r>
            <a:r>
              <a:rPr lang="zh-CN" altLang="en-US" sz="3600" b="1">
                <a:latin typeface="仿宋" panose="02010609060101010101" charset="-122"/>
                <a:ea typeface="仿宋" panose="02010609060101010101" charset="-122"/>
              </a:rPr>
              <a:t>: 当节点x的 sg(x) = 0 </a:t>
            </a:r>
            <a:endParaRPr lang="zh-CN" altLang="en-US" sz="36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zh-CN" altLang="en-US" sz="3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必胜点</a:t>
            </a:r>
            <a:r>
              <a:rPr lang="zh-CN" altLang="en-US" sz="3600" b="1">
                <a:latin typeface="仿宋" panose="02010609060101010101" charset="-122"/>
                <a:ea typeface="仿宋" panose="02010609060101010101" charset="-122"/>
              </a:rPr>
              <a:t>: 当节点x的 sg(x) &gt; 0 </a:t>
            </a:r>
            <a:endParaRPr lang="zh-CN" altLang="en-US" sz="36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9700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9701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2769"/>
          <p:cNvSpPr>
            <a:spLocks noGrp="1"/>
          </p:cNvSpPr>
          <p:nvPr>
            <p:ph type="title"/>
          </p:nvPr>
        </p:nvSpPr>
        <p:spPr>
          <a:xfrm>
            <a:off x="1830070" y="692150"/>
            <a:ext cx="8637905" cy="9842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课内练习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30722" name="文本占位符 32770"/>
          <p:cNvSpPr>
            <a:spLocks noGrp="1"/>
          </p:cNvSpPr>
          <p:nvPr>
            <p:ph idx="1"/>
          </p:nvPr>
        </p:nvSpPr>
        <p:spPr>
          <a:xfrm>
            <a:off x="1830705" y="2168525"/>
            <a:ext cx="8637270" cy="719455"/>
          </a:xfrm>
        </p:spPr>
        <p:txBody>
          <a:bodyPr anchor="t"/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sym typeface="+mn-ea"/>
              </a:rPr>
              <a:t>若S={1,2,3}，请</a:t>
            </a:r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计算简单取子游戏的SG值。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0725" name="文本框 32773"/>
          <p:cNvSpPr txBox="1"/>
          <p:nvPr/>
        </p:nvSpPr>
        <p:spPr>
          <a:xfrm>
            <a:off x="1830705" y="2962910"/>
            <a:ext cx="8933180" cy="1076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2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x      0 1 2 3 4 5 6 7 8 9 10 11 12 13 14</a:t>
            </a:r>
            <a:r>
              <a:rPr lang="en-US" altLang="zh-CN" sz="3200" b="1" i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. . .</a:t>
            </a:r>
            <a:endParaRPr lang="en-US" altLang="zh-CN" sz="3200" b="1" i="1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eaLnBrk="0" hangingPunct="0"/>
            <a:r>
              <a:rPr lang="en-US" altLang="zh-CN" sz="3200" b="1" i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sg</a:t>
            </a:r>
            <a:r>
              <a:rPr lang="en-US" altLang="zh-CN" sz="32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x</a:t>
            </a:r>
            <a:r>
              <a:rPr lang="en-US" altLang="zh-CN" sz="32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) </a:t>
            </a:r>
            <a:r>
              <a:rPr lang="en-US" altLang="zh-CN" sz="3200" b="1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altLang="zh-CN" sz="32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1 2 3 </a:t>
            </a:r>
            <a:r>
              <a:rPr lang="en-US" altLang="zh-CN" sz="3200" b="1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altLang="zh-CN" sz="32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1 2 3 </a:t>
            </a:r>
            <a:r>
              <a:rPr lang="en-US" altLang="zh-CN" sz="3200" b="1"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1  2   3   </a:t>
            </a:r>
            <a:r>
              <a:rPr lang="en-US" altLang="zh-CN" sz="3200" b="1"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r>
              <a:rPr lang="en-US" altLang="zh-CN" sz="32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  1   2</a:t>
            </a:r>
            <a:r>
              <a:rPr lang="en-US" altLang="zh-CN" sz="3200" b="1" i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. . .</a:t>
            </a:r>
            <a:endParaRPr lang="en-US" altLang="zh-CN" sz="3200" b="1" i="1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30726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0727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3793"/>
          <p:cNvSpPr>
            <a:spLocks noGrp="1"/>
          </p:cNvSpPr>
          <p:nvPr>
            <p:ph type="title"/>
          </p:nvPr>
        </p:nvSpPr>
        <p:spPr>
          <a:xfrm>
            <a:off x="1647190" y="751205"/>
            <a:ext cx="5825490" cy="92519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疑问：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31746" name="文本占位符 33794"/>
          <p:cNvSpPr>
            <a:spLocks noGrp="1"/>
          </p:cNvSpPr>
          <p:nvPr>
            <p:ph idx="1"/>
          </p:nvPr>
        </p:nvSpPr>
        <p:spPr>
          <a:xfrm>
            <a:off x="1744980" y="2439035"/>
            <a:ext cx="8738870" cy="863600"/>
          </a:xfrm>
        </p:spPr>
        <p:txBody>
          <a:bodyPr anchor="t"/>
          <a:p>
            <a:pPr algn="l">
              <a:buNone/>
            </a:pPr>
            <a:r>
              <a:rPr lang="zh-CN" altLang="en-US" sz="3600" b="1">
                <a:latin typeface="仿宋" panose="02010609060101010101" charset="-122"/>
                <a:ea typeface="仿宋" panose="02010609060101010101" charset="-122"/>
              </a:rPr>
              <a:t>SG函数还能解决什么问题呢？</a:t>
            </a:r>
            <a:endParaRPr lang="zh-CN" altLang="en-US" sz="36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1747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174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48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</a:rPr>
              <a:t>第四部分</a:t>
            </a:r>
            <a:endParaRPr lang="zh-CN" altLang="en-US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0" name="文本占位符 34818"/>
          <p:cNvSpPr>
            <a:spLocks noGrp="1"/>
          </p:cNvSpPr>
          <p:nvPr>
            <p:ph idx="1"/>
          </p:nvPr>
        </p:nvSpPr>
        <p:spPr>
          <a:xfrm>
            <a:off x="2100580" y="2588260"/>
            <a:ext cx="7991475" cy="1131570"/>
          </a:xfrm>
        </p:spPr>
        <p:txBody>
          <a:bodyPr anchor="t"/>
          <a:p>
            <a:pPr algn="ctr">
              <a:buNone/>
            </a:pPr>
            <a:r>
              <a:rPr lang="zh-CN" altLang="en-US" sz="6000" b="1">
                <a:latin typeface="仿宋" panose="02010609060101010101" charset="-122"/>
                <a:ea typeface="仿宋" panose="02010609060101010101" charset="-122"/>
              </a:rPr>
              <a:t>组合游戏的并</a:t>
            </a:r>
            <a:endParaRPr lang="zh-CN" altLang="en-US" sz="60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2771" name="矩形 34819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2" name="矩形 34820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3" name="矩形 34821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4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2775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1" name="标题 37889"/>
          <p:cNvSpPr>
            <a:spLocks noGrp="1"/>
          </p:cNvSpPr>
          <p:nvPr>
            <p:ph type="title"/>
          </p:nvPr>
        </p:nvSpPr>
        <p:spPr>
          <a:xfrm>
            <a:off x="1845945" y="873125"/>
            <a:ext cx="5655310" cy="82740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例1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35842" name="文本占位符 37890"/>
          <p:cNvSpPr>
            <a:spLocks noGrp="1"/>
          </p:cNvSpPr>
          <p:nvPr>
            <p:ph idx="1"/>
          </p:nvPr>
        </p:nvSpPr>
        <p:spPr>
          <a:xfrm>
            <a:off x="1845945" y="1998980"/>
            <a:ext cx="9146540" cy="3791585"/>
          </a:xfrm>
        </p:spPr>
        <p:txBody>
          <a:bodyPr anchor="t"/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有一个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人小游戏定义如下：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有三堆扑克牌，分别为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7,9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张；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双方轮流取牌，每次可以选择任意一堆牌取走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1~3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张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；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最后取牌的一方获胜。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请问，先手的人是输还是赢呢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?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g(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5,7,9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) =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 b="1">
                <a:latin typeface="仿宋" panose="02010609060101010101" charset="-122"/>
                <a:ea typeface="仿宋" panose="02010609060101010101" charset="-122"/>
                <a:sym typeface="+mn-ea"/>
              </a:rPr>
              <a:t>?</a:t>
            </a:r>
            <a:endParaRPr lang="en-US" altLang="zh-CN" sz="3200" b="1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5844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6865"/>
          <p:cNvSpPr>
            <a:spLocks noGrp="1"/>
          </p:cNvSpPr>
          <p:nvPr>
            <p:ph type="title"/>
          </p:nvPr>
        </p:nvSpPr>
        <p:spPr>
          <a:xfrm>
            <a:off x="1812290" y="549275"/>
            <a:ext cx="8655685" cy="124650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定理二 </a:t>
            </a:r>
            <a:endParaRPr lang="zh-CN" altLang="en-US" sz="3600" b="1" i="1" dirty="0">
              <a:solidFill>
                <a:schemeClr val="hlink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4818" name="文本占位符 36866"/>
          <p:cNvSpPr>
            <a:spLocks noGrp="1"/>
          </p:cNvSpPr>
          <p:nvPr>
            <p:ph idx="1"/>
          </p:nvPr>
        </p:nvSpPr>
        <p:spPr>
          <a:xfrm>
            <a:off x="1811655" y="2168525"/>
            <a:ext cx="8748395" cy="3167380"/>
          </a:xfrm>
        </p:spPr>
        <p:txBody>
          <a:bodyPr anchor="t"/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如果图游戏G由若干子图游戏Gi组成，即：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G = G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 +···+ G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  <a:sym typeface="+mn-ea"/>
              </a:rPr>
              <a:t>n 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，假设g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是G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</a:rPr>
              <a:t>i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i = 1, ...,n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）的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SG函数值，那么，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图游戏G的SG值计算如下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g(x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, ...,x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) = g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(x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)⊕· · ·⊕g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(x</a:t>
            </a:r>
            <a:r>
              <a:rPr lang="zh-CN" altLang="en-US" sz="2800" b="1" baseline="-2500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再看例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g(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5,7,9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) = ?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819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4820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8193"/>
          <p:cNvSpPr>
            <a:spLocks noGrp="1"/>
          </p:cNvSpPr>
          <p:nvPr>
            <p:ph type="title"/>
          </p:nvPr>
        </p:nvSpPr>
        <p:spPr>
          <a:xfrm>
            <a:off x="1742440" y="765175"/>
            <a:ext cx="5917565" cy="97345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导引游戏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6146" name="文本占位符 8194"/>
          <p:cNvSpPr>
            <a:spLocks noGrp="1"/>
          </p:cNvSpPr>
          <p:nvPr>
            <p:ph idx="1"/>
          </p:nvPr>
        </p:nvSpPr>
        <p:spPr>
          <a:xfrm>
            <a:off x="1877060" y="2133600"/>
            <a:ext cx="8065135" cy="3542030"/>
          </a:xfrm>
        </p:spPr>
        <p:txBody>
          <a:bodyPr anchor="t"/>
          <a:p>
            <a:pPr>
              <a:lnSpc>
                <a:spcPct val="80000"/>
              </a:lnSpc>
              <a:buNone/>
            </a:pPr>
            <a:r>
              <a:rPr lang="en-US" altLang="x-none" b="1" dirty="0">
                <a:latin typeface="仿宋" panose="02010609060101010101" charset="-122"/>
                <a:ea typeface="仿宋" panose="02010609060101010101" charset="-122"/>
              </a:rPr>
              <a:t>(1)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玩家：2人；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latin typeface="仿宋" panose="02010609060101010101" charset="-122"/>
                <a:ea typeface="仿宋" panose="02010609060101010101" charset="-122"/>
              </a:rPr>
              <a:t>(2)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道具：23张扑克牌；</a:t>
            </a:r>
            <a:endParaRPr lang="en-US" altLang="x-none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latin typeface="仿宋" panose="02010609060101010101" charset="-122"/>
                <a:ea typeface="仿宋" panose="02010609060101010101" charset="-122"/>
              </a:rPr>
              <a:t>(3)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规则：</a:t>
            </a:r>
            <a:endParaRPr lang="zh-CN" altLang="en-US" sz="3600" b="1" dirty="0">
              <a:latin typeface="仿宋" panose="02010609060101010101" charset="-122"/>
              <a:ea typeface="仿宋" panose="02010609060101010101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</a:rPr>
              <a:t>游戏双方轮流取牌；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</a:rPr>
              <a:t>每人每次仅限于取1张、2张或3张牌；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</a:rPr>
              <a:t>扑克牌取光，则游戏结束；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</a:rPr>
              <a:t>最后取牌的一方为胜者。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47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14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1" name="标题 37889"/>
          <p:cNvSpPr>
            <a:spLocks noGrp="1"/>
          </p:cNvSpPr>
          <p:nvPr>
            <p:ph type="title"/>
          </p:nvPr>
        </p:nvSpPr>
        <p:spPr>
          <a:xfrm>
            <a:off x="1845945" y="873125"/>
            <a:ext cx="5655310" cy="82740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</a:rPr>
              <a:t>2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35842" name="文本占位符 37890"/>
          <p:cNvSpPr>
            <a:spLocks noGrp="1"/>
          </p:cNvSpPr>
          <p:nvPr>
            <p:ph idx="1"/>
          </p:nvPr>
        </p:nvSpPr>
        <p:spPr>
          <a:xfrm>
            <a:off x="1845945" y="1998980"/>
            <a:ext cx="3333115" cy="456057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样例输入：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2 2 5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latin typeface="Gungsuh" panose="02030600000101010101" pitchFamily="2" charset="-127"/>
                <a:ea typeface="Gungsuh" panose="02030600000101010101" pitchFamily="2" charset="-127"/>
              </a:rPr>
              <a:t>3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latin typeface="Gungsuh" panose="02030600000101010101" pitchFamily="2" charset="-127"/>
                <a:ea typeface="Gungsuh" panose="02030600000101010101" pitchFamily="2" charset="-127"/>
              </a:rPr>
              <a:t>2 5 12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latin typeface="Gungsuh" panose="02030600000101010101" pitchFamily="2" charset="-127"/>
                <a:ea typeface="Gungsuh" panose="02030600000101010101" pitchFamily="2" charset="-127"/>
              </a:rPr>
              <a:t>3 2 4 7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latin typeface="Gungsuh" panose="02030600000101010101" pitchFamily="2" charset="-127"/>
                <a:ea typeface="Gungsuh" panose="02030600000101010101" pitchFamily="2" charset="-127"/>
              </a:rPr>
              <a:t>4 2 3 7 12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5 1 2 3 4 5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latin typeface="Gungsuh" panose="02030600000101010101" pitchFamily="2" charset="-127"/>
                <a:ea typeface="Gungsuh" panose="02030600000101010101" pitchFamily="2" charset="-127"/>
              </a:rPr>
              <a:t>3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latin typeface="Gungsuh" panose="02030600000101010101" pitchFamily="2" charset="-127"/>
                <a:ea typeface="Gungsuh" panose="02030600000101010101" pitchFamily="2" charset="-127"/>
              </a:rPr>
              <a:t>2 5 12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latin typeface="Gungsuh" panose="02030600000101010101" pitchFamily="2" charset="-127"/>
                <a:ea typeface="Gungsuh" panose="02030600000101010101" pitchFamily="2" charset="-127"/>
              </a:rPr>
              <a:t>3 2 4 7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latin typeface="Gungsuh" panose="02030600000101010101" pitchFamily="2" charset="-127"/>
                <a:ea typeface="Gungsuh" panose="02030600000101010101" pitchFamily="2" charset="-127"/>
              </a:rPr>
              <a:t>4 2 3 7 12</a:t>
            </a: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b="1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0</a:t>
            </a:r>
            <a:endParaRPr lang="zh-CN" altLang="en-US" sz="2000" b="1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endParaRPr lang="zh-CN" altLang="en-US" sz="2000" b="1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35844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sp>
        <p:nvSpPr>
          <p:cNvPr id="2" name="文本占位符 37890"/>
          <p:cNvSpPr>
            <a:spLocks noGrp="1"/>
          </p:cNvSpPr>
          <p:nvPr/>
        </p:nvSpPr>
        <p:spPr>
          <a:xfrm>
            <a:off x="5350510" y="1998980"/>
            <a:ext cx="4039870" cy="45605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样例输出：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800">
                <a:latin typeface="Gungsuh" panose="02030600000101010101" pitchFamily="2" charset="-127"/>
                <a:ea typeface="Gungsuh" panose="02030600000101010101" pitchFamily="2" charset="-127"/>
              </a:rPr>
              <a:t>LWW</a:t>
            </a:r>
            <a:endParaRPr lang="zh-CN" altLang="en-US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800">
                <a:latin typeface="Gungsuh" panose="02030600000101010101" pitchFamily="2" charset="-127"/>
                <a:ea typeface="Gungsuh" panose="02030600000101010101" pitchFamily="2" charset="-127"/>
              </a:rPr>
              <a:t>WWL</a:t>
            </a:r>
            <a:endParaRPr lang="zh-CN" altLang="en-US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endParaRPr lang="zh-CN" altLang="en-US" sz="2000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题目描述（略）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endParaRPr lang="zh-CN" altLang="en-US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数据含义，请注意听讲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00000"/>
              </a:lnSpc>
              <a:buNone/>
            </a:pPr>
            <a:endParaRPr lang="zh-CN" altLang="en-US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5" name="标题 38913"/>
          <p:cNvSpPr>
            <a:spLocks noGrp="1"/>
          </p:cNvSpPr>
          <p:nvPr>
            <p:ph type="title"/>
          </p:nvPr>
        </p:nvSpPr>
        <p:spPr>
          <a:xfrm>
            <a:off x="295910" y="73025"/>
            <a:ext cx="8635365" cy="60960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2-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参考代码（记忆化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DFS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实现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SG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函数）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6866" name="文本占位符 38914"/>
          <p:cNvSpPr>
            <a:spLocks noGrp="1"/>
          </p:cNvSpPr>
          <p:nvPr>
            <p:ph type="body" sz="half" idx="1"/>
          </p:nvPr>
        </p:nvSpPr>
        <p:spPr>
          <a:xfrm>
            <a:off x="444500" y="744855"/>
            <a:ext cx="6037580" cy="5843270"/>
          </a:xfrm>
          <a:ln>
            <a:solidFill>
              <a:schemeClr val="tx1"/>
            </a:solidFill>
            <a:miter/>
          </a:ln>
        </p:spPr>
        <p:txBody>
          <a:bodyPr anchor="t"/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#include&lt;bits/stdc++.h&gt;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using namespace std;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 k,a[100],f[10001];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 sg(int p)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   int i,t;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bool g[101]={0};</a:t>
            </a:r>
            <a:r>
              <a:rPr lang="en-US"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//g[]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数组的用途？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if(f[p]</a:t>
            </a:r>
            <a:r>
              <a:rPr 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！</a:t>
            </a:r>
            <a:r>
              <a:rPr lang="en-US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=-1</a:t>
            </a: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return f[p];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for(i=0;i&lt;k;i++)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{  t=p-a[i];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en-US"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if(t&lt;0) break;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en-US"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if(f[t]==-1) </a:t>
            </a:r>
            <a:r>
              <a:rPr 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f[t]=sg(t);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en-US"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g[f[t]]=1;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}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for(i=0;;i++)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{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if(!g[i])  { f[p]= i;</a:t>
            </a:r>
            <a:r>
              <a:rPr 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return f[p];</a:t>
            </a: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}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sz="20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6867" name="矩形 38915"/>
          <p:cNvSpPr/>
          <p:nvPr/>
        </p:nvSpPr>
        <p:spPr>
          <a:xfrm>
            <a:off x="6726555" y="744220"/>
            <a:ext cx="5203190" cy="584390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 main()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  int n,i,m,t,s;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while(scanf("%d",&amp;k),k)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{  for(i=0;i&lt;k;i++)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    scanf("%d",&amp;a[i]);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</a:t>
            </a: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sort(a,a+k); //如果删除呢？</a:t>
            </a:r>
            <a:b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memset(f,-1,sizeof(f));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f[0]=0;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scanf("%d",&amp;n);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while(n--)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{  scanf("%d",&amp;m);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    s=0;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    while(m--)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    {   scanf("%d",&amp;t);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        </a:t>
            </a: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if(f[t]==-1)   f[t]=sg(t);</a:t>
            </a:r>
            <a:b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        s=s^f[t];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    }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    if(s==0)   printf("L");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    else       printf("W");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}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    printf("\n");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    }</a:t>
            </a:r>
            <a:b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 </a:t>
            </a:r>
            <a:endParaRPr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9937"/>
          <p:cNvSpPr>
            <a:spLocks noGrp="1"/>
          </p:cNvSpPr>
          <p:nvPr>
            <p:ph type="title"/>
          </p:nvPr>
        </p:nvSpPr>
        <p:spPr>
          <a:xfrm>
            <a:off x="1814830" y="609600"/>
            <a:ext cx="7412990" cy="1066800"/>
          </a:xfrm>
        </p:spPr>
        <p:txBody>
          <a:bodyPr anchor="b"/>
          <a:p>
            <a:r>
              <a:rPr lang="zh-CN" altLang="en-US" sz="3600">
                <a:ea typeface="黑体" panose="02010609060101010101" pitchFamily="2" charset="-122"/>
              </a:rPr>
              <a:t>相关练习</a:t>
            </a:r>
            <a:endParaRPr lang="zh-CN" altLang="en-US" sz="3600">
              <a:ea typeface="黑体" panose="02010609060101010101" pitchFamily="2" charset="-122"/>
            </a:endParaRPr>
          </a:p>
        </p:txBody>
      </p:sp>
      <p:sp>
        <p:nvSpPr>
          <p:cNvPr id="39939" name="矩形 39938"/>
          <p:cNvSpPr/>
          <p:nvPr/>
        </p:nvSpPr>
        <p:spPr>
          <a:xfrm>
            <a:off x="2438400" y="2057400"/>
            <a:ext cx="8094980" cy="6711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202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02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《ACM程序设计》作业（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10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）—— 刘春英老师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891" name="图片 39939" descr="200352514413342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3276600"/>
            <a:ext cx="2252663" cy="3240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5841"/>
          <p:cNvSpPr>
            <a:spLocks noGrp="1"/>
          </p:cNvSpPr>
          <p:nvPr>
            <p:ph type="title"/>
          </p:nvPr>
        </p:nvSpPr>
        <p:spPr>
          <a:xfrm>
            <a:off x="1667510" y="868045"/>
            <a:ext cx="7312025" cy="852805"/>
          </a:xfrm>
        </p:spPr>
        <p:txBody>
          <a:bodyPr anchor="b"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charset="0"/>
            </a:pPr>
            <a:r>
              <a:rPr lang="zh-CN" altLang="en-US" sz="4000" b="1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下周见</a:t>
            </a:r>
            <a:endParaRPr lang="zh-CN" altLang="en-US" sz="4000" b="1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4818" name="图片 35842" descr="troph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0" y="2790825"/>
            <a:ext cx="2876550" cy="406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文本占位符 35843"/>
          <p:cNvSpPr>
            <a:spLocks noGrp="1"/>
          </p:cNvSpPr>
          <p:nvPr>
            <p:ph idx="1"/>
          </p:nvPr>
        </p:nvSpPr>
        <p:spPr>
          <a:xfrm>
            <a:off x="1769110" y="2401570"/>
            <a:ext cx="5431155" cy="2551430"/>
          </a:xfrm>
        </p:spPr>
        <p:txBody>
          <a:bodyPr anchor="t"/>
          <a:p>
            <a:pPr algn="ctr">
              <a:lnSpc>
                <a:spcPct val="90000"/>
              </a:lnSpc>
              <a:buNone/>
            </a:pPr>
            <a:r>
              <a:rPr lang="zh-CN" altLang="zh-CN" sz="6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努力学习</a:t>
            </a:r>
            <a:endParaRPr lang="zh-CN" altLang="zh-CN" sz="6600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zh-CN" sz="6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实力报国</a:t>
            </a:r>
            <a:endParaRPr lang="zh-CN" altLang="zh-CN" sz="6600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820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4821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9217"/>
          <p:cNvSpPr>
            <a:spLocks noGrp="1"/>
          </p:cNvSpPr>
          <p:nvPr>
            <p:ph type="title"/>
          </p:nvPr>
        </p:nvSpPr>
        <p:spPr>
          <a:xfrm>
            <a:off x="1804670" y="944880"/>
            <a:ext cx="7423785" cy="80327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基本思路？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9219" name="内容占位符 9218"/>
          <p:cNvSpPr>
            <a:spLocks noGrp="1"/>
          </p:cNvSpPr>
          <p:nvPr>
            <p:ph idx="1"/>
          </p:nvPr>
        </p:nvSpPr>
        <p:spPr>
          <a:xfrm>
            <a:off x="2707005" y="2612390"/>
            <a:ext cx="7493000" cy="1487805"/>
          </a:xfrm>
        </p:spPr>
        <p:txBody>
          <a:bodyPr anchor="t"/>
          <a:p>
            <a:pPr algn="ctr">
              <a:buNone/>
            </a:pPr>
            <a:r>
              <a:rPr lang="zh-CN" altLang="en-US" sz="6000" b="1">
                <a:solidFill>
                  <a:schemeClr val="tx2"/>
                </a:solidFill>
                <a:ea typeface="仿宋" panose="02010609060101010101" charset="-122"/>
              </a:rPr>
              <a:t>请陈述自己的观点</a:t>
            </a:r>
            <a:endParaRPr lang="zh-CN" altLang="en-US" sz="6000">
              <a:solidFill>
                <a:schemeClr val="tx2"/>
              </a:solidFill>
              <a:ea typeface="仿宋" panose="02010609060101010101" charset="-122"/>
            </a:endParaRPr>
          </a:p>
        </p:txBody>
      </p:sp>
      <p:sp>
        <p:nvSpPr>
          <p:cNvPr id="7171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7172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0241"/>
          <p:cNvSpPr>
            <a:spLocks noGrp="1"/>
          </p:cNvSpPr>
          <p:nvPr>
            <p:ph type="title"/>
          </p:nvPr>
        </p:nvSpPr>
        <p:spPr>
          <a:xfrm>
            <a:off x="1857375" y="765175"/>
            <a:ext cx="6759575" cy="94805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第一部分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8194" name="文本占位符 10242"/>
          <p:cNvSpPr>
            <a:spLocks noGrp="1"/>
          </p:cNvSpPr>
          <p:nvPr>
            <p:ph idx="1"/>
          </p:nvPr>
        </p:nvSpPr>
        <p:spPr>
          <a:xfrm>
            <a:off x="2424430" y="2457450"/>
            <a:ext cx="7171055" cy="1835785"/>
          </a:xfrm>
        </p:spPr>
        <p:txBody>
          <a:bodyPr anchor="t"/>
          <a:p>
            <a:pPr algn="ctr">
              <a:buNone/>
            </a:pPr>
            <a:r>
              <a:rPr lang="zh-CN" altLang="en-US" sz="4800" b="1">
                <a:latin typeface="仿宋" panose="02010609060101010101" charset="-122"/>
                <a:ea typeface="仿宋" panose="02010609060101010101" charset="-122"/>
              </a:rPr>
              <a:t>简单取子游戏</a:t>
            </a:r>
            <a:endParaRPr lang="zh-CN" altLang="en-US" sz="4800" b="1">
              <a:latin typeface="仿宋" panose="02010609060101010101" charset="-122"/>
              <a:ea typeface="仿宋" panose="02010609060101010101" charset="-122"/>
            </a:endParaRPr>
          </a:p>
          <a:p>
            <a:pPr algn="ctr">
              <a:buNone/>
            </a:pPr>
            <a:r>
              <a:rPr lang="zh-CN" altLang="en-US" sz="4800" b="1">
                <a:latin typeface="仿宋" panose="02010609060101010101" charset="-122"/>
                <a:ea typeface="仿宋" panose="02010609060101010101" charset="-122"/>
                <a:sym typeface="+mn-ea"/>
              </a:rPr>
              <a:t>（组合游戏的一种）</a:t>
            </a:r>
            <a:endParaRPr lang="zh-CN" altLang="en-US" sz="4800" b="1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8195" name="矩形 10243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矩形 10244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7" name="矩形 10245">
            <a:hlinkClick r:id="rId1"/>
          </p:cNvPr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7" name="矩形 10246"/>
          <p:cNvSpPr/>
          <p:nvPr/>
        </p:nvSpPr>
        <p:spPr>
          <a:xfrm>
            <a:off x="2640013" y="3321050"/>
            <a:ext cx="6804025" cy="971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40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199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8200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1265"/>
          <p:cNvSpPr>
            <a:spLocks noGrp="1"/>
          </p:cNvSpPr>
          <p:nvPr>
            <p:ph type="title"/>
          </p:nvPr>
        </p:nvSpPr>
        <p:spPr>
          <a:xfrm>
            <a:off x="1789430" y="873125"/>
            <a:ext cx="8446770" cy="79248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什么是组合游戏——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9218" name="文本占位符 11266"/>
          <p:cNvSpPr>
            <a:spLocks noGrp="1"/>
          </p:cNvSpPr>
          <p:nvPr>
            <p:ph idx="1"/>
          </p:nvPr>
        </p:nvSpPr>
        <p:spPr>
          <a:xfrm>
            <a:off x="1788795" y="2060575"/>
            <a:ext cx="8242300" cy="3961130"/>
          </a:xfrm>
        </p:spPr>
        <p:txBody>
          <a:bodyPr anchor="t"/>
          <a:p>
            <a:pPr marL="514350" indent="-514350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>
                <a:ea typeface="仿宋" panose="02010609060101010101" charset="-122"/>
              </a:rPr>
              <a:t>有两个玩家；</a:t>
            </a:r>
            <a:endParaRPr lang="zh-CN" altLang="en-US" sz="2800">
              <a:ea typeface="仿宋" panose="02010609060101010101" charset="-122"/>
            </a:endParaRPr>
          </a:p>
          <a:p>
            <a:pPr marL="514350" indent="-514350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>
                <a:ea typeface="仿宋" panose="02010609060101010101" charset="-122"/>
              </a:rPr>
              <a:t>游戏的操作状态是一个有限的集合（比如：限定大小的棋盘）；</a:t>
            </a:r>
            <a:endParaRPr lang="zh-CN" altLang="en-US" sz="2800">
              <a:ea typeface="仿宋" panose="02010609060101010101" charset="-122"/>
            </a:endParaRPr>
          </a:p>
          <a:p>
            <a:pPr marL="509270" indent="-509270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>
                <a:ea typeface="仿宋" panose="02010609060101010101" charset="-122"/>
              </a:rPr>
              <a:t>游戏双方轮流操作；</a:t>
            </a:r>
            <a:endParaRPr lang="zh-CN" altLang="en-US" sz="2800">
              <a:ea typeface="仿宋" panose="02010609060101010101" charset="-122"/>
            </a:endParaRPr>
          </a:p>
          <a:p>
            <a:pPr marL="527685" indent="-527685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>
                <a:ea typeface="仿宋" panose="02010609060101010101" charset="-122"/>
              </a:rPr>
              <a:t>双方的每次操作必须符合游戏规定；</a:t>
            </a:r>
            <a:endParaRPr lang="zh-CN" altLang="en-US" sz="2800">
              <a:ea typeface="仿宋" panose="02010609060101010101" charset="-122"/>
            </a:endParaRPr>
          </a:p>
          <a:p>
            <a:pPr marL="509270" indent="-509270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>
                <a:ea typeface="仿宋" panose="02010609060101010101" charset="-122"/>
              </a:rPr>
              <a:t>当一方不能将游戏继续进行的时候，游戏结束，同时，对方为获胜方；</a:t>
            </a:r>
            <a:endParaRPr lang="zh-CN" altLang="en-US" sz="2800">
              <a:ea typeface="仿宋" panose="02010609060101010101" charset="-122"/>
            </a:endParaRPr>
          </a:p>
          <a:p>
            <a:pPr marL="509270" indent="-509270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>
                <a:ea typeface="仿宋" panose="02010609060101010101" charset="-122"/>
              </a:rPr>
              <a:t>无论如何操作，游戏总能在有限次操作后结束；</a:t>
            </a:r>
            <a:endParaRPr lang="zh-CN" altLang="en-US" sz="2800">
              <a:ea typeface="仿宋" panose="02010609060101010101" charset="-122"/>
            </a:endParaRPr>
          </a:p>
        </p:txBody>
      </p:sp>
      <p:sp>
        <p:nvSpPr>
          <p:cNvPr id="9219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9220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2289"/>
          <p:cNvSpPr>
            <a:spLocks noGrp="1"/>
          </p:cNvSpPr>
          <p:nvPr>
            <p:ph type="title"/>
          </p:nvPr>
        </p:nvSpPr>
        <p:spPr>
          <a:xfrm>
            <a:off x="1772285" y="800100"/>
            <a:ext cx="8176895" cy="90043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概念:必败点和必胜点(</a:t>
            </a:r>
            <a:r>
              <a:rPr lang="zh-CN" altLang="en-US" sz="3600" b="1" dirty="0">
                <a:latin typeface="Gungsuh" panose="02030600000101010101" pitchFamily="2" charset="-127"/>
                <a:ea typeface="Gungsuh" panose="02030600000101010101" pitchFamily="2" charset="-127"/>
              </a:rPr>
              <a:t>P</a:t>
            </a:r>
            <a:r>
              <a:rPr lang="zh-CN" altLang="en-US" sz="3600" b="1" dirty="0">
                <a:ea typeface="黑体" panose="02010609060101010101" pitchFamily="2" charset="-122"/>
              </a:rPr>
              <a:t>点 </a:t>
            </a:r>
            <a:r>
              <a:rPr lang="zh-CN" altLang="en-US" sz="3600" b="1" dirty="0">
                <a:latin typeface="Gungsuh" panose="02030600000101010101" pitchFamily="2" charset="-127"/>
                <a:ea typeface="Gungsuh" panose="02030600000101010101" pitchFamily="2" charset="-127"/>
              </a:rPr>
              <a:t>&amp; N</a:t>
            </a:r>
            <a:r>
              <a:rPr lang="zh-CN" altLang="en-US" sz="3600" b="1" dirty="0">
                <a:ea typeface="黑体" panose="02010609060101010101" pitchFamily="2" charset="-122"/>
              </a:rPr>
              <a:t>点)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12291" name="内容占位符 12290"/>
          <p:cNvSpPr>
            <a:spLocks noGrp="1"/>
          </p:cNvSpPr>
          <p:nvPr>
            <p:ph idx="1"/>
          </p:nvPr>
        </p:nvSpPr>
        <p:spPr>
          <a:xfrm>
            <a:off x="1824990" y="2133600"/>
            <a:ext cx="8051165" cy="3095625"/>
          </a:xfrm>
        </p:spPr>
        <p:txBody>
          <a:bodyPr anchor="t"/>
          <a:p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必败点</a:t>
            </a:r>
            <a:r>
              <a:rPr lang="en-US" altLang="zh-CN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(P</a:t>
            </a:r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点</a:t>
            </a:r>
            <a:r>
              <a:rPr lang="en-US" altLang="zh-CN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) </a:t>
            </a:r>
            <a:r>
              <a:rPr lang="en-US" altLang="zh-CN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前一个选手</a:t>
            </a: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(</a:t>
            </a:r>
            <a:r>
              <a:rPr lang="en-US" altLang="zh-CN" b="1">
                <a:latin typeface="Gungsuh" panose="02030600000101010101" pitchFamily="2" charset="-127"/>
                <a:ea typeface="Gungsuh" panose="02030600000101010101" pitchFamily="2" charset="-127"/>
              </a:rPr>
              <a:t>P</a:t>
            </a: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revious player)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将取胜的位置称为必败点。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必胜点</a:t>
            </a:r>
            <a:r>
              <a:rPr lang="en-US" altLang="zh-CN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(N</a:t>
            </a:r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点</a:t>
            </a:r>
            <a:r>
              <a:rPr lang="en-US" altLang="zh-CN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) </a:t>
            </a:r>
            <a:r>
              <a:rPr lang="en-US" altLang="zh-CN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下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一个选手</a:t>
            </a:r>
            <a:r>
              <a:rPr lang="en-US" altLang="zh-CN">
                <a:latin typeface="Gungsuh" panose="02030600000101010101" pitchFamily="2" charset="-127"/>
                <a:ea typeface="Gungsuh" panose="02030600000101010101" pitchFamily="2" charset="-127"/>
              </a:rPr>
              <a:t>(Next player)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将取胜的位置称为必胜点。</a:t>
            </a:r>
            <a:r>
              <a:rPr lang="zh-CN" altLang="en-US" i="1"/>
              <a:t> </a:t>
            </a:r>
            <a:endParaRPr lang="zh-CN" altLang="en-US" i="1"/>
          </a:p>
        </p:txBody>
      </p:sp>
      <p:sp>
        <p:nvSpPr>
          <p:cNvPr id="10243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0244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4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charRg st="4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3313"/>
          <p:cNvSpPr>
            <a:spLocks noGrp="1"/>
          </p:cNvSpPr>
          <p:nvPr>
            <p:ph type="title"/>
          </p:nvPr>
        </p:nvSpPr>
        <p:spPr>
          <a:xfrm>
            <a:off x="1820545" y="836930"/>
            <a:ext cx="6939280" cy="87630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必败(必胜)点属性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13315" name="内容占位符 13314"/>
          <p:cNvSpPr>
            <a:spLocks noGrp="1"/>
          </p:cNvSpPr>
          <p:nvPr>
            <p:ph idx="1"/>
          </p:nvPr>
        </p:nvSpPr>
        <p:spPr>
          <a:xfrm>
            <a:off x="1820545" y="2060575"/>
            <a:ext cx="8791575" cy="3341370"/>
          </a:xfrm>
        </p:spPr>
        <p:txBody>
          <a:bodyPr anchor="t"/>
          <a:p>
            <a:pPr marL="609600" indent="-609600">
              <a:lnSpc>
                <a:spcPct val="90000"/>
              </a:lnSpc>
              <a:buNone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(1)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所有终结点是必败点（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点）；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(2)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从任何必胜点（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点）操作，至少有一种方法可以进入必败点（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点）；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(3)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无论如何操作， 从必败点（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点）都只能进入必胜点（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点）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267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1268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charRg st="2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5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charRg st="58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4337"/>
          <p:cNvSpPr>
            <a:spLocks noGrp="1"/>
          </p:cNvSpPr>
          <p:nvPr>
            <p:ph type="title"/>
          </p:nvPr>
        </p:nvSpPr>
        <p:spPr>
          <a:xfrm>
            <a:off x="1757045" y="836930"/>
            <a:ext cx="7326630" cy="936625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</a:rPr>
              <a:t>取子游戏算法实现—— 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sp>
        <p:nvSpPr>
          <p:cNvPr id="14339" name="内容占位符 14338"/>
          <p:cNvSpPr>
            <a:spLocks noGrp="1"/>
          </p:cNvSpPr>
          <p:nvPr>
            <p:ph idx="1"/>
          </p:nvPr>
        </p:nvSpPr>
        <p:spPr>
          <a:xfrm>
            <a:off x="1849755" y="2067560"/>
            <a:ext cx="9000490" cy="3505200"/>
          </a:xfrm>
        </p:spPr>
        <p:txBody>
          <a:bodyPr anchor="t"/>
          <a:p>
            <a:pPr>
              <a:buNone/>
            </a:pP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步骤1: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将所有终结位置标记为必败点（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点）；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步骤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2: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将所有一步操作能进入必败点（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点）的位置标记为必胜点（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点）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步骤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3: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如果从某个点开始的所有一步操作都只能进入必胜点（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点） ，则将该点标记为必败点（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点） ；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步骤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4: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如果在步骤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未能找到新的必败（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P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点），则算法终止；否则，返回到步骤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291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2292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2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59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0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109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tags/tag1.xml><?xml version="1.0" encoding="utf-8"?>
<p:tagLst xmlns:p="http://schemas.openxmlformats.org/presentationml/2006/main">
  <p:tag name="KSO_WM_UNIT_TABLE_BEAUTIFY" val="smartTable{dba90c76-f3ba-4c36-bdca-6f7f9d69957f}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0"/>
    </a:accent5>
    <a:accent6>
      <a:srgbClr val="E5B900"/>
    </a:accent6>
    <a:hlink>
      <a:srgbClr val="FF0000"/>
    </a:hlink>
    <a:folHlink>
      <a:srgbClr val="3333C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0"/>
    </a:accent5>
    <a:accent6>
      <a:srgbClr val="E5B900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3059</Words>
  <Application>WPS 演示</Application>
  <PresentationFormat>在屏幕上显示</PresentationFormat>
  <Paragraphs>370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Tahoma</vt:lpstr>
      <vt:lpstr>Gungsuh</vt:lpstr>
      <vt:lpstr>Malgun Gothic</vt:lpstr>
      <vt:lpstr>黑体</vt:lpstr>
      <vt:lpstr>仿宋</vt:lpstr>
      <vt:lpstr>微软雅黑</vt:lpstr>
      <vt:lpstr>Arial Unicode MS</vt:lpstr>
      <vt:lpstr>Wingdings</vt:lpstr>
      <vt:lpstr>Blends</vt:lpstr>
      <vt:lpstr>ACM程序设计</vt:lpstr>
      <vt:lpstr>第十讲</vt:lpstr>
      <vt:lpstr>导引游戏</vt:lpstr>
      <vt:lpstr>基本思路？</vt:lpstr>
      <vt:lpstr>第一部分</vt:lpstr>
      <vt:lpstr>什么是组合游戏——</vt:lpstr>
      <vt:lpstr>概念:必败点和必胜点(P点 &amp; N点)</vt:lpstr>
      <vt:lpstr>必败(必胜)点属性</vt:lpstr>
      <vt:lpstr>取子游戏算法实现—— </vt:lpstr>
      <vt:lpstr>课内练习:</vt:lpstr>
      <vt:lpstr>实战练习</vt:lpstr>
      <vt:lpstr>第二部分</vt:lpstr>
      <vt:lpstr>Nim游戏简介</vt:lpstr>
      <vt:lpstr>PowerPoint 演示文稿</vt:lpstr>
      <vt:lpstr>初步分析</vt:lpstr>
      <vt:lpstr>引入概念：Nim-Sum</vt:lpstr>
      <vt:lpstr>定理一： </vt:lpstr>
      <vt:lpstr>定理一的证明……</vt:lpstr>
      <vt:lpstr>思考（1）：</vt:lpstr>
      <vt:lpstr>思考（2）：</vt:lpstr>
      <vt:lpstr>第三部分</vt:lpstr>
      <vt:lpstr>NIM游戏的状态转移图</vt:lpstr>
      <vt:lpstr>SG函数</vt:lpstr>
      <vt:lpstr>SG函数的使用</vt:lpstr>
      <vt:lpstr>课内练习</vt:lpstr>
      <vt:lpstr>疑问：</vt:lpstr>
      <vt:lpstr>第四部分</vt:lpstr>
      <vt:lpstr>例1</vt:lpstr>
      <vt:lpstr>定理二 </vt:lpstr>
      <vt:lpstr>例2</vt:lpstr>
      <vt:lpstr>例2-参考代码（记忆化DFS实现SG函数）</vt:lpstr>
      <vt:lpstr>相关练习</vt:lpstr>
      <vt:lpstr>下周见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hdu</cp:lastModifiedBy>
  <cp:revision>626</cp:revision>
  <dcterms:created xsi:type="dcterms:W3CDTF">2013-05-15T08:51:00Z</dcterms:created>
  <dcterms:modified xsi:type="dcterms:W3CDTF">2022-05-11T05:30:57Z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2052-11.8.2.8276</vt:lpwstr>
  </property>
  <property fmtid="{D5CDD505-2E9C-101B-9397-08002B2CF9AE}" pid="5" name="ICV">
    <vt:lpwstr>99E5AF106BB6443AB639A77349572C28</vt:lpwstr>
  </property>
</Properties>
</file>