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13542-BFDE-4F88-B1D8-59B2AAB66B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ACE407-819A-4BF6-932E-569FBE1A60A9}">
      <dgm:prSet/>
      <dgm:spPr/>
      <dgm:t>
        <a:bodyPr/>
        <a:lstStyle/>
        <a:p>
          <a:r>
            <a:rPr lang="en-US" dirty="0"/>
            <a:t>App Download: iOS dominates with 14,290 downloads.</a:t>
          </a:r>
        </a:p>
      </dgm:t>
    </dgm:pt>
    <dgm:pt modelId="{81855AB8-C037-4EE4-A228-2E6C6F8E3EAA}" type="parTrans" cxnId="{152D7256-DC05-4B44-BA2F-9A032789B4DB}">
      <dgm:prSet/>
      <dgm:spPr/>
      <dgm:t>
        <a:bodyPr/>
        <a:lstStyle/>
        <a:p>
          <a:endParaRPr lang="en-US"/>
        </a:p>
      </dgm:t>
    </dgm:pt>
    <dgm:pt modelId="{BDB7E539-68D2-4B12-9A30-B8315039AFA7}" type="sibTrans" cxnId="{152D7256-DC05-4B44-BA2F-9A032789B4DB}">
      <dgm:prSet/>
      <dgm:spPr/>
      <dgm:t>
        <a:bodyPr/>
        <a:lstStyle/>
        <a:p>
          <a:endParaRPr lang="en-US"/>
        </a:p>
      </dgm:t>
    </dgm:pt>
    <dgm:pt modelId="{C43B8B1A-DDEE-4AA1-9881-B986CC74CD43}">
      <dgm:prSet/>
      <dgm:spPr/>
      <dgm:t>
        <a:bodyPr/>
        <a:lstStyle/>
        <a:p>
          <a:r>
            <a:rPr lang="en-US"/>
            <a:t>Sign-Up: Focus on 35-44 age group; highest ride requests (70.68% conversion).</a:t>
          </a:r>
        </a:p>
      </dgm:t>
    </dgm:pt>
    <dgm:pt modelId="{1BFCDB70-D68D-4777-9940-C140AEF5AF4E}" type="parTrans" cxnId="{6A986F6B-EE0E-4675-974A-A0C251847051}">
      <dgm:prSet/>
      <dgm:spPr/>
      <dgm:t>
        <a:bodyPr/>
        <a:lstStyle/>
        <a:p>
          <a:endParaRPr lang="en-US"/>
        </a:p>
      </dgm:t>
    </dgm:pt>
    <dgm:pt modelId="{5CCF43C2-DE70-4E98-9372-C3CF3D4E106F}" type="sibTrans" cxnId="{6A986F6B-EE0E-4675-974A-A0C251847051}">
      <dgm:prSet/>
      <dgm:spPr/>
      <dgm:t>
        <a:bodyPr/>
        <a:lstStyle/>
        <a:p>
          <a:endParaRPr lang="en-US"/>
        </a:p>
      </dgm:t>
    </dgm:pt>
    <dgm:pt modelId="{CBAE861D-5A58-4E59-BBB7-C73898C03EC6}">
      <dgm:prSet/>
      <dgm:spPr/>
      <dgm:t>
        <a:bodyPr/>
        <a:lstStyle/>
        <a:p>
          <a:r>
            <a:rPr lang="en-US"/>
            <a:t>Ride-Completed: Lowest conversion at 50.77%, suggesting optimization opportunities.</a:t>
          </a:r>
        </a:p>
      </dgm:t>
    </dgm:pt>
    <dgm:pt modelId="{B729D5EE-CA4F-4F6A-8760-D1A76AF93A63}" type="parTrans" cxnId="{4D76321F-09DD-47F5-AAE8-539256A53A28}">
      <dgm:prSet/>
      <dgm:spPr/>
      <dgm:t>
        <a:bodyPr/>
        <a:lstStyle/>
        <a:p>
          <a:endParaRPr lang="en-US"/>
        </a:p>
      </dgm:t>
    </dgm:pt>
    <dgm:pt modelId="{96BD0CDC-D997-40A6-92C7-535F7F60C0BE}" type="sibTrans" cxnId="{4D76321F-09DD-47F5-AAE8-539256A53A28}">
      <dgm:prSet/>
      <dgm:spPr/>
      <dgm:t>
        <a:bodyPr/>
        <a:lstStyle/>
        <a:p>
          <a:endParaRPr lang="en-US"/>
        </a:p>
      </dgm:t>
    </dgm:pt>
    <dgm:pt modelId="{237B5856-6E4F-4AE6-8FEE-C38F7401EFE6}" type="pres">
      <dgm:prSet presAssocID="{C5813542-BFDE-4F88-B1D8-59B2AAB66BC2}" presName="root" presStyleCnt="0">
        <dgm:presLayoutVars>
          <dgm:dir/>
          <dgm:resizeHandles val="exact"/>
        </dgm:presLayoutVars>
      </dgm:prSet>
      <dgm:spPr/>
    </dgm:pt>
    <dgm:pt modelId="{E01D9F78-3F46-4B22-B351-A18BDE47A08B}" type="pres">
      <dgm:prSet presAssocID="{20ACE407-819A-4BF6-932E-569FBE1A60A9}" presName="compNode" presStyleCnt="0"/>
      <dgm:spPr/>
    </dgm:pt>
    <dgm:pt modelId="{A3275B15-5E65-40BD-B7ED-AE3FFFDA7F4B}" type="pres">
      <dgm:prSet presAssocID="{20ACE407-819A-4BF6-932E-569FBE1A60A9}" presName="bgRect" presStyleLbl="bgShp" presStyleIdx="0" presStyleCnt="3"/>
      <dgm:spPr/>
    </dgm:pt>
    <dgm:pt modelId="{42F28474-A9CD-48F5-A4CB-696873AEAEFC}" type="pres">
      <dgm:prSet presAssocID="{20ACE407-819A-4BF6-932E-569FBE1A6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D7AE5A5A-FF9E-44E3-A138-2B62245D0175}" type="pres">
      <dgm:prSet presAssocID="{20ACE407-819A-4BF6-932E-569FBE1A60A9}" presName="spaceRect" presStyleCnt="0"/>
      <dgm:spPr/>
    </dgm:pt>
    <dgm:pt modelId="{3A1C9D57-3A03-47BC-9C5B-34F68268760C}" type="pres">
      <dgm:prSet presAssocID="{20ACE407-819A-4BF6-932E-569FBE1A60A9}" presName="parTx" presStyleLbl="revTx" presStyleIdx="0" presStyleCnt="3">
        <dgm:presLayoutVars>
          <dgm:chMax val="0"/>
          <dgm:chPref val="0"/>
        </dgm:presLayoutVars>
      </dgm:prSet>
      <dgm:spPr/>
    </dgm:pt>
    <dgm:pt modelId="{68E9AF9F-7EFA-4E18-B474-C90A607833D2}" type="pres">
      <dgm:prSet presAssocID="{BDB7E539-68D2-4B12-9A30-B8315039AFA7}" presName="sibTrans" presStyleCnt="0"/>
      <dgm:spPr/>
    </dgm:pt>
    <dgm:pt modelId="{6C8AAE27-64DC-4278-BC62-9AA6E7276472}" type="pres">
      <dgm:prSet presAssocID="{C43B8B1A-DDEE-4AA1-9881-B986CC74CD43}" presName="compNode" presStyleCnt="0"/>
      <dgm:spPr/>
    </dgm:pt>
    <dgm:pt modelId="{70942053-9627-4EAB-8DAE-F612DEF93BFD}" type="pres">
      <dgm:prSet presAssocID="{C43B8B1A-DDEE-4AA1-9881-B986CC74CD43}" presName="bgRect" presStyleLbl="bgShp" presStyleIdx="1" presStyleCnt="3"/>
      <dgm:spPr/>
    </dgm:pt>
    <dgm:pt modelId="{5D642C76-99EA-4790-8104-CDB57A0C1019}" type="pres">
      <dgm:prSet presAssocID="{C43B8B1A-DDEE-4AA1-9881-B986CC74C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E2C306A-67DC-49D1-BD86-31AA28B2B91D}" type="pres">
      <dgm:prSet presAssocID="{C43B8B1A-DDEE-4AA1-9881-B986CC74CD43}" presName="spaceRect" presStyleCnt="0"/>
      <dgm:spPr/>
    </dgm:pt>
    <dgm:pt modelId="{C9D762BA-86C2-4260-8719-2C0433830CC5}" type="pres">
      <dgm:prSet presAssocID="{C43B8B1A-DDEE-4AA1-9881-B986CC74CD43}" presName="parTx" presStyleLbl="revTx" presStyleIdx="1" presStyleCnt="3">
        <dgm:presLayoutVars>
          <dgm:chMax val="0"/>
          <dgm:chPref val="0"/>
        </dgm:presLayoutVars>
      </dgm:prSet>
      <dgm:spPr/>
    </dgm:pt>
    <dgm:pt modelId="{A5410589-4DBA-4135-A5FB-3936AAD3FA65}" type="pres">
      <dgm:prSet presAssocID="{5CCF43C2-DE70-4E98-9372-C3CF3D4E106F}" presName="sibTrans" presStyleCnt="0"/>
      <dgm:spPr/>
    </dgm:pt>
    <dgm:pt modelId="{2B142726-754D-4CB8-9E00-5A02139F90C3}" type="pres">
      <dgm:prSet presAssocID="{CBAE861D-5A58-4E59-BBB7-C73898C03EC6}" presName="compNode" presStyleCnt="0"/>
      <dgm:spPr/>
    </dgm:pt>
    <dgm:pt modelId="{4BE8ED22-0177-4780-9330-106F9B3DFE26}" type="pres">
      <dgm:prSet presAssocID="{CBAE861D-5A58-4E59-BBB7-C73898C03EC6}" presName="bgRect" presStyleLbl="bgShp" presStyleIdx="2" presStyleCnt="3"/>
      <dgm:spPr/>
    </dgm:pt>
    <dgm:pt modelId="{D55E4A17-6C59-4D4F-BCB2-2CDC00D2D965}" type="pres">
      <dgm:prSet presAssocID="{CBAE861D-5A58-4E59-BBB7-C73898C03E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F2C929B9-1AF2-43FE-8BFC-CD99F0DE5918}" type="pres">
      <dgm:prSet presAssocID="{CBAE861D-5A58-4E59-BBB7-C73898C03EC6}" presName="spaceRect" presStyleCnt="0"/>
      <dgm:spPr/>
    </dgm:pt>
    <dgm:pt modelId="{E2170B4B-11EA-44EA-8282-A044D0BF4438}" type="pres">
      <dgm:prSet presAssocID="{CBAE861D-5A58-4E59-BBB7-C73898C03E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76321F-09DD-47F5-AAE8-539256A53A28}" srcId="{C5813542-BFDE-4F88-B1D8-59B2AAB66BC2}" destId="{CBAE861D-5A58-4E59-BBB7-C73898C03EC6}" srcOrd="2" destOrd="0" parTransId="{B729D5EE-CA4F-4F6A-8760-D1A76AF93A63}" sibTransId="{96BD0CDC-D997-40A6-92C7-535F7F60C0BE}"/>
    <dgm:cxn modelId="{187FED23-60F2-4CB9-B45F-BE30649944F6}" type="presOf" srcId="{C43B8B1A-DDEE-4AA1-9881-B986CC74CD43}" destId="{C9D762BA-86C2-4260-8719-2C0433830CC5}" srcOrd="0" destOrd="0" presId="urn:microsoft.com/office/officeart/2018/2/layout/IconVerticalSolidList"/>
    <dgm:cxn modelId="{8E9D943A-2352-495D-A7E5-D0ED3CFC6D4E}" type="presOf" srcId="{C5813542-BFDE-4F88-B1D8-59B2AAB66BC2}" destId="{237B5856-6E4F-4AE6-8FEE-C38F7401EFE6}" srcOrd="0" destOrd="0" presId="urn:microsoft.com/office/officeart/2018/2/layout/IconVerticalSolidList"/>
    <dgm:cxn modelId="{6A986F6B-EE0E-4675-974A-A0C251847051}" srcId="{C5813542-BFDE-4F88-B1D8-59B2AAB66BC2}" destId="{C43B8B1A-DDEE-4AA1-9881-B986CC74CD43}" srcOrd="1" destOrd="0" parTransId="{1BFCDB70-D68D-4777-9940-C140AEF5AF4E}" sibTransId="{5CCF43C2-DE70-4E98-9372-C3CF3D4E106F}"/>
    <dgm:cxn modelId="{152D7256-DC05-4B44-BA2F-9A032789B4DB}" srcId="{C5813542-BFDE-4F88-B1D8-59B2AAB66BC2}" destId="{20ACE407-819A-4BF6-932E-569FBE1A60A9}" srcOrd="0" destOrd="0" parTransId="{81855AB8-C037-4EE4-A228-2E6C6F8E3EAA}" sibTransId="{BDB7E539-68D2-4B12-9A30-B8315039AFA7}"/>
    <dgm:cxn modelId="{11629EBB-83D6-4811-848A-AE416C5586C4}" type="presOf" srcId="{20ACE407-819A-4BF6-932E-569FBE1A60A9}" destId="{3A1C9D57-3A03-47BC-9C5B-34F68268760C}" srcOrd="0" destOrd="0" presId="urn:microsoft.com/office/officeart/2018/2/layout/IconVerticalSolidList"/>
    <dgm:cxn modelId="{3726FEEA-831D-4906-AE00-C85C1FC9771A}" type="presOf" srcId="{CBAE861D-5A58-4E59-BBB7-C73898C03EC6}" destId="{E2170B4B-11EA-44EA-8282-A044D0BF4438}" srcOrd="0" destOrd="0" presId="urn:microsoft.com/office/officeart/2018/2/layout/IconVerticalSolidList"/>
    <dgm:cxn modelId="{65C2C381-996B-41FA-B8E9-DF9B8E00B203}" type="presParOf" srcId="{237B5856-6E4F-4AE6-8FEE-C38F7401EFE6}" destId="{E01D9F78-3F46-4B22-B351-A18BDE47A08B}" srcOrd="0" destOrd="0" presId="urn:microsoft.com/office/officeart/2018/2/layout/IconVerticalSolidList"/>
    <dgm:cxn modelId="{16A819CD-D259-4856-A059-4AFA1B3ADCC6}" type="presParOf" srcId="{E01D9F78-3F46-4B22-B351-A18BDE47A08B}" destId="{A3275B15-5E65-40BD-B7ED-AE3FFFDA7F4B}" srcOrd="0" destOrd="0" presId="urn:microsoft.com/office/officeart/2018/2/layout/IconVerticalSolidList"/>
    <dgm:cxn modelId="{D59AC14C-06C1-46FA-9816-69C50D026DF5}" type="presParOf" srcId="{E01D9F78-3F46-4B22-B351-A18BDE47A08B}" destId="{42F28474-A9CD-48F5-A4CB-696873AEAEFC}" srcOrd="1" destOrd="0" presId="urn:microsoft.com/office/officeart/2018/2/layout/IconVerticalSolidList"/>
    <dgm:cxn modelId="{C4536E97-24BF-467E-BCA5-36414F817EEA}" type="presParOf" srcId="{E01D9F78-3F46-4B22-B351-A18BDE47A08B}" destId="{D7AE5A5A-FF9E-44E3-A138-2B62245D0175}" srcOrd="2" destOrd="0" presId="urn:microsoft.com/office/officeart/2018/2/layout/IconVerticalSolidList"/>
    <dgm:cxn modelId="{FEBC4515-D65C-4833-BA0A-E62D5518F53B}" type="presParOf" srcId="{E01D9F78-3F46-4B22-B351-A18BDE47A08B}" destId="{3A1C9D57-3A03-47BC-9C5B-34F68268760C}" srcOrd="3" destOrd="0" presId="urn:microsoft.com/office/officeart/2018/2/layout/IconVerticalSolidList"/>
    <dgm:cxn modelId="{AAE6F111-245B-4571-9B38-3E94ED6867D6}" type="presParOf" srcId="{237B5856-6E4F-4AE6-8FEE-C38F7401EFE6}" destId="{68E9AF9F-7EFA-4E18-B474-C90A607833D2}" srcOrd="1" destOrd="0" presId="urn:microsoft.com/office/officeart/2018/2/layout/IconVerticalSolidList"/>
    <dgm:cxn modelId="{E8B6E2F8-DAB4-4EA6-8A7F-BFD50622C874}" type="presParOf" srcId="{237B5856-6E4F-4AE6-8FEE-C38F7401EFE6}" destId="{6C8AAE27-64DC-4278-BC62-9AA6E7276472}" srcOrd="2" destOrd="0" presId="urn:microsoft.com/office/officeart/2018/2/layout/IconVerticalSolidList"/>
    <dgm:cxn modelId="{355C7E2F-EFA7-464F-BF87-D5A850904E90}" type="presParOf" srcId="{6C8AAE27-64DC-4278-BC62-9AA6E7276472}" destId="{70942053-9627-4EAB-8DAE-F612DEF93BFD}" srcOrd="0" destOrd="0" presId="urn:microsoft.com/office/officeart/2018/2/layout/IconVerticalSolidList"/>
    <dgm:cxn modelId="{B5B4C69A-A9FA-417C-A83E-7D226A441D98}" type="presParOf" srcId="{6C8AAE27-64DC-4278-BC62-9AA6E7276472}" destId="{5D642C76-99EA-4790-8104-CDB57A0C1019}" srcOrd="1" destOrd="0" presId="urn:microsoft.com/office/officeart/2018/2/layout/IconVerticalSolidList"/>
    <dgm:cxn modelId="{285E5B39-B550-445B-869D-F9B9145DDD44}" type="presParOf" srcId="{6C8AAE27-64DC-4278-BC62-9AA6E7276472}" destId="{CE2C306A-67DC-49D1-BD86-31AA28B2B91D}" srcOrd="2" destOrd="0" presId="urn:microsoft.com/office/officeart/2018/2/layout/IconVerticalSolidList"/>
    <dgm:cxn modelId="{D9C3FEF3-344E-44E0-B5E1-AB8739DB3608}" type="presParOf" srcId="{6C8AAE27-64DC-4278-BC62-9AA6E7276472}" destId="{C9D762BA-86C2-4260-8719-2C0433830CC5}" srcOrd="3" destOrd="0" presId="urn:microsoft.com/office/officeart/2018/2/layout/IconVerticalSolidList"/>
    <dgm:cxn modelId="{767F7130-9B01-409D-9302-458BD7613F6B}" type="presParOf" srcId="{237B5856-6E4F-4AE6-8FEE-C38F7401EFE6}" destId="{A5410589-4DBA-4135-A5FB-3936AAD3FA65}" srcOrd="3" destOrd="0" presId="urn:microsoft.com/office/officeart/2018/2/layout/IconVerticalSolidList"/>
    <dgm:cxn modelId="{E4859FE4-2C8E-49CC-A3FF-F4028D6B6839}" type="presParOf" srcId="{237B5856-6E4F-4AE6-8FEE-C38F7401EFE6}" destId="{2B142726-754D-4CB8-9E00-5A02139F90C3}" srcOrd="4" destOrd="0" presId="urn:microsoft.com/office/officeart/2018/2/layout/IconVerticalSolidList"/>
    <dgm:cxn modelId="{608B7350-297E-4ACD-B2E9-CED17DE47933}" type="presParOf" srcId="{2B142726-754D-4CB8-9E00-5A02139F90C3}" destId="{4BE8ED22-0177-4780-9330-106F9B3DFE26}" srcOrd="0" destOrd="0" presId="urn:microsoft.com/office/officeart/2018/2/layout/IconVerticalSolidList"/>
    <dgm:cxn modelId="{FD94790F-3070-4FB7-B988-4DC0A88627B9}" type="presParOf" srcId="{2B142726-754D-4CB8-9E00-5A02139F90C3}" destId="{D55E4A17-6C59-4D4F-BCB2-2CDC00D2D965}" srcOrd="1" destOrd="0" presId="urn:microsoft.com/office/officeart/2018/2/layout/IconVerticalSolidList"/>
    <dgm:cxn modelId="{C146C686-9B3F-47E8-8125-468391FC25C6}" type="presParOf" srcId="{2B142726-754D-4CB8-9E00-5A02139F90C3}" destId="{F2C929B9-1AF2-43FE-8BFC-CD99F0DE5918}" srcOrd="2" destOrd="0" presId="urn:microsoft.com/office/officeart/2018/2/layout/IconVerticalSolidList"/>
    <dgm:cxn modelId="{635646B6-0BFC-45A6-B3C1-3E58286F737A}" type="presParOf" srcId="{2B142726-754D-4CB8-9E00-5A02139F90C3}" destId="{E2170B4B-11EA-44EA-8282-A044D0BF4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55DFA-5329-49FC-A4D2-41F38DFA40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C7E2EF-0839-4205-BD8F-819B22CEB697}">
      <dgm:prSet/>
      <dgm:spPr/>
      <dgm:t>
        <a:bodyPr/>
        <a:lstStyle/>
        <a:p>
          <a:r>
            <a:rPr lang="en-US"/>
            <a:t>Peak hours at 8-9 AM and 4-5 PM.</a:t>
          </a:r>
        </a:p>
      </dgm:t>
    </dgm:pt>
    <dgm:pt modelId="{1154EEA1-0D98-46CC-A059-BAD3B8BA5AAD}" type="parTrans" cxnId="{9AB16E08-CE9B-43D1-9646-5FF3DD935F65}">
      <dgm:prSet/>
      <dgm:spPr/>
      <dgm:t>
        <a:bodyPr/>
        <a:lstStyle/>
        <a:p>
          <a:endParaRPr lang="en-US"/>
        </a:p>
      </dgm:t>
    </dgm:pt>
    <dgm:pt modelId="{9F776F40-39F7-4CC1-B25C-1408D22B7965}" type="sibTrans" cxnId="{9AB16E08-CE9B-43D1-9646-5FF3DD935F65}">
      <dgm:prSet/>
      <dgm:spPr/>
      <dgm:t>
        <a:bodyPr/>
        <a:lstStyle/>
        <a:p>
          <a:endParaRPr lang="en-US"/>
        </a:p>
      </dgm:t>
    </dgm:pt>
    <dgm:pt modelId="{67BEE384-2256-45A8-BB84-8D7ADCEDEC3C}">
      <dgm:prSet/>
      <dgm:spPr/>
      <dgm:t>
        <a:bodyPr/>
        <a:lstStyle/>
        <a:p>
          <a:r>
            <a:rPr lang="en-US"/>
            <a:t>Consider surge pricing to balance supply-demand dynamics.</a:t>
          </a:r>
        </a:p>
      </dgm:t>
    </dgm:pt>
    <dgm:pt modelId="{B91380D1-E5CF-4EC7-A27B-F6991276EE0B}" type="parTrans" cxnId="{8D9D74EE-09F0-428C-8605-13DC7F03FF82}">
      <dgm:prSet/>
      <dgm:spPr/>
      <dgm:t>
        <a:bodyPr/>
        <a:lstStyle/>
        <a:p>
          <a:endParaRPr lang="en-US"/>
        </a:p>
      </dgm:t>
    </dgm:pt>
    <dgm:pt modelId="{06D71447-7DE1-4CA2-B847-C2CD954B42B6}" type="sibTrans" cxnId="{8D9D74EE-09F0-428C-8605-13DC7F03FF82}">
      <dgm:prSet/>
      <dgm:spPr/>
      <dgm:t>
        <a:bodyPr/>
        <a:lstStyle/>
        <a:p>
          <a:endParaRPr lang="en-US"/>
        </a:p>
      </dgm:t>
    </dgm:pt>
    <dgm:pt modelId="{E2B3F07C-A359-48A3-AC05-DE27C98BFC05}">
      <dgm:prSet/>
      <dgm:spPr/>
      <dgm:t>
        <a:bodyPr/>
        <a:lstStyle/>
        <a:p>
          <a:r>
            <a:rPr lang="en-US"/>
            <a:t>Ensure transparency and sensitivity to customer perceptions.</a:t>
          </a:r>
        </a:p>
      </dgm:t>
    </dgm:pt>
    <dgm:pt modelId="{5C0A60D1-833A-45EC-8D34-835A848B5FCF}" type="parTrans" cxnId="{70C96B5E-EE5F-4C0C-A504-AE7DF78BCF72}">
      <dgm:prSet/>
      <dgm:spPr/>
      <dgm:t>
        <a:bodyPr/>
        <a:lstStyle/>
        <a:p>
          <a:endParaRPr lang="en-US"/>
        </a:p>
      </dgm:t>
    </dgm:pt>
    <dgm:pt modelId="{91C188D9-DA80-4CD3-85FA-D021A93D4F86}" type="sibTrans" cxnId="{70C96B5E-EE5F-4C0C-A504-AE7DF78BCF72}">
      <dgm:prSet/>
      <dgm:spPr/>
      <dgm:t>
        <a:bodyPr/>
        <a:lstStyle/>
        <a:p>
          <a:endParaRPr lang="en-US"/>
        </a:p>
      </dgm:t>
    </dgm:pt>
    <dgm:pt modelId="{45E527EC-9E84-4518-89B0-12F1BED42949}" type="pres">
      <dgm:prSet presAssocID="{60155DFA-5329-49FC-A4D2-41F38DFA408C}" presName="root" presStyleCnt="0">
        <dgm:presLayoutVars>
          <dgm:dir/>
          <dgm:resizeHandles val="exact"/>
        </dgm:presLayoutVars>
      </dgm:prSet>
      <dgm:spPr/>
    </dgm:pt>
    <dgm:pt modelId="{FC22364C-0585-48A6-801B-03A27F868A0A}" type="pres">
      <dgm:prSet presAssocID="{44C7E2EF-0839-4205-BD8F-819B22CEB697}" presName="compNode" presStyleCnt="0"/>
      <dgm:spPr/>
    </dgm:pt>
    <dgm:pt modelId="{19C27C69-EB27-4AA3-A115-9514FB1D7FB8}" type="pres">
      <dgm:prSet presAssocID="{44C7E2EF-0839-4205-BD8F-819B22CEB697}" presName="bgRect" presStyleLbl="bgShp" presStyleIdx="0" presStyleCnt="3"/>
      <dgm:spPr/>
    </dgm:pt>
    <dgm:pt modelId="{2C87FCB3-7431-4EDB-989A-2AF1FF490A18}" type="pres">
      <dgm:prSet presAssocID="{44C7E2EF-0839-4205-BD8F-819B22CEB6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41EE2180-AAB8-4AEF-A078-B35EF0B1C165}" type="pres">
      <dgm:prSet presAssocID="{44C7E2EF-0839-4205-BD8F-819B22CEB697}" presName="spaceRect" presStyleCnt="0"/>
      <dgm:spPr/>
    </dgm:pt>
    <dgm:pt modelId="{4D9F8EB6-741C-4055-963B-7BF8EAC44DE6}" type="pres">
      <dgm:prSet presAssocID="{44C7E2EF-0839-4205-BD8F-819B22CEB697}" presName="parTx" presStyleLbl="revTx" presStyleIdx="0" presStyleCnt="3">
        <dgm:presLayoutVars>
          <dgm:chMax val="0"/>
          <dgm:chPref val="0"/>
        </dgm:presLayoutVars>
      </dgm:prSet>
      <dgm:spPr/>
    </dgm:pt>
    <dgm:pt modelId="{C4FB9881-C369-45D9-ABC9-188269AB3D61}" type="pres">
      <dgm:prSet presAssocID="{9F776F40-39F7-4CC1-B25C-1408D22B7965}" presName="sibTrans" presStyleCnt="0"/>
      <dgm:spPr/>
    </dgm:pt>
    <dgm:pt modelId="{A64C525F-2ECF-49DF-9169-88423DFB1483}" type="pres">
      <dgm:prSet presAssocID="{67BEE384-2256-45A8-BB84-8D7ADCEDEC3C}" presName="compNode" presStyleCnt="0"/>
      <dgm:spPr/>
    </dgm:pt>
    <dgm:pt modelId="{B0BB75C1-50DA-4173-B7C2-4D8B12DE830B}" type="pres">
      <dgm:prSet presAssocID="{67BEE384-2256-45A8-BB84-8D7ADCEDEC3C}" presName="bgRect" presStyleLbl="bgShp" presStyleIdx="1" presStyleCnt="3"/>
      <dgm:spPr/>
    </dgm:pt>
    <dgm:pt modelId="{6F05E601-AE03-479F-84D5-4276E72811D5}" type="pres">
      <dgm:prSet presAssocID="{67BEE384-2256-45A8-BB84-8D7ADCEDEC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F18375C-1888-4FD7-A942-18F54FA540E9}" type="pres">
      <dgm:prSet presAssocID="{67BEE384-2256-45A8-BB84-8D7ADCEDEC3C}" presName="spaceRect" presStyleCnt="0"/>
      <dgm:spPr/>
    </dgm:pt>
    <dgm:pt modelId="{FD45AA11-7F2D-405A-A709-1E53307104AE}" type="pres">
      <dgm:prSet presAssocID="{67BEE384-2256-45A8-BB84-8D7ADCEDEC3C}" presName="parTx" presStyleLbl="revTx" presStyleIdx="1" presStyleCnt="3">
        <dgm:presLayoutVars>
          <dgm:chMax val="0"/>
          <dgm:chPref val="0"/>
        </dgm:presLayoutVars>
      </dgm:prSet>
      <dgm:spPr/>
    </dgm:pt>
    <dgm:pt modelId="{D035AD57-B8F3-44A3-8CEB-DB9E70C13DFC}" type="pres">
      <dgm:prSet presAssocID="{06D71447-7DE1-4CA2-B847-C2CD954B42B6}" presName="sibTrans" presStyleCnt="0"/>
      <dgm:spPr/>
    </dgm:pt>
    <dgm:pt modelId="{433E3727-F14D-4D25-95FE-5A10CF603486}" type="pres">
      <dgm:prSet presAssocID="{E2B3F07C-A359-48A3-AC05-DE27C98BFC05}" presName="compNode" presStyleCnt="0"/>
      <dgm:spPr/>
    </dgm:pt>
    <dgm:pt modelId="{443A7516-9D68-4D4F-A804-C72BA69DCF0C}" type="pres">
      <dgm:prSet presAssocID="{E2B3F07C-A359-48A3-AC05-DE27C98BFC05}" presName="bgRect" presStyleLbl="bgShp" presStyleIdx="2" presStyleCnt="3"/>
      <dgm:spPr/>
    </dgm:pt>
    <dgm:pt modelId="{C4FD13C1-5A08-4945-9CB1-240F6C896028}" type="pres">
      <dgm:prSet presAssocID="{E2B3F07C-A359-48A3-AC05-DE27C98BFC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48F1F93-4B80-4A04-A4EE-F910BD7B18B2}" type="pres">
      <dgm:prSet presAssocID="{E2B3F07C-A359-48A3-AC05-DE27C98BFC05}" presName="spaceRect" presStyleCnt="0"/>
      <dgm:spPr/>
    </dgm:pt>
    <dgm:pt modelId="{5438EF1A-1F21-469F-BEB7-F76B1B37693D}" type="pres">
      <dgm:prSet presAssocID="{E2B3F07C-A359-48A3-AC05-DE27C98BFC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B16E08-CE9B-43D1-9646-5FF3DD935F65}" srcId="{60155DFA-5329-49FC-A4D2-41F38DFA408C}" destId="{44C7E2EF-0839-4205-BD8F-819B22CEB697}" srcOrd="0" destOrd="0" parTransId="{1154EEA1-0D98-46CC-A059-BAD3B8BA5AAD}" sibTransId="{9F776F40-39F7-4CC1-B25C-1408D22B7965}"/>
    <dgm:cxn modelId="{DCCA601B-EB37-44D3-B7A3-95E13CD56B85}" type="presOf" srcId="{67BEE384-2256-45A8-BB84-8D7ADCEDEC3C}" destId="{FD45AA11-7F2D-405A-A709-1E53307104AE}" srcOrd="0" destOrd="0" presId="urn:microsoft.com/office/officeart/2018/2/layout/IconVerticalSolidList"/>
    <dgm:cxn modelId="{0EB3E12D-A0F4-4175-8B55-BDDD6D63263A}" type="presOf" srcId="{44C7E2EF-0839-4205-BD8F-819B22CEB697}" destId="{4D9F8EB6-741C-4055-963B-7BF8EAC44DE6}" srcOrd="0" destOrd="0" presId="urn:microsoft.com/office/officeart/2018/2/layout/IconVerticalSolidList"/>
    <dgm:cxn modelId="{70C96B5E-EE5F-4C0C-A504-AE7DF78BCF72}" srcId="{60155DFA-5329-49FC-A4D2-41F38DFA408C}" destId="{E2B3F07C-A359-48A3-AC05-DE27C98BFC05}" srcOrd="2" destOrd="0" parTransId="{5C0A60D1-833A-45EC-8D34-835A848B5FCF}" sibTransId="{91C188D9-DA80-4CD3-85FA-D021A93D4F86}"/>
    <dgm:cxn modelId="{72838186-4DE2-4D20-84C5-024A28D00393}" type="presOf" srcId="{60155DFA-5329-49FC-A4D2-41F38DFA408C}" destId="{45E527EC-9E84-4518-89B0-12F1BED42949}" srcOrd="0" destOrd="0" presId="urn:microsoft.com/office/officeart/2018/2/layout/IconVerticalSolidList"/>
    <dgm:cxn modelId="{BF814FC7-13D1-4E59-B3E9-00955B5DC788}" type="presOf" srcId="{E2B3F07C-A359-48A3-AC05-DE27C98BFC05}" destId="{5438EF1A-1F21-469F-BEB7-F76B1B37693D}" srcOrd="0" destOrd="0" presId="urn:microsoft.com/office/officeart/2018/2/layout/IconVerticalSolidList"/>
    <dgm:cxn modelId="{8D9D74EE-09F0-428C-8605-13DC7F03FF82}" srcId="{60155DFA-5329-49FC-A4D2-41F38DFA408C}" destId="{67BEE384-2256-45A8-BB84-8D7ADCEDEC3C}" srcOrd="1" destOrd="0" parTransId="{B91380D1-E5CF-4EC7-A27B-F6991276EE0B}" sibTransId="{06D71447-7DE1-4CA2-B847-C2CD954B42B6}"/>
    <dgm:cxn modelId="{D4A2E1FA-C85D-4019-A447-9A37FAAB24A2}" type="presParOf" srcId="{45E527EC-9E84-4518-89B0-12F1BED42949}" destId="{FC22364C-0585-48A6-801B-03A27F868A0A}" srcOrd="0" destOrd="0" presId="urn:microsoft.com/office/officeart/2018/2/layout/IconVerticalSolidList"/>
    <dgm:cxn modelId="{5043C991-AA83-4DBD-9509-FD004D2AE1A4}" type="presParOf" srcId="{FC22364C-0585-48A6-801B-03A27F868A0A}" destId="{19C27C69-EB27-4AA3-A115-9514FB1D7FB8}" srcOrd="0" destOrd="0" presId="urn:microsoft.com/office/officeart/2018/2/layout/IconVerticalSolidList"/>
    <dgm:cxn modelId="{1485308D-6110-47CB-992E-BB92918C723E}" type="presParOf" srcId="{FC22364C-0585-48A6-801B-03A27F868A0A}" destId="{2C87FCB3-7431-4EDB-989A-2AF1FF490A18}" srcOrd="1" destOrd="0" presId="urn:microsoft.com/office/officeart/2018/2/layout/IconVerticalSolidList"/>
    <dgm:cxn modelId="{7EE64FE2-C42D-4D14-9E82-A1F196F05D40}" type="presParOf" srcId="{FC22364C-0585-48A6-801B-03A27F868A0A}" destId="{41EE2180-AAB8-4AEF-A078-B35EF0B1C165}" srcOrd="2" destOrd="0" presId="urn:microsoft.com/office/officeart/2018/2/layout/IconVerticalSolidList"/>
    <dgm:cxn modelId="{A6571A79-6A2A-470B-BDDB-E9F9E28380AE}" type="presParOf" srcId="{FC22364C-0585-48A6-801B-03A27F868A0A}" destId="{4D9F8EB6-741C-4055-963B-7BF8EAC44DE6}" srcOrd="3" destOrd="0" presId="urn:microsoft.com/office/officeart/2018/2/layout/IconVerticalSolidList"/>
    <dgm:cxn modelId="{BA55718D-B350-40D1-91B9-9710019649AA}" type="presParOf" srcId="{45E527EC-9E84-4518-89B0-12F1BED42949}" destId="{C4FB9881-C369-45D9-ABC9-188269AB3D61}" srcOrd="1" destOrd="0" presId="urn:microsoft.com/office/officeart/2018/2/layout/IconVerticalSolidList"/>
    <dgm:cxn modelId="{C834EE29-14BC-4E4C-82AD-2397057DE364}" type="presParOf" srcId="{45E527EC-9E84-4518-89B0-12F1BED42949}" destId="{A64C525F-2ECF-49DF-9169-88423DFB1483}" srcOrd="2" destOrd="0" presId="urn:microsoft.com/office/officeart/2018/2/layout/IconVerticalSolidList"/>
    <dgm:cxn modelId="{E3F47404-A545-4C32-A6BF-15DFE1980372}" type="presParOf" srcId="{A64C525F-2ECF-49DF-9169-88423DFB1483}" destId="{B0BB75C1-50DA-4173-B7C2-4D8B12DE830B}" srcOrd="0" destOrd="0" presId="urn:microsoft.com/office/officeart/2018/2/layout/IconVerticalSolidList"/>
    <dgm:cxn modelId="{0D0D093C-88CA-4604-91DC-51577A61F612}" type="presParOf" srcId="{A64C525F-2ECF-49DF-9169-88423DFB1483}" destId="{6F05E601-AE03-479F-84D5-4276E72811D5}" srcOrd="1" destOrd="0" presId="urn:microsoft.com/office/officeart/2018/2/layout/IconVerticalSolidList"/>
    <dgm:cxn modelId="{197D6A78-3E3A-4F01-989C-C6DCD7EE8D59}" type="presParOf" srcId="{A64C525F-2ECF-49DF-9169-88423DFB1483}" destId="{3F18375C-1888-4FD7-A942-18F54FA540E9}" srcOrd="2" destOrd="0" presId="urn:microsoft.com/office/officeart/2018/2/layout/IconVerticalSolidList"/>
    <dgm:cxn modelId="{EFA16CA4-3986-40A0-BBDA-15FAC6E8909D}" type="presParOf" srcId="{A64C525F-2ECF-49DF-9169-88423DFB1483}" destId="{FD45AA11-7F2D-405A-A709-1E53307104AE}" srcOrd="3" destOrd="0" presId="urn:microsoft.com/office/officeart/2018/2/layout/IconVerticalSolidList"/>
    <dgm:cxn modelId="{C09D6833-2FD7-4AE4-A939-045A3F836562}" type="presParOf" srcId="{45E527EC-9E84-4518-89B0-12F1BED42949}" destId="{D035AD57-B8F3-44A3-8CEB-DB9E70C13DFC}" srcOrd="3" destOrd="0" presId="urn:microsoft.com/office/officeart/2018/2/layout/IconVerticalSolidList"/>
    <dgm:cxn modelId="{B1F9F4B5-FF8C-4A38-8259-A2C821D09FEA}" type="presParOf" srcId="{45E527EC-9E84-4518-89B0-12F1BED42949}" destId="{433E3727-F14D-4D25-95FE-5A10CF603486}" srcOrd="4" destOrd="0" presId="urn:microsoft.com/office/officeart/2018/2/layout/IconVerticalSolidList"/>
    <dgm:cxn modelId="{9C7BDF4A-6AAD-4A03-8EB1-487FFE297647}" type="presParOf" srcId="{433E3727-F14D-4D25-95FE-5A10CF603486}" destId="{443A7516-9D68-4D4F-A804-C72BA69DCF0C}" srcOrd="0" destOrd="0" presId="urn:microsoft.com/office/officeart/2018/2/layout/IconVerticalSolidList"/>
    <dgm:cxn modelId="{3196CBEE-B9DB-416B-8287-50F5592AABDD}" type="presParOf" srcId="{433E3727-F14D-4D25-95FE-5A10CF603486}" destId="{C4FD13C1-5A08-4945-9CB1-240F6C896028}" srcOrd="1" destOrd="0" presId="urn:microsoft.com/office/officeart/2018/2/layout/IconVerticalSolidList"/>
    <dgm:cxn modelId="{C2B03A10-B00F-4993-AE4E-0F1054724748}" type="presParOf" srcId="{433E3727-F14D-4D25-95FE-5A10CF603486}" destId="{548F1F93-4B80-4A04-A4EE-F910BD7B18B2}" srcOrd="2" destOrd="0" presId="urn:microsoft.com/office/officeart/2018/2/layout/IconVerticalSolidList"/>
    <dgm:cxn modelId="{2F5D02FF-70BD-4280-9244-1DDFF2A16511}" type="presParOf" srcId="{433E3727-F14D-4D25-95FE-5A10CF603486}" destId="{5438EF1A-1F21-469F-BEB7-F76B1B3769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3A940-C083-43DB-9B02-1F94C5298CB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E67FB-BDFB-4206-90B4-DDF4F67E3A1F}">
      <dgm:prSet/>
      <dgm:spPr/>
      <dgm:t>
        <a:bodyPr/>
        <a:lstStyle/>
        <a:p>
          <a:pPr>
            <a:defRPr cap="all"/>
          </a:pPr>
          <a:r>
            <a:rPr lang="en-US"/>
            <a:t>Recap key findings from funnel analysis.</a:t>
          </a:r>
        </a:p>
      </dgm:t>
    </dgm:pt>
    <dgm:pt modelId="{F35E2D7A-93CC-4E2B-9621-C3FEADF1A1C5}" type="parTrans" cxnId="{DBA86EFA-916E-4559-9517-3948A429B98E}">
      <dgm:prSet/>
      <dgm:spPr/>
      <dgm:t>
        <a:bodyPr/>
        <a:lstStyle/>
        <a:p>
          <a:endParaRPr lang="en-US"/>
        </a:p>
      </dgm:t>
    </dgm:pt>
    <dgm:pt modelId="{73C47838-233B-455B-83D0-697D3F9EB19C}" type="sibTrans" cxnId="{DBA86EFA-916E-4559-9517-3948A429B98E}">
      <dgm:prSet/>
      <dgm:spPr/>
      <dgm:t>
        <a:bodyPr/>
        <a:lstStyle/>
        <a:p>
          <a:endParaRPr lang="en-US"/>
        </a:p>
      </dgm:t>
    </dgm:pt>
    <dgm:pt modelId="{3E16ECBB-8E0E-4C8B-B21C-C7AB8CD97CE5}">
      <dgm:prSet/>
      <dgm:spPr/>
      <dgm:t>
        <a:bodyPr/>
        <a:lstStyle/>
        <a:p>
          <a:pPr>
            <a:defRPr cap="all"/>
          </a:pPr>
          <a:r>
            <a:rPr lang="en-US" dirty="0"/>
            <a:t>Emphasize the importance of ongoing monitoring and optimization.</a:t>
          </a:r>
        </a:p>
      </dgm:t>
    </dgm:pt>
    <dgm:pt modelId="{052FF6F8-82C7-42B4-A5A5-E0E90EC919A9}" type="parTrans" cxnId="{0FCE016A-8428-420B-9C6C-EECCDA567908}">
      <dgm:prSet/>
      <dgm:spPr/>
      <dgm:t>
        <a:bodyPr/>
        <a:lstStyle/>
        <a:p>
          <a:endParaRPr lang="en-US"/>
        </a:p>
      </dgm:t>
    </dgm:pt>
    <dgm:pt modelId="{799CC409-4E7E-4D45-A1B1-251A4A19CF9E}" type="sibTrans" cxnId="{0FCE016A-8428-420B-9C6C-EECCDA567908}">
      <dgm:prSet/>
      <dgm:spPr/>
      <dgm:t>
        <a:bodyPr/>
        <a:lstStyle/>
        <a:p>
          <a:endParaRPr lang="en-US"/>
        </a:p>
      </dgm:t>
    </dgm:pt>
    <dgm:pt modelId="{7FEE9C6E-9FA5-4373-AA1A-8830C945F88E}">
      <dgm:prSet/>
      <dgm:spPr/>
      <dgm:t>
        <a:bodyPr/>
        <a:lstStyle/>
        <a:p>
          <a:pPr>
            <a:defRPr cap="all"/>
          </a:pPr>
          <a:r>
            <a:rPr lang="en-US"/>
            <a:t>Conclude with a call to action for implementing suggested improvements.</a:t>
          </a:r>
        </a:p>
      </dgm:t>
    </dgm:pt>
    <dgm:pt modelId="{EC99C79F-07D5-4FA3-AD7D-BFC428A06A0F}" type="parTrans" cxnId="{951A6902-9609-43B4-BE8F-93BD9B6F8FE0}">
      <dgm:prSet/>
      <dgm:spPr/>
      <dgm:t>
        <a:bodyPr/>
        <a:lstStyle/>
        <a:p>
          <a:endParaRPr lang="en-US"/>
        </a:p>
      </dgm:t>
    </dgm:pt>
    <dgm:pt modelId="{4CC667B9-FBA0-4F13-AE1A-6DF54D618B71}" type="sibTrans" cxnId="{951A6902-9609-43B4-BE8F-93BD9B6F8FE0}">
      <dgm:prSet/>
      <dgm:spPr/>
      <dgm:t>
        <a:bodyPr/>
        <a:lstStyle/>
        <a:p>
          <a:endParaRPr lang="en-US"/>
        </a:p>
      </dgm:t>
    </dgm:pt>
    <dgm:pt modelId="{E11B41C4-532F-48EC-A6D2-87B09EED127B}" type="pres">
      <dgm:prSet presAssocID="{1AD3A940-C083-43DB-9B02-1F94C5298CBF}" presName="root" presStyleCnt="0">
        <dgm:presLayoutVars>
          <dgm:dir/>
          <dgm:resizeHandles val="exact"/>
        </dgm:presLayoutVars>
      </dgm:prSet>
      <dgm:spPr/>
    </dgm:pt>
    <dgm:pt modelId="{720BADEA-8D58-453B-8B9D-5941C62C99EB}" type="pres">
      <dgm:prSet presAssocID="{F87E67FB-BDFB-4206-90B4-DDF4F67E3A1F}" presName="compNode" presStyleCnt="0"/>
      <dgm:spPr/>
    </dgm:pt>
    <dgm:pt modelId="{3BAAE9A3-5237-49F0-8B16-D972171989BF}" type="pres">
      <dgm:prSet presAssocID="{F87E67FB-BDFB-4206-90B4-DDF4F67E3A1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D3F0B3-1CAF-498C-BE5E-A3D64C6B45CF}" type="pres">
      <dgm:prSet presAssocID="{F87E67FB-BDFB-4206-90B4-DDF4F67E3A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59C7A45-E82E-46C9-A51C-85F3830FC2BD}" type="pres">
      <dgm:prSet presAssocID="{F87E67FB-BDFB-4206-90B4-DDF4F67E3A1F}" presName="spaceRect" presStyleCnt="0"/>
      <dgm:spPr/>
    </dgm:pt>
    <dgm:pt modelId="{F5FB2018-27EE-41B9-8D12-66E455074AF4}" type="pres">
      <dgm:prSet presAssocID="{F87E67FB-BDFB-4206-90B4-DDF4F67E3A1F}" presName="textRect" presStyleLbl="revTx" presStyleIdx="0" presStyleCnt="3">
        <dgm:presLayoutVars>
          <dgm:chMax val="1"/>
          <dgm:chPref val="1"/>
        </dgm:presLayoutVars>
      </dgm:prSet>
      <dgm:spPr/>
    </dgm:pt>
    <dgm:pt modelId="{6B34EE45-7C16-4CD2-9111-04609484F7FE}" type="pres">
      <dgm:prSet presAssocID="{73C47838-233B-455B-83D0-697D3F9EB19C}" presName="sibTrans" presStyleCnt="0"/>
      <dgm:spPr/>
    </dgm:pt>
    <dgm:pt modelId="{55835B62-5937-4900-82B8-85528615FA06}" type="pres">
      <dgm:prSet presAssocID="{3E16ECBB-8E0E-4C8B-B21C-C7AB8CD97CE5}" presName="compNode" presStyleCnt="0"/>
      <dgm:spPr/>
    </dgm:pt>
    <dgm:pt modelId="{7BA81C78-F75A-4DF1-9AF5-3D8FCE3D0689}" type="pres">
      <dgm:prSet presAssocID="{3E16ECBB-8E0E-4C8B-B21C-C7AB8CD97CE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F2607D-8310-4214-8C87-6C81E778E8AC}" type="pres">
      <dgm:prSet presAssocID="{3E16ECBB-8E0E-4C8B-B21C-C7AB8CD97C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F48CF2F-C188-4EBC-9772-A5851FA2F6E5}" type="pres">
      <dgm:prSet presAssocID="{3E16ECBB-8E0E-4C8B-B21C-C7AB8CD97CE5}" presName="spaceRect" presStyleCnt="0"/>
      <dgm:spPr/>
    </dgm:pt>
    <dgm:pt modelId="{41D4A396-E02F-4D89-B211-E0392381A25A}" type="pres">
      <dgm:prSet presAssocID="{3E16ECBB-8E0E-4C8B-B21C-C7AB8CD97CE5}" presName="textRect" presStyleLbl="revTx" presStyleIdx="1" presStyleCnt="3">
        <dgm:presLayoutVars>
          <dgm:chMax val="1"/>
          <dgm:chPref val="1"/>
        </dgm:presLayoutVars>
      </dgm:prSet>
      <dgm:spPr/>
    </dgm:pt>
    <dgm:pt modelId="{9180F3AB-0092-41EB-BD46-4BD0862D2255}" type="pres">
      <dgm:prSet presAssocID="{799CC409-4E7E-4D45-A1B1-251A4A19CF9E}" presName="sibTrans" presStyleCnt="0"/>
      <dgm:spPr/>
    </dgm:pt>
    <dgm:pt modelId="{AA5360F5-9DA6-432C-B883-DF3767490959}" type="pres">
      <dgm:prSet presAssocID="{7FEE9C6E-9FA5-4373-AA1A-8830C945F88E}" presName="compNode" presStyleCnt="0"/>
      <dgm:spPr/>
    </dgm:pt>
    <dgm:pt modelId="{196F311F-C01D-4D5E-8258-EDA0B116DE72}" type="pres">
      <dgm:prSet presAssocID="{7FEE9C6E-9FA5-4373-AA1A-8830C945F88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3B71D5-4EBA-42E5-BCB4-7F87F9A65BDF}" type="pres">
      <dgm:prSet presAssocID="{7FEE9C6E-9FA5-4373-AA1A-8830C945F8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C9B1AC57-AF24-4CC1-9889-115FF216EF98}" type="pres">
      <dgm:prSet presAssocID="{7FEE9C6E-9FA5-4373-AA1A-8830C945F88E}" presName="spaceRect" presStyleCnt="0"/>
      <dgm:spPr/>
    </dgm:pt>
    <dgm:pt modelId="{E64183E6-6764-4486-BCD0-FCC752F216C7}" type="pres">
      <dgm:prSet presAssocID="{7FEE9C6E-9FA5-4373-AA1A-8830C945F8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1A6902-9609-43B4-BE8F-93BD9B6F8FE0}" srcId="{1AD3A940-C083-43DB-9B02-1F94C5298CBF}" destId="{7FEE9C6E-9FA5-4373-AA1A-8830C945F88E}" srcOrd="2" destOrd="0" parTransId="{EC99C79F-07D5-4FA3-AD7D-BFC428A06A0F}" sibTransId="{4CC667B9-FBA0-4F13-AE1A-6DF54D618B71}"/>
    <dgm:cxn modelId="{C2940A46-D43F-4FD7-87BB-6699561AA517}" type="presOf" srcId="{3E16ECBB-8E0E-4C8B-B21C-C7AB8CD97CE5}" destId="{41D4A396-E02F-4D89-B211-E0392381A25A}" srcOrd="0" destOrd="0" presId="urn:microsoft.com/office/officeart/2018/5/layout/IconLeafLabelList"/>
    <dgm:cxn modelId="{0FCE016A-8428-420B-9C6C-EECCDA567908}" srcId="{1AD3A940-C083-43DB-9B02-1F94C5298CBF}" destId="{3E16ECBB-8E0E-4C8B-B21C-C7AB8CD97CE5}" srcOrd="1" destOrd="0" parTransId="{052FF6F8-82C7-42B4-A5A5-E0E90EC919A9}" sibTransId="{799CC409-4E7E-4D45-A1B1-251A4A19CF9E}"/>
    <dgm:cxn modelId="{DA1BE383-688F-4979-955A-094ADD837201}" type="presOf" srcId="{F87E67FB-BDFB-4206-90B4-DDF4F67E3A1F}" destId="{F5FB2018-27EE-41B9-8D12-66E455074AF4}" srcOrd="0" destOrd="0" presId="urn:microsoft.com/office/officeart/2018/5/layout/IconLeafLabelList"/>
    <dgm:cxn modelId="{234DD49D-6A8D-416E-8791-46AF0C467AFE}" type="presOf" srcId="{1AD3A940-C083-43DB-9B02-1F94C5298CBF}" destId="{E11B41C4-532F-48EC-A6D2-87B09EED127B}" srcOrd="0" destOrd="0" presId="urn:microsoft.com/office/officeart/2018/5/layout/IconLeafLabelList"/>
    <dgm:cxn modelId="{98A364D7-098D-4779-AFC9-D6F9ED7AFD07}" type="presOf" srcId="{7FEE9C6E-9FA5-4373-AA1A-8830C945F88E}" destId="{E64183E6-6764-4486-BCD0-FCC752F216C7}" srcOrd="0" destOrd="0" presId="urn:microsoft.com/office/officeart/2018/5/layout/IconLeafLabelList"/>
    <dgm:cxn modelId="{DBA86EFA-916E-4559-9517-3948A429B98E}" srcId="{1AD3A940-C083-43DB-9B02-1F94C5298CBF}" destId="{F87E67FB-BDFB-4206-90B4-DDF4F67E3A1F}" srcOrd="0" destOrd="0" parTransId="{F35E2D7A-93CC-4E2B-9621-C3FEADF1A1C5}" sibTransId="{73C47838-233B-455B-83D0-697D3F9EB19C}"/>
    <dgm:cxn modelId="{E994DB5B-5C09-4C22-82F6-325B6EA0C165}" type="presParOf" srcId="{E11B41C4-532F-48EC-A6D2-87B09EED127B}" destId="{720BADEA-8D58-453B-8B9D-5941C62C99EB}" srcOrd="0" destOrd="0" presId="urn:microsoft.com/office/officeart/2018/5/layout/IconLeafLabelList"/>
    <dgm:cxn modelId="{AF55403E-E2BF-4F2F-ADB2-0C5E9D7F8022}" type="presParOf" srcId="{720BADEA-8D58-453B-8B9D-5941C62C99EB}" destId="{3BAAE9A3-5237-49F0-8B16-D972171989BF}" srcOrd="0" destOrd="0" presId="urn:microsoft.com/office/officeart/2018/5/layout/IconLeafLabelList"/>
    <dgm:cxn modelId="{EB141AF4-A4AF-40BD-BF4F-51D5EEE4F0E4}" type="presParOf" srcId="{720BADEA-8D58-453B-8B9D-5941C62C99EB}" destId="{2ED3F0B3-1CAF-498C-BE5E-A3D64C6B45CF}" srcOrd="1" destOrd="0" presId="urn:microsoft.com/office/officeart/2018/5/layout/IconLeafLabelList"/>
    <dgm:cxn modelId="{833BE6F1-3C77-4811-BC3A-AB2A7D95A528}" type="presParOf" srcId="{720BADEA-8D58-453B-8B9D-5941C62C99EB}" destId="{D59C7A45-E82E-46C9-A51C-85F3830FC2BD}" srcOrd="2" destOrd="0" presId="urn:microsoft.com/office/officeart/2018/5/layout/IconLeafLabelList"/>
    <dgm:cxn modelId="{99DBFD3F-7F89-4466-B646-D460DDE2A9D1}" type="presParOf" srcId="{720BADEA-8D58-453B-8B9D-5941C62C99EB}" destId="{F5FB2018-27EE-41B9-8D12-66E455074AF4}" srcOrd="3" destOrd="0" presId="urn:microsoft.com/office/officeart/2018/5/layout/IconLeafLabelList"/>
    <dgm:cxn modelId="{2268ED09-3FE4-407D-840E-294DD246A655}" type="presParOf" srcId="{E11B41C4-532F-48EC-A6D2-87B09EED127B}" destId="{6B34EE45-7C16-4CD2-9111-04609484F7FE}" srcOrd="1" destOrd="0" presId="urn:microsoft.com/office/officeart/2018/5/layout/IconLeafLabelList"/>
    <dgm:cxn modelId="{B422496B-BE16-4FE0-838F-B5238F290A35}" type="presParOf" srcId="{E11B41C4-532F-48EC-A6D2-87B09EED127B}" destId="{55835B62-5937-4900-82B8-85528615FA06}" srcOrd="2" destOrd="0" presId="urn:microsoft.com/office/officeart/2018/5/layout/IconLeafLabelList"/>
    <dgm:cxn modelId="{515BEF21-610F-4C6D-A396-86421A73BACA}" type="presParOf" srcId="{55835B62-5937-4900-82B8-85528615FA06}" destId="{7BA81C78-F75A-4DF1-9AF5-3D8FCE3D0689}" srcOrd="0" destOrd="0" presId="urn:microsoft.com/office/officeart/2018/5/layout/IconLeafLabelList"/>
    <dgm:cxn modelId="{1DCE1B9D-30A3-49DE-A1EC-2EB3E20D81EC}" type="presParOf" srcId="{55835B62-5937-4900-82B8-85528615FA06}" destId="{5BF2607D-8310-4214-8C87-6C81E778E8AC}" srcOrd="1" destOrd="0" presId="urn:microsoft.com/office/officeart/2018/5/layout/IconLeafLabelList"/>
    <dgm:cxn modelId="{BA671ED6-1745-474D-9AEA-2B5BB55089F2}" type="presParOf" srcId="{55835B62-5937-4900-82B8-85528615FA06}" destId="{2F48CF2F-C188-4EBC-9772-A5851FA2F6E5}" srcOrd="2" destOrd="0" presId="urn:microsoft.com/office/officeart/2018/5/layout/IconLeafLabelList"/>
    <dgm:cxn modelId="{BAE37D2A-AC31-4348-9694-CE7F54EDCF29}" type="presParOf" srcId="{55835B62-5937-4900-82B8-85528615FA06}" destId="{41D4A396-E02F-4D89-B211-E0392381A25A}" srcOrd="3" destOrd="0" presId="urn:microsoft.com/office/officeart/2018/5/layout/IconLeafLabelList"/>
    <dgm:cxn modelId="{3DC5115F-A953-458C-8173-DC81F8534392}" type="presParOf" srcId="{E11B41C4-532F-48EC-A6D2-87B09EED127B}" destId="{9180F3AB-0092-41EB-BD46-4BD0862D2255}" srcOrd="3" destOrd="0" presId="urn:microsoft.com/office/officeart/2018/5/layout/IconLeafLabelList"/>
    <dgm:cxn modelId="{8971CA9B-AD73-4E32-9EC6-D9D71EBADA72}" type="presParOf" srcId="{E11B41C4-532F-48EC-A6D2-87B09EED127B}" destId="{AA5360F5-9DA6-432C-B883-DF3767490959}" srcOrd="4" destOrd="0" presId="urn:microsoft.com/office/officeart/2018/5/layout/IconLeafLabelList"/>
    <dgm:cxn modelId="{8B3ECBBE-7ADC-4940-AD8A-504ABF210107}" type="presParOf" srcId="{AA5360F5-9DA6-432C-B883-DF3767490959}" destId="{196F311F-C01D-4D5E-8258-EDA0B116DE72}" srcOrd="0" destOrd="0" presId="urn:microsoft.com/office/officeart/2018/5/layout/IconLeafLabelList"/>
    <dgm:cxn modelId="{0E675F0E-B0BC-4B08-8436-E5EA0D708239}" type="presParOf" srcId="{AA5360F5-9DA6-432C-B883-DF3767490959}" destId="{183B71D5-4EBA-42E5-BCB4-7F87F9A65BDF}" srcOrd="1" destOrd="0" presId="urn:microsoft.com/office/officeart/2018/5/layout/IconLeafLabelList"/>
    <dgm:cxn modelId="{A488DAF9-6F8C-4194-9640-8F22EFE1D69F}" type="presParOf" srcId="{AA5360F5-9DA6-432C-B883-DF3767490959}" destId="{C9B1AC57-AF24-4CC1-9889-115FF216EF98}" srcOrd="2" destOrd="0" presId="urn:microsoft.com/office/officeart/2018/5/layout/IconLeafLabelList"/>
    <dgm:cxn modelId="{C84DFBDA-59A6-461E-ABBD-518594F8DB54}" type="presParOf" srcId="{AA5360F5-9DA6-432C-B883-DF3767490959}" destId="{E64183E6-6764-4486-BCD0-FCC752F216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75B15-5E65-40BD-B7ED-AE3FFFDA7F4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28474-A9CD-48F5-A4CB-696873AEAEF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C9D57-3A03-47BC-9C5B-34F68268760C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 Download: iOS dominates with 14,290 downloads.</a:t>
          </a:r>
        </a:p>
      </dsp:txBody>
      <dsp:txXfrm>
        <a:off x="1939533" y="717"/>
        <a:ext cx="4362067" cy="1679249"/>
      </dsp:txXfrm>
    </dsp:sp>
    <dsp:sp modelId="{70942053-9627-4EAB-8DAE-F612DEF93BF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42C76-99EA-4790-8104-CDB57A0C101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62BA-86C2-4260-8719-2C0433830CC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Sign-Up: Focus on 35-44 age group; highest ride requests (70.68% conversion).</a:t>
          </a:r>
        </a:p>
      </dsp:txBody>
      <dsp:txXfrm>
        <a:off x="1939533" y="2099779"/>
        <a:ext cx="4362067" cy="1679249"/>
      </dsp:txXfrm>
    </dsp:sp>
    <dsp:sp modelId="{4BE8ED22-0177-4780-9330-106F9B3DFE2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4A17-6C59-4D4F-BCB2-2CDC00D2D96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70B4B-11EA-44EA-8282-A044D0BF4438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Ride-Completed: Lowest conversion at 50.77%, suggesting optimization opportunities.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27C69-EB27-4AA3-A115-9514FB1D7FB8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FCB3-7431-4EDB-989A-2AF1FF490A1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F8EB6-741C-4055-963B-7BF8EAC44DE6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hours at 8-9 AM and 4-5 PM.</a:t>
          </a:r>
        </a:p>
      </dsp:txBody>
      <dsp:txXfrm>
        <a:off x="1939533" y="717"/>
        <a:ext cx="4362067" cy="1679249"/>
      </dsp:txXfrm>
    </dsp:sp>
    <dsp:sp modelId="{B0BB75C1-50DA-4173-B7C2-4D8B12DE830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5E601-AE03-479F-84D5-4276E72811D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5AA11-7F2D-405A-A709-1E53307104A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Consider surge pricing to balance supply-demand dynamics.</a:t>
          </a:r>
        </a:p>
      </dsp:txBody>
      <dsp:txXfrm>
        <a:off x="1939533" y="2099779"/>
        <a:ext cx="4362067" cy="1679249"/>
      </dsp:txXfrm>
    </dsp:sp>
    <dsp:sp modelId="{443A7516-9D68-4D4F-A804-C72BA69DCF0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D13C1-5A08-4945-9CB1-240F6C89602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8EF1A-1F21-469F-BEB7-F76B1B37693D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 transparency and sensitivity to customer perceptions.</a:t>
          </a:r>
        </a:p>
      </dsp:txBody>
      <dsp:txXfrm>
        <a:off x="1939533" y="4198841"/>
        <a:ext cx="43620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E9A3-5237-49F0-8B16-D972171989BF}">
      <dsp:nvSpPr>
        <dsp:cNvPr id="0" name=""/>
        <dsp:cNvSpPr/>
      </dsp:nvSpPr>
      <dsp:spPr>
        <a:xfrm>
          <a:off x="1042269" y="34092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3F0B3-1CAF-498C-BE5E-A3D64C6B45CF}">
      <dsp:nvSpPr>
        <dsp:cNvPr id="0" name=""/>
        <dsp:cNvSpPr/>
      </dsp:nvSpPr>
      <dsp:spPr>
        <a:xfrm>
          <a:off x="1349394" y="341217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B2018-27EE-41B9-8D12-66E455074AF4}">
      <dsp:nvSpPr>
        <dsp:cNvPr id="0" name=""/>
        <dsp:cNvSpPr/>
      </dsp:nvSpPr>
      <dsp:spPr>
        <a:xfrm>
          <a:off x="581581" y="1924092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Recap key findings from funnel analysis.</a:t>
          </a:r>
        </a:p>
      </dsp:txBody>
      <dsp:txXfrm>
        <a:off x="581581" y="1924092"/>
        <a:ext cx="2362500" cy="720000"/>
      </dsp:txXfrm>
    </dsp:sp>
    <dsp:sp modelId="{7BA81C78-F75A-4DF1-9AF5-3D8FCE3D0689}">
      <dsp:nvSpPr>
        <dsp:cNvPr id="0" name=""/>
        <dsp:cNvSpPr/>
      </dsp:nvSpPr>
      <dsp:spPr>
        <a:xfrm>
          <a:off x="3818206" y="34092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2607D-8310-4214-8C87-6C81E778E8AC}">
      <dsp:nvSpPr>
        <dsp:cNvPr id="0" name=""/>
        <dsp:cNvSpPr/>
      </dsp:nvSpPr>
      <dsp:spPr>
        <a:xfrm>
          <a:off x="4125331" y="341217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4A396-E02F-4D89-B211-E0392381A25A}">
      <dsp:nvSpPr>
        <dsp:cNvPr id="0" name=""/>
        <dsp:cNvSpPr/>
      </dsp:nvSpPr>
      <dsp:spPr>
        <a:xfrm>
          <a:off x="3357519" y="1924092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Emphasize the importance of ongoing monitoring and optimization.</a:t>
          </a:r>
        </a:p>
      </dsp:txBody>
      <dsp:txXfrm>
        <a:off x="3357519" y="1924092"/>
        <a:ext cx="2362500" cy="720000"/>
      </dsp:txXfrm>
    </dsp:sp>
    <dsp:sp modelId="{196F311F-C01D-4D5E-8258-EDA0B116DE72}">
      <dsp:nvSpPr>
        <dsp:cNvPr id="0" name=""/>
        <dsp:cNvSpPr/>
      </dsp:nvSpPr>
      <dsp:spPr>
        <a:xfrm>
          <a:off x="2430238" y="3234717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B71D5-4EBA-42E5-BCB4-7F87F9A65BDF}">
      <dsp:nvSpPr>
        <dsp:cNvPr id="0" name=""/>
        <dsp:cNvSpPr/>
      </dsp:nvSpPr>
      <dsp:spPr>
        <a:xfrm>
          <a:off x="2737363" y="3541842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183E6-6764-4486-BCD0-FCC752F216C7}">
      <dsp:nvSpPr>
        <dsp:cNvPr id="0" name=""/>
        <dsp:cNvSpPr/>
      </dsp:nvSpPr>
      <dsp:spPr>
        <a:xfrm>
          <a:off x="1969550" y="51247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Conclude with a call to action for implementing suggested improvements.</a:t>
          </a:r>
        </a:p>
      </dsp:txBody>
      <dsp:txXfrm>
        <a:off x="1969550" y="5124717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1F7B-6A46-2A31-FFD1-1973ABE5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C282-D85D-E9E2-7615-54E7C94D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425E-C52F-E3EB-9A66-9CEA175A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B504-2E85-85E4-9834-56D32E72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CABA-E34D-195F-685A-40B208FD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3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6E46-6533-6C64-805E-7C2A9071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29FEA-D358-4DD7-255F-D70F96D6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633F-AC86-04CE-E856-281E0E52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83A-18A2-5AA4-98A4-995A5A65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3058-CCB8-DF85-293E-2ACDF1DA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9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823E3-7A17-5515-3C85-687FCC02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CAC9-9B69-3852-A97D-2C032EDBE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E811-BBF7-E668-4399-50134D06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20BC-60CA-B13C-5AFF-B6CAFC2D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59EC-FA42-07E3-D06A-547501A4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3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B62A-4C44-A313-7CAD-7A78118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0981-8F71-EA15-3E62-FF9CC27A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3761-AEFD-0938-9E95-914F76FC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7F06-85F3-470F-C533-36D1912F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FDE2-C733-FCAC-FFBE-A9B9914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0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2107-DB00-F077-F4B5-146EFC4E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0E24-740F-65BF-8DDA-53973421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5A0D-8605-BCE3-C09E-14DFB71E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0015-F497-33CC-6074-A12EE8F6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A930-1BEB-573B-3A9D-3C99680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DC5-4E7B-9277-C9F0-C611EAD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2227-91DD-E7E3-285B-5E8CB9D42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355A-892B-7AB5-3570-811356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30BB-BB8E-18CB-437C-21D67697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7E7B-6C6A-5CFA-7AC2-485C5E94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7C26-A9C9-B4B5-5DDA-45C4A8E7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2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C36D-EE65-C492-88DF-9652D030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98F5-212A-41C2-E054-712909D4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D90E0-1144-70EC-A2CB-A4754CAC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B93A8-03BE-6C64-804F-B6AB24C8C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EDA38-C013-A723-B8E3-295ED674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693F2-5A21-4E2D-9FAA-7A965D0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3E4C1-DD5F-3E19-60F3-3AD7437F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D00F-E133-7B0F-89CE-F482B83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1A0-FE56-C0FB-C77D-5027875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6C13B-F2EC-E55C-C07C-565C620F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4DAC0-7AD2-4A4C-6BB5-DD3184F3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07136-D7BE-5BD5-C97C-1E6FD57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07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9C397-255A-3BC4-3334-48DDDB73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9A3E4-E31E-D009-CFAB-C934B442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3A11-5C46-7C09-FE19-778D6D3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7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E64D-D8DF-D4D6-97B9-83E312CB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481A-C554-0954-6A80-4ED1F127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BC49-F362-0E5D-9CCF-02C3906C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7B99-F00F-6CAB-E5DE-E778072A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1DE2-8C2E-9DB4-0116-E9C7D14F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A948-27C7-081A-7CB8-670E917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9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D31F-383E-302C-D221-79843B0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B0B0C-3A4C-148D-8B1C-011A9D10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88E0-5ED2-6535-4298-ED09B6EF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2455-68C5-A453-1CAE-B8890DBD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ED47-DED0-EB5F-FEB5-B9E6AC7A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5F56-C2C2-6798-9F01-4C097D95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29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C93BF-E001-B33F-7EBE-CCBFAF13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7FAC-ECDA-6C65-0F80-6079EEE4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D5F4-612F-E464-8EFB-033D4C85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DFDD-F21D-4035-B4BD-BD742E4E561B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0851-CE99-DB29-4FFE-C001E59F4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94BE-4564-D3C4-9FCA-B4E86380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4B85-C0CD-46F0-B759-86A071E2CA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50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17FB-FFEB-D7AA-BE70-5FBCC1EC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4" y="1367673"/>
            <a:ext cx="4375151" cy="2665509"/>
          </a:xfrm>
        </p:spPr>
        <p:txBody>
          <a:bodyPr>
            <a:normAutofit/>
          </a:bodyPr>
          <a:lstStyle/>
          <a:p>
            <a:pPr algn="r"/>
            <a:r>
              <a:rPr lang="pt-PT" sz="6100" dirty="0" err="1">
                <a:solidFill>
                  <a:schemeClr val="bg1"/>
                </a:solidFill>
              </a:rPr>
              <a:t>Funnel</a:t>
            </a:r>
            <a:r>
              <a:rPr lang="pt-PT" sz="6100" dirty="0">
                <a:solidFill>
                  <a:schemeClr val="bg1"/>
                </a:solidFill>
              </a:rPr>
              <a:t> </a:t>
            </a:r>
            <a:r>
              <a:rPr lang="pt-PT" sz="6100" dirty="0" err="1">
                <a:solidFill>
                  <a:schemeClr val="bg1"/>
                </a:solidFill>
              </a:rPr>
              <a:t>Analysis</a:t>
            </a:r>
            <a:br>
              <a:rPr lang="pt-PT" sz="6100" dirty="0">
                <a:solidFill>
                  <a:schemeClr val="bg1"/>
                </a:solidFill>
              </a:rPr>
            </a:br>
            <a:r>
              <a:rPr lang="pt-PT" sz="6100" dirty="0" err="1">
                <a:solidFill>
                  <a:schemeClr val="bg1"/>
                </a:solidFill>
              </a:rPr>
              <a:t>MetroCar</a:t>
            </a:r>
            <a:endParaRPr lang="pt-PT" sz="6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75AC-F2B2-0AD6-A813-17CC90F0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182" y="4414180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Master </a:t>
            </a:r>
            <a:r>
              <a:rPr lang="en-US" sz="1900" dirty="0">
                <a:solidFill>
                  <a:schemeClr val="bg1"/>
                </a:solidFill>
                <a:latin typeface="Abadi" panose="020F0502020204030204" pitchFamily="34" charset="0"/>
              </a:rPr>
              <a:t>project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with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a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full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user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funnel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analysis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to a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car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Abadi" panose="020F0502020204030204" pitchFamily="34" charset="0"/>
              </a:rPr>
              <a:t>sharing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company</a:t>
            </a:r>
            <a:r>
              <a:rPr lang="pt-PT" sz="1900" dirty="0">
                <a:solidFill>
                  <a:schemeClr val="bg1"/>
                </a:solidFill>
                <a:latin typeface="Abadi" panose="020F0502020204030204" pitchFamily="34" charset="0"/>
              </a:rPr>
              <a:t>: </a:t>
            </a:r>
            <a:r>
              <a:rPr lang="pt-PT" sz="1900" dirty="0" err="1">
                <a:solidFill>
                  <a:schemeClr val="bg1"/>
                </a:solidFill>
                <a:latin typeface="Abadi" panose="020F0502020204030204" pitchFamily="34" charset="0"/>
              </a:rPr>
              <a:t>MetroCar</a:t>
            </a:r>
            <a:endParaRPr lang="pt-PT" sz="1900" dirty="0">
              <a:solidFill>
                <a:schemeClr val="bg1"/>
              </a:solidFill>
              <a:latin typeface="Abad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D3576-DD59-66FC-B534-66E89FFC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26EE-0476-C2B0-9BB3-2B249FD6FD78}"/>
              </a:ext>
            </a:extLst>
          </p:cNvPr>
          <p:cNvSpPr txBox="1"/>
          <p:nvPr/>
        </p:nvSpPr>
        <p:spPr>
          <a:xfrm>
            <a:off x="9909183" y="6040929"/>
            <a:ext cx="21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Yuran Belane</a:t>
            </a:r>
          </a:p>
        </p:txBody>
      </p:sp>
    </p:spTree>
    <p:extLst>
      <p:ext uri="{BB962C8B-B14F-4D97-AF65-F5344CB8AC3E}">
        <p14:creationId xmlns:p14="http://schemas.microsoft.com/office/powerpoint/2010/main" val="1380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FF3DF-B994-7A7F-31EF-2F6CB417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Report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B0E73-EF3F-B3F0-CA87-CEE156E5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4" r="19302" b="-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808B-F384-DB63-CE6A-F9B1D84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Project Overview: Funnel Analysis for Metrocar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Objective: Identify and Improve Key Funnel Stages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Duration: January 2021 - December 2021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C2EC-EEF1-76B3-9D10-7AF36D2D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Funnel Analysis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User Level Funnel Insights: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86266-DFBE-5BCA-0268-827788D5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4844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1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EECC-CF85-1EB3-D860-97034CDC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Recommendations for Improvement: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94BE-A9D3-81E7-FFA3-470549E7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User Experience Optimization</a:t>
            </a:r>
          </a:p>
          <a:p>
            <a:r>
              <a:rPr lang="en-US" sz="2200"/>
              <a:t>Driver Availability and Response</a:t>
            </a:r>
          </a:p>
          <a:p>
            <a:r>
              <a:rPr lang="en-US" sz="2200"/>
              <a:t>Clear Communication</a:t>
            </a:r>
          </a:p>
          <a:p>
            <a:r>
              <a:rPr lang="en-US" sz="2200"/>
              <a:t>Incentives for Completion</a:t>
            </a:r>
          </a:p>
          <a:p>
            <a:r>
              <a:rPr lang="en-US" sz="2200"/>
              <a:t>Prompt Support and Issue Resolution</a:t>
            </a:r>
          </a:p>
          <a:p>
            <a:r>
              <a:rPr lang="en-US" sz="2200"/>
              <a:t>Gather User Feedback</a:t>
            </a:r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980A6E20-2349-9A4A-FDAE-9C84ED47F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8" r="128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66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E1BC4-26FC-9F7B-F5B9-BB05A99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Platform Focus and Surge Pricing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Platform Insights: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156C9A7-B06C-8889-8E06-B9DABD4E3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5" r="27440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C96B-27FE-3D54-B0E4-78D17EAC4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iOS: Highest engagement, target through App Store, social media.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Android: Widespread user base, target through Play Store, targeted ads.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Web: Lower downloads; allocate smaller marketing budget.</a:t>
            </a:r>
          </a:p>
        </p:txBody>
      </p:sp>
    </p:spTree>
    <p:extLst>
      <p:ext uri="{BB962C8B-B14F-4D97-AF65-F5344CB8AC3E}">
        <p14:creationId xmlns:p14="http://schemas.microsoft.com/office/powerpoint/2010/main" val="15905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EB116-6E90-200B-46EF-CF3D6DE0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Surge Pricing Strategy: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72E1F-A67F-2E65-E05E-57AFB991C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1774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86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C0E6-89AA-C04A-84A4-8F87DE8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Age 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325D-F0C3-93E1-D043-359E0C37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/>
              <a:t>35-44 age group shows highest interest in app downloads and ride requests.</a:t>
            </a:r>
          </a:p>
          <a:p>
            <a:r>
              <a:rPr lang="en-US" sz="1900"/>
              <a:t>45-54 and 25-34 also exhibit significant interest.</a:t>
            </a:r>
          </a:p>
          <a:p>
            <a:r>
              <a:rPr lang="en-US" sz="1900"/>
              <a:t>Tailor marketing efforts based on age group preferences.</a:t>
            </a:r>
          </a:p>
          <a:p>
            <a:pPr marL="0" indent="0">
              <a:buNone/>
            </a:pPr>
            <a:r>
              <a:rPr lang="en-US" sz="1900"/>
              <a:t>Recommendations:</a:t>
            </a:r>
          </a:p>
          <a:p>
            <a:r>
              <a:rPr lang="en-US" sz="1900"/>
              <a:t>Understand reasons behind age-specific trends.</a:t>
            </a:r>
          </a:p>
          <a:p>
            <a:r>
              <a:rPr lang="en-US" sz="1900"/>
              <a:t>Focus marketing strategies on demographics with high potential.</a:t>
            </a:r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F1B21CD7-DF3E-7D54-7FFF-D0C2B85C5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1" r="3042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03F0-5AB8-2ED8-48C4-5693661C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Ride Level Funnel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Ride Level Funnel Insights: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8173-B53B-71E6-E6EB-5B2DEB61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Ride-Accepted stage has lowest conversion at 64.43%.</a:t>
            </a:r>
          </a:p>
          <a:p>
            <a:r>
              <a:rPr lang="en-US">
                <a:solidFill>
                  <a:schemeClr val="bg1"/>
                </a:solidFill>
              </a:rPr>
              <a:t>Potential challenges in drivers accepting ride requests.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Recommendations:</a:t>
            </a:r>
          </a:p>
          <a:p>
            <a:r>
              <a:rPr lang="en-US">
                <a:solidFill>
                  <a:schemeClr val="bg1"/>
                </a:solidFill>
              </a:rPr>
              <a:t>Evaluate driver availability.</a:t>
            </a:r>
          </a:p>
          <a:p>
            <a:r>
              <a:rPr lang="en-US">
                <a:solidFill>
                  <a:schemeClr val="bg1"/>
                </a:solidFill>
              </a:rPr>
              <a:t>Implement driver incentives for higher acceptance rates.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4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2C099-65D5-2159-DA15-9E7F8794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00244-59B6-58CA-E843-B687F4881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15823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17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Funnel Analysis MetroCar</vt:lpstr>
      <vt:lpstr>Report overview </vt:lpstr>
      <vt:lpstr>Funnel Analysis User Level Funnel Insights:</vt:lpstr>
      <vt:lpstr>Recommendations for Improvement:</vt:lpstr>
      <vt:lpstr>Platform Focus and Surge Pricing Platform Insights:</vt:lpstr>
      <vt:lpstr>Surge Pricing Strategy:</vt:lpstr>
      <vt:lpstr>Age Group Analysis</vt:lpstr>
      <vt:lpstr>Ride Level Funnel Ride Level Funnel Insights: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 Analysis MetroCar</dc:title>
  <dc:creator>Yuran Belane</dc:creator>
  <cp:lastModifiedBy>Yuran Belane</cp:lastModifiedBy>
  <cp:revision>1</cp:revision>
  <dcterms:created xsi:type="dcterms:W3CDTF">2023-12-18T23:37:49Z</dcterms:created>
  <dcterms:modified xsi:type="dcterms:W3CDTF">2023-12-18T23:55:10Z</dcterms:modified>
</cp:coreProperties>
</file>