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Lst>
  <p:sldSz cy="6858000" cx="12192000"/>
  <p:notesSz cx="6858000" cy="9144000"/>
  <p:embeddedFontLst>
    <p:embeddedFont>
      <p:font typeface="Play"/>
      <p:regular r:id="rId48"/>
      <p:bold r:id="rId49"/>
    </p:embeddedFont>
    <p:embeddedFont>
      <p:font typeface="Quattrocento Sans"/>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54" roundtripDataSignature="AMtx7mg2YRZApXCMjpobshvOlA8ne0kIM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42" Type="http://schemas.openxmlformats.org/officeDocument/2006/relationships/slide" Target="slides/slide38.xml"/><Relationship Id="rId41" Type="http://schemas.openxmlformats.org/officeDocument/2006/relationships/slide" Target="slides/slide37.xml"/><Relationship Id="rId44" Type="http://schemas.openxmlformats.org/officeDocument/2006/relationships/slide" Target="slides/slide40.xml"/><Relationship Id="rId43" Type="http://schemas.openxmlformats.org/officeDocument/2006/relationships/slide" Target="slides/slide39.xml"/><Relationship Id="rId46" Type="http://schemas.openxmlformats.org/officeDocument/2006/relationships/slide" Target="slides/slide42.xml"/><Relationship Id="rId45" Type="http://schemas.openxmlformats.org/officeDocument/2006/relationships/slide" Target="slides/slide41.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48" Type="http://schemas.openxmlformats.org/officeDocument/2006/relationships/font" Target="fonts/Play-regular.fntdata"/><Relationship Id="rId47" Type="http://schemas.openxmlformats.org/officeDocument/2006/relationships/slide" Target="slides/slide43.xml"/><Relationship Id="rId49" Type="http://schemas.openxmlformats.org/officeDocument/2006/relationships/font" Target="fonts/Play-bold.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33" Type="http://schemas.openxmlformats.org/officeDocument/2006/relationships/slide" Target="slides/slide29.xml"/><Relationship Id="rId32" Type="http://schemas.openxmlformats.org/officeDocument/2006/relationships/slide" Target="slides/slide28.xml"/><Relationship Id="rId35" Type="http://schemas.openxmlformats.org/officeDocument/2006/relationships/slide" Target="slides/slide31.xml"/><Relationship Id="rId34" Type="http://schemas.openxmlformats.org/officeDocument/2006/relationships/slide" Target="slides/slide30.xml"/><Relationship Id="rId37" Type="http://schemas.openxmlformats.org/officeDocument/2006/relationships/slide" Target="slides/slide33.xml"/><Relationship Id="rId36" Type="http://schemas.openxmlformats.org/officeDocument/2006/relationships/slide" Target="slides/slide32.xml"/><Relationship Id="rId39" Type="http://schemas.openxmlformats.org/officeDocument/2006/relationships/slide" Target="slides/slide35.xml"/><Relationship Id="rId38" Type="http://schemas.openxmlformats.org/officeDocument/2006/relationships/slide" Target="slides/slide34.xml"/><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29" Type="http://schemas.openxmlformats.org/officeDocument/2006/relationships/slide" Target="slides/slide25.xml"/><Relationship Id="rId51" Type="http://schemas.openxmlformats.org/officeDocument/2006/relationships/font" Target="fonts/QuattrocentoSans-bold.fntdata"/><Relationship Id="rId50" Type="http://schemas.openxmlformats.org/officeDocument/2006/relationships/font" Target="fonts/QuattrocentoSans-regular.fntdata"/><Relationship Id="rId53" Type="http://schemas.openxmlformats.org/officeDocument/2006/relationships/font" Target="fonts/QuattrocentoSans-boldItalic.fntdata"/><Relationship Id="rId52" Type="http://schemas.openxmlformats.org/officeDocument/2006/relationships/font" Target="fonts/QuattrocentoSans-italic.fntdata"/><Relationship Id="rId11" Type="http://schemas.openxmlformats.org/officeDocument/2006/relationships/slide" Target="slides/slide7.xml"/><Relationship Id="rId10" Type="http://schemas.openxmlformats.org/officeDocument/2006/relationships/slide" Target="slides/slide6.xml"/><Relationship Id="rId54" Type="http://customschemas.google.com/relationships/presentationmetadata" Target="metadata"/><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6pPr>
            <a:lvl7pPr indent="-228600" lvl="6" marL="32004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7pPr>
            <a:lvl8pPr indent="-228600" lvl="7" marL="36576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8pPr>
            <a:lvl9pPr indent="-228600" lvl="8" marL="411480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 name="Shape 25"/>
        <p:cNvGrpSpPr/>
        <p:nvPr/>
      </p:nvGrpSpPr>
      <p:grpSpPr>
        <a:xfrm>
          <a:off x="0" y="0"/>
          <a:ext cx="0" cy="0"/>
          <a:chOff x="0" y="0"/>
          <a:chExt cx="0" cy="0"/>
        </a:xfrm>
      </p:grpSpPr>
      <p:sp>
        <p:nvSpPr>
          <p:cNvPr id="26" name="Google Shape;2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 name="Google Shape;27;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הרצאה 8א: מורכבות.  הקדמה למדעי המחשב.</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8" name="Google Shape;28;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מושג הסיבוכיות כמדד אבסטרקטי לביצועי אלגוריתם. הוא מתמקד בשני סוגים עיקריים: סיבוכיות זמן (מספר הפעולות כתלות בגודל הקלט) וסיבוכיות מקום (כמות הזיכרון הדרושה).  הדף אינו מגדיר באופן מפורש כיצד מחשבים את הסיבוכיות, אך מציין שהגדרה זו תלויה בפרמטרים חשובים הקשורים לביצועים.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08" name="Google Shape;208;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8" name="Google Shape;218;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דנה בסיבוכיות אלגוריתמים,  מדד אבסטרקטי לביצועיהם.  היא מתמקדת בשלושה היבטים עיקריים:  1. **מקרה גרוע ביותר**: מדידת הביצועים בתנאי הקלט הקשים ביותר. 2. **אי-תלות במחשב**:  המדד אינו תלוי בפרטי החומרה. 3. **קצב גדילה עבור קלטים גדולים**: התמקדות בהתנהגות האלגוריתם עם קלטים גדולים, תוך שימוש בסימון O גדול (Big O Notation).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19" name="Google Shape;219;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1" name="Google Shape;231;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הסיכום של עמוד זה בהרצאה על סיבוכיות הוא כדלקמן:</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סיבוכיות אלגוריתמים נמדדת באמצעות מדד אבסטרקטי המתמקד בביצועים שלה.  בבחירת מדד זה,  חשוב להתמקד במקרה הגרוע ביותר, ללא תלות בחומרה הספציפית, ולהתייחס לקצב הגדילה האסימפטוטי (כשהקלט גדל מאוד). סימון  O גדול  משמש לתיאור קצב הגדילה הזה.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32" name="Google Shape;232;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8" name="Google Shape;248;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שלוש פונקציות שמדפיסות כוכביות: פונקציה קבועה (מספר הפעולות אינו תלוי בגודל הקלט), פונקציה לינארית (מספר הפעולות פרופורציונלי לגודל הקלט), ופונקציה ריבועית (מספר הפעולות פרופורציונלי לריבוע גודל הקלט).  הדף מסביר את סימון O גדול (Big O Notation) כדרך לתאר את קצב הגדילה האסימפטוטי של אלגוריתמים, כאשר O(1) מייצג קצב קבוע, O(n) מייצג קצב לינארי, ו-O(n²) מייצג קצב ריבועי.</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49" name="Google Shape;249;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מציגה שלוש פונקציות שמדפיסות כוכביות:  </a:t>
            </a:r>
            <a:endParaRPr/>
          </a:p>
          <a:p>
            <a:pPr indent="0" lvl="0" marL="0" rtl="0" algn="l">
              <a:spcBef>
                <a:spcPts val="0"/>
              </a:spcBef>
              <a:spcAft>
                <a:spcPts val="0"/>
              </a:spcAft>
              <a:buNone/>
            </a:pPr>
            <a:r>
              <a:rPr lang="en-US" sz="1200">
                <a:solidFill>
                  <a:schemeClr val="dk1"/>
                </a:solidFill>
                <a:latin typeface="Arial"/>
                <a:ea typeface="Arial"/>
                <a:cs typeface="Arial"/>
                <a:sym typeface="Arial"/>
              </a:rPr>
              <a:t>* **פונקציה קבועה:** מדפיסה 10,000 כוכביות, מורכבות O(1).</a:t>
            </a:r>
            <a:endParaRPr/>
          </a:p>
          <a:p>
            <a:pPr indent="0" lvl="0" marL="0" rtl="0" algn="l">
              <a:spcBef>
                <a:spcPts val="0"/>
              </a:spcBef>
              <a:spcAft>
                <a:spcPts val="0"/>
              </a:spcAft>
              <a:buNone/>
            </a:pPr>
            <a:r>
              <a:rPr lang="en-US" sz="1200">
                <a:solidFill>
                  <a:schemeClr val="dk1"/>
                </a:solidFill>
                <a:latin typeface="Arial"/>
                <a:ea typeface="Arial"/>
                <a:cs typeface="Arial"/>
                <a:sym typeface="Arial"/>
              </a:rPr>
              <a:t>* **פונקציה לינארית:** מדפיסה n כוכביות, מורכבות O(n).</a:t>
            </a:r>
            <a:endParaRPr/>
          </a:p>
          <a:p>
            <a:pPr indent="0" lvl="0" marL="0" rtl="0" algn="l">
              <a:spcBef>
                <a:spcPts val="0"/>
              </a:spcBef>
              <a:spcAft>
                <a:spcPts val="0"/>
              </a:spcAft>
              <a:buNone/>
            </a:pPr>
            <a:r>
              <a:rPr lang="en-US" sz="1200">
                <a:solidFill>
                  <a:schemeClr val="dk1"/>
                </a:solidFill>
                <a:latin typeface="Arial"/>
                <a:ea typeface="Arial"/>
                <a:cs typeface="Arial"/>
                <a:sym typeface="Arial"/>
              </a:rPr>
              <a:t>* **פונקציה ריבועית:** מדפיסה n*n כוכביות, מורכבות O(n^2).</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a:p>
            <a:pPr indent="0" lvl="0" marL="0" rtl="0" algn="l">
              <a:spcBef>
                <a:spcPts val="0"/>
              </a:spcBef>
              <a:spcAft>
                <a:spcPts val="0"/>
              </a:spcAft>
              <a:buNone/>
            </a:pPr>
            <a:r>
              <a:rPr lang="en-US" sz="1200">
                <a:solidFill>
                  <a:schemeClr val="dk1"/>
                </a:solidFill>
                <a:latin typeface="Arial"/>
                <a:ea typeface="Arial"/>
                <a:cs typeface="Arial"/>
                <a:sym typeface="Arial"/>
              </a:rPr>
              <a:t>הדוגמאות ממחישות את ההבדל בין מורכבות אלגוריתמים קבועה, לינארית וריבועית.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278" name="Google Shape;278;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5" name="Google Shape;305;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מסבירה את הסיבוכיות של אלגוריתמים באמצעות שלוש פונקציות לדוגמה:  `print_stars_const`  (סיבוכיות O(1) - מספר הפעולות קבוע ואינו תלוי בגודל הקלט n), `print_stars_linear` (סיבוכיות O(n) - מספר הפעולות פרופורציונלי לגודל הקלט n), ו-`print_stars_quadratic` (סיבוכיות O(n²) - מספר הפעולות פרופורציונלי לריבוע גודל הקלט n).  הדוגמאות ממחישות כיצד סיבוכיות של אלגוריתם נקבעת לפי תלות מספר הפעולות בגודל הקלט.</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06" name="Google Shape;306;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1" name="Shape 331"/>
        <p:cNvGrpSpPr/>
        <p:nvPr/>
      </p:nvGrpSpPr>
      <p:grpSpPr>
        <a:xfrm>
          <a:off x="0" y="0"/>
          <a:ext cx="0" cy="0"/>
          <a:chOff x="0" y="0"/>
          <a:chExt cx="0" cy="0"/>
        </a:xfrm>
      </p:grpSpPr>
      <p:sp>
        <p:nvSpPr>
          <p:cNvPr id="332" name="Google Shape;332;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3" name="Google Shape;333;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שלוש פונקציות Python שמדפיסות כוכביות:  פונקציה קבועה (O(1)), פונקציה לינארית (O(n)), ופונקציה ריבועית (O(n²)).  הסימון O גדול משמש לתיאור מורכבות זמן של אלגוריתמים. הפונקציה הקבועה מבצעת מספר קבוע של פעולות ללא תלות בגודל הקלט (n),  הפונקציה הלינארית מבצעת מספר פעולות פרופורציונלי לגודל הקלט, והפונקציה הריבועית מבצעת מספר פעולות פרופורציונלי לריבוע גודל הקלט.  בסימון O גדול, מתעלמים מקבועים וממקדמים.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34" name="Google Shape;334;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1" name="Google Shape;361;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מסבירה את הסימון אסימפטוטי O גדול, ומדגימה זאת באמצעות שלוש פונקציות: קבועה (O(1)), לינארית (O(n)), וריבועית (O(n²)).  הנקודה המרכזית היא שסימון O גדול מתעלם מקבועים, ולכן O(1) = O(2) = O(c), כאשר c הוא קבוע כלשהו.  בפונקציה הלינארית, הוספת קבוע (כגון 100) אינה משנה את סדר הגודל האסימפטוטי, ולכן היא עדיין 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62" name="Google Shape;362;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4" name="Google Shape;404;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משווה שלוש פונקציות Python: `print_stars_const`, `print_stars_linear`, ו-`print_stars_quadratic`. הפונקציה הראשונה מבצעת כמות קבועה של פעולות (O(1)), השנייה מבצעת כמות פעולות ליניארית בגודל הקלט (O(n)), והשלישית מבצעת כמות פעולות ריבועית בגודל הקלט (O(n²)).  הדף מדגים כיצד מתעלמים מקבועים בנוסחאות סיבוכיות זמן ריצה.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05" name="Google Shape;405;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6" name="Google Shape;446;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משווה בין שלוש פונקציות שמדפיסות כוכביות: קבועה (10000 כוכביות), לינארית (n כוכביות), וריבועית (n² כוכביות).  בסימון O גדול, הסיבוכיות של הפונקציות היא O(1), O(n), ו-O(n²) בהתאמה.  הסימון O גדול מתעלם מקבועים וגורמים קטנים יותר ומציג רק את הגורם הדומיננטי (הכי גדול) בסיבוכיות.  בפונקציה הריבועית, O(n²+n) מצטמצם ל-O(n²)  כי n² גדול מ-n עבור ערכים גדולים של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47" name="Google Shape;447;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 name="Shape 33"/>
        <p:cNvGrpSpPr/>
        <p:nvPr/>
      </p:nvGrpSpPr>
      <p:grpSpPr>
        <a:xfrm>
          <a:off x="0" y="0"/>
          <a:ext cx="0" cy="0"/>
          <a:chOff x="0" y="0"/>
          <a:chExt cx="0" cy="0"/>
        </a:xfrm>
      </p:grpSpPr>
      <p:sp>
        <p:nvSpPr>
          <p:cNvPr id="34" name="Google Shape;3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 name="Google Shape;35;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הסיכום הוא בהתבסס על הקטע הקצר והלא שלם של הטקסט, שאינו מאפשר הבנה מלאה של נושא ההרצאה.  הקטע מציין כי המרצה מתאר ניסויים הקשורים לגידולים (Cancer) וגמול (reward).  הוא מתמקד במדידה של שתי חלקות דומות,  בהשוואה של תכונות כמו שיבולת,  קצב גידול,  והבנת תהליכים מורכבים הקשורים לגידול ובריאות הצמח.  החלקות, כנראה, משרתות כמודל למחקר.</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36" name="Google Shape;36;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הקוד מחשב את סיבוכיות הזמן של אלגוריתם המדפיס כוכביות.  האלגוריתם מתחיל עם m=1 ומכפיל אותו פי 2 בכל איטרציה של לולאה חיצונית. הלולאה הפנימית מדפיסה m כוכביות.  סיבוכיות הזמן היא O(2&lt;sup&gt;n&lt;/sup&gt;) מכיוון ש-m מגיע לערך של 2&lt;sup&gt;n&lt;/sup&gt; באיטרציה האחרונה של הלולאה החיצונית.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91" name="Google Shape;491;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2" name="Shape 512"/>
        <p:cNvGrpSpPr/>
        <p:nvPr/>
      </p:nvGrpSpPr>
      <p:grpSpPr>
        <a:xfrm>
          <a:off x="0" y="0"/>
          <a:ext cx="0" cy="0"/>
          <a:chOff x="0" y="0"/>
          <a:chExt cx="0" cy="0"/>
        </a:xfrm>
      </p:grpSpPr>
      <p:sp>
        <p:nvSpPr>
          <p:cNvPr id="513" name="Google Shape;513;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4" name="Google Shape;514;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משווה בין שתי פונקציות:  `print_stars_4` שביצועיה הוא O(2&lt;sup&gt;n&lt;/sup&gt;)  ו-`print_stars_5` שביצועיה הוא O(log&lt;sub&gt;2&lt;/sub&gt;n).  הפונקציה הראשונה מכפילה משתנה ב-2 בכל איטרציה,  בעוד שהשנייה מחלקת משתנה ב-2 בכל איטרציה.  הדוגמאות המוצגות ממחישות את ההבדל בין צמיחה אקספוננציאלית לצמיחה לוגריתמית.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15" name="Google Shape;515;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9" name="Shape 549"/>
        <p:cNvGrpSpPr/>
        <p:nvPr/>
      </p:nvGrpSpPr>
      <p:grpSpPr>
        <a:xfrm>
          <a:off x="0" y="0"/>
          <a:ext cx="0" cy="0"/>
          <a:chOff x="0" y="0"/>
          <a:chExt cx="0" cy="0"/>
        </a:xfrm>
      </p:grpSpPr>
      <p:sp>
        <p:nvSpPr>
          <p:cNvPr id="550" name="Google Shape;550;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1" name="Google Shape;551;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ההגדרה הפורמלית של O גדול היא:  לשתי פונקציות חיוביות ומונוטוניות f(n) ו-g(n),  f(n) = O(g(n)) כאשר n שואף לאינסוף,  אם קיים קבוע c ומספר טבעי N כך שלכל n&gt;N מתקיים: f(n) ≤ c * g(n).  במילים אחרות, g(n) חוסמת את f(n) מלמעלה, עד כדי כפל בקבוע, עבור ערכים גדולים מספיק של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52" name="Google Shape;552;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הסימון O גדול באנליזה של אלגוריתמים.  פונקציה f(n) היא O גדול של פונקציה g(n) אם קיימים קבועים c ו-N כך שלכל n גדול מ-N מתקיים f(n) ≤ c * g(n).  במילים אחרות, f(n) חסומה אסימפטוטית מלמעלה על ידי g(n).  ההגדרה אינה אינטואיטיבית אך תתבהר עם דוגמאות.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67" name="Google Shape;567;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3" name="Google Shape;583;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The slide defines Big O notation:  f(n) = O(g(n)) if f(n) ≤ c * g(n) for some constant c and all n &gt; N (for some N).  The examples illustrate this definition: n = O(n), 20n = O(n), and n = O(n²) are shown to be true by finding appropriate constants c.  Conversely, it's proven that n² ≠ O(n) because no constant c can satisfy the inequality for all sufficiently large 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584" name="Google Shape;584;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07" name="Google Shape;607;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הסבר על סימון  O גדול:  f(n) = O(g(n)) אם קיים קבוע c  וכמספר N  כך שלכל n &gt; N מתקיים f(n) ≤ c ⋅ g(n).  הדוגמאות מראות שיחסים  כמו n = O(n)  ו 20n = O(n)  מתקיימים, אך n² ≠ O(n).  ההסבר האחרון ממחיש שלכל N ו-c  ניתן למצוא n גדול מ-N  כך ש n² &gt; c ⋅ n, ולכן n² אינו 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08" name="Google Shape;608;p2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0" name="Shape 630"/>
        <p:cNvGrpSpPr/>
        <p:nvPr/>
      </p:nvGrpSpPr>
      <p:grpSpPr>
        <a:xfrm>
          <a:off x="0" y="0"/>
          <a:ext cx="0" cy="0"/>
          <a:chOff x="0" y="0"/>
          <a:chExt cx="0" cy="0"/>
        </a:xfrm>
      </p:grpSpPr>
      <p:sp>
        <p:nvSpPr>
          <p:cNvPr id="631" name="Google Shape;63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32" name="Google Shape;63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הסימון  O גדול (Big O notation)  במדעי המחשב.  ההגדרה הפורמאלית היא ש-f(n) = O(g(n)) אם קיימים קבועים c ו-N כך שלכל n&gt;N מתקיים  f(n) ≤ c * g(n).  הדף ממחיש זאת באמצעות דוגמאות ומתאר הוכחה פשוטה לכך ש n² = O(n²).  הוכחה זו מבוססת על מציאת n כך ש n² &gt; c*n.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33" name="Google Shape;63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8" name="Shape 648"/>
        <p:cNvGrpSpPr/>
        <p:nvPr/>
      </p:nvGrpSpPr>
      <p:grpSpPr>
        <a:xfrm>
          <a:off x="0" y="0"/>
          <a:ext cx="0" cy="0"/>
          <a:chOff x="0" y="0"/>
          <a:chExt cx="0" cy="0"/>
        </a:xfrm>
      </p:grpSpPr>
      <p:sp>
        <p:nvSpPr>
          <p:cNvPr id="649" name="Google Shape;649;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0" name="Google Shape;650;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מוכיח שפונקציה פולינומית  f(n) = a&lt;sub&gt;k&lt;/sub&gt;n&lt;sup&gt;k&lt;/sup&gt; + a&lt;sub&gt;k-1&lt;/sub&gt;n&lt;sup&gt;k-1&lt;/sup&gt; + ... + a&lt;sub&gt;1&lt;/sub&gt;n + a&lt;sub&gt;0&lt;/sub&gt; היא O(n&lt;sup&gt;k&lt;/sup&gt;).  ההוכחה מבוססת על מציאת חסם עליון לפונקציה על ידי הוצאת הערך המקסימלי של המקדמים (a&lt;sub&gt;max&lt;/sub&gt;) מחוץ לסכום, ושימוש בנוסחת סכום סדרה הנדסית כדי לפשט את הביטוי.  התוצאה היא שהפונקציה קטנה מ-a&lt;sub&gt;max&lt;/sub&gt;(n&lt;sup&gt;k+1&lt;/sup&gt;-1)/(n-1),  מה שמראה שהיא O(n&lt;sup&gt;k&lt;/sup&gt;).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51" name="Google Shape;651;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68" name="Google Shape;668;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המשפט מוכיח שפולינום ממעלה k הוא O(nk).  ההוכחה מבוססת על כך שניתן לחסום את הפולינום מלמעלה ע"י a&lt;sub&gt;max&lt;/sub&gt;(n&lt;sup&gt;k+1&lt;/sup&gt;-1)/(n-1) עבור n&gt;2. ביטוי זה קטן או שווה ל-2a&lt;sub&gt;max&lt;/sub&gt;n&lt;sup&gt;k&lt;/sup&gt; עבור n&gt;2, ולכן הפולינום הוא O(n&lt;sup&gt;k&lt;/sup&gt;).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69" name="Google Shape;669;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8" name="Google Shape;688;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ההוכחה מראה שפונקציה פולינומית מסדר k,  f(n) = a&lt;sub&gt;k&lt;/sub&gt;n&lt;sup&gt;k&lt;/sup&gt; + a&lt;sub&gt;k-1&lt;/sub&gt;n&lt;sup&gt;k-1&lt;/sup&gt; + ... + a&lt;sub&gt;1&lt;/sub&gt;n + a&lt;sub&gt;0&lt;/sub&gt;,  היא O(n&lt;sup&gt;k&lt;/sup&gt;).  היא עושה זאת על ידי הוצאת a&lt;sub&gt;max&lt;/sub&gt; (המקדם הגדול ביותר)  ומציאת גבול עליון לביטוי  (n&lt;sup&gt;k+1&lt;/sup&gt; - 1)/(n-1), המראה שפולינום הוא לכל היותר פי 2 גדול מ- a&lt;sub&gt;max&lt;/sub&gt;n&lt;sup&gt;k&lt;/sup&gt; עבור n גדולים.  הביטוי  (n&lt;sup&gt;k+1&lt;/sup&gt; - 1)/(n-1)  מוערך כ- n&lt;sup&gt;k&lt;/sup&gt; + 1/(n-1) , כאשר  1/(n-1) מתקרב לאפס ככל ש- n גדל.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89" name="Google Shape;689;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 name="Shape 41"/>
        <p:cNvGrpSpPr/>
        <p:nvPr/>
      </p:nvGrpSpPr>
      <p:grpSpPr>
        <a:xfrm>
          <a:off x="0" y="0"/>
          <a:ext cx="0" cy="0"/>
          <a:chOff x="0" y="0"/>
          <a:chExt cx="0" cy="0"/>
        </a:xfrm>
      </p:grpSpPr>
      <p:sp>
        <p:nvSpPr>
          <p:cNvPr id="42" name="Google Shape;42;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 name="Google Shape;43;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דוגמה לקוד Python למדידת זמן הריצה של חישוב סכום של רשימה אקראית.  הוא מדגיש את החשיבות של מדידת ביצועים לא רק על קלט יחיד אלא גם על  גודלי קלט שונים כדי להבין את התנהגות האלגוריתם במגוון מצבים.  הוא מציין שהזמן שנמדד (0.0009647 שניות) אינו מספיק מידע לבד,  ונדרשת בדיקה של ביצועים עם כמויות נתונים שונות.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44" name="Google Shape;44;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5" name="Shape 705"/>
        <p:cNvGrpSpPr/>
        <p:nvPr/>
      </p:nvGrpSpPr>
      <p:grpSpPr>
        <a:xfrm>
          <a:off x="0" y="0"/>
          <a:ext cx="0" cy="0"/>
          <a:chOff x="0" y="0"/>
          <a:chExt cx="0" cy="0"/>
        </a:xfrm>
      </p:grpSpPr>
      <p:sp>
        <p:nvSpPr>
          <p:cNvPr id="706" name="Google Shape;706;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07" name="Google Shape;707;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הטענה היא שלכל פולינום  f(n) = a&lt;sub&gt;k&lt;/sub&gt;n&lt;sup&gt;k&lt;/sup&gt; + a&lt;sub&gt;k-1&lt;/sub&gt;n&lt;sup&gt;k-1&lt;/sup&gt; + ... + a&lt;sub&gt;1&lt;/sub&gt;n + a&lt;sub&gt;0&lt;/sub&gt;  מתקיים  f(n) = O(n&lt;sup&gt;k&lt;/sup&gt;).  ההוכחה מראה ש-f(n)  קטן או שווה ל- 2a&lt;sub&gt;max&lt;/sub&gt;n&lt;sup&gt;k&lt;/sup&gt;  עבור n &gt; 2, כאשר a&lt;sub&gt;max&lt;/sub&gt; הוא המקסימום של המקדמים a&lt;sub&gt;i&lt;/sub&gt;.  לכן, קיים קבוע c = 2a&lt;sub&gt;max&lt;/sub&gt;  כך ש-f(n) ≤ c • n&lt;sup&gt;k&lt;/sup&gt;,  ומכאן נובע ש-f(n) = O(n&lt;sup&gt;k&lt;/sup&gt;).</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08" name="Google Shape;708;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27" name="Google Shape;727;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הסימון  `f(n) = O(g(n))` מטעה, משום ש-`O(g(n))` אינו ערך יחיד, אלא קבוצה של פונקציות. לכן, נכון יותר להשתמש בסימון  `f(n) ∈ O(g(n))`, המציין ש-`f(n)` היא איבר בקבוצה `O(g(n))`.  הסימון `=`  הוא מקובל עקב השתרשות היסטורית.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28" name="Google Shape;728;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2" name="Shape 742"/>
        <p:cNvGrpSpPr/>
        <p:nvPr/>
      </p:nvGrpSpPr>
      <p:grpSpPr>
        <a:xfrm>
          <a:off x="0" y="0"/>
          <a:ext cx="0" cy="0"/>
          <a:chOff x="0" y="0"/>
          <a:chExt cx="0" cy="0"/>
        </a:xfrm>
      </p:grpSpPr>
      <p:sp>
        <p:nvSpPr>
          <p:cNvPr id="743" name="Google Shape;743;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44" name="Google Shape;744;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הדיאגרמה מציגה את סיבוכיות הזמן של אלגוריתמים, מ- O(1) (הכי נמוך) עד O(n&lt;sup&gt;k&lt;/sup&gt;) (הכי גבוה).  הקטע המודגש  מייצג את סיבוכיות פולינומיאלית, הנעה בין O(n) ל- O(n&lt;sup&gt;3&lt;/sup&gt;).  בסך הכל, הדיאגרמה מסווגת את סיבוכיות האלגוריתמים  בטווחים שונים של מורכבות.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45" name="Google Shape;745;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64" name="Google Shape;764;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הגרף מציג את סדרי הגודל של סיבוכיות אלגוריתמים, מנמוכה לגבוהה.  סיבוכיות נמוכה מיוצגת ע"י O(1) ו-O(n&lt;sup&gt;k&lt;/sup&gt;), בעוד סיבוכיות גבוהה מיוצגת ע"י  O(2&lt;sup&gt;n&lt;/sup&gt;), O(3&lt;sup&gt;n&lt;/sup&gt;) ו-O(n!).  הקטע O(2&lt;sup&gt;n&lt;/sup&gt;) עד O(3&lt;sup&gt;n&lt;/sup&gt;) מוגדר כסיבוכיות אקספוננציאלית.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65" name="Google Shape;765;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87" name="Google Shape;787;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סדרי הגודל של סיבוכיות אלגוריתמים. הוא מציג סולם של סיבוכיות, החל מסיבוכיות נמוכה  O(1)  ועד סיבוכיות גבוהה  O(n³).  הוא מתמקד בסיבוכיות פולינומיאלית, הכוללת  O(n), O(n log n), O(n²), ו- O(n³).  הדף מציין כי  O(n log n)  היא נפוצה במדעי המחשב.</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788" name="Google Shape;788;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5" name="Shape 805"/>
        <p:cNvGrpSpPr/>
        <p:nvPr/>
      </p:nvGrpSpPr>
      <p:grpSpPr>
        <a:xfrm>
          <a:off x="0" y="0"/>
          <a:ext cx="0" cy="0"/>
          <a:chOff x="0" y="0"/>
          <a:chExt cx="0" cy="0"/>
        </a:xfrm>
      </p:grpSpPr>
      <p:sp>
        <p:nvSpPr>
          <p:cNvPr id="806" name="Google Shape;806;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07" name="Google Shape;807;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השקף מציג סולם של סיבוכיות אלגוריתמים, ממוקדת בסיבוכיות תת-לינארית (Sublinear complexity) וסיבוכיות לוגריתמית (Logarithmic complexity).  הוא מראה את הסימונים  O(1), O(log n), O(n), O(n²), ו-O(n³),  ומסביר ש-O(1) מייצגת את הסיבוכיות הנמוכה ביותר, ו-O(n³) את הגבוהה ביותר.  ההרצאה מוסיפה פרטים על הסיבוכיות O(n log n), כנפוצה במדעי המחשב,  ומציינת את המיקום שלה בסולם.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08" name="Google Shape;808;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6" name="Shape 826"/>
        <p:cNvGrpSpPr/>
        <p:nvPr/>
      </p:nvGrpSpPr>
      <p:grpSpPr>
        <a:xfrm>
          <a:off x="0" y="0"/>
          <a:ext cx="0" cy="0"/>
          <a:chOff x="0" y="0"/>
          <a:chExt cx="0" cy="0"/>
        </a:xfrm>
      </p:grpSpPr>
      <p:sp>
        <p:nvSpPr>
          <p:cNvPr id="827" name="Google Shape;82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28" name="Google Shape;82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סדר הגודל של מורכבות אלגוריתמים, תוך שימוש בנוטציה של O גדול.  הוא מציג רצף של סדרי גודל, החל מ-O(1) (קבוע) ועד ל-O(n²log n) (ריבועי-לוגריתמי), תוך הדגשת סדרי גודל ביניים כמו O(log n), O(n), O(n log n) ו-O(n²).  הוא מציין ש-O(n log n) נפוץ במדעי המחשב.  הרצף מוצג בציר המייצג עלייה במורכבות.</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29" name="Google Shape;82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45" name="Google Shape;845;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סולם סיבוכיות אלגוריתמים, המודד את הזמן הנדרש להשלמתם כפונקציה של גודל הקלט (n).  הוא מראה טווח של סיבוכיות,  החל מסיבוכיות נמוכה O(1)  (קבועה, ללא תלות בגודל הקלט) ועד סיבוכיות גבוהה O(n) (ליניארית, פרופורציונלית לגודל הקלט). בין לבין מופיעות סיבוכיות  O(log log n)  ו- O(log n) (לוגריתמית), שהן יעילות יותר מ-O(n).  ההדגשה היא על  ההבדלים בין סיבוכיות פולינומית (כמו O(n),  O(n^2)  וכו')  לסיבוכיות אקספוננציאלית (2^n, 3^n וכו'), כאשר הראשונה נחשבת ליעילה בהרבה.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46" name="Google Shape;846;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1" name="Shape 861"/>
        <p:cNvGrpSpPr/>
        <p:nvPr/>
      </p:nvGrpSpPr>
      <p:grpSpPr>
        <a:xfrm>
          <a:off x="0" y="0"/>
          <a:ext cx="0" cy="0"/>
          <a:chOff x="0" y="0"/>
          <a:chExt cx="0" cy="0"/>
        </a:xfrm>
      </p:grpSpPr>
      <p:sp>
        <p:nvSpPr>
          <p:cNvPr id="862" name="Google Shape;862;p3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3" name="Google Shape;863;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סדר גודל של מורכבות אלגוריתמים, על ציר מ-O(1) (מורכבות נמוכה) עד O(log n) (מורכבות גבוהה).  בין לבין מופיעים O(log* n) ו-O(log log n), כאשר  O(log* n)  גדל לאט מאוד, כמעט כמו O(1) בפועל, אך שונה באופן תיאורטי.  הסימון O גדול (Big O notation)  משמש לתיאור מורכבות אלגוריתמים.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64" name="Google Shape;864;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0" name="Shape 880"/>
        <p:cNvGrpSpPr/>
        <p:nvPr/>
      </p:nvGrpSpPr>
      <p:grpSpPr>
        <a:xfrm>
          <a:off x="0" y="0"/>
          <a:ext cx="0" cy="0"/>
          <a:chOff x="0" y="0"/>
          <a:chExt cx="0" cy="0"/>
        </a:xfrm>
      </p:grpSpPr>
      <p:sp>
        <p:nvSpPr>
          <p:cNvPr id="881" name="Google Shape;881;p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82" name="Google Shape;882;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סימני O גדול ו-Ω גדול,  ומדגים זאת באמצעות הפונקציה f(n) = n⁴ + n + logn.  הפונקציה היא O(n⁴)  אבל לא O(n⁵), וגם Ω(log n) ו-Ω(n⁴) אבל לא Ω(n⁵).  הדוגמה מדגימה את ההבדלים בין הגבולות העליונים והתחתונים של סיבוכיות זמן ריצה.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883" name="Google Shape;883;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5" name="Google Shape;65;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הקוד מודד את זמן הריצה של פונקציה המחשבת את סכום רשימה של מספרים אקראיים.  הפונקציה `generate_random_ints` יוצרת רשימה של מספרים אקראיים באורך נתון, וזמן הריצה של פונקציית הסכום נמדד עבור גדלים שונים של הרשימה. התוצאות הן רשימה של זמני ריצה עבור כל גודל רשימה.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66" name="Google Shape;66;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4" name="Shape 904"/>
        <p:cNvGrpSpPr/>
        <p:nvPr/>
      </p:nvGrpSpPr>
      <p:grpSpPr>
        <a:xfrm>
          <a:off x="0" y="0"/>
          <a:ext cx="0" cy="0"/>
          <a:chOff x="0" y="0"/>
          <a:chExt cx="0" cy="0"/>
        </a:xfrm>
      </p:grpSpPr>
      <p:sp>
        <p:nvSpPr>
          <p:cNvPr id="905" name="Google Shape;905;p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6" name="Google Shape;906;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הרצאה זו דנה בסימונים אסימפטוטיים באלגוריתמים.  היא מציגה את הסימון Θ (תטא גדול), המוגדר כ- O גדול (חסם עליון) ו- Ω גדול (חסם תחתון) בו זמנית.  ההרצאה מסבירה את ההבדל בין O גדול, Ω גדול ו- Θ גדול, ומציגה דוגמה כיצד להשתמש בהם לניתוח סיבוכיות זמן של אלגוריתם.  כמו כן, מופיעה דוגמה מעשית של  מימוש פונקציה הבודקת אם רשימה של מספרים היא "מושלמת" (כל מספר מופיע פעם אחת בלבד),  המחשה של חישוב סיבוכיות זמן באמצעות O גדול.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07" name="Google Shape;907;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8" name="Shape 918"/>
        <p:cNvGrpSpPr/>
        <p:nvPr/>
      </p:nvGrpSpPr>
      <p:grpSpPr>
        <a:xfrm>
          <a:off x="0" y="0"/>
          <a:ext cx="0" cy="0"/>
          <a:chOff x="0" y="0"/>
          <a:chExt cx="0" cy="0"/>
        </a:xfrm>
      </p:grpSpPr>
      <p:sp>
        <p:nvSpPr>
          <p:cNvPr id="919" name="Google Shape;919;p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20" name="Google Shape;920;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הסקר מודד את זמן הריצה של אלגוריתם לבדיקת קיום איבר ברשימה.  הגרף מציג את זמני הריצה עבור רשימות בגדלים שונים.  ההרצאה מדגישה את חשיבות ניתוח המקרה הגרוע ביותר (worst-case)  בעת חישוב סיבוכיות אלגוריתם (O(n)),  ולא רק את הממוצע.</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21" name="Google Shape;921;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6" name="Shape 946"/>
        <p:cNvGrpSpPr/>
        <p:nvPr/>
      </p:nvGrpSpPr>
      <p:grpSpPr>
        <a:xfrm>
          <a:off x="0" y="0"/>
          <a:ext cx="0" cy="0"/>
          <a:chOff x="0" y="0"/>
          <a:chExt cx="0" cy="0"/>
        </a:xfrm>
      </p:grpSpPr>
      <p:sp>
        <p:nvSpPr>
          <p:cNvPr id="947" name="Google Shape;947;p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48" name="Google Shape;948;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מסביר את הפונקציה `perfect_list`, הבודקת אם רשימה היא מושלמת (כל מספר מופיע פעם אחת בדיוק).  סיבוכיות הזמן של הפונקציה היא O(n²),  כי יש לולאה כפולה שעוברת על כל הזוגות האפשריים ברשימה. סיבוכיות המקום היא O(1) מכיוון שהפונקציה משתמשת בכמות קבועה של זיכרון נוספת, ללא תלות בגודל הרשימה.</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49" name="Google Shape;949;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3" name="Shape 973"/>
        <p:cNvGrpSpPr/>
        <p:nvPr/>
      </p:nvGrpSpPr>
      <p:grpSpPr>
        <a:xfrm>
          <a:off x="0" y="0"/>
          <a:ext cx="0" cy="0"/>
          <a:chOff x="0" y="0"/>
          <a:chExt cx="0" cy="0"/>
        </a:xfrm>
      </p:grpSpPr>
      <p:sp>
        <p:nvSpPr>
          <p:cNvPr id="974" name="Google Shape;974;p4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5" name="Google Shape;975;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הקוד בודק האם רשימה של מספרים היא "מושלמת" (כלומר, כל מספר מופיע פעם אחת בלבד). הוא עושה זאת באמצעות מערך עזר (memory) בגודל הרשימה.  סיבוכיות הזמן היא O(n) וסיבוכיות המקום גם כן O(n).</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76" name="Google Shape;976;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הקוד מודד את זמן הריצה של חישוב סכום רשימה של מספרים אקראיים, בגדלים שונים.  הגרף מציג עלייה לינארית בזמן הריצה כפונקציה של גודל הרשימה, עם קפיצות קטנות.  ההרצאה דנה כיצד למדוד ביצועי אלגוריתמים באמצעות מדידת הזמן.</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91" name="Google Shape;9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6" name="Google Shape;11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הקוד מודד את הזמן הנדרש לחישוב סכום של רשימה של מספרים אקראיים בגדלים שונים.  הוא משתמש בפונקציית `timeit`  מ- Python  כדי למדוד את הזמן, ומציג גרף של הזמן כפונקציה של גודל הרשימה.  הדבר מאפשר להעריך את מורכבות הזמן של אלגוריתם חישוב הסכום.</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17" name="Google Shape;11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הקוד מודד את זמן הריצה של בדיקת קיום איבר ברשימה (n in lst) עבור רשימות בגדלים שונים.  הגרף מציג את הזמן כפונקציה של גודל הרשימה.  הקוד מייצר רשימות אקראיות בגדלים עולים, מודד את הזמן שלוקח לבדוק קיום איבר מסוים בכל רשימה, ומציג את התוצאות בגרף.  ניתן להסיק מהגרף את מורכבות הזמן של פעולת החיפוש.</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40" name="Google Shape;140;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5" name="Google Shape;165;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הדף מציג שני גרפים המתארים את זמן הריצה של שני אלגוריתמים שונים.  הגרפים מראים הבדלים משמעותיים בזמני הריצה בין שני האלגוריתמים,  למרות הדמיון לכאורה בקוד.  המטרה היא להדגיש את החשיבות של מדידת ביצועים בפועל על מנת להבין את ההבדלים בין אלגוריתמים, ולא רק להסתמך על ניתוח אינטואיטיבי של הקוד עצמו.</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66" name="Google Shape;166;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9" name="Google Shape;179;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200">
                <a:solidFill>
                  <a:schemeClr val="dk1"/>
                </a:solidFill>
                <a:latin typeface="Arial"/>
                <a:ea typeface="Arial"/>
                <a:cs typeface="Arial"/>
                <a:sym typeface="Arial"/>
              </a:rPr>
              <a:t>ההרצאה דנה באומדן מספר הפעולות של אלגוריתמים שונים, מבלי למדוד את הזמנים בפועל.  שלוש פונקציות מוצגות:  פונקציה קבועה (מספר הפעולות אינו תלוי בגודל הקלט n), פונקציה לינארית (מספר הפעולות פרופורציונלי ל-n), ופונקציה ריבועית (מספר הפעולות פרופורציונלי ל-n²).  ההדגמה מראה כיצד ניתן להעריך את סיבוכיות הזמן של אלגוריתם על ידי ספירת מספר הפעולות הבסיסיות שהוא מבצע, ללא תלות בזמן הביצוע בפועל.</a:t>
            </a:r>
            <a:endParaRPr/>
          </a:p>
          <a:p>
            <a:pPr indent="0" lvl="0" marL="0" rtl="0" algn="l">
              <a:spcBef>
                <a:spcPts val="0"/>
              </a:spcBef>
              <a:spcAft>
                <a:spcPts val="0"/>
              </a:spcAft>
              <a:buNone/>
            </a:pPr>
            <a:r>
              <a:t/>
            </a:r>
            <a:endParaRPr sz="1200">
              <a:solidFill>
                <a:schemeClr val="dk1"/>
              </a:solidFill>
              <a:latin typeface="Arial"/>
              <a:ea typeface="Arial"/>
              <a:cs typeface="Arial"/>
              <a:sym typeface="Arial"/>
            </a:endParaRPr>
          </a:p>
        </p:txBody>
      </p:sp>
      <p:sp>
        <p:nvSpPr>
          <p:cNvPr id="180" name="Google Shape;180;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2" name="Shape 12"/>
        <p:cNvGrpSpPr/>
        <p:nvPr/>
      </p:nvGrpSpPr>
      <p:grpSpPr>
        <a:xfrm>
          <a:off x="0" y="0"/>
          <a:ext cx="0" cy="0"/>
          <a:chOff x="0" y="0"/>
          <a:chExt cx="0" cy="0"/>
        </a:xfrm>
      </p:grpSpPr>
      <p:sp>
        <p:nvSpPr>
          <p:cNvPr id="13" name="Google Shape;13;p45"/>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Play"/>
              <a:buNone/>
              <a:defRPr sz="48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 name="Google Shape;14;p45"/>
          <p:cNvSpPr txBox="1"/>
          <p:nvPr>
            <p:ph idx="1" type="subTitle"/>
          </p:nvPr>
        </p:nvSpPr>
        <p:spPr>
          <a:xfrm>
            <a:off x="6096000" y="3509963"/>
            <a:ext cx="4572000" cy="2225674"/>
          </a:xfrm>
          <a:prstGeom prst="rect">
            <a:avLst/>
          </a:prstGeom>
          <a:noFill/>
          <a:ln>
            <a:noFill/>
          </a:ln>
        </p:spPr>
        <p:txBody>
          <a:bodyPr anchorCtr="0" anchor="t" bIns="45700" lIns="91425" spcFirstLastPara="1" rIns="91425" wrap="square" tIns="45700">
            <a:normAutofit/>
          </a:bodyPr>
          <a:lstStyle>
            <a:lvl1pPr lvl="0" rtl="1" algn="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5" name="Google Shape;15;p45"/>
          <p:cNvSpPr txBox="1"/>
          <p:nvPr>
            <p:ph idx="2" type="body"/>
          </p:nvPr>
        </p:nvSpPr>
        <p:spPr>
          <a:xfrm>
            <a:off x="1524000" y="3509964"/>
            <a:ext cx="4572000" cy="2225674"/>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sz="2400">
                <a:solidFill>
                  <a:schemeClr val="dk1"/>
                </a:solidFill>
                <a:latin typeface="Arial"/>
                <a:ea typeface="Arial"/>
                <a:cs typeface="Arial"/>
                <a:sym typeface="Arial"/>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p:cSld name="Title and Content">
    <p:spTree>
      <p:nvGrpSpPr>
        <p:cNvPr id="16" name="Shape 16"/>
        <p:cNvGrpSpPr/>
        <p:nvPr/>
      </p:nvGrpSpPr>
      <p:grpSpPr>
        <a:xfrm>
          <a:off x="0" y="0"/>
          <a:ext cx="0" cy="0"/>
          <a:chOff x="0" y="0"/>
          <a:chExt cx="0" cy="0"/>
        </a:xfrm>
      </p:grpSpPr>
      <p:sp>
        <p:nvSpPr>
          <p:cNvPr id="17" name="Google Shape;17;p4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 name="Google Shape;18;p46"/>
          <p:cNvSpPr txBox="1"/>
          <p:nvPr>
            <p:ph idx="1" type="body"/>
          </p:nvPr>
        </p:nvSpPr>
        <p:spPr>
          <a:xfrm>
            <a:off x="838200" y="812802"/>
            <a:ext cx="10515600" cy="5364163"/>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9" name="Google Shape;19;p46"/>
          <p:cNvSpPr txBox="1"/>
          <p:nvPr>
            <p:ph idx="2"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lvl1pPr indent="-228600" lvl="0" marL="457200" rtl="1" algn="r">
              <a:lnSpc>
                <a:spcPct val="90000"/>
              </a:lnSpc>
              <a:spcBef>
                <a:spcPts val="0"/>
              </a:spcBef>
              <a:spcAft>
                <a:spcPts val="0"/>
              </a:spcAft>
              <a:buClr>
                <a:schemeClr val="dk1"/>
              </a:buClr>
              <a:buSzPts val="4400"/>
              <a:buNone/>
              <a:defRPr sz="4400"/>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r">
              <a:lnSpc>
                <a:spcPct val="90000"/>
              </a:lnSpc>
              <a:spcBef>
                <a:spcPts val="0"/>
              </a:spcBef>
              <a:spcAft>
                <a:spcPts val="0"/>
              </a:spcAft>
              <a:buClr>
                <a:schemeClr val="dk1"/>
              </a:buClr>
              <a:buSzPts val="4400"/>
              <a:buNone/>
              <a:defRPr sz="4400">
                <a:solidFill>
                  <a:schemeClr val="dk1"/>
                </a:solidFill>
                <a:latin typeface="Play"/>
                <a:ea typeface="Play"/>
                <a:cs typeface="Play"/>
                <a:sym typeface="Pl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and Content">
  <p:cSld name="1_Title and Content">
    <p:spTree>
      <p:nvGrpSpPr>
        <p:cNvPr id="20" name="Shape 20"/>
        <p:cNvGrpSpPr/>
        <p:nvPr/>
      </p:nvGrpSpPr>
      <p:grpSpPr>
        <a:xfrm>
          <a:off x="0" y="0"/>
          <a:ext cx="0" cy="0"/>
          <a:chOff x="0" y="0"/>
          <a:chExt cx="0" cy="0"/>
        </a:xfrm>
      </p:grpSpPr>
      <p:sp>
        <p:nvSpPr>
          <p:cNvPr id="21" name="Google Shape;21;p4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2" name="Google Shape;22;p4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lvl1pPr indent="-228600" lvl="0" marL="457200" rtl="1" algn="r">
              <a:lnSpc>
                <a:spcPct val="90000"/>
              </a:lnSpc>
              <a:spcBef>
                <a:spcPts val="0"/>
              </a:spcBef>
              <a:spcAft>
                <a:spcPts val="0"/>
              </a:spcAft>
              <a:buClr>
                <a:schemeClr val="dk1"/>
              </a:buClr>
              <a:buSzPts val="4400"/>
              <a:buNone/>
              <a:defRPr sz="4400"/>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r">
              <a:lnSpc>
                <a:spcPct val="90000"/>
              </a:lnSpc>
              <a:spcBef>
                <a:spcPts val="0"/>
              </a:spcBef>
              <a:spcAft>
                <a:spcPts val="0"/>
              </a:spcAft>
              <a:buClr>
                <a:schemeClr val="dk1"/>
              </a:buClr>
              <a:buSzPts val="4400"/>
              <a:buNone/>
              <a:defRPr sz="4400">
                <a:solidFill>
                  <a:schemeClr val="dk1"/>
                </a:solidFill>
                <a:latin typeface="Play"/>
                <a:ea typeface="Play"/>
                <a:cs typeface="Play"/>
                <a:sym typeface="Pl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3" name="Google Shape;23;p47"/>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lvl1pPr indent="-228600" lvl="0" marL="457200" rtl="1" algn="r">
              <a:lnSpc>
                <a:spcPct val="90000"/>
              </a:lnSpc>
              <a:spcBef>
                <a:spcPts val="0"/>
              </a:spcBef>
              <a:spcAft>
                <a:spcPts val="0"/>
              </a:spcAft>
              <a:buClr>
                <a:schemeClr val="dk1"/>
              </a:buClr>
              <a:buSzPts val="3600"/>
              <a:buNone/>
              <a:defRPr sz="3600"/>
            </a:lvl1pPr>
            <a:lvl2pPr indent="-228600" lvl="1" marL="914400" algn="l">
              <a:lnSpc>
                <a:spcPct val="90000"/>
              </a:lnSpc>
              <a:spcBef>
                <a:spcPts val="500"/>
              </a:spcBef>
              <a:spcAft>
                <a:spcPts val="0"/>
              </a:spcAft>
              <a:buClr>
                <a:schemeClr val="dk1"/>
              </a:buClr>
              <a:buSzPts val="2400"/>
              <a:buNone/>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228600" lvl="4" marL="2286000" algn="r">
              <a:lnSpc>
                <a:spcPct val="90000"/>
              </a:lnSpc>
              <a:spcBef>
                <a:spcPts val="0"/>
              </a:spcBef>
              <a:spcAft>
                <a:spcPts val="0"/>
              </a:spcAft>
              <a:buClr>
                <a:schemeClr val="dk1"/>
              </a:buClr>
              <a:buSzPts val="4400"/>
              <a:buNone/>
              <a:defRPr sz="4400">
                <a:solidFill>
                  <a:schemeClr val="dk1"/>
                </a:solidFill>
                <a:latin typeface="Play"/>
                <a:ea typeface="Play"/>
                <a:cs typeface="Play"/>
                <a:sym typeface="Play"/>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7"/>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3600"/>
              <a:buNone/>
              <a:defRPr sz="3600"/>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4"/>
          <p:cNvSpPr txBox="1"/>
          <p:nvPr>
            <p:ph type="title"/>
          </p:nvPr>
        </p:nvSpPr>
        <p:spPr>
          <a:xfrm>
            <a:off x="838200" y="2"/>
            <a:ext cx="10515600" cy="594995"/>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44"/>
          <p:cNvSpPr txBox="1"/>
          <p:nvPr>
            <p:ph idx="1" type="body"/>
          </p:nvPr>
        </p:nvSpPr>
        <p:spPr>
          <a:xfrm>
            <a:off x="838200" y="812802"/>
            <a:ext cx="10515600" cy="5364163"/>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7.png"/><Relationship Id="rId7" Type="http://schemas.openxmlformats.org/officeDocument/2006/relationships/image" Target="../media/image10.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4.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5.png"/><Relationship Id="rId5" Type="http://schemas.openxmlformats.org/officeDocument/2006/relationships/image" Target="../media/image6.png"/><Relationship Id="rId6"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1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3.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20.png"/><Relationship Id="rId4" Type="http://schemas.openxmlformats.org/officeDocument/2006/relationships/image" Target="../media/image25.png"/><Relationship Id="rId5" Type="http://schemas.openxmlformats.org/officeDocument/2006/relationships/image" Target="../media/image22.png"/><Relationship Id="rId6" Type="http://schemas.openxmlformats.org/officeDocument/2006/relationships/image" Target="../media/image26.png"/><Relationship Id="rId7" Type="http://schemas.openxmlformats.org/officeDocument/2006/relationships/image" Target="../media/image2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20.png"/><Relationship Id="rId4" Type="http://schemas.openxmlformats.org/officeDocument/2006/relationships/image" Target="../media/image16.png"/><Relationship Id="rId5" Type="http://schemas.openxmlformats.org/officeDocument/2006/relationships/image" Target="../media/image28.png"/><Relationship Id="rId6" Type="http://schemas.openxmlformats.org/officeDocument/2006/relationships/image" Target="../media/image33.png"/><Relationship Id="rId7" Type="http://schemas.openxmlformats.org/officeDocument/2006/relationships/image" Target="../media/image23.png"/><Relationship Id="rId8" Type="http://schemas.openxmlformats.org/officeDocument/2006/relationships/image" Target="../media/image24.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38.png"/><Relationship Id="rId4" Type="http://schemas.openxmlformats.org/officeDocument/2006/relationships/image" Target="../media/image35.png"/><Relationship Id="rId11" Type="http://schemas.openxmlformats.org/officeDocument/2006/relationships/image" Target="../media/image42.png"/><Relationship Id="rId10" Type="http://schemas.openxmlformats.org/officeDocument/2006/relationships/image" Target="../media/image40.png"/><Relationship Id="rId12" Type="http://schemas.openxmlformats.org/officeDocument/2006/relationships/image" Target="../media/image36.png"/><Relationship Id="rId9" Type="http://schemas.openxmlformats.org/officeDocument/2006/relationships/image" Target="../media/image39.png"/><Relationship Id="rId5" Type="http://schemas.openxmlformats.org/officeDocument/2006/relationships/image" Target="../media/image27.png"/><Relationship Id="rId6" Type="http://schemas.openxmlformats.org/officeDocument/2006/relationships/image" Target="../media/image47.png"/><Relationship Id="rId7" Type="http://schemas.openxmlformats.org/officeDocument/2006/relationships/image" Target="../media/image29.png"/><Relationship Id="rId8" Type="http://schemas.openxmlformats.org/officeDocument/2006/relationships/image" Target="../media/image30.png"/></Relationships>
</file>

<file path=ppt/slides/_rels/slide25.xml.rels><?xml version="1.0" encoding="UTF-8" standalone="yes"?><Relationships xmlns="http://schemas.openxmlformats.org/package/2006/relationships"><Relationship Id="rId11" Type="http://schemas.openxmlformats.org/officeDocument/2006/relationships/image" Target="../media/image80.png"/><Relationship Id="rId10" Type="http://schemas.openxmlformats.org/officeDocument/2006/relationships/image" Target="../media/image43.png"/><Relationship Id="rId13" Type="http://schemas.openxmlformats.org/officeDocument/2006/relationships/image" Target="../media/image45.png"/><Relationship Id="rId12" Type="http://schemas.openxmlformats.org/officeDocument/2006/relationships/image" Target="../media/image48.png"/><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44.png"/><Relationship Id="rId5" Type="http://schemas.openxmlformats.org/officeDocument/2006/relationships/image" Target="../media/image27.png"/><Relationship Id="rId6" Type="http://schemas.openxmlformats.org/officeDocument/2006/relationships/image" Target="../media/image29.png"/><Relationship Id="rId7" Type="http://schemas.openxmlformats.org/officeDocument/2006/relationships/image" Target="../media/image54.png"/><Relationship Id="rId8" Type="http://schemas.openxmlformats.org/officeDocument/2006/relationships/image" Target="../media/image4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52.png"/><Relationship Id="rId5" Type="http://schemas.openxmlformats.org/officeDocument/2006/relationships/image" Target="../media/image53.png"/><Relationship Id="rId6" Type="http://schemas.openxmlformats.org/officeDocument/2006/relationships/image" Target="../media/image46.png"/><Relationship Id="rId7" Type="http://schemas.openxmlformats.org/officeDocument/2006/relationships/image" Target="../media/image61.png"/><Relationship Id="rId8" Type="http://schemas.openxmlformats.org/officeDocument/2006/relationships/image" Target="../media/image5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50.png"/><Relationship Id="rId4" Type="http://schemas.openxmlformats.org/officeDocument/2006/relationships/image" Target="../media/image49.png"/><Relationship Id="rId5" Type="http://schemas.openxmlformats.org/officeDocument/2006/relationships/image" Target="../media/image57.png"/><Relationship Id="rId6" Type="http://schemas.openxmlformats.org/officeDocument/2006/relationships/image" Target="../media/image58.png"/><Relationship Id="rId7" Type="http://schemas.openxmlformats.org/officeDocument/2006/relationships/image" Target="../media/image59.png"/><Relationship Id="rId8" Type="http://schemas.openxmlformats.org/officeDocument/2006/relationships/image" Target="../media/image66.png"/></Relationships>
</file>

<file path=ppt/slides/_rels/slide28.xml.rels><?xml version="1.0" encoding="UTF-8" standalone="yes"?><Relationships xmlns="http://schemas.openxmlformats.org/package/2006/relationships"><Relationship Id="rId10" Type="http://schemas.openxmlformats.org/officeDocument/2006/relationships/image" Target="../media/image63.png"/><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67.png"/><Relationship Id="rId5" Type="http://schemas.openxmlformats.org/officeDocument/2006/relationships/image" Target="../media/image62.png"/><Relationship Id="rId6" Type="http://schemas.openxmlformats.org/officeDocument/2006/relationships/image" Target="../media/image71.png"/><Relationship Id="rId7" Type="http://schemas.openxmlformats.org/officeDocument/2006/relationships/image" Target="../media/image68.png"/><Relationship Id="rId8" Type="http://schemas.openxmlformats.org/officeDocument/2006/relationships/image" Target="../media/image6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50.png"/><Relationship Id="rId4" Type="http://schemas.openxmlformats.org/officeDocument/2006/relationships/image" Target="../media/image49.png"/><Relationship Id="rId5" Type="http://schemas.openxmlformats.org/officeDocument/2006/relationships/image" Target="../media/image62.png"/><Relationship Id="rId6" Type="http://schemas.openxmlformats.org/officeDocument/2006/relationships/image" Target="../media/image71.png"/><Relationship Id="rId7" Type="http://schemas.openxmlformats.org/officeDocument/2006/relationships/image" Target="../media/image68.png"/><Relationship Id="rId8" Type="http://schemas.openxmlformats.org/officeDocument/2006/relationships/image" Target="../media/image6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0" Type="http://schemas.openxmlformats.org/officeDocument/2006/relationships/image" Target="../media/image73.png"/><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50.png"/><Relationship Id="rId4" Type="http://schemas.openxmlformats.org/officeDocument/2006/relationships/image" Target="../media/image49.png"/><Relationship Id="rId9" Type="http://schemas.openxmlformats.org/officeDocument/2006/relationships/image" Target="../media/image84.png"/><Relationship Id="rId5" Type="http://schemas.openxmlformats.org/officeDocument/2006/relationships/image" Target="../media/image76.png"/><Relationship Id="rId6" Type="http://schemas.openxmlformats.org/officeDocument/2006/relationships/image" Target="../media/image70.png"/><Relationship Id="rId7" Type="http://schemas.openxmlformats.org/officeDocument/2006/relationships/image" Target="../media/image74.png"/><Relationship Id="rId8" Type="http://schemas.openxmlformats.org/officeDocument/2006/relationships/image" Target="../media/image87.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78.png"/><Relationship Id="rId4" Type="http://schemas.openxmlformats.org/officeDocument/2006/relationships/image" Target="../media/image75.png"/><Relationship Id="rId5" Type="http://schemas.openxmlformats.org/officeDocument/2006/relationships/image" Target="../media/image77.png"/><Relationship Id="rId6" Type="http://schemas.openxmlformats.org/officeDocument/2006/relationships/image" Target="../media/image96.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79.png"/><Relationship Id="rId4" Type="http://schemas.openxmlformats.org/officeDocument/2006/relationships/image" Target="../media/image89.png"/><Relationship Id="rId5" Type="http://schemas.openxmlformats.org/officeDocument/2006/relationships/image" Target="../media/image81.png"/><Relationship Id="rId6" Type="http://schemas.openxmlformats.org/officeDocument/2006/relationships/image" Target="../media/image82.png"/><Relationship Id="rId7" Type="http://schemas.openxmlformats.org/officeDocument/2006/relationships/image" Target="../media/image85.png"/></Relationships>
</file>

<file path=ppt/slides/_rels/slide33.xml.rels><?xml version="1.0" encoding="UTF-8" standalone="yes"?><Relationships xmlns="http://schemas.openxmlformats.org/package/2006/relationships"><Relationship Id="rId10" Type="http://schemas.openxmlformats.org/officeDocument/2006/relationships/image" Target="../media/image91.png"/><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83.png"/><Relationship Id="rId4" Type="http://schemas.openxmlformats.org/officeDocument/2006/relationships/image" Target="../media/image86.png"/><Relationship Id="rId9" Type="http://schemas.openxmlformats.org/officeDocument/2006/relationships/image" Target="../media/image90.png"/><Relationship Id="rId5" Type="http://schemas.openxmlformats.org/officeDocument/2006/relationships/image" Target="../media/image99.png"/><Relationship Id="rId6" Type="http://schemas.openxmlformats.org/officeDocument/2006/relationships/image" Target="../media/image89.png"/><Relationship Id="rId7" Type="http://schemas.openxmlformats.org/officeDocument/2006/relationships/image" Target="../media/image94.png"/><Relationship Id="rId8" Type="http://schemas.openxmlformats.org/officeDocument/2006/relationships/image" Target="../media/image9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 Id="rId3" Type="http://schemas.openxmlformats.org/officeDocument/2006/relationships/image" Target="../media/image93.png"/><Relationship Id="rId4" Type="http://schemas.openxmlformats.org/officeDocument/2006/relationships/image" Target="../media/image89.png"/><Relationship Id="rId5" Type="http://schemas.openxmlformats.org/officeDocument/2006/relationships/image" Target="../media/image98.png"/><Relationship Id="rId6" Type="http://schemas.openxmlformats.org/officeDocument/2006/relationships/image" Target="../media/image102.png"/><Relationship Id="rId7" Type="http://schemas.openxmlformats.org/officeDocument/2006/relationships/image" Target="../media/image10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93.png"/><Relationship Id="rId4" Type="http://schemas.openxmlformats.org/officeDocument/2006/relationships/image" Target="../media/image89.png"/><Relationship Id="rId5" Type="http://schemas.openxmlformats.org/officeDocument/2006/relationships/image" Target="../media/image98.png"/><Relationship Id="rId6" Type="http://schemas.openxmlformats.org/officeDocument/2006/relationships/image" Target="../media/image102.png"/><Relationship Id="rId7" Type="http://schemas.openxmlformats.org/officeDocument/2006/relationships/image" Target="../media/image129.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 Id="rId3" Type="http://schemas.openxmlformats.org/officeDocument/2006/relationships/image" Target="../media/image107.png"/><Relationship Id="rId4" Type="http://schemas.openxmlformats.org/officeDocument/2006/relationships/image" Target="../media/image111.png"/><Relationship Id="rId5" Type="http://schemas.openxmlformats.org/officeDocument/2006/relationships/image" Target="../media/image105.png"/><Relationship Id="rId6" Type="http://schemas.openxmlformats.org/officeDocument/2006/relationships/image" Target="../media/image113.png"/><Relationship Id="rId7" Type="http://schemas.openxmlformats.org/officeDocument/2006/relationships/image" Target="../media/image114.png"/><Relationship Id="rId8" Type="http://schemas.openxmlformats.org/officeDocument/2006/relationships/image" Target="../media/image10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89.png"/><Relationship Id="rId4" Type="http://schemas.openxmlformats.org/officeDocument/2006/relationships/image" Target="../media/image117.png"/><Relationship Id="rId9" Type="http://schemas.openxmlformats.org/officeDocument/2006/relationships/image" Target="../media/image118.png"/><Relationship Id="rId5" Type="http://schemas.openxmlformats.org/officeDocument/2006/relationships/image" Target="../media/image104.png"/><Relationship Id="rId6" Type="http://schemas.openxmlformats.org/officeDocument/2006/relationships/image" Target="../media/image109.png"/><Relationship Id="rId7" Type="http://schemas.openxmlformats.org/officeDocument/2006/relationships/image" Target="../media/image106.png"/><Relationship Id="rId8" Type="http://schemas.openxmlformats.org/officeDocument/2006/relationships/image" Target="../media/image115.png"/></Relationships>
</file>

<file path=ppt/slides/_rels/slide38.xml.rels><?xml version="1.0" encoding="UTF-8" standalone="yes"?><Relationships xmlns="http://schemas.openxmlformats.org/package/2006/relationships"><Relationship Id="rId10" Type="http://schemas.openxmlformats.org/officeDocument/2006/relationships/image" Target="../media/image124.png"/><Relationship Id="rId1" Type="http://schemas.openxmlformats.org/officeDocument/2006/relationships/slideLayout" Target="../slideLayouts/slideLayout3.xml"/><Relationship Id="rId2" Type="http://schemas.openxmlformats.org/officeDocument/2006/relationships/notesSlide" Target="../notesSlides/notesSlide38.xml"/><Relationship Id="rId3" Type="http://schemas.openxmlformats.org/officeDocument/2006/relationships/image" Target="../media/image89.png"/><Relationship Id="rId4" Type="http://schemas.openxmlformats.org/officeDocument/2006/relationships/image" Target="../media/image135.png"/><Relationship Id="rId9" Type="http://schemas.openxmlformats.org/officeDocument/2006/relationships/image" Target="../media/image118.png"/><Relationship Id="rId5" Type="http://schemas.openxmlformats.org/officeDocument/2006/relationships/image" Target="../media/image112.png"/><Relationship Id="rId6" Type="http://schemas.openxmlformats.org/officeDocument/2006/relationships/image" Target="../media/image109.png"/><Relationship Id="rId7" Type="http://schemas.openxmlformats.org/officeDocument/2006/relationships/image" Target="../media/image106.png"/><Relationship Id="rId8" Type="http://schemas.openxmlformats.org/officeDocument/2006/relationships/image" Target="../media/image115.png"/></Relationships>
</file>

<file path=ppt/slides/_rels/slide39.xml.rels><?xml version="1.0" encoding="UTF-8" standalone="yes"?><Relationships xmlns="http://schemas.openxmlformats.org/package/2006/relationships"><Relationship Id="rId11" Type="http://schemas.openxmlformats.org/officeDocument/2006/relationships/image" Target="../media/image121.png"/><Relationship Id="rId10" Type="http://schemas.openxmlformats.org/officeDocument/2006/relationships/image" Target="../media/image140.png"/><Relationship Id="rId13" Type="http://schemas.openxmlformats.org/officeDocument/2006/relationships/image" Target="../media/image125.png"/><Relationship Id="rId12" Type="http://schemas.openxmlformats.org/officeDocument/2006/relationships/image" Target="../media/image128.png"/><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38.png"/><Relationship Id="rId4" Type="http://schemas.openxmlformats.org/officeDocument/2006/relationships/image" Target="../media/image35.png"/><Relationship Id="rId9" Type="http://schemas.openxmlformats.org/officeDocument/2006/relationships/image" Target="../media/image130.png"/><Relationship Id="rId14" Type="http://schemas.openxmlformats.org/officeDocument/2006/relationships/image" Target="../media/image141.png"/><Relationship Id="rId5" Type="http://schemas.openxmlformats.org/officeDocument/2006/relationships/image" Target="../media/image126.png"/><Relationship Id="rId6" Type="http://schemas.openxmlformats.org/officeDocument/2006/relationships/image" Target="../media/image120.png"/><Relationship Id="rId7" Type="http://schemas.openxmlformats.org/officeDocument/2006/relationships/image" Target="../media/image123.png"/><Relationship Id="rId8" Type="http://schemas.openxmlformats.org/officeDocument/2006/relationships/image" Target="../media/image12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 Id="rId3" Type="http://schemas.openxmlformats.org/officeDocument/2006/relationships/image" Target="../media/image127.png"/><Relationship Id="rId4" Type="http://schemas.openxmlformats.org/officeDocument/2006/relationships/image" Target="../media/image137.png"/><Relationship Id="rId5" Type="http://schemas.openxmlformats.org/officeDocument/2006/relationships/image" Target="../media/image131.png"/><Relationship Id="rId6" Type="http://schemas.openxmlformats.org/officeDocument/2006/relationships/image" Target="../media/image136.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 Id="rId3" Type="http://schemas.openxmlformats.org/officeDocument/2006/relationships/image" Target="../media/image3.png"/><Relationship Id="rId4" Type="http://schemas.openxmlformats.org/officeDocument/2006/relationships/image" Target="../media/image13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 Id="rId3" Type="http://schemas.openxmlformats.org/officeDocument/2006/relationships/image" Target="../media/image139.png"/><Relationship Id="rId4" Type="http://schemas.openxmlformats.org/officeDocument/2006/relationships/image" Target="../media/image13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33.png"/><Relationship Id="rId4" Type="http://schemas.openxmlformats.org/officeDocument/2006/relationships/image" Target="../media/image13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1.pn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 name="Shape 29"/>
        <p:cNvGrpSpPr/>
        <p:nvPr/>
      </p:nvGrpSpPr>
      <p:grpSpPr>
        <a:xfrm>
          <a:off x="0" y="0"/>
          <a:ext cx="0" cy="0"/>
          <a:chOff x="0" y="0"/>
          <a:chExt cx="0" cy="0"/>
        </a:xfrm>
      </p:grpSpPr>
      <p:sp>
        <p:nvSpPr>
          <p:cNvPr id="30" name="Google Shape;30;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800"/>
              <a:buFont typeface="Play"/>
              <a:buNone/>
            </a:pPr>
            <a:r>
              <a:rPr lang="en-US"/>
              <a:t>מבוא למדעי המחשב</a:t>
            </a:r>
            <a:br>
              <a:rPr lang="en-US"/>
            </a:br>
            <a:r>
              <a:rPr lang="en-US"/>
              <a:t>Introduction to Computer Science</a:t>
            </a:r>
            <a:endParaRPr/>
          </a:p>
        </p:txBody>
      </p:sp>
      <p:sp>
        <p:nvSpPr>
          <p:cNvPr id="31" name="Google Shape;31;p1"/>
          <p:cNvSpPr txBox="1"/>
          <p:nvPr>
            <p:ph idx="1" type="subTitle"/>
          </p:nvPr>
        </p:nvSpPr>
        <p:spPr>
          <a:xfrm>
            <a:off x="6096000" y="3509963"/>
            <a:ext cx="4572000" cy="2225674"/>
          </a:xfrm>
          <a:prstGeom prst="rect">
            <a:avLst/>
          </a:prstGeom>
          <a:noFill/>
          <a:ln>
            <a:noFill/>
          </a:ln>
        </p:spPr>
        <p:txBody>
          <a:bodyPr anchorCtr="0" anchor="t" bIns="45700" lIns="91425" spcFirstLastPara="1" rIns="91425" wrap="square" tIns="45700">
            <a:normAutofit/>
          </a:bodyPr>
          <a:lstStyle/>
          <a:p>
            <a:pPr indent="0" lvl="0" marL="0" rtl="1" algn="r">
              <a:lnSpc>
                <a:spcPct val="90000"/>
              </a:lnSpc>
              <a:spcBef>
                <a:spcPts val="0"/>
              </a:spcBef>
              <a:spcAft>
                <a:spcPts val="0"/>
              </a:spcAft>
              <a:buClr>
                <a:schemeClr val="dk1"/>
              </a:buClr>
              <a:buSzPts val="2400"/>
              <a:buNone/>
            </a:pPr>
            <a:r>
              <a:rPr lang="en-US"/>
              <a:t>הרצאה 8א</a:t>
            </a:r>
            <a:endParaRPr/>
          </a:p>
          <a:p>
            <a:pPr indent="0" lvl="0" marL="0" rtl="1" algn="r">
              <a:lnSpc>
                <a:spcPct val="90000"/>
              </a:lnSpc>
              <a:spcBef>
                <a:spcPts val="1000"/>
              </a:spcBef>
              <a:spcAft>
                <a:spcPts val="0"/>
              </a:spcAft>
              <a:buClr>
                <a:schemeClr val="dk1"/>
              </a:buClr>
              <a:buSzPts val="2400"/>
              <a:buNone/>
            </a:pPr>
            <a:r>
              <a:rPr lang="en-US"/>
              <a:t>סיבוכיות</a:t>
            </a:r>
            <a:endParaRPr/>
          </a:p>
        </p:txBody>
      </p:sp>
      <p:sp>
        <p:nvSpPr>
          <p:cNvPr id="32" name="Google Shape;32;p1"/>
          <p:cNvSpPr txBox="1"/>
          <p:nvPr>
            <p:ph idx="2" type="body"/>
          </p:nvPr>
        </p:nvSpPr>
        <p:spPr>
          <a:xfrm>
            <a:off x="1524000" y="3509964"/>
            <a:ext cx="4572000" cy="222567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None/>
            </a:pPr>
            <a:r>
              <a:rPr lang="en-US"/>
              <a:t>Lecture 8a</a:t>
            </a:r>
            <a:endParaRPr/>
          </a:p>
          <a:p>
            <a:pPr indent="0" lvl="0" marL="0" rtl="0" algn="l">
              <a:lnSpc>
                <a:spcPct val="90000"/>
              </a:lnSpc>
              <a:spcBef>
                <a:spcPts val="1000"/>
              </a:spcBef>
              <a:spcAft>
                <a:spcPts val="0"/>
              </a:spcAft>
              <a:buClr>
                <a:schemeClr val="dk1"/>
              </a:buClr>
              <a:buSzPts val="2400"/>
              <a:buNone/>
            </a:pPr>
            <a:r>
              <a:rPr lang="en-US"/>
              <a:t>Complexity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1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Complexity</a:t>
            </a:r>
            <a:endParaRPr/>
          </a:p>
        </p:txBody>
      </p:sp>
      <p:sp>
        <p:nvSpPr>
          <p:cNvPr id="211" name="Google Shape;211;p1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סיבוכיות</a:t>
            </a:r>
            <a:endParaRPr/>
          </a:p>
        </p:txBody>
      </p:sp>
      <p:sp>
        <p:nvSpPr>
          <p:cNvPr id="212" name="Google Shape;212;p10"/>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מדד אבסטרקטי לביצועים של אלגוריתם</a:t>
            </a:r>
            <a:endParaRPr/>
          </a:p>
        </p:txBody>
      </p:sp>
      <p:sp>
        <p:nvSpPr>
          <p:cNvPr id="213" name="Google Shape;213;p10"/>
          <p:cNvSpPr txBox="1"/>
          <p:nvPr/>
        </p:nvSpPr>
        <p:spPr>
          <a:xfrm>
            <a:off x="355601" y="1890396"/>
            <a:ext cx="11836400" cy="112585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זמן: מספר הפעולות הבסיסיות שמבצע אלגוריתם כתלות בגודל הקלט</a:t>
            </a:r>
            <a:endParaRPr sz="3600">
              <a:solidFill>
                <a:schemeClr val="dk1"/>
              </a:solidFill>
              <a:latin typeface="Arial"/>
              <a:ea typeface="Arial"/>
              <a:cs typeface="Arial"/>
              <a:sym typeface="Arial"/>
            </a:endParaRPr>
          </a:p>
        </p:txBody>
      </p:sp>
      <p:sp>
        <p:nvSpPr>
          <p:cNvPr id="214" name="Google Shape;214;p10"/>
          <p:cNvSpPr txBox="1"/>
          <p:nvPr/>
        </p:nvSpPr>
        <p:spPr>
          <a:xfrm>
            <a:off x="355600" y="3429000"/>
            <a:ext cx="11836400" cy="112585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מקום: כמות הזיכרון שאלגוריתם דורש כתלות בגודל הקלט</a:t>
            </a:r>
            <a:endParaRPr sz="3600">
              <a:solidFill>
                <a:schemeClr val="dk1"/>
              </a:solidFill>
              <a:latin typeface="Arial"/>
              <a:ea typeface="Arial"/>
              <a:cs typeface="Arial"/>
              <a:sym typeface="Arial"/>
            </a:endParaRPr>
          </a:p>
        </p:txBody>
      </p:sp>
      <p:sp>
        <p:nvSpPr>
          <p:cNvPr id="215" name="Google Shape;215;p10"/>
          <p:cNvSpPr txBox="1"/>
          <p:nvPr/>
        </p:nvSpPr>
        <p:spPr>
          <a:xfrm>
            <a:off x="3587615" y="5255258"/>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איך נגדיר סיבוכיות?</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2">
                                            <p:txEl>
                                              <p:pRg end="0" st="0"/>
                                            </p:txEl>
                                          </p:spTgt>
                                        </p:tgtEl>
                                        <p:attrNameLst>
                                          <p:attrName>style.visibility</p:attrName>
                                        </p:attrNameLst>
                                      </p:cBhvr>
                                      <p:to>
                                        <p:strVal val="visible"/>
                                      </p:to>
                                    </p:set>
                                    <p:animEffect filter="fade" transition="in">
                                      <p:cBhvr>
                                        <p:cTn dur="500"/>
                                        <p:tgtEl>
                                          <p:spTgt spid="21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3"/>
                                        </p:tgtEl>
                                        <p:attrNameLst>
                                          <p:attrName>style.visibility</p:attrName>
                                        </p:attrNameLst>
                                      </p:cBhvr>
                                      <p:to>
                                        <p:strVal val="visible"/>
                                      </p:to>
                                    </p:set>
                                    <p:animEffect filter="fade" transition="in">
                                      <p:cBhvr>
                                        <p:cTn dur="500"/>
                                        <p:tgtEl>
                                          <p:spTgt spid="2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4"/>
                                        </p:tgtEl>
                                        <p:attrNameLst>
                                          <p:attrName>style.visibility</p:attrName>
                                        </p:attrNameLst>
                                      </p:cBhvr>
                                      <p:to>
                                        <p:strVal val="visible"/>
                                      </p:to>
                                    </p:set>
                                    <p:animEffect filter="fade" transition="in">
                                      <p:cBhvr>
                                        <p:cTn dur="500"/>
                                        <p:tgtEl>
                                          <p:spTgt spid="21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5"/>
                                        </p:tgtEl>
                                        <p:attrNameLst>
                                          <p:attrName>style.visibility</p:attrName>
                                        </p:attrNameLst>
                                      </p:cBhvr>
                                      <p:to>
                                        <p:strVal val="visible"/>
                                      </p:to>
                                    </p:set>
                                    <p:animEffect filter="fade" transition="in">
                                      <p:cBhvr>
                                        <p:cTn dur="500"/>
                                        <p:tgtEl>
                                          <p:spTgt spid="21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0" name="Shape 220"/>
        <p:cNvGrpSpPr/>
        <p:nvPr/>
      </p:nvGrpSpPr>
      <p:grpSpPr>
        <a:xfrm>
          <a:off x="0" y="0"/>
          <a:ext cx="0" cy="0"/>
          <a:chOff x="0" y="0"/>
          <a:chExt cx="0" cy="0"/>
        </a:xfrm>
      </p:grpSpPr>
      <p:sp>
        <p:nvSpPr>
          <p:cNvPr id="221" name="Google Shape;221;p1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Complexity</a:t>
            </a:r>
            <a:endParaRPr/>
          </a:p>
        </p:txBody>
      </p:sp>
      <p:sp>
        <p:nvSpPr>
          <p:cNvPr id="222" name="Google Shape;222;p1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סיבוכיות</a:t>
            </a:r>
            <a:endParaRPr/>
          </a:p>
        </p:txBody>
      </p:sp>
      <p:sp>
        <p:nvSpPr>
          <p:cNvPr id="223" name="Google Shape;223;p11"/>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מדד אבסטרקטי לביצועים של אלגוריתם</a:t>
            </a:r>
            <a:endParaRPr/>
          </a:p>
        </p:txBody>
      </p:sp>
      <p:sp>
        <p:nvSpPr>
          <p:cNvPr id="224" name="Google Shape;224;p11"/>
          <p:cNvSpPr txBox="1"/>
          <p:nvPr/>
        </p:nvSpPr>
        <p:spPr>
          <a:xfrm>
            <a:off x="3587615" y="1189991"/>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איך נגדיר סיבוכיות?</a:t>
            </a:r>
            <a:endParaRPr sz="3600">
              <a:solidFill>
                <a:schemeClr val="dk1"/>
              </a:solidFill>
              <a:latin typeface="Arial"/>
              <a:ea typeface="Arial"/>
              <a:cs typeface="Arial"/>
              <a:sym typeface="Arial"/>
            </a:endParaRPr>
          </a:p>
        </p:txBody>
      </p:sp>
      <p:sp>
        <p:nvSpPr>
          <p:cNvPr id="225" name="Google Shape;225;p11"/>
          <p:cNvSpPr txBox="1"/>
          <p:nvPr/>
        </p:nvSpPr>
        <p:spPr>
          <a:xfrm>
            <a:off x="3587614" y="2083012"/>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מה חשוב לנו?</a:t>
            </a:r>
            <a:endParaRPr sz="3600">
              <a:solidFill>
                <a:schemeClr val="dk1"/>
              </a:solidFill>
              <a:latin typeface="Arial"/>
              <a:ea typeface="Arial"/>
              <a:cs typeface="Arial"/>
              <a:sym typeface="Arial"/>
            </a:endParaRPr>
          </a:p>
        </p:txBody>
      </p:sp>
      <p:sp>
        <p:nvSpPr>
          <p:cNvPr id="226" name="Google Shape;226;p11"/>
          <p:cNvSpPr txBox="1"/>
          <p:nvPr/>
        </p:nvSpPr>
        <p:spPr>
          <a:xfrm>
            <a:off x="7156384" y="2976033"/>
            <a:ext cx="44449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1. המקרה הגרוע ביותר</a:t>
            </a:r>
            <a:endParaRPr sz="3600">
              <a:solidFill>
                <a:schemeClr val="dk1"/>
              </a:solidFill>
              <a:latin typeface="Arial"/>
              <a:ea typeface="Arial"/>
              <a:cs typeface="Arial"/>
              <a:sym typeface="Arial"/>
            </a:endParaRPr>
          </a:p>
        </p:txBody>
      </p:sp>
      <p:sp>
        <p:nvSpPr>
          <p:cNvPr id="227" name="Google Shape;227;p11"/>
          <p:cNvSpPr txBox="1"/>
          <p:nvPr/>
        </p:nvSpPr>
        <p:spPr>
          <a:xfrm>
            <a:off x="4794250" y="3720305"/>
            <a:ext cx="6807133"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2. אי תלות במחשב</a:t>
            </a:r>
            <a:endParaRPr sz="3600">
              <a:solidFill>
                <a:schemeClr val="dk1"/>
              </a:solidFill>
              <a:latin typeface="Arial"/>
              <a:ea typeface="Arial"/>
              <a:cs typeface="Arial"/>
              <a:sym typeface="Arial"/>
            </a:endParaRPr>
          </a:p>
        </p:txBody>
      </p:sp>
      <p:sp>
        <p:nvSpPr>
          <p:cNvPr id="228" name="Google Shape;228;p11"/>
          <p:cNvSpPr txBox="1"/>
          <p:nvPr/>
        </p:nvSpPr>
        <p:spPr>
          <a:xfrm>
            <a:off x="4214648" y="4464578"/>
            <a:ext cx="7354697"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3. קצב גדילה עבור קלטים גדולים </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5"/>
                                        </p:tgtEl>
                                        <p:attrNameLst>
                                          <p:attrName>style.visibility</p:attrName>
                                        </p:attrNameLst>
                                      </p:cBhvr>
                                      <p:to>
                                        <p:strVal val="visible"/>
                                      </p:to>
                                    </p:set>
                                    <p:animEffect filter="fade" transition="in">
                                      <p:cBhvr>
                                        <p:cTn dur="500"/>
                                        <p:tgtEl>
                                          <p:spTgt spid="22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7"/>
                                        </p:tgtEl>
                                        <p:attrNameLst>
                                          <p:attrName>style.visibility</p:attrName>
                                        </p:attrNameLst>
                                      </p:cBhvr>
                                      <p:to>
                                        <p:strVal val="visible"/>
                                      </p:to>
                                    </p:set>
                                    <p:animEffect filter="fade" transition="in">
                                      <p:cBhvr>
                                        <p:cTn dur="500"/>
                                        <p:tgtEl>
                                          <p:spTgt spid="22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5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1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Complexity</a:t>
            </a:r>
            <a:endParaRPr/>
          </a:p>
        </p:txBody>
      </p:sp>
      <p:sp>
        <p:nvSpPr>
          <p:cNvPr id="235" name="Google Shape;235;p1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סיבוכיות</a:t>
            </a:r>
            <a:endParaRPr/>
          </a:p>
        </p:txBody>
      </p:sp>
      <p:sp>
        <p:nvSpPr>
          <p:cNvPr id="236" name="Google Shape;236;p12"/>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מדד אבסטרקטי לביצועים של אלגוריתם</a:t>
            </a:r>
            <a:endParaRPr/>
          </a:p>
        </p:txBody>
      </p:sp>
      <p:sp>
        <p:nvSpPr>
          <p:cNvPr id="237" name="Google Shape;237;p12"/>
          <p:cNvSpPr txBox="1"/>
          <p:nvPr/>
        </p:nvSpPr>
        <p:spPr>
          <a:xfrm>
            <a:off x="3587615" y="1189991"/>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איך נגדיר סיבוכיות?</a:t>
            </a:r>
            <a:endParaRPr sz="3600">
              <a:solidFill>
                <a:schemeClr val="dk1"/>
              </a:solidFill>
              <a:latin typeface="Arial"/>
              <a:ea typeface="Arial"/>
              <a:cs typeface="Arial"/>
              <a:sym typeface="Arial"/>
            </a:endParaRPr>
          </a:p>
        </p:txBody>
      </p:sp>
      <p:sp>
        <p:nvSpPr>
          <p:cNvPr id="238" name="Google Shape;238;p12"/>
          <p:cNvSpPr txBox="1"/>
          <p:nvPr/>
        </p:nvSpPr>
        <p:spPr>
          <a:xfrm>
            <a:off x="3587614" y="2083012"/>
            <a:ext cx="854723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מה חשוב לנו?</a:t>
            </a:r>
            <a:endParaRPr sz="3600">
              <a:solidFill>
                <a:schemeClr val="dk1"/>
              </a:solidFill>
              <a:latin typeface="Arial"/>
              <a:ea typeface="Arial"/>
              <a:cs typeface="Arial"/>
              <a:sym typeface="Arial"/>
            </a:endParaRPr>
          </a:p>
        </p:txBody>
      </p:sp>
      <p:sp>
        <p:nvSpPr>
          <p:cNvPr id="239" name="Google Shape;239;p12"/>
          <p:cNvSpPr txBox="1"/>
          <p:nvPr/>
        </p:nvSpPr>
        <p:spPr>
          <a:xfrm>
            <a:off x="7156384" y="2976033"/>
            <a:ext cx="44449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1. המקרה הגרוע ביותר</a:t>
            </a:r>
            <a:endParaRPr sz="3600">
              <a:solidFill>
                <a:schemeClr val="dk1"/>
              </a:solidFill>
              <a:latin typeface="Arial"/>
              <a:ea typeface="Arial"/>
              <a:cs typeface="Arial"/>
              <a:sym typeface="Arial"/>
            </a:endParaRPr>
          </a:p>
        </p:txBody>
      </p:sp>
      <p:sp>
        <p:nvSpPr>
          <p:cNvPr id="240" name="Google Shape;240;p12"/>
          <p:cNvSpPr txBox="1"/>
          <p:nvPr/>
        </p:nvSpPr>
        <p:spPr>
          <a:xfrm>
            <a:off x="3486150" y="3869055"/>
            <a:ext cx="8115233"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t/>
            </a:r>
            <a:endParaRPr sz="3600" strike="sngStrike">
              <a:solidFill>
                <a:schemeClr val="dk1"/>
              </a:solidFill>
              <a:latin typeface="Arial"/>
              <a:ea typeface="Arial"/>
              <a:cs typeface="Arial"/>
              <a:sym typeface="Arial"/>
            </a:endParaRPr>
          </a:p>
        </p:txBody>
      </p:sp>
      <p:sp>
        <p:nvSpPr>
          <p:cNvPr id="241" name="Google Shape;241;p12"/>
          <p:cNvSpPr txBox="1"/>
          <p:nvPr/>
        </p:nvSpPr>
        <p:spPr>
          <a:xfrm>
            <a:off x="7302433" y="5473938"/>
            <a:ext cx="3213167"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4800"/>
              <a:buFont typeface="Arial"/>
              <a:buNone/>
            </a:pPr>
            <a:r>
              <a:rPr lang="en-US" sz="4800">
                <a:solidFill>
                  <a:schemeClr val="dk1"/>
                </a:solidFill>
                <a:latin typeface="Arial"/>
                <a:ea typeface="Arial"/>
                <a:cs typeface="Arial"/>
                <a:sym typeface="Arial"/>
              </a:rPr>
              <a:t>סימון O גדול</a:t>
            </a:r>
            <a:endParaRPr sz="4800">
              <a:solidFill>
                <a:schemeClr val="dk1"/>
              </a:solidFill>
              <a:latin typeface="Arial"/>
              <a:ea typeface="Arial"/>
              <a:cs typeface="Arial"/>
              <a:sym typeface="Arial"/>
            </a:endParaRPr>
          </a:p>
        </p:txBody>
      </p:sp>
      <p:sp>
        <p:nvSpPr>
          <p:cNvPr id="242" name="Google Shape;242;p12"/>
          <p:cNvSpPr txBox="1"/>
          <p:nvPr/>
        </p:nvSpPr>
        <p:spPr>
          <a:xfrm>
            <a:off x="1047682" y="5473939"/>
            <a:ext cx="3987936"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800"/>
              <a:buFont typeface="Arial"/>
              <a:buNone/>
            </a:pPr>
            <a:r>
              <a:rPr lang="en-US" sz="4800">
                <a:solidFill>
                  <a:schemeClr val="dk1"/>
                </a:solidFill>
                <a:latin typeface="Arial"/>
                <a:ea typeface="Arial"/>
                <a:cs typeface="Arial"/>
                <a:sym typeface="Arial"/>
              </a:rPr>
              <a:t>Big O Notation</a:t>
            </a:r>
            <a:endParaRPr sz="4800">
              <a:solidFill>
                <a:schemeClr val="dk1"/>
              </a:solidFill>
              <a:latin typeface="Arial"/>
              <a:ea typeface="Arial"/>
              <a:cs typeface="Arial"/>
              <a:sym typeface="Arial"/>
            </a:endParaRPr>
          </a:p>
        </p:txBody>
      </p:sp>
      <p:sp>
        <p:nvSpPr>
          <p:cNvPr id="243" name="Google Shape;243;p12"/>
          <p:cNvSpPr txBox="1"/>
          <p:nvPr/>
        </p:nvSpPr>
        <p:spPr>
          <a:xfrm>
            <a:off x="7156384" y="2976033"/>
            <a:ext cx="44449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1. המקרה הגרוע ביותר</a:t>
            </a:r>
            <a:endParaRPr sz="3600">
              <a:solidFill>
                <a:schemeClr val="dk1"/>
              </a:solidFill>
              <a:latin typeface="Arial"/>
              <a:ea typeface="Arial"/>
              <a:cs typeface="Arial"/>
              <a:sym typeface="Arial"/>
            </a:endParaRPr>
          </a:p>
        </p:txBody>
      </p:sp>
      <p:sp>
        <p:nvSpPr>
          <p:cNvPr id="244" name="Google Shape;244;p12"/>
          <p:cNvSpPr txBox="1"/>
          <p:nvPr/>
        </p:nvSpPr>
        <p:spPr>
          <a:xfrm>
            <a:off x="4794250" y="3720305"/>
            <a:ext cx="6807133"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2. אי תלות במחשב</a:t>
            </a:r>
            <a:endParaRPr sz="3600">
              <a:solidFill>
                <a:schemeClr val="dk1"/>
              </a:solidFill>
              <a:latin typeface="Arial"/>
              <a:ea typeface="Arial"/>
              <a:cs typeface="Arial"/>
              <a:sym typeface="Arial"/>
            </a:endParaRPr>
          </a:p>
        </p:txBody>
      </p:sp>
      <p:sp>
        <p:nvSpPr>
          <p:cNvPr id="245" name="Google Shape;245;p12"/>
          <p:cNvSpPr txBox="1"/>
          <p:nvPr/>
        </p:nvSpPr>
        <p:spPr>
          <a:xfrm>
            <a:off x="2659118" y="4464578"/>
            <a:ext cx="891022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3. קצב גדילה </a:t>
            </a:r>
            <a:r>
              <a:rPr lang="en-US" sz="3600" strike="sngStrike">
                <a:solidFill>
                  <a:schemeClr val="dk1"/>
                </a:solidFill>
                <a:latin typeface="Arial"/>
                <a:ea typeface="Arial"/>
                <a:cs typeface="Arial"/>
                <a:sym typeface="Arial"/>
              </a:rPr>
              <a:t>עבור קלטים גדולים</a:t>
            </a:r>
            <a:r>
              <a:rPr lang="en-US" sz="3600">
                <a:solidFill>
                  <a:schemeClr val="dk1"/>
                </a:solidFill>
                <a:latin typeface="Arial"/>
                <a:ea typeface="Arial"/>
                <a:cs typeface="Arial"/>
                <a:sym typeface="Arial"/>
              </a:rPr>
              <a:t> אסימפטוטי</a:t>
            </a:r>
            <a:endParaRPr sz="3600" strike="sngStrike">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1"/>
                                        </p:tgtEl>
                                        <p:attrNameLst>
                                          <p:attrName>style.visibility</p:attrName>
                                        </p:attrNameLst>
                                      </p:cBhvr>
                                      <p:to>
                                        <p:strVal val="visible"/>
                                      </p:to>
                                    </p:set>
                                    <p:animEffect filter="fade" transition="in">
                                      <p:cBhvr>
                                        <p:cTn dur="500"/>
                                        <p:tgtEl>
                                          <p:spTgt spid="2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2"/>
                                        </p:tgtEl>
                                        <p:attrNameLst>
                                          <p:attrName>style.visibility</p:attrName>
                                        </p:attrNameLst>
                                      </p:cBhvr>
                                      <p:to>
                                        <p:strVal val="visible"/>
                                      </p:to>
                                    </p:set>
                                    <p:animEffect filter="fade" transition="in">
                                      <p:cBhvr>
                                        <p:cTn dur="500"/>
                                        <p:tgtEl>
                                          <p:spTgt spid="2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1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252" name="Google Shape;252;p1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253" name="Google Shape;253;p13"/>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grpSp>
        <p:nvGrpSpPr>
          <p:cNvPr id="254" name="Google Shape;254;p13"/>
          <p:cNvGrpSpPr/>
          <p:nvPr/>
        </p:nvGrpSpPr>
        <p:grpSpPr>
          <a:xfrm>
            <a:off x="77788" y="1593840"/>
            <a:ext cx="6157912" cy="4968815"/>
            <a:chOff x="77788" y="1593840"/>
            <a:chExt cx="6157912" cy="4968815"/>
          </a:xfrm>
        </p:grpSpPr>
        <p:sp>
          <p:nvSpPr>
            <p:cNvPr id="255" name="Google Shape;255;p13"/>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6" name="Google Shape;256;p13"/>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7" name="Google Shape;257;p13"/>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58" name="Google Shape;258;p13"/>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259" name="Google Shape;259;p13"/>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0" name="Google Shape;260;p13"/>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261" name="Google Shape;261;p13"/>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62" name="Google Shape;262;p13"/>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263" name="Google Shape;263;p13"/>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264" name="Google Shape;264;p13"/>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265" name="Google Shape;265;p13"/>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266" name="Google Shape;266;p13"/>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267" name="Google Shape;267;p13"/>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268" name="Google Shape;268;p13"/>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269" name="Google Shape;269;p13"/>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270" name="Google Shape;270;p13"/>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grpSp>
      <p:sp>
        <p:nvSpPr>
          <p:cNvPr id="271" name="Google Shape;271;p13"/>
          <p:cNvSpPr txBox="1"/>
          <p:nvPr/>
        </p:nvSpPr>
        <p:spPr>
          <a:xfrm>
            <a:off x="5955454" y="2366139"/>
            <a:ext cx="440139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לא תלוי ב-n</a:t>
            </a:r>
            <a:endParaRPr sz="3200">
              <a:solidFill>
                <a:schemeClr val="dk1"/>
              </a:solidFill>
              <a:latin typeface="Arial"/>
              <a:ea typeface="Arial"/>
              <a:cs typeface="Arial"/>
              <a:sym typeface="Arial"/>
            </a:endParaRPr>
          </a:p>
        </p:txBody>
      </p:sp>
      <p:sp>
        <p:nvSpPr>
          <p:cNvPr id="272" name="Google Shape;272;p13"/>
          <p:cNvSpPr txBox="1"/>
          <p:nvPr/>
        </p:nvSpPr>
        <p:spPr>
          <a:xfrm>
            <a:off x="5955454" y="3834674"/>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לינארי ב-n</a:t>
            </a:r>
            <a:endParaRPr sz="3200">
              <a:solidFill>
                <a:schemeClr val="dk1"/>
              </a:solidFill>
              <a:latin typeface="Arial"/>
              <a:ea typeface="Arial"/>
              <a:cs typeface="Arial"/>
              <a:sym typeface="Arial"/>
            </a:endParaRPr>
          </a:p>
        </p:txBody>
      </p:sp>
      <p:sp>
        <p:nvSpPr>
          <p:cNvPr id="273" name="Google Shape;273;p13"/>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274" name="Google Shape;274;p13"/>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1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281" name="Google Shape;281;p1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282" name="Google Shape;282;p14"/>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283" name="Google Shape;283;p14"/>
          <p:cNvSpPr txBox="1"/>
          <p:nvPr/>
        </p:nvSpPr>
        <p:spPr>
          <a:xfrm>
            <a:off x="5955454" y="3834674"/>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לינארי ב-n</a:t>
            </a:r>
            <a:endParaRPr sz="3200">
              <a:solidFill>
                <a:schemeClr val="dk1"/>
              </a:solidFill>
              <a:latin typeface="Arial"/>
              <a:ea typeface="Arial"/>
              <a:cs typeface="Arial"/>
              <a:sym typeface="Arial"/>
            </a:endParaRPr>
          </a:p>
        </p:txBody>
      </p:sp>
      <p:sp>
        <p:nvSpPr>
          <p:cNvPr id="284" name="Google Shape;284;p14"/>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285" name="Google Shape;285;p14"/>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6" name="Google Shape;286;p14"/>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7" name="Google Shape;287;p14"/>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88" name="Google Shape;288;p14"/>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289" name="Google Shape;289;p14"/>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0" name="Google Shape;290;p14"/>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291" name="Google Shape;291;p14"/>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292" name="Google Shape;292;p14"/>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293" name="Google Shape;293;p14"/>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294" name="Google Shape;294;p14"/>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295" name="Google Shape;295;p14"/>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296" name="Google Shape;296;p14"/>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297" name="Google Shape;297;p14"/>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298" name="Google Shape;298;p14"/>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299" name="Google Shape;299;p14"/>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00" name="Google Shape;300;p14"/>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01" name="Google Shape;301;p14"/>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02" name="Google Shape;302;p14"/>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09" name="Google Shape;309;p1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310" name="Google Shape;310;p15"/>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311" name="Google Shape;311;p15"/>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312" name="Google Shape;312;p15"/>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3" name="Google Shape;313;p15"/>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4" name="Google Shape;314;p15"/>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5" name="Google Shape;315;p15"/>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16" name="Google Shape;316;p15"/>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7" name="Google Shape;317;p15"/>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18" name="Google Shape;318;p15"/>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19" name="Google Shape;319;p15"/>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320" name="Google Shape;320;p15"/>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321" name="Google Shape;321;p15"/>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322" name="Google Shape;322;p15"/>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323" name="Google Shape;323;p15"/>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324" name="Google Shape;324;p15"/>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325" name="Google Shape;325;p15"/>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326" name="Google Shape;326;p15"/>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27" name="Google Shape;327;p15"/>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28" name="Google Shape;328;p15"/>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29" name="Google Shape;329;p15"/>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30" name="Google Shape;330;p15"/>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1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37" name="Google Shape;337;p1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338" name="Google Shape;338;p16"/>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339" name="Google Shape;339;p16"/>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0" name="Google Shape;340;p16"/>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1" name="Google Shape;341;p16"/>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2" name="Google Shape;342;p16"/>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43" name="Google Shape;343;p16"/>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4" name="Google Shape;344;p16"/>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45" name="Google Shape;345;p16"/>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46" name="Google Shape;346;p16"/>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347" name="Google Shape;347;p16"/>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348" name="Google Shape;348;p16"/>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349" name="Google Shape;349;p16"/>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350" name="Google Shape;350;p16"/>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351" name="Google Shape;351;p16"/>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352" name="Google Shape;352;p16"/>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353" name="Google Shape;353;p16"/>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54" name="Google Shape;354;p16"/>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55" name="Google Shape;355;p16"/>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56" name="Google Shape;356;p16"/>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57" name="Google Shape;357;p16"/>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58" name="Google Shape;358;p16"/>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1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65" name="Google Shape;365;p1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366" name="Google Shape;366;p17"/>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367" name="Google Shape;367;p17"/>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8" name="Google Shape;368;p17"/>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69" name="Google Shape;369;p17"/>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0" name="Google Shape;370;p17"/>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71" name="Google Shape;371;p17"/>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2" name="Google Shape;372;p17"/>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73" name="Google Shape;373;p17"/>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74" name="Google Shape;374;p17"/>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375" name="Google Shape;375;p17"/>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376" name="Google Shape;376;p17"/>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377" name="Google Shape;377;p17"/>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378" name="Google Shape;378;p17"/>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379" name="Google Shape;379;p17"/>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380" name="Google Shape;380;p17"/>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381" name="Google Shape;381;p17"/>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382" name="Google Shape;382;p17"/>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383" name="Google Shape;383;p17"/>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384" name="Google Shape;384;p17"/>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85" name="Google Shape;385;p17"/>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386" name="Google Shape;386;p17"/>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387" name="Google Shape;387;p17"/>
          <p:cNvGrpSpPr/>
          <p:nvPr/>
        </p:nvGrpSpPr>
        <p:grpSpPr>
          <a:xfrm>
            <a:off x="5318498" y="1802754"/>
            <a:ext cx="5328864" cy="1987561"/>
            <a:chOff x="6863136" y="1784340"/>
            <a:chExt cx="5328864" cy="1987561"/>
          </a:xfrm>
        </p:grpSpPr>
        <p:sp>
          <p:nvSpPr>
            <p:cNvPr id="388" name="Google Shape;388;p17"/>
            <p:cNvSpPr/>
            <p:nvPr/>
          </p:nvSpPr>
          <p:spPr>
            <a:xfrm>
              <a:off x="6863136" y="1784341"/>
              <a:ext cx="5328864" cy="1987560"/>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89" name="Google Shape;389;p17"/>
            <p:cNvSpPr/>
            <p:nvPr/>
          </p:nvSpPr>
          <p:spPr>
            <a:xfrm>
              <a:off x="6863136" y="1784340"/>
              <a:ext cx="5328863"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0" name="Google Shape;390;p17"/>
            <p:cNvSpPr/>
            <p:nvPr/>
          </p:nvSpPr>
          <p:spPr>
            <a:xfrm>
              <a:off x="6926636" y="17843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1" name="Google Shape;391;p17"/>
            <p:cNvSpPr txBox="1"/>
            <p:nvPr/>
          </p:nvSpPr>
          <p:spPr>
            <a:xfrm>
              <a:off x="7282236" y="18305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392" name="Google Shape;392;p17"/>
            <p:cNvSpPr/>
            <p:nvPr/>
          </p:nvSpPr>
          <p:spPr>
            <a:xfrm>
              <a:off x="7015536" y="18732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3" name="Google Shape;393;p17"/>
            <p:cNvSpPr txBox="1"/>
            <p:nvPr/>
          </p:nvSpPr>
          <p:spPr>
            <a:xfrm>
              <a:off x="8443443" y="18432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394" name="Google Shape;394;p17"/>
            <p:cNvSpPr/>
            <p:nvPr/>
          </p:nvSpPr>
          <p:spPr>
            <a:xfrm>
              <a:off x="6863136" y="2165341"/>
              <a:ext cx="635000" cy="160656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395" name="Google Shape;395;p17"/>
            <p:cNvSpPr txBox="1"/>
            <p:nvPr/>
          </p:nvSpPr>
          <p:spPr>
            <a:xfrm>
              <a:off x="6926636" y="22288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396" name="Google Shape;396;p17"/>
            <p:cNvSpPr txBox="1"/>
            <p:nvPr/>
          </p:nvSpPr>
          <p:spPr>
            <a:xfrm>
              <a:off x="7625136" y="2228840"/>
              <a:ext cx="4566864" cy="14922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3B3B3B"/>
                </a:solidFill>
                <a:latin typeface="Consolas"/>
                <a:ea typeface="Consolas"/>
                <a:cs typeface="Consolas"/>
                <a:sym typeface="Consolas"/>
              </a:endParaRPr>
            </a:p>
          </p:txBody>
        </p:sp>
        <p:cxnSp>
          <p:nvCxnSpPr>
            <p:cNvPr id="397" name="Google Shape;397;p17"/>
            <p:cNvCxnSpPr/>
            <p:nvPr/>
          </p:nvCxnSpPr>
          <p:spPr>
            <a:xfrm>
              <a:off x="7625136" y="2647950"/>
              <a:ext cx="0" cy="977900"/>
            </a:xfrm>
            <a:prstGeom prst="straightConnector1">
              <a:avLst/>
            </a:prstGeom>
            <a:noFill/>
            <a:ln cap="flat" cmpd="sng" w="9525">
              <a:solidFill>
                <a:srgbClr val="999999"/>
              </a:solidFill>
              <a:prstDash val="solid"/>
              <a:miter lim="800000"/>
              <a:headEnd len="sm" w="sm" type="none"/>
              <a:tailEnd len="sm" w="sm" type="none"/>
            </a:ln>
          </p:spPr>
        </p:cxnSp>
        <p:cxnSp>
          <p:nvCxnSpPr>
            <p:cNvPr id="398" name="Google Shape;398;p17"/>
            <p:cNvCxnSpPr/>
            <p:nvPr/>
          </p:nvCxnSpPr>
          <p:spPr>
            <a:xfrm>
              <a:off x="8329986" y="2954020"/>
              <a:ext cx="0" cy="671830"/>
            </a:xfrm>
            <a:prstGeom prst="straightConnector1">
              <a:avLst/>
            </a:prstGeom>
            <a:noFill/>
            <a:ln cap="flat" cmpd="sng" w="9525">
              <a:solidFill>
                <a:srgbClr val="999999"/>
              </a:solidFill>
              <a:prstDash val="solid"/>
              <a:miter lim="800000"/>
              <a:headEnd len="sm" w="sm" type="none"/>
              <a:tailEnd len="sm" w="sm" type="none"/>
            </a:ln>
          </p:spPr>
        </p:cxnSp>
      </p:grpSp>
      <p:sp>
        <p:nvSpPr>
          <p:cNvPr id="399" name="Google Shape;399;p17"/>
          <p:cNvSpPr txBox="1"/>
          <p:nvPr/>
        </p:nvSpPr>
        <p:spPr>
          <a:xfrm>
            <a:off x="9397428" y="3059489"/>
            <a:ext cx="1143843" cy="5847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00" name="Google Shape;400;p17"/>
          <p:cNvSpPr txBox="1"/>
          <p:nvPr/>
        </p:nvSpPr>
        <p:spPr>
          <a:xfrm>
            <a:off x="8262655" y="3853815"/>
            <a:ext cx="3797872" cy="58477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01" name="Google Shape;401;p17"/>
          <p:cNvSpPr txBox="1"/>
          <p:nvPr/>
        </p:nvSpPr>
        <p:spPr>
          <a:xfrm>
            <a:off x="8203388" y="4719127"/>
            <a:ext cx="3797873" cy="974993"/>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בסימון O גדול מתעלמים מקבועים</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99"/>
                                        </p:tgtEl>
                                        <p:attrNameLst>
                                          <p:attrName>style.visibility</p:attrName>
                                        </p:attrNameLst>
                                      </p:cBhvr>
                                      <p:to>
                                        <p:strVal val="visible"/>
                                      </p:to>
                                    </p:set>
                                    <p:animEffect filter="fade" transition="in">
                                      <p:cBhvr>
                                        <p:cTn dur="500"/>
                                        <p:tgtEl>
                                          <p:spTgt spid="3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0"/>
                                        </p:tgtEl>
                                        <p:attrNameLst>
                                          <p:attrName>style.visibility</p:attrName>
                                        </p:attrNameLst>
                                      </p:cBhvr>
                                      <p:to>
                                        <p:strVal val="visible"/>
                                      </p:to>
                                    </p:set>
                                    <p:animEffect filter="fade" transition="in">
                                      <p:cBhvr>
                                        <p:cTn dur="500"/>
                                        <p:tgtEl>
                                          <p:spTgt spid="4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01"/>
                                        </p:tgtEl>
                                        <p:attrNameLst>
                                          <p:attrName>style.visibility</p:attrName>
                                        </p:attrNameLst>
                                      </p:cBhvr>
                                      <p:to>
                                        <p:strVal val="visible"/>
                                      </p:to>
                                    </p:set>
                                    <p:animEffect filter="fade" transition="in">
                                      <p:cBhvr>
                                        <p:cTn dur="500"/>
                                        <p:tgtEl>
                                          <p:spTgt spid="40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1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08" name="Google Shape;408;p1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409" name="Google Shape;409;p18"/>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410" name="Google Shape;410;p18"/>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1" name="Google Shape;411;p18"/>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2" name="Google Shape;412;p18"/>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3" name="Google Shape;413;p18"/>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414" name="Google Shape;414;p18"/>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5" name="Google Shape;415;p18"/>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16" name="Google Shape;416;p18"/>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17" name="Google Shape;417;p18"/>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418" name="Google Shape;418;p18"/>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419" name="Google Shape;419;p18"/>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420" name="Google Shape;420;p18"/>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421" name="Google Shape;421;p18"/>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422" name="Google Shape;422;p18"/>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423" name="Google Shape;423;p18"/>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424" name="Google Shape;424;p18"/>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425" name="Google Shape;425;p18"/>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426" name="Google Shape;426;p18"/>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427" name="Google Shape;427;p18"/>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28" name="Google Shape;428;p18"/>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29" name="Google Shape;429;p18"/>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430" name="Google Shape;430;p18"/>
          <p:cNvGrpSpPr/>
          <p:nvPr/>
        </p:nvGrpSpPr>
        <p:grpSpPr>
          <a:xfrm>
            <a:off x="5287938" y="3178863"/>
            <a:ext cx="5328864" cy="1621737"/>
            <a:chOff x="6863136" y="1784340"/>
            <a:chExt cx="5328864" cy="1621737"/>
          </a:xfrm>
        </p:grpSpPr>
        <p:sp>
          <p:nvSpPr>
            <p:cNvPr id="431" name="Google Shape;431;p18"/>
            <p:cNvSpPr/>
            <p:nvPr/>
          </p:nvSpPr>
          <p:spPr>
            <a:xfrm>
              <a:off x="6863136" y="1784341"/>
              <a:ext cx="5328864" cy="155823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2" name="Google Shape;432;p18"/>
            <p:cNvSpPr/>
            <p:nvPr/>
          </p:nvSpPr>
          <p:spPr>
            <a:xfrm>
              <a:off x="6863136" y="1784340"/>
              <a:ext cx="5328863"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3" name="Google Shape;433;p18"/>
            <p:cNvSpPr/>
            <p:nvPr/>
          </p:nvSpPr>
          <p:spPr>
            <a:xfrm>
              <a:off x="6926636" y="17843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4" name="Google Shape;434;p18"/>
            <p:cNvSpPr txBox="1"/>
            <p:nvPr/>
          </p:nvSpPr>
          <p:spPr>
            <a:xfrm>
              <a:off x="7282236" y="1830506"/>
              <a:ext cx="131484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compare3.py</a:t>
              </a:r>
              <a:endParaRPr sz="1800">
                <a:solidFill>
                  <a:srgbClr val="000000"/>
                </a:solidFill>
                <a:latin typeface="Quattrocento Sans"/>
                <a:ea typeface="Quattrocento Sans"/>
                <a:cs typeface="Quattrocento Sans"/>
                <a:sym typeface="Quattrocento Sans"/>
              </a:endParaRPr>
            </a:p>
          </p:txBody>
        </p:sp>
        <p:sp>
          <p:nvSpPr>
            <p:cNvPr id="435" name="Google Shape;435;p18"/>
            <p:cNvSpPr/>
            <p:nvPr/>
          </p:nvSpPr>
          <p:spPr>
            <a:xfrm>
              <a:off x="7015536" y="18732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6" name="Google Shape;436;p18"/>
            <p:cNvSpPr txBox="1"/>
            <p:nvPr/>
          </p:nvSpPr>
          <p:spPr>
            <a:xfrm>
              <a:off x="8597083" y="18432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37" name="Google Shape;437;p18"/>
            <p:cNvSpPr/>
            <p:nvPr/>
          </p:nvSpPr>
          <p:spPr>
            <a:xfrm>
              <a:off x="6863136" y="2165341"/>
              <a:ext cx="635000" cy="1177237"/>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38" name="Google Shape;438;p18"/>
            <p:cNvSpPr txBox="1"/>
            <p:nvPr/>
          </p:nvSpPr>
          <p:spPr>
            <a:xfrm>
              <a:off x="6926636" y="22288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439" name="Google Shape;439;p18"/>
            <p:cNvSpPr txBox="1"/>
            <p:nvPr/>
          </p:nvSpPr>
          <p:spPr>
            <a:xfrm>
              <a:off x="7625136" y="2228840"/>
              <a:ext cx="4566864" cy="1177237"/>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n+100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chemeClr val="dk1"/>
                </a:buClr>
                <a:buSzPts val="2400"/>
                <a:buFont typeface="Arial"/>
                <a:buNone/>
              </a:pPr>
              <a:r>
                <a:t/>
              </a:r>
              <a:endParaRPr b="0" i="0" sz="2400" u="none" cap="none" strike="noStrike">
                <a:solidFill>
                  <a:srgbClr val="3B3B3B"/>
                </a:solidFill>
                <a:latin typeface="Consolas"/>
                <a:ea typeface="Consolas"/>
                <a:cs typeface="Consolas"/>
                <a:sym typeface="Consolas"/>
              </a:endParaRPr>
            </a:p>
          </p:txBody>
        </p:sp>
        <p:cxnSp>
          <p:nvCxnSpPr>
            <p:cNvPr id="440" name="Google Shape;440;p18"/>
            <p:cNvCxnSpPr/>
            <p:nvPr/>
          </p:nvCxnSpPr>
          <p:spPr>
            <a:xfrm>
              <a:off x="7625136" y="2647950"/>
              <a:ext cx="0" cy="631127"/>
            </a:xfrm>
            <a:prstGeom prst="straightConnector1">
              <a:avLst/>
            </a:prstGeom>
            <a:noFill/>
            <a:ln cap="flat" cmpd="sng" w="9525">
              <a:solidFill>
                <a:srgbClr val="999999"/>
              </a:solidFill>
              <a:prstDash val="solid"/>
              <a:miter lim="800000"/>
              <a:headEnd len="sm" w="sm" type="none"/>
              <a:tailEnd len="sm" w="sm" type="none"/>
            </a:ln>
          </p:spPr>
        </p:cxnSp>
        <p:cxnSp>
          <p:nvCxnSpPr>
            <p:cNvPr id="441" name="Google Shape;441;p18"/>
            <p:cNvCxnSpPr/>
            <p:nvPr/>
          </p:nvCxnSpPr>
          <p:spPr>
            <a:xfrm>
              <a:off x="8329986" y="2954020"/>
              <a:ext cx="0" cy="369507"/>
            </a:xfrm>
            <a:prstGeom prst="straightConnector1">
              <a:avLst/>
            </a:prstGeom>
            <a:noFill/>
            <a:ln cap="flat" cmpd="sng" w="9525">
              <a:solidFill>
                <a:srgbClr val="999999"/>
              </a:solidFill>
              <a:prstDash val="solid"/>
              <a:miter lim="800000"/>
              <a:headEnd len="sm" w="sm" type="none"/>
              <a:tailEnd len="sm" w="sm" type="none"/>
            </a:ln>
          </p:spPr>
        </p:cxnSp>
      </p:grpSp>
      <p:sp>
        <p:nvSpPr>
          <p:cNvPr id="442" name="Google Shape;442;p18"/>
          <p:cNvSpPr txBox="1"/>
          <p:nvPr/>
        </p:nvSpPr>
        <p:spPr>
          <a:xfrm>
            <a:off x="7766739" y="4864100"/>
            <a:ext cx="3663261" cy="5847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43" name="Google Shape;443;p18"/>
          <p:cNvSpPr txBox="1"/>
          <p:nvPr/>
        </p:nvSpPr>
        <p:spPr>
          <a:xfrm>
            <a:off x="7699432" y="5490910"/>
            <a:ext cx="3797873" cy="594996"/>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מתעלמים מקבועים!</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2"/>
                                        </p:tgtEl>
                                        <p:attrNameLst>
                                          <p:attrName>style.visibility</p:attrName>
                                        </p:attrNameLst>
                                      </p:cBhvr>
                                      <p:to>
                                        <p:strVal val="visible"/>
                                      </p:to>
                                    </p:set>
                                    <p:animEffect filter="fade" transition="in">
                                      <p:cBhvr>
                                        <p:cTn dur="500"/>
                                        <p:tgtEl>
                                          <p:spTgt spid="44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43"/>
                                        </p:tgtEl>
                                        <p:attrNameLst>
                                          <p:attrName>style.visibility</p:attrName>
                                        </p:attrNameLst>
                                      </p:cBhvr>
                                      <p:to>
                                        <p:strVal val="visible"/>
                                      </p:to>
                                    </p:set>
                                    <p:animEffect filter="fade" transition="in">
                                      <p:cBhvr>
                                        <p:cTn dur="500"/>
                                        <p:tgtEl>
                                          <p:spTgt spid="44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1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50" name="Google Shape;450;p1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451" name="Google Shape;451;p19"/>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452" name="Google Shape;452;p19"/>
          <p:cNvSpPr/>
          <p:nvPr/>
        </p:nvSpPr>
        <p:spPr>
          <a:xfrm>
            <a:off x="77788" y="1593840"/>
            <a:ext cx="5718916"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3" name="Google Shape;453;p19"/>
          <p:cNvSpPr/>
          <p:nvPr/>
        </p:nvSpPr>
        <p:spPr>
          <a:xfrm>
            <a:off x="77788" y="1593840"/>
            <a:ext cx="5718914"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4" name="Google Shape;454;p19"/>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5" name="Google Shape;455;p19"/>
          <p:cNvSpPr txBox="1"/>
          <p:nvPr/>
        </p:nvSpPr>
        <p:spPr>
          <a:xfrm>
            <a:off x="496888" y="16400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456" name="Google Shape;456;p19"/>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7" name="Google Shape;457;p19"/>
          <p:cNvSpPr txBox="1"/>
          <p:nvPr/>
        </p:nvSpPr>
        <p:spPr>
          <a:xfrm>
            <a:off x="1658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58" name="Google Shape;458;p19"/>
          <p:cNvSpPr/>
          <p:nvPr/>
        </p:nvSpPr>
        <p:spPr>
          <a:xfrm>
            <a:off x="77788" y="19748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59" name="Google Shape;459;p19"/>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12</a:t>
            </a:r>
            <a:endParaRPr sz="2400">
              <a:solidFill>
                <a:srgbClr val="999999"/>
              </a:solidFill>
              <a:latin typeface="Consolas"/>
              <a:ea typeface="Consolas"/>
              <a:cs typeface="Consolas"/>
              <a:sym typeface="Consolas"/>
            </a:endParaRPr>
          </a:p>
        </p:txBody>
      </p:sp>
      <p:sp>
        <p:nvSpPr>
          <p:cNvPr id="460" name="Google Shape;460;p19"/>
          <p:cNvSpPr txBox="1"/>
          <p:nvPr/>
        </p:nvSpPr>
        <p:spPr>
          <a:xfrm>
            <a:off x="839788" y="20383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461" name="Google Shape;461;p19"/>
          <p:cNvCxnSpPr/>
          <p:nvPr/>
        </p:nvCxnSpPr>
        <p:spPr>
          <a:xfrm>
            <a:off x="839788" y="24574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462" name="Google Shape;462;p19"/>
          <p:cNvCxnSpPr/>
          <p:nvPr/>
        </p:nvCxnSpPr>
        <p:spPr>
          <a:xfrm>
            <a:off x="842866" y="54017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463" name="Google Shape;463;p19"/>
          <p:cNvCxnSpPr/>
          <p:nvPr/>
        </p:nvCxnSpPr>
        <p:spPr>
          <a:xfrm>
            <a:off x="1544638" y="27635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464" name="Google Shape;464;p19"/>
          <p:cNvCxnSpPr/>
          <p:nvPr/>
        </p:nvCxnSpPr>
        <p:spPr>
          <a:xfrm>
            <a:off x="1485372" y="41960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465" name="Google Shape;465;p19"/>
          <p:cNvCxnSpPr/>
          <p:nvPr/>
        </p:nvCxnSpPr>
        <p:spPr>
          <a:xfrm>
            <a:off x="1544638" y="57658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466" name="Google Shape;466;p19"/>
          <p:cNvCxnSpPr/>
          <p:nvPr/>
        </p:nvCxnSpPr>
        <p:spPr>
          <a:xfrm>
            <a:off x="2213407" y="60452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467" name="Google Shape;467;p19"/>
          <p:cNvCxnSpPr/>
          <p:nvPr/>
        </p:nvCxnSpPr>
        <p:spPr>
          <a:xfrm>
            <a:off x="839788" y="39496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468" name="Google Shape;468;p19"/>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469" name="Google Shape;469;p19"/>
          <p:cNvSpPr txBox="1"/>
          <p:nvPr/>
        </p:nvSpPr>
        <p:spPr>
          <a:xfrm>
            <a:off x="5411264" y="2356166"/>
            <a:ext cx="1143843"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70" name="Google Shape;470;p19"/>
          <p:cNvSpPr txBox="1"/>
          <p:nvPr/>
        </p:nvSpPr>
        <p:spPr>
          <a:xfrm>
            <a:off x="5411264" y="3880257"/>
            <a:ext cx="1143843"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71" name="Google Shape;471;p19"/>
          <p:cNvSpPr txBox="1"/>
          <p:nvPr/>
        </p:nvSpPr>
        <p:spPr>
          <a:xfrm>
            <a:off x="5411264" y="5401733"/>
            <a:ext cx="1140766" cy="58477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472" name="Google Shape;472;p19"/>
          <p:cNvGrpSpPr/>
          <p:nvPr/>
        </p:nvGrpSpPr>
        <p:grpSpPr>
          <a:xfrm>
            <a:off x="5304305" y="1905867"/>
            <a:ext cx="5788681" cy="2694097"/>
            <a:chOff x="5742917" y="3482767"/>
            <a:chExt cx="5788681" cy="2694097"/>
          </a:xfrm>
        </p:grpSpPr>
        <p:sp>
          <p:nvSpPr>
            <p:cNvPr id="473" name="Google Shape;473;p19"/>
            <p:cNvSpPr/>
            <p:nvPr/>
          </p:nvSpPr>
          <p:spPr>
            <a:xfrm>
              <a:off x="5742917" y="3482768"/>
              <a:ext cx="5788681" cy="2694096"/>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4" name="Google Shape;474;p19"/>
            <p:cNvSpPr/>
            <p:nvPr/>
          </p:nvSpPr>
          <p:spPr>
            <a:xfrm>
              <a:off x="5742918" y="3482767"/>
              <a:ext cx="578868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5" name="Google Shape;475;p19"/>
            <p:cNvSpPr/>
            <p:nvPr/>
          </p:nvSpPr>
          <p:spPr>
            <a:xfrm>
              <a:off x="5806418" y="3482767"/>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6" name="Google Shape;476;p19"/>
            <p:cNvSpPr txBox="1"/>
            <p:nvPr/>
          </p:nvSpPr>
          <p:spPr>
            <a:xfrm>
              <a:off x="6162018" y="3528933"/>
              <a:ext cx="131484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compare4.py</a:t>
              </a:r>
              <a:endParaRPr sz="1800">
                <a:solidFill>
                  <a:srgbClr val="000000"/>
                </a:solidFill>
                <a:latin typeface="Quattrocento Sans"/>
                <a:ea typeface="Quattrocento Sans"/>
                <a:cs typeface="Quattrocento Sans"/>
                <a:sym typeface="Quattrocento Sans"/>
              </a:endParaRPr>
            </a:p>
          </p:txBody>
        </p:sp>
        <p:sp>
          <p:nvSpPr>
            <p:cNvPr id="477" name="Google Shape;477;p19"/>
            <p:cNvSpPr/>
            <p:nvPr/>
          </p:nvSpPr>
          <p:spPr>
            <a:xfrm>
              <a:off x="5895318" y="3571667"/>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78" name="Google Shape;478;p19"/>
            <p:cNvSpPr txBox="1"/>
            <p:nvPr/>
          </p:nvSpPr>
          <p:spPr>
            <a:xfrm>
              <a:off x="7476865" y="3541633"/>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479" name="Google Shape;479;p19"/>
            <p:cNvSpPr/>
            <p:nvPr/>
          </p:nvSpPr>
          <p:spPr>
            <a:xfrm>
              <a:off x="5742918" y="3863768"/>
              <a:ext cx="635000" cy="23130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80" name="Google Shape;480;p19"/>
            <p:cNvSpPr txBox="1"/>
            <p:nvPr/>
          </p:nvSpPr>
          <p:spPr>
            <a:xfrm>
              <a:off x="5806418" y="3927267"/>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p:txBody>
        </p:sp>
        <p:sp>
          <p:nvSpPr>
            <p:cNvPr id="481" name="Google Shape;481;p19"/>
            <p:cNvSpPr txBox="1"/>
            <p:nvPr/>
          </p:nvSpPr>
          <p:spPr>
            <a:xfrm>
              <a:off x="6504918" y="3927267"/>
              <a:ext cx="5026680" cy="221956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482" name="Google Shape;482;p19"/>
            <p:cNvCxnSpPr/>
            <p:nvPr/>
          </p:nvCxnSpPr>
          <p:spPr>
            <a:xfrm>
              <a:off x="6504918" y="4346377"/>
              <a:ext cx="0" cy="631127"/>
            </a:xfrm>
            <a:prstGeom prst="straightConnector1">
              <a:avLst/>
            </a:prstGeom>
            <a:noFill/>
            <a:ln cap="flat" cmpd="sng" w="9525">
              <a:solidFill>
                <a:srgbClr val="999999"/>
              </a:solidFill>
              <a:prstDash val="solid"/>
              <a:miter lim="800000"/>
              <a:headEnd len="sm" w="sm" type="none"/>
              <a:tailEnd len="sm" w="sm" type="none"/>
            </a:ln>
          </p:spPr>
        </p:cxnSp>
        <p:cxnSp>
          <p:nvCxnSpPr>
            <p:cNvPr id="483" name="Google Shape;483;p19"/>
            <p:cNvCxnSpPr/>
            <p:nvPr/>
          </p:nvCxnSpPr>
          <p:spPr>
            <a:xfrm>
              <a:off x="7209768" y="4652447"/>
              <a:ext cx="0" cy="369507"/>
            </a:xfrm>
            <a:prstGeom prst="straightConnector1">
              <a:avLst/>
            </a:prstGeom>
            <a:noFill/>
            <a:ln cap="flat" cmpd="sng" w="9525">
              <a:solidFill>
                <a:srgbClr val="999999"/>
              </a:solidFill>
              <a:prstDash val="solid"/>
              <a:miter lim="800000"/>
              <a:headEnd len="sm" w="sm" type="none"/>
              <a:tailEnd len="sm" w="sm" type="none"/>
            </a:ln>
          </p:spPr>
        </p:cxnSp>
        <p:cxnSp>
          <p:nvCxnSpPr>
            <p:cNvPr id="484" name="Google Shape;484;p19"/>
            <p:cNvCxnSpPr/>
            <p:nvPr/>
          </p:nvCxnSpPr>
          <p:spPr>
            <a:xfrm>
              <a:off x="7225956" y="540132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485" name="Google Shape;485;p19"/>
            <p:cNvCxnSpPr/>
            <p:nvPr/>
          </p:nvCxnSpPr>
          <p:spPr>
            <a:xfrm>
              <a:off x="7894725" y="5680720"/>
              <a:ext cx="0" cy="364480"/>
            </a:xfrm>
            <a:prstGeom prst="straightConnector1">
              <a:avLst/>
            </a:prstGeom>
            <a:noFill/>
            <a:ln cap="flat" cmpd="sng" w="9525">
              <a:solidFill>
                <a:srgbClr val="999999"/>
              </a:solidFill>
              <a:prstDash val="solid"/>
              <a:miter lim="800000"/>
              <a:headEnd len="sm" w="sm" type="none"/>
              <a:tailEnd len="sm" w="sm" type="none"/>
            </a:ln>
          </p:spPr>
        </p:cxnSp>
      </p:grpSp>
      <p:sp>
        <p:nvSpPr>
          <p:cNvPr id="486" name="Google Shape;486;p19"/>
          <p:cNvSpPr txBox="1"/>
          <p:nvPr/>
        </p:nvSpPr>
        <p:spPr>
          <a:xfrm>
            <a:off x="7493202" y="4695291"/>
            <a:ext cx="3599784" cy="58477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487" name="Google Shape;487;p19"/>
          <p:cNvSpPr txBox="1"/>
          <p:nvPr/>
        </p:nvSpPr>
        <p:spPr>
          <a:xfrm>
            <a:off x="7699432" y="5490910"/>
            <a:ext cx="3797873" cy="918770"/>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משאירים רק את הגורם הכי גדול</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6"/>
                                        </p:tgtEl>
                                        <p:attrNameLst>
                                          <p:attrName>style.visibility</p:attrName>
                                        </p:attrNameLst>
                                      </p:cBhvr>
                                      <p:to>
                                        <p:strVal val="visible"/>
                                      </p:to>
                                    </p:set>
                                    <p:animEffect filter="fade" transition="in">
                                      <p:cBhvr>
                                        <p:cTn dur="500"/>
                                        <p:tgtEl>
                                          <p:spTgt spid="48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87"/>
                                        </p:tgtEl>
                                        <p:attrNameLst>
                                          <p:attrName>style.visibility</p:attrName>
                                        </p:attrNameLst>
                                      </p:cBhvr>
                                      <p:to>
                                        <p:strVal val="visible"/>
                                      </p:to>
                                    </p:set>
                                    <p:animEffect filter="fade" transition="in">
                                      <p:cBhvr>
                                        <p:cTn dur="500"/>
                                        <p:tgtEl>
                                          <p:spTgt spid="4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 name="Shape 37"/>
        <p:cNvGrpSpPr/>
        <p:nvPr/>
      </p:nvGrpSpPr>
      <p:grpSpPr>
        <a:xfrm>
          <a:off x="0" y="0"/>
          <a:ext cx="0" cy="0"/>
          <a:chOff x="0" y="0"/>
          <a:chExt cx="0" cy="0"/>
        </a:xfrm>
      </p:grpSpPr>
      <p:sp>
        <p:nvSpPr>
          <p:cNvPr id="38" name="Google Shape;38;p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39" name="Google Shape;39;p2"/>
          <p:cNvSpPr txBox="1"/>
          <p:nvPr>
            <p:ph idx="1" type="body"/>
          </p:nvPr>
        </p:nvSpPr>
        <p:spPr>
          <a:xfrm>
            <a:off x="838200" y="812802"/>
            <a:ext cx="10515600" cy="5364163"/>
          </a:xfrm>
          <a:prstGeom prst="rect">
            <a:avLst/>
          </a:prstGeom>
          <a:noFill/>
          <a:ln>
            <a:noFill/>
          </a:ln>
        </p:spPr>
        <p:txBody>
          <a:bodyPr anchorCtr="0" anchor="t" bIns="45700" lIns="91425" spcFirstLastPara="1" rIns="91425" wrap="square" tIns="45700">
            <a:normAutofit/>
          </a:bodyPr>
          <a:lstStyle/>
          <a:p>
            <a:pPr indent="-50793" lvl="0" marL="228594" rtl="0" algn="l">
              <a:lnSpc>
                <a:spcPct val="90000"/>
              </a:lnSpc>
              <a:spcBef>
                <a:spcPts val="0"/>
              </a:spcBef>
              <a:spcAft>
                <a:spcPts val="0"/>
              </a:spcAft>
              <a:buClr>
                <a:schemeClr val="dk1"/>
              </a:buClr>
              <a:buSzPts val="2800"/>
              <a:buNone/>
            </a:pPr>
            <a:r>
              <a:t/>
            </a:r>
            <a:endParaRPr/>
          </a:p>
        </p:txBody>
      </p:sp>
      <p:sp>
        <p:nvSpPr>
          <p:cNvPr id="40" name="Google Shape;40;p2"/>
          <p:cNvSpPr txBox="1"/>
          <p:nvPr>
            <p:ph idx="2" type="body"/>
          </p:nvPr>
        </p:nvSpPr>
        <p:spPr>
          <a:xfrm>
            <a:off x="1676401" y="-1"/>
            <a:ext cx="105156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כמה זמן לוקח לחשב סכום של רשימה?</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2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94" name="Google Shape;494;p2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495" name="Google Shape;495;p20"/>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496" name="Google Shape;496;p20"/>
          <p:cNvSpPr/>
          <p:nvPr/>
        </p:nvSpPr>
        <p:spPr>
          <a:xfrm>
            <a:off x="77788" y="1593840"/>
            <a:ext cx="5389562" cy="2711461"/>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7" name="Google Shape;497;p20"/>
          <p:cNvSpPr/>
          <p:nvPr/>
        </p:nvSpPr>
        <p:spPr>
          <a:xfrm>
            <a:off x="77788" y="1593840"/>
            <a:ext cx="5389562"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8" name="Google Shape;498;p20"/>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499" name="Google Shape;499;p20"/>
          <p:cNvSpPr txBox="1"/>
          <p:nvPr/>
        </p:nvSpPr>
        <p:spPr>
          <a:xfrm>
            <a:off x="496888" y="1640006"/>
            <a:ext cx="131164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compare5.py</a:t>
            </a:r>
            <a:endParaRPr sz="1800">
              <a:solidFill>
                <a:srgbClr val="000000"/>
              </a:solidFill>
              <a:latin typeface="Quattrocento Sans"/>
              <a:ea typeface="Quattrocento Sans"/>
              <a:cs typeface="Quattrocento Sans"/>
              <a:sym typeface="Quattrocento Sans"/>
            </a:endParaRPr>
          </a:p>
        </p:txBody>
      </p:sp>
      <p:sp>
        <p:nvSpPr>
          <p:cNvPr id="500" name="Google Shape;500;p20"/>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1" name="Google Shape;501;p20"/>
          <p:cNvSpPr txBox="1"/>
          <p:nvPr/>
        </p:nvSpPr>
        <p:spPr>
          <a:xfrm>
            <a:off x="1785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02" name="Google Shape;502;p20"/>
          <p:cNvSpPr/>
          <p:nvPr/>
        </p:nvSpPr>
        <p:spPr>
          <a:xfrm>
            <a:off x="77788" y="1974840"/>
            <a:ext cx="635000" cy="2330461"/>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03" name="Google Shape;503;p20"/>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504" name="Google Shape;504;p20"/>
          <p:cNvSpPr txBox="1"/>
          <p:nvPr/>
        </p:nvSpPr>
        <p:spPr>
          <a:xfrm>
            <a:off x="839787" y="2038340"/>
            <a:ext cx="4627563" cy="23304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print_stars_4</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1</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2</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j</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m</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a:t>
            </a:r>
            <a:r>
              <a:rPr b="0" lang="en-US" sz="2400">
                <a:solidFill>
                  <a:srgbClr val="3B3B3B"/>
                </a:solidFill>
                <a:latin typeface="Consolas"/>
                <a:ea typeface="Consolas"/>
                <a:cs typeface="Consolas"/>
                <a:sym typeface="Consolas"/>
              </a:rPr>
              <a:t>(</a:t>
            </a:r>
            <a:r>
              <a:rPr b="0" lang="en-US" sz="2400">
                <a:solidFill>
                  <a:srgbClr val="A31515"/>
                </a:solidFill>
                <a:latin typeface="Consolas"/>
                <a:ea typeface="Consolas"/>
                <a:cs typeface="Consolas"/>
                <a:sym typeface="Consolas"/>
              </a:rPr>
              <a:t>"*"</a:t>
            </a:r>
            <a:r>
              <a:rPr b="0" lang="en-US" sz="2400">
                <a:solidFill>
                  <a:srgbClr val="3B3B3B"/>
                </a:solidFill>
                <a:latin typeface="Consolas"/>
                <a:ea typeface="Consolas"/>
                <a:cs typeface="Consolas"/>
                <a:sym typeface="Consolas"/>
              </a:rPr>
              <a:t>)</a:t>
            </a:r>
            <a:endParaRPr/>
          </a:p>
        </p:txBody>
      </p:sp>
      <p:cxnSp>
        <p:nvCxnSpPr>
          <p:cNvPr id="505" name="Google Shape;505;p20"/>
          <p:cNvCxnSpPr/>
          <p:nvPr/>
        </p:nvCxnSpPr>
        <p:spPr>
          <a:xfrm>
            <a:off x="842866" y="2482850"/>
            <a:ext cx="0" cy="1748780"/>
          </a:xfrm>
          <a:prstGeom prst="straightConnector1">
            <a:avLst/>
          </a:prstGeom>
          <a:noFill/>
          <a:ln cap="flat" cmpd="sng" w="9525">
            <a:solidFill>
              <a:srgbClr val="999999"/>
            </a:solidFill>
            <a:prstDash val="solid"/>
            <a:miter lim="800000"/>
            <a:headEnd len="sm" w="sm" type="none"/>
            <a:tailEnd len="sm" w="sm" type="none"/>
          </a:ln>
        </p:spPr>
      </p:cxnSp>
      <p:cxnSp>
        <p:nvCxnSpPr>
          <p:cNvPr id="506" name="Google Shape;506;p20"/>
          <p:cNvCxnSpPr/>
          <p:nvPr/>
        </p:nvCxnSpPr>
        <p:spPr>
          <a:xfrm>
            <a:off x="1544638" y="3187700"/>
            <a:ext cx="0" cy="1043930"/>
          </a:xfrm>
          <a:prstGeom prst="straightConnector1">
            <a:avLst/>
          </a:prstGeom>
          <a:noFill/>
          <a:ln cap="flat" cmpd="sng" w="9525">
            <a:solidFill>
              <a:srgbClr val="999999"/>
            </a:solidFill>
            <a:prstDash val="solid"/>
            <a:miter lim="800000"/>
            <a:headEnd len="sm" w="sm" type="none"/>
            <a:tailEnd len="sm" w="sm" type="none"/>
          </a:ln>
        </p:spPr>
      </p:cxnSp>
      <p:cxnSp>
        <p:nvCxnSpPr>
          <p:cNvPr id="507" name="Google Shape;507;p20"/>
          <p:cNvCxnSpPr/>
          <p:nvPr/>
        </p:nvCxnSpPr>
        <p:spPr>
          <a:xfrm>
            <a:off x="2213407" y="3867150"/>
            <a:ext cx="0" cy="364480"/>
          </a:xfrm>
          <a:prstGeom prst="straightConnector1">
            <a:avLst/>
          </a:prstGeom>
          <a:noFill/>
          <a:ln cap="flat" cmpd="sng" w="9525">
            <a:solidFill>
              <a:srgbClr val="999999"/>
            </a:solidFill>
            <a:prstDash val="solid"/>
            <a:miter lim="800000"/>
            <a:headEnd len="sm" w="sm" type="none"/>
            <a:tailEnd len="sm" w="sm" type="none"/>
          </a:ln>
        </p:spPr>
      </p:cxnSp>
      <p:sp>
        <p:nvSpPr>
          <p:cNvPr id="508" name="Google Shape;508;p20"/>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509" name="Google Shape;509;p20"/>
          <p:cNvSpPr txBox="1"/>
          <p:nvPr/>
        </p:nvSpPr>
        <p:spPr>
          <a:xfrm>
            <a:off x="1333501" y="1508438"/>
            <a:ext cx="108585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תרגיל</a:t>
            </a:r>
            <a:endParaRPr sz="3600">
              <a:solidFill>
                <a:schemeClr val="dk1"/>
              </a:solidFill>
              <a:latin typeface="Arial"/>
              <a:ea typeface="Arial"/>
              <a:cs typeface="Arial"/>
              <a:sym typeface="Arial"/>
            </a:endParaRPr>
          </a:p>
        </p:txBody>
      </p:sp>
      <p:sp>
        <p:nvSpPr>
          <p:cNvPr id="510" name="Google Shape;510;p20"/>
          <p:cNvSpPr txBox="1"/>
          <p:nvPr/>
        </p:nvSpPr>
        <p:spPr>
          <a:xfrm>
            <a:off x="5989114" y="2667786"/>
            <a:ext cx="1249886"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11" name="Google Shape;511;p20"/>
          <p:cNvSpPr txBox="1"/>
          <p:nvPr/>
        </p:nvSpPr>
        <p:spPr>
          <a:xfrm>
            <a:off x="1544638" y="4432300"/>
            <a:ext cx="3925856" cy="107721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מה יהיה </a:t>
            </a:r>
            <a:r>
              <a:rPr lang="en-US" sz="3200">
                <a:solidFill>
                  <a:schemeClr val="dk1"/>
                </a:solidFill>
                <a:latin typeface="Consolas"/>
                <a:ea typeface="Consolas"/>
                <a:cs typeface="Consolas"/>
                <a:sym typeface="Consolas"/>
              </a:rPr>
              <a:t>m</a:t>
            </a:r>
            <a:r>
              <a:rPr lang="en-US" sz="3200">
                <a:solidFill>
                  <a:schemeClr val="dk1"/>
                </a:solidFill>
                <a:latin typeface="Arial"/>
                <a:ea typeface="Arial"/>
                <a:cs typeface="Arial"/>
                <a:sym typeface="Arial"/>
              </a:rPr>
              <a:t> באיטרציה האחרונה של </a:t>
            </a:r>
            <a:r>
              <a:rPr lang="en-US" sz="3200">
                <a:solidFill>
                  <a:schemeClr val="dk1"/>
                </a:solidFill>
                <a:latin typeface="Consolas"/>
                <a:ea typeface="Consolas"/>
                <a:cs typeface="Consolas"/>
                <a:sym typeface="Consolas"/>
              </a:rPr>
              <a:t>i</a:t>
            </a:r>
            <a:r>
              <a:rPr lang="en-US" sz="3200">
                <a:solidFill>
                  <a:schemeClr val="dk1"/>
                </a:solidFill>
                <a:latin typeface="Arial"/>
                <a:ea typeface="Arial"/>
                <a:cs typeface="Arial"/>
                <a:sym typeface="Arial"/>
              </a:rPr>
              <a:t>?</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1"/>
                                        </p:tgtEl>
                                        <p:attrNameLst>
                                          <p:attrName>style.visibility</p:attrName>
                                        </p:attrNameLst>
                                      </p:cBhvr>
                                      <p:to>
                                        <p:strVal val="visible"/>
                                      </p:to>
                                    </p:set>
                                    <p:animEffect filter="fade" transition="in">
                                      <p:cBhvr>
                                        <p:cTn dur="500"/>
                                        <p:tgtEl>
                                          <p:spTgt spid="51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10"/>
                                        </p:tgtEl>
                                        <p:attrNameLst>
                                          <p:attrName>style.visibility</p:attrName>
                                        </p:attrNameLst>
                                      </p:cBhvr>
                                      <p:to>
                                        <p:strVal val="visible"/>
                                      </p:to>
                                    </p:set>
                                    <p:animEffect filter="fade" transition="in">
                                      <p:cBhvr>
                                        <p:cTn dur="500"/>
                                        <p:tgtEl>
                                          <p:spTgt spid="51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2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18" name="Google Shape;518;p2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19" name="Google Shape;519;p21"/>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אינטואיציה</a:t>
            </a:r>
            <a:endParaRPr/>
          </a:p>
        </p:txBody>
      </p:sp>
      <p:sp>
        <p:nvSpPr>
          <p:cNvPr id="520" name="Google Shape;520;p21"/>
          <p:cNvSpPr txBox="1"/>
          <p:nvPr/>
        </p:nvSpPr>
        <p:spPr>
          <a:xfrm>
            <a:off x="4361604" y="601334"/>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
        <p:nvSpPr>
          <p:cNvPr id="521" name="Google Shape;521;p21"/>
          <p:cNvSpPr txBox="1"/>
          <p:nvPr/>
        </p:nvSpPr>
        <p:spPr>
          <a:xfrm>
            <a:off x="1333501" y="1508438"/>
            <a:ext cx="108585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תרגיל</a:t>
            </a:r>
            <a:endParaRPr sz="3600">
              <a:solidFill>
                <a:schemeClr val="dk1"/>
              </a:solidFill>
              <a:latin typeface="Arial"/>
              <a:ea typeface="Arial"/>
              <a:cs typeface="Arial"/>
              <a:sym typeface="Arial"/>
            </a:endParaRPr>
          </a:p>
        </p:txBody>
      </p:sp>
      <p:sp>
        <p:nvSpPr>
          <p:cNvPr id="522" name="Google Shape;522;p21"/>
          <p:cNvSpPr/>
          <p:nvPr/>
        </p:nvSpPr>
        <p:spPr>
          <a:xfrm>
            <a:off x="77788" y="4566586"/>
            <a:ext cx="5389562" cy="1993911"/>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3" name="Google Shape;523;p21"/>
          <p:cNvSpPr/>
          <p:nvPr/>
        </p:nvSpPr>
        <p:spPr>
          <a:xfrm>
            <a:off x="77788" y="4566586"/>
            <a:ext cx="5389562"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4" name="Google Shape;524;p21"/>
          <p:cNvSpPr/>
          <p:nvPr/>
        </p:nvSpPr>
        <p:spPr>
          <a:xfrm>
            <a:off x="141288" y="4566586"/>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5" name="Google Shape;525;p21"/>
          <p:cNvSpPr txBox="1"/>
          <p:nvPr/>
        </p:nvSpPr>
        <p:spPr>
          <a:xfrm>
            <a:off x="496888" y="4612752"/>
            <a:ext cx="131164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compare6.py</a:t>
            </a:r>
            <a:endParaRPr sz="1800">
              <a:solidFill>
                <a:srgbClr val="000000"/>
              </a:solidFill>
              <a:latin typeface="Quattrocento Sans"/>
              <a:ea typeface="Quattrocento Sans"/>
              <a:cs typeface="Quattrocento Sans"/>
              <a:sym typeface="Quattrocento Sans"/>
            </a:endParaRPr>
          </a:p>
        </p:txBody>
      </p:sp>
      <p:sp>
        <p:nvSpPr>
          <p:cNvPr id="526" name="Google Shape;526;p21"/>
          <p:cNvSpPr/>
          <p:nvPr/>
        </p:nvSpPr>
        <p:spPr>
          <a:xfrm>
            <a:off x="230188" y="4655486"/>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7" name="Google Shape;527;p21"/>
          <p:cNvSpPr txBox="1"/>
          <p:nvPr/>
        </p:nvSpPr>
        <p:spPr>
          <a:xfrm>
            <a:off x="1785095" y="4625452"/>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28" name="Google Shape;528;p21"/>
          <p:cNvSpPr/>
          <p:nvPr/>
        </p:nvSpPr>
        <p:spPr>
          <a:xfrm>
            <a:off x="77788" y="4947587"/>
            <a:ext cx="635000" cy="161291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29" name="Google Shape;529;p21"/>
          <p:cNvSpPr txBox="1"/>
          <p:nvPr/>
        </p:nvSpPr>
        <p:spPr>
          <a:xfrm>
            <a:off x="141288" y="5011086"/>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530" name="Google Shape;530;p21"/>
          <p:cNvSpPr txBox="1"/>
          <p:nvPr/>
        </p:nvSpPr>
        <p:spPr>
          <a:xfrm>
            <a:off x="839787" y="5011086"/>
            <a:ext cx="4627563" cy="1549411"/>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print_stars</a:t>
            </a:r>
            <a:r>
              <a:rPr lang="en-US" sz="2400">
                <a:solidFill>
                  <a:srgbClr val="795E26"/>
                </a:solidFill>
                <a:latin typeface="Consolas"/>
                <a:ea typeface="Consolas"/>
                <a:cs typeface="Consolas"/>
                <a:sym typeface="Consolas"/>
              </a:rPr>
              <a:t>5</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while</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&gt;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1</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a:t>
            </a:r>
            <a:r>
              <a:rPr b="0" lang="en-US" sz="2400">
                <a:solidFill>
                  <a:srgbClr val="3B3B3B"/>
                </a:solidFill>
                <a:latin typeface="Consolas"/>
                <a:ea typeface="Consolas"/>
                <a:cs typeface="Consolas"/>
                <a:sym typeface="Consolas"/>
              </a:rPr>
              <a:t>(</a:t>
            </a:r>
            <a:r>
              <a:rPr b="0" lang="en-US" sz="2400">
                <a:solidFill>
                  <a:srgbClr val="A31515"/>
                </a:solidFill>
                <a:latin typeface="Consolas"/>
                <a:ea typeface="Consolas"/>
                <a:cs typeface="Consolas"/>
                <a:sym typeface="Consolas"/>
              </a:rPr>
              <a: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2</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br>
              <a:rPr b="0" lang="en-US" sz="2400">
                <a:solidFill>
                  <a:srgbClr val="3B3B3B"/>
                </a:solidFill>
                <a:latin typeface="Consolas"/>
                <a:ea typeface="Consolas"/>
                <a:cs typeface="Consolas"/>
                <a:sym typeface="Consolas"/>
              </a:rPr>
            </a:br>
            <a:endParaRPr b="0" sz="2400">
              <a:solidFill>
                <a:srgbClr val="3B3B3B"/>
              </a:solidFill>
              <a:latin typeface="Consolas"/>
              <a:ea typeface="Consolas"/>
              <a:cs typeface="Consolas"/>
              <a:sym typeface="Consolas"/>
            </a:endParaRPr>
          </a:p>
        </p:txBody>
      </p:sp>
      <p:cxnSp>
        <p:nvCxnSpPr>
          <p:cNvPr id="531" name="Google Shape;531;p21"/>
          <p:cNvCxnSpPr/>
          <p:nvPr/>
        </p:nvCxnSpPr>
        <p:spPr>
          <a:xfrm>
            <a:off x="842866" y="5455596"/>
            <a:ext cx="0" cy="895350"/>
          </a:xfrm>
          <a:prstGeom prst="straightConnector1">
            <a:avLst/>
          </a:prstGeom>
          <a:noFill/>
          <a:ln cap="flat" cmpd="sng" w="9525">
            <a:solidFill>
              <a:srgbClr val="999999"/>
            </a:solidFill>
            <a:prstDash val="solid"/>
            <a:miter lim="800000"/>
            <a:headEnd len="sm" w="sm" type="none"/>
            <a:tailEnd len="sm" w="sm" type="none"/>
          </a:ln>
        </p:spPr>
      </p:cxnSp>
      <p:cxnSp>
        <p:nvCxnSpPr>
          <p:cNvPr id="532" name="Google Shape;532;p21"/>
          <p:cNvCxnSpPr/>
          <p:nvPr/>
        </p:nvCxnSpPr>
        <p:spPr>
          <a:xfrm>
            <a:off x="1544638" y="5830246"/>
            <a:ext cx="0" cy="520700"/>
          </a:xfrm>
          <a:prstGeom prst="straightConnector1">
            <a:avLst/>
          </a:prstGeom>
          <a:noFill/>
          <a:ln cap="flat" cmpd="sng" w="9525">
            <a:solidFill>
              <a:srgbClr val="999999"/>
            </a:solidFill>
            <a:prstDash val="solid"/>
            <a:miter lim="800000"/>
            <a:headEnd len="sm" w="sm" type="none"/>
            <a:tailEnd len="sm" w="sm" type="none"/>
          </a:ln>
        </p:spPr>
      </p:cxnSp>
      <p:sp>
        <p:nvSpPr>
          <p:cNvPr id="533" name="Google Shape;533;p21"/>
          <p:cNvSpPr/>
          <p:nvPr/>
        </p:nvSpPr>
        <p:spPr>
          <a:xfrm>
            <a:off x="77788" y="1593840"/>
            <a:ext cx="5389562" cy="2711461"/>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4" name="Google Shape;534;p21"/>
          <p:cNvSpPr/>
          <p:nvPr/>
        </p:nvSpPr>
        <p:spPr>
          <a:xfrm>
            <a:off x="77788" y="1593840"/>
            <a:ext cx="5389562"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5" name="Google Shape;535;p21"/>
          <p:cNvSpPr/>
          <p:nvPr/>
        </p:nvSpPr>
        <p:spPr>
          <a:xfrm>
            <a:off x="141288" y="15938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6" name="Google Shape;536;p21"/>
          <p:cNvSpPr txBox="1"/>
          <p:nvPr/>
        </p:nvSpPr>
        <p:spPr>
          <a:xfrm>
            <a:off x="496888" y="1640006"/>
            <a:ext cx="1311641"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compare5.py</a:t>
            </a:r>
            <a:endParaRPr sz="1800">
              <a:solidFill>
                <a:srgbClr val="000000"/>
              </a:solidFill>
              <a:latin typeface="Quattrocento Sans"/>
              <a:ea typeface="Quattrocento Sans"/>
              <a:cs typeface="Quattrocento Sans"/>
              <a:sym typeface="Quattrocento Sans"/>
            </a:endParaRPr>
          </a:p>
        </p:txBody>
      </p:sp>
      <p:sp>
        <p:nvSpPr>
          <p:cNvPr id="537" name="Google Shape;537;p21"/>
          <p:cNvSpPr/>
          <p:nvPr/>
        </p:nvSpPr>
        <p:spPr>
          <a:xfrm>
            <a:off x="230188" y="16827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38" name="Google Shape;538;p21"/>
          <p:cNvSpPr txBox="1"/>
          <p:nvPr/>
        </p:nvSpPr>
        <p:spPr>
          <a:xfrm>
            <a:off x="1785095" y="16527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39" name="Google Shape;539;p21"/>
          <p:cNvSpPr/>
          <p:nvPr/>
        </p:nvSpPr>
        <p:spPr>
          <a:xfrm>
            <a:off x="77788" y="1974840"/>
            <a:ext cx="635000" cy="2330461"/>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40" name="Google Shape;540;p21"/>
          <p:cNvSpPr txBox="1"/>
          <p:nvPr/>
        </p:nvSpPr>
        <p:spPr>
          <a:xfrm>
            <a:off x="141288" y="20383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t/>
            </a:r>
            <a:endParaRPr sz="2400">
              <a:solidFill>
                <a:srgbClr val="999999"/>
              </a:solidFill>
              <a:latin typeface="Consolas"/>
              <a:ea typeface="Consolas"/>
              <a:cs typeface="Consolas"/>
              <a:sym typeface="Consolas"/>
            </a:endParaRPr>
          </a:p>
        </p:txBody>
      </p:sp>
      <p:sp>
        <p:nvSpPr>
          <p:cNvPr id="541" name="Google Shape;541;p21"/>
          <p:cNvSpPr txBox="1"/>
          <p:nvPr/>
        </p:nvSpPr>
        <p:spPr>
          <a:xfrm>
            <a:off x="839787" y="2038340"/>
            <a:ext cx="4627563" cy="23304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print_stars_4</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1</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n</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98658"/>
                </a:solidFill>
                <a:latin typeface="Consolas"/>
                <a:ea typeface="Consolas"/>
                <a:cs typeface="Consolas"/>
                <a:sym typeface="Consolas"/>
              </a:rPr>
              <a:t>2</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j</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267F99"/>
                </a:solidFill>
                <a:latin typeface="Consolas"/>
                <a:ea typeface="Consolas"/>
                <a:cs typeface="Consolas"/>
                <a:sym typeface="Consolas"/>
              </a:rPr>
              <a:t>range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m</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print</a:t>
            </a:r>
            <a:r>
              <a:rPr b="0" lang="en-US" sz="2400">
                <a:solidFill>
                  <a:srgbClr val="3B3B3B"/>
                </a:solidFill>
                <a:latin typeface="Consolas"/>
                <a:ea typeface="Consolas"/>
                <a:cs typeface="Consolas"/>
                <a:sym typeface="Consolas"/>
              </a:rPr>
              <a:t>(</a:t>
            </a:r>
            <a:r>
              <a:rPr b="0" lang="en-US" sz="2400">
                <a:solidFill>
                  <a:srgbClr val="A31515"/>
                </a:solidFill>
                <a:latin typeface="Consolas"/>
                <a:ea typeface="Consolas"/>
                <a:cs typeface="Consolas"/>
                <a:sym typeface="Consolas"/>
              </a:rPr>
              <a:t>"*"</a:t>
            </a:r>
            <a:r>
              <a:rPr b="0" lang="en-US" sz="2400">
                <a:solidFill>
                  <a:srgbClr val="3B3B3B"/>
                </a:solidFill>
                <a:latin typeface="Consolas"/>
                <a:ea typeface="Consolas"/>
                <a:cs typeface="Consolas"/>
                <a:sym typeface="Consolas"/>
              </a:rPr>
              <a:t>)</a:t>
            </a:r>
            <a:endParaRPr/>
          </a:p>
        </p:txBody>
      </p:sp>
      <p:cxnSp>
        <p:nvCxnSpPr>
          <p:cNvPr id="542" name="Google Shape;542;p21"/>
          <p:cNvCxnSpPr/>
          <p:nvPr/>
        </p:nvCxnSpPr>
        <p:spPr>
          <a:xfrm>
            <a:off x="842866" y="2482850"/>
            <a:ext cx="0" cy="1748780"/>
          </a:xfrm>
          <a:prstGeom prst="straightConnector1">
            <a:avLst/>
          </a:prstGeom>
          <a:noFill/>
          <a:ln cap="flat" cmpd="sng" w="9525">
            <a:solidFill>
              <a:srgbClr val="999999"/>
            </a:solidFill>
            <a:prstDash val="solid"/>
            <a:miter lim="800000"/>
            <a:headEnd len="sm" w="sm" type="none"/>
            <a:tailEnd len="sm" w="sm" type="none"/>
          </a:ln>
        </p:spPr>
      </p:cxnSp>
      <p:cxnSp>
        <p:nvCxnSpPr>
          <p:cNvPr id="543" name="Google Shape;543;p21"/>
          <p:cNvCxnSpPr/>
          <p:nvPr/>
        </p:nvCxnSpPr>
        <p:spPr>
          <a:xfrm>
            <a:off x="1544638" y="3187700"/>
            <a:ext cx="0" cy="1043930"/>
          </a:xfrm>
          <a:prstGeom prst="straightConnector1">
            <a:avLst/>
          </a:prstGeom>
          <a:noFill/>
          <a:ln cap="flat" cmpd="sng" w="9525">
            <a:solidFill>
              <a:srgbClr val="999999"/>
            </a:solidFill>
            <a:prstDash val="solid"/>
            <a:miter lim="800000"/>
            <a:headEnd len="sm" w="sm" type="none"/>
            <a:tailEnd len="sm" w="sm" type="none"/>
          </a:ln>
        </p:spPr>
      </p:cxnSp>
      <p:cxnSp>
        <p:nvCxnSpPr>
          <p:cNvPr id="544" name="Google Shape;544;p21"/>
          <p:cNvCxnSpPr/>
          <p:nvPr/>
        </p:nvCxnSpPr>
        <p:spPr>
          <a:xfrm>
            <a:off x="2213407" y="3867150"/>
            <a:ext cx="0" cy="364480"/>
          </a:xfrm>
          <a:prstGeom prst="straightConnector1">
            <a:avLst/>
          </a:prstGeom>
          <a:noFill/>
          <a:ln cap="flat" cmpd="sng" w="9525">
            <a:solidFill>
              <a:srgbClr val="999999"/>
            </a:solidFill>
            <a:prstDash val="solid"/>
            <a:miter lim="800000"/>
            <a:headEnd len="sm" w="sm" type="none"/>
            <a:tailEnd len="sm" w="sm" type="none"/>
          </a:ln>
        </p:spPr>
      </p:cxnSp>
      <p:sp>
        <p:nvSpPr>
          <p:cNvPr id="545" name="Google Shape;545;p21"/>
          <p:cNvSpPr txBox="1"/>
          <p:nvPr/>
        </p:nvSpPr>
        <p:spPr>
          <a:xfrm>
            <a:off x="5881164" y="4430260"/>
            <a:ext cx="2481786" cy="2062103"/>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nsolas"/>
                <a:ea typeface="Consolas"/>
                <a:cs typeface="Consolas"/>
                <a:sym typeface="Consolas"/>
              </a:rPr>
              <a:t>n=2 -&gt;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n=3 -&gt;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n=4 -&gt;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n=8 -&gt; ***</a:t>
            </a:r>
            <a:endParaRPr/>
          </a:p>
        </p:txBody>
      </p:sp>
      <p:sp>
        <p:nvSpPr>
          <p:cNvPr id="546" name="Google Shape;546;p21"/>
          <p:cNvSpPr txBox="1"/>
          <p:nvPr/>
        </p:nvSpPr>
        <p:spPr>
          <a:xfrm>
            <a:off x="8776764" y="4424544"/>
            <a:ext cx="3185048" cy="1077218"/>
          </a:xfrm>
          <a:prstGeom prst="rect">
            <a:avLst/>
          </a:prstGeom>
          <a:solidFill>
            <a:schemeClr val="lt1"/>
          </a:solid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onsolas"/>
                <a:ea typeface="Consolas"/>
                <a:cs typeface="Consolas"/>
                <a:sym typeface="Consolas"/>
              </a:rPr>
              <a:t>n=16 -&gt; ****</a:t>
            </a:r>
            <a:endParaRPr/>
          </a:p>
          <a:p>
            <a:pPr indent="0" lvl="0" marL="0" marR="0" rtl="0" algn="l">
              <a:spcBef>
                <a:spcPts val="0"/>
              </a:spcBef>
              <a:spcAft>
                <a:spcPts val="0"/>
              </a:spcAft>
              <a:buNone/>
            </a:pPr>
            <a:r>
              <a:rPr lang="en-US" sz="3200">
                <a:solidFill>
                  <a:schemeClr val="dk1"/>
                </a:solidFill>
                <a:latin typeface="Consolas"/>
                <a:ea typeface="Consolas"/>
                <a:cs typeface="Consolas"/>
                <a:sym typeface="Consolas"/>
              </a:rPr>
              <a:t>n=32 -&gt; *****</a:t>
            </a:r>
            <a:endParaRPr/>
          </a:p>
        </p:txBody>
      </p:sp>
      <p:sp>
        <p:nvSpPr>
          <p:cNvPr id="547" name="Google Shape;547;p21"/>
          <p:cNvSpPr txBox="1"/>
          <p:nvPr/>
        </p:nvSpPr>
        <p:spPr>
          <a:xfrm>
            <a:off x="9322864" y="5753471"/>
            <a:ext cx="1853136" cy="58477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48" name="Google Shape;548;p21"/>
          <p:cNvSpPr txBox="1"/>
          <p:nvPr/>
        </p:nvSpPr>
        <p:spPr>
          <a:xfrm>
            <a:off x="5989114" y="2667786"/>
            <a:ext cx="1249886" cy="58477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5"/>
                                        </p:tgtEl>
                                        <p:attrNameLst>
                                          <p:attrName>style.visibility</p:attrName>
                                        </p:attrNameLst>
                                      </p:cBhvr>
                                      <p:to>
                                        <p:strVal val="visible"/>
                                      </p:to>
                                    </p:set>
                                    <p:animEffect filter="fade" transition="in">
                                      <p:cBhvr>
                                        <p:cTn dur="500"/>
                                        <p:tgtEl>
                                          <p:spTgt spid="5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6"/>
                                        </p:tgtEl>
                                        <p:attrNameLst>
                                          <p:attrName>style.visibility</p:attrName>
                                        </p:attrNameLst>
                                      </p:cBhvr>
                                      <p:to>
                                        <p:strVal val="visible"/>
                                      </p:to>
                                    </p:set>
                                    <p:animEffect filter="fade" transition="in">
                                      <p:cBhvr>
                                        <p:cTn dur="500"/>
                                        <p:tgtEl>
                                          <p:spTgt spid="54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47"/>
                                        </p:tgtEl>
                                        <p:attrNameLst>
                                          <p:attrName>style.visibility</p:attrName>
                                        </p:attrNameLst>
                                      </p:cBhvr>
                                      <p:to>
                                        <p:strVal val="visible"/>
                                      </p:to>
                                    </p:set>
                                    <p:animEffect filter="fade" transition="in">
                                      <p:cBhvr>
                                        <p:cTn dur="500"/>
                                        <p:tgtEl>
                                          <p:spTgt spid="54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2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55" name="Google Shape;555;p2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56" name="Google Shape;556;p22"/>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557" name="Google Shape;557;p22"/>
          <p:cNvSpPr txBox="1"/>
          <p:nvPr/>
        </p:nvSpPr>
        <p:spPr>
          <a:xfrm>
            <a:off x="1301750" y="1189991"/>
            <a:ext cx="10890249" cy="594995"/>
          </a:xfrm>
          <a:prstGeom prst="rect">
            <a:avLst/>
          </a:prstGeom>
          <a:blipFill rotWithShape="1">
            <a:blip r:embed="rId3">
              <a:alphaModFix/>
            </a:blip>
            <a:stretch>
              <a:fillRect b="-34689" l="0" r="-1679"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58" name="Google Shape;558;p22"/>
          <p:cNvSpPr txBox="1"/>
          <p:nvPr/>
        </p:nvSpPr>
        <p:spPr>
          <a:xfrm>
            <a:off x="6616701" y="2701923"/>
            <a:ext cx="4921249"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59" name="Google Shape;559;p22"/>
          <p:cNvSpPr txBox="1"/>
          <p:nvPr/>
        </p:nvSpPr>
        <p:spPr>
          <a:xfrm>
            <a:off x="1301750" y="1926907"/>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נאמר ש-</a:t>
            </a:r>
            <a:endParaRPr sz="3600">
              <a:solidFill>
                <a:schemeClr val="dk1"/>
              </a:solidFill>
              <a:latin typeface="Arial"/>
              <a:ea typeface="Arial"/>
              <a:cs typeface="Arial"/>
              <a:sym typeface="Arial"/>
            </a:endParaRPr>
          </a:p>
        </p:txBody>
      </p:sp>
      <p:sp>
        <p:nvSpPr>
          <p:cNvPr id="560" name="Google Shape;560;p22"/>
          <p:cNvSpPr txBox="1"/>
          <p:nvPr/>
        </p:nvSpPr>
        <p:spPr>
          <a:xfrm>
            <a:off x="387345" y="2720972"/>
            <a:ext cx="3676648" cy="594995"/>
          </a:xfrm>
          <a:prstGeom prst="rect">
            <a:avLst/>
          </a:prstGeom>
          <a:blipFill rotWithShape="1">
            <a:blip r:embed="rId5">
              <a:alphaModFix/>
            </a:blip>
            <a:stretch>
              <a:fillRect b="-34689" l="0" r="0"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61" name="Google Shape;561;p22"/>
          <p:cNvSpPr txBox="1"/>
          <p:nvPr/>
        </p:nvSpPr>
        <p:spPr>
          <a:xfrm>
            <a:off x="4610097" y="2701922"/>
            <a:ext cx="1485903" cy="594995"/>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או במילים</a:t>
            </a:r>
            <a:endParaRPr sz="3600">
              <a:solidFill>
                <a:schemeClr val="dk1"/>
              </a:solidFill>
              <a:latin typeface="Arial"/>
              <a:ea typeface="Arial"/>
              <a:cs typeface="Arial"/>
              <a:sym typeface="Arial"/>
            </a:endParaRPr>
          </a:p>
        </p:txBody>
      </p:sp>
      <p:sp>
        <p:nvSpPr>
          <p:cNvPr id="562" name="Google Shape;562;p22"/>
          <p:cNvSpPr txBox="1"/>
          <p:nvPr/>
        </p:nvSpPr>
        <p:spPr>
          <a:xfrm>
            <a:off x="5575299" y="4041772"/>
            <a:ext cx="6616699" cy="594995"/>
          </a:xfrm>
          <a:prstGeom prst="rect">
            <a:avLst/>
          </a:prstGeom>
          <a:blipFill rotWithShape="1">
            <a:blip r:embed="rId6">
              <a:alphaModFix/>
            </a:blip>
            <a:stretch>
              <a:fillRect b="-34690" l="0" r="0" t="-275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63" name="Google Shape;563;p22"/>
          <p:cNvSpPr txBox="1"/>
          <p:nvPr/>
        </p:nvSpPr>
        <p:spPr>
          <a:xfrm>
            <a:off x="3311525" y="5144444"/>
            <a:ext cx="556895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6">
                                            <p:txEl>
                                              <p:pRg end="0" st="0"/>
                                            </p:txEl>
                                          </p:spTgt>
                                        </p:tgtEl>
                                        <p:attrNameLst>
                                          <p:attrName>style.visibility</p:attrName>
                                        </p:attrNameLst>
                                      </p:cBhvr>
                                      <p:to>
                                        <p:strVal val="visible"/>
                                      </p:to>
                                    </p:set>
                                    <p:animEffect filter="fade" transition="in">
                                      <p:cBhvr>
                                        <p:cTn dur="500"/>
                                        <p:tgtEl>
                                          <p:spTgt spid="55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7"/>
                                        </p:tgtEl>
                                        <p:attrNameLst>
                                          <p:attrName>style.visibility</p:attrName>
                                        </p:attrNameLst>
                                      </p:cBhvr>
                                      <p:to>
                                        <p:strVal val="visible"/>
                                      </p:to>
                                    </p:set>
                                    <p:animEffect filter="fade" transition="in">
                                      <p:cBhvr>
                                        <p:cTn dur="500"/>
                                        <p:tgtEl>
                                          <p:spTgt spid="5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9"/>
                                        </p:tgtEl>
                                        <p:attrNameLst>
                                          <p:attrName>style.visibility</p:attrName>
                                        </p:attrNameLst>
                                      </p:cBhvr>
                                      <p:to>
                                        <p:strVal val="visible"/>
                                      </p:to>
                                    </p:set>
                                    <p:animEffect filter="fade" transition="in">
                                      <p:cBhvr>
                                        <p:cTn dur="500"/>
                                        <p:tgtEl>
                                          <p:spTgt spid="5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58"/>
                                        </p:tgtEl>
                                        <p:attrNameLst>
                                          <p:attrName>style.visibility</p:attrName>
                                        </p:attrNameLst>
                                      </p:cBhvr>
                                      <p:to>
                                        <p:strVal val="visible"/>
                                      </p:to>
                                    </p:set>
                                    <p:animEffect filter="fade" transition="in">
                                      <p:cBhvr>
                                        <p:cTn dur="500"/>
                                        <p:tgtEl>
                                          <p:spTgt spid="5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1"/>
                                        </p:tgtEl>
                                        <p:attrNameLst>
                                          <p:attrName>style.visibility</p:attrName>
                                        </p:attrNameLst>
                                      </p:cBhvr>
                                      <p:to>
                                        <p:strVal val="visible"/>
                                      </p:to>
                                    </p:set>
                                    <p:animEffect filter="fade" transition="in">
                                      <p:cBhvr>
                                        <p:cTn dur="500"/>
                                        <p:tgtEl>
                                          <p:spTgt spid="5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0"/>
                                        </p:tgtEl>
                                        <p:attrNameLst>
                                          <p:attrName>style.visibility</p:attrName>
                                        </p:attrNameLst>
                                      </p:cBhvr>
                                      <p:to>
                                        <p:strVal val="visible"/>
                                      </p:to>
                                    </p:set>
                                    <p:animEffect filter="fade" transition="in">
                                      <p:cBhvr>
                                        <p:cTn dur="500"/>
                                        <p:tgtEl>
                                          <p:spTgt spid="5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2"/>
                                        </p:tgtEl>
                                        <p:attrNameLst>
                                          <p:attrName>style.visibility</p:attrName>
                                        </p:attrNameLst>
                                      </p:cBhvr>
                                      <p:to>
                                        <p:strVal val="visible"/>
                                      </p:to>
                                    </p:set>
                                    <p:animEffect filter="fade" transition="in">
                                      <p:cBhvr>
                                        <p:cTn dur="500"/>
                                        <p:tgtEl>
                                          <p:spTgt spid="5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563"/>
                                        </p:tgtEl>
                                        <p:attrNameLst>
                                          <p:attrName>style.visibility</p:attrName>
                                        </p:attrNameLst>
                                      </p:cBhvr>
                                      <p:to>
                                        <p:strVal val="visible"/>
                                      </p:to>
                                    </p:set>
                                    <p:animEffect filter="fade" transition="in">
                                      <p:cBhvr>
                                        <p:cTn dur="500"/>
                                        <p:tgtEl>
                                          <p:spTgt spid="5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2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70" name="Google Shape;570;p2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71" name="Google Shape;571;p23"/>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572" name="Google Shape;572;p23"/>
          <p:cNvSpPr txBox="1"/>
          <p:nvPr/>
        </p:nvSpPr>
        <p:spPr>
          <a:xfrm>
            <a:off x="1301750" y="1189991"/>
            <a:ext cx="10890249" cy="594995"/>
          </a:xfrm>
          <a:prstGeom prst="rect">
            <a:avLst/>
          </a:prstGeom>
          <a:blipFill rotWithShape="1">
            <a:blip r:embed="rId3">
              <a:alphaModFix/>
            </a:blip>
            <a:stretch>
              <a:fillRect b="-34689" l="0" r="-1679"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3" name="Google Shape;573;p23"/>
          <p:cNvSpPr txBox="1"/>
          <p:nvPr/>
        </p:nvSpPr>
        <p:spPr>
          <a:xfrm>
            <a:off x="1301750" y="2046923"/>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נאמר ש-</a:t>
            </a:r>
            <a:endParaRPr sz="3600">
              <a:solidFill>
                <a:schemeClr val="dk1"/>
              </a:solidFill>
              <a:latin typeface="Arial"/>
              <a:ea typeface="Arial"/>
              <a:cs typeface="Arial"/>
              <a:sym typeface="Arial"/>
            </a:endParaRPr>
          </a:p>
        </p:txBody>
      </p:sp>
      <p:grpSp>
        <p:nvGrpSpPr>
          <p:cNvPr id="574" name="Google Shape;574;p23"/>
          <p:cNvGrpSpPr/>
          <p:nvPr/>
        </p:nvGrpSpPr>
        <p:grpSpPr>
          <a:xfrm>
            <a:off x="387345" y="2903855"/>
            <a:ext cx="11150605" cy="614045"/>
            <a:chOff x="387345" y="2701922"/>
            <a:chExt cx="11150605" cy="614045"/>
          </a:xfrm>
        </p:grpSpPr>
        <p:sp>
          <p:nvSpPr>
            <p:cNvPr id="575" name="Google Shape;575;p23"/>
            <p:cNvSpPr txBox="1"/>
            <p:nvPr/>
          </p:nvSpPr>
          <p:spPr>
            <a:xfrm>
              <a:off x="6616701" y="2701923"/>
              <a:ext cx="4921249"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6" name="Google Shape;576;p23"/>
            <p:cNvSpPr txBox="1"/>
            <p:nvPr/>
          </p:nvSpPr>
          <p:spPr>
            <a:xfrm>
              <a:off x="387345" y="2720972"/>
              <a:ext cx="3676648" cy="594995"/>
            </a:xfrm>
            <a:prstGeom prst="rect">
              <a:avLst/>
            </a:prstGeom>
            <a:blipFill rotWithShape="1">
              <a:blip r:embed="rId5">
                <a:alphaModFix/>
              </a:blip>
              <a:stretch>
                <a:fillRect b="-34689" l="0" r="0"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7" name="Google Shape;577;p23"/>
            <p:cNvSpPr txBox="1"/>
            <p:nvPr/>
          </p:nvSpPr>
          <p:spPr>
            <a:xfrm>
              <a:off x="4610097" y="2701922"/>
              <a:ext cx="1485903" cy="594995"/>
            </a:xfrm>
            <a:prstGeom prst="rect">
              <a:avLst/>
            </a:prstGeom>
            <a:noFill/>
            <a:ln>
              <a:noFill/>
            </a:ln>
          </p:spPr>
          <p:txBody>
            <a:bodyPr anchorCtr="0" anchor="ctr" bIns="45700" lIns="91425" spcFirstLastPara="1" rIns="91425" wrap="square" tIns="45700">
              <a:noAutofit/>
            </a:bodyPr>
            <a:lstStyle/>
            <a:p>
              <a:pPr indent="0" lvl="0" marL="0" marR="0" rtl="1" algn="ct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או במילים</a:t>
              </a:r>
              <a:endParaRPr sz="3600">
                <a:solidFill>
                  <a:schemeClr val="dk1"/>
                </a:solidFill>
                <a:latin typeface="Arial"/>
                <a:ea typeface="Arial"/>
                <a:cs typeface="Arial"/>
                <a:sym typeface="Arial"/>
              </a:endParaRPr>
            </a:p>
          </p:txBody>
        </p:sp>
      </p:grpSp>
      <p:sp>
        <p:nvSpPr>
          <p:cNvPr id="578" name="Google Shape;578;p23"/>
          <p:cNvSpPr txBox="1"/>
          <p:nvPr/>
        </p:nvSpPr>
        <p:spPr>
          <a:xfrm>
            <a:off x="5575299" y="3779836"/>
            <a:ext cx="6616699" cy="594995"/>
          </a:xfrm>
          <a:prstGeom prst="rect">
            <a:avLst/>
          </a:prstGeom>
          <a:blipFill rotWithShape="1">
            <a:blip r:embed="rId6">
              <a:alphaModFix/>
            </a:blip>
            <a:stretch>
              <a:fillRect b="-34690" l="0" r="0" t="-2755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79" name="Google Shape;579;p23"/>
          <p:cNvSpPr txBox="1"/>
          <p:nvPr/>
        </p:nvSpPr>
        <p:spPr>
          <a:xfrm>
            <a:off x="3314697" y="4636767"/>
            <a:ext cx="556895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80" name="Google Shape;580;p23"/>
          <p:cNvSpPr txBox="1"/>
          <p:nvPr/>
        </p:nvSpPr>
        <p:spPr>
          <a:xfrm>
            <a:off x="3473451" y="5668009"/>
            <a:ext cx="8718548" cy="594995"/>
          </a:xfrm>
          <a:prstGeom prst="rect">
            <a:avLst/>
          </a:prstGeom>
          <a:blipFill rotWithShape="1">
            <a:blip r:embed="rId8">
              <a:alphaModFix/>
            </a:blip>
            <a:stretch>
              <a:fillRect b="-36081" l="0" r="0"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5" name="Shape 585"/>
        <p:cNvGrpSpPr/>
        <p:nvPr/>
      </p:nvGrpSpPr>
      <p:grpSpPr>
        <a:xfrm>
          <a:off x="0" y="0"/>
          <a:ext cx="0" cy="0"/>
          <a:chOff x="0" y="0"/>
          <a:chExt cx="0" cy="0"/>
        </a:xfrm>
      </p:grpSpPr>
      <p:sp>
        <p:nvSpPr>
          <p:cNvPr id="586" name="Google Shape;586;p2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587" name="Google Shape;587;p2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588" name="Google Shape;588;p24"/>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589" name="Google Shape;589;p24"/>
          <p:cNvSpPr txBox="1"/>
          <p:nvPr/>
        </p:nvSpPr>
        <p:spPr>
          <a:xfrm>
            <a:off x="1301750" y="2194706"/>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דוגמאות</a:t>
            </a:r>
            <a:endParaRPr sz="3600">
              <a:solidFill>
                <a:schemeClr val="dk1"/>
              </a:solidFill>
              <a:latin typeface="Arial"/>
              <a:ea typeface="Arial"/>
              <a:cs typeface="Arial"/>
              <a:sym typeface="Arial"/>
            </a:endParaRPr>
          </a:p>
        </p:txBody>
      </p:sp>
      <p:sp>
        <p:nvSpPr>
          <p:cNvPr id="590" name="Google Shape;590;p24"/>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1" name="Google Shape;591;p24"/>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2" name="Google Shape;592;p24"/>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593" name="Google Shape;593;p24"/>
          <p:cNvSpPr txBox="1"/>
          <p:nvPr/>
        </p:nvSpPr>
        <p:spPr>
          <a:xfrm>
            <a:off x="1136651" y="2845878"/>
            <a:ext cx="2101849"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4" name="Google Shape;594;p24"/>
          <p:cNvSpPr txBox="1"/>
          <p:nvPr/>
        </p:nvSpPr>
        <p:spPr>
          <a:xfrm>
            <a:off x="1136650" y="3659625"/>
            <a:ext cx="2590800"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5" name="Google Shape;595;p24"/>
          <p:cNvSpPr txBox="1"/>
          <p:nvPr/>
        </p:nvSpPr>
        <p:spPr>
          <a:xfrm>
            <a:off x="6988172" y="2858578"/>
            <a:ext cx="4524378"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6" name="Google Shape;596;p24"/>
          <p:cNvSpPr txBox="1"/>
          <p:nvPr/>
        </p:nvSpPr>
        <p:spPr>
          <a:xfrm>
            <a:off x="4483100" y="2873663"/>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597" name="Google Shape;597;p24"/>
          <p:cNvSpPr txBox="1"/>
          <p:nvPr/>
        </p:nvSpPr>
        <p:spPr>
          <a:xfrm>
            <a:off x="4483100" y="3659625"/>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598" name="Google Shape;598;p24"/>
          <p:cNvSpPr txBox="1"/>
          <p:nvPr/>
        </p:nvSpPr>
        <p:spPr>
          <a:xfrm>
            <a:off x="6988172" y="3628020"/>
            <a:ext cx="4860928"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599" name="Google Shape;599;p24"/>
          <p:cNvSpPr txBox="1"/>
          <p:nvPr/>
        </p:nvSpPr>
        <p:spPr>
          <a:xfrm>
            <a:off x="1136650" y="4445586"/>
            <a:ext cx="2590800"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00" name="Google Shape;600;p24"/>
          <p:cNvSpPr txBox="1"/>
          <p:nvPr/>
        </p:nvSpPr>
        <p:spPr>
          <a:xfrm>
            <a:off x="4483100" y="4445587"/>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01" name="Google Shape;601;p24"/>
          <p:cNvSpPr txBox="1"/>
          <p:nvPr/>
        </p:nvSpPr>
        <p:spPr>
          <a:xfrm>
            <a:off x="6988172" y="4445585"/>
            <a:ext cx="4860928"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02" name="Google Shape;602;p24"/>
          <p:cNvSpPr txBox="1"/>
          <p:nvPr/>
        </p:nvSpPr>
        <p:spPr>
          <a:xfrm>
            <a:off x="1136650" y="5273938"/>
            <a:ext cx="2590800" cy="594995"/>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03" name="Google Shape;603;p24"/>
          <p:cNvSpPr txBox="1"/>
          <p:nvPr/>
        </p:nvSpPr>
        <p:spPr>
          <a:xfrm>
            <a:off x="4483100" y="5273938"/>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04" name="Google Shape;604;p24"/>
          <p:cNvSpPr txBox="1"/>
          <p:nvPr/>
        </p:nvSpPr>
        <p:spPr>
          <a:xfrm>
            <a:off x="1136650" y="5965506"/>
            <a:ext cx="10102850" cy="594995"/>
          </a:xfrm>
          <a:prstGeom prst="rect">
            <a:avLst/>
          </a:prstGeom>
          <a:blipFill rotWithShape="1">
            <a:blip r:embed="rId12">
              <a:alphaModFix/>
            </a:blip>
            <a:stretch>
              <a:fillRect b="-39173" l="-1808" r="-722" t="-23709"/>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1"/>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9" name="Shape 609"/>
        <p:cNvGrpSpPr/>
        <p:nvPr/>
      </p:nvGrpSpPr>
      <p:grpSpPr>
        <a:xfrm>
          <a:off x="0" y="0"/>
          <a:ext cx="0" cy="0"/>
          <a:chOff x="0" y="0"/>
          <a:chExt cx="0" cy="0"/>
        </a:xfrm>
      </p:grpSpPr>
      <p:sp>
        <p:nvSpPr>
          <p:cNvPr id="610" name="Google Shape;610;p2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11" name="Google Shape;611;p2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12" name="Google Shape;612;p25"/>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613" name="Google Shape;613;p25"/>
          <p:cNvSpPr txBox="1"/>
          <p:nvPr/>
        </p:nvSpPr>
        <p:spPr>
          <a:xfrm>
            <a:off x="1301750" y="2194706"/>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דוגמאות</a:t>
            </a:r>
            <a:endParaRPr sz="3600">
              <a:solidFill>
                <a:schemeClr val="dk1"/>
              </a:solidFill>
              <a:latin typeface="Arial"/>
              <a:ea typeface="Arial"/>
              <a:cs typeface="Arial"/>
              <a:sym typeface="Arial"/>
            </a:endParaRPr>
          </a:p>
        </p:txBody>
      </p:sp>
      <p:sp>
        <p:nvSpPr>
          <p:cNvPr id="614" name="Google Shape;614;p25"/>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5" name="Google Shape;615;p25"/>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6" name="Google Shape;616;p25"/>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617" name="Google Shape;617;p25"/>
          <p:cNvSpPr txBox="1"/>
          <p:nvPr/>
        </p:nvSpPr>
        <p:spPr>
          <a:xfrm>
            <a:off x="1136651" y="2845878"/>
            <a:ext cx="2101849"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8" name="Google Shape;618;p25"/>
          <p:cNvSpPr txBox="1"/>
          <p:nvPr/>
        </p:nvSpPr>
        <p:spPr>
          <a:xfrm>
            <a:off x="6988172" y="2858578"/>
            <a:ext cx="4524378"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19" name="Google Shape;619;p25"/>
          <p:cNvSpPr txBox="1"/>
          <p:nvPr/>
        </p:nvSpPr>
        <p:spPr>
          <a:xfrm>
            <a:off x="4483100" y="2873663"/>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0" name="Google Shape;620;p25"/>
          <p:cNvSpPr txBox="1"/>
          <p:nvPr/>
        </p:nvSpPr>
        <p:spPr>
          <a:xfrm>
            <a:off x="1136650" y="3535766"/>
            <a:ext cx="2590800"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1" name="Google Shape;621;p25"/>
          <p:cNvSpPr txBox="1"/>
          <p:nvPr/>
        </p:nvSpPr>
        <p:spPr>
          <a:xfrm>
            <a:off x="4483100" y="3535766"/>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2" name="Google Shape;622;p25"/>
          <p:cNvSpPr txBox="1"/>
          <p:nvPr/>
        </p:nvSpPr>
        <p:spPr>
          <a:xfrm>
            <a:off x="6988172" y="3504161"/>
            <a:ext cx="4860928"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3" name="Google Shape;623;p25"/>
          <p:cNvSpPr txBox="1"/>
          <p:nvPr/>
        </p:nvSpPr>
        <p:spPr>
          <a:xfrm>
            <a:off x="1136650" y="4166265"/>
            <a:ext cx="2590800"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4" name="Google Shape;624;p25"/>
          <p:cNvSpPr txBox="1"/>
          <p:nvPr/>
        </p:nvSpPr>
        <p:spPr>
          <a:xfrm>
            <a:off x="4483100" y="4166266"/>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5" name="Google Shape;625;p25"/>
          <p:cNvSpPr txBox="1"/>
          <p:nvPr/>
        </p:nvSpPr>
        <p:spPr>
          <a:xfrm>
            <a:off x="6988172" y="4166264"/>
            <a:ext cx="4860928"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6" name="Google Shape;626;p25"/>
          <p:cNvSpPr txBox="1"/>
          <p:nvPr/>
        </p:nvSpPr>
        <p:spPr>
          <a:xfrm>
            <a:off x="1136650" y="4796763"/>
            <a:ext cx="2590800" cy="594995"/>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7" name="Google Shape;627;p25"/>
          <p:cNvSpPr txBox="1"/>
          <p:nvPr/>
        </p:nvSpPr>
        <p:spPr>
          <a:xfrm>
            <a:off x="4483100" y="4796763"/>
            <a:ext cx="1885950"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because</a:t>
            </a:r>
            <a:endParaRPr sz="3600">
              <a:solidFill>
                <a:schemeClr val="dk1"/>
              </a:solidFill>
              <a:latin typeface="Arial"/>
              <a:ea typeface="Arial"/>
              <a:cs typeface="Arial"/>
              <a:sym typeface="Arial"/>
            </a:endParaRPr>
          </a:p>
        </p:txBody>
      </p:sp>
      <p:sp>
        <p:nvSpPr>
          <p:cNvPr id="628" name="Google Shape;628;p25"/>
          <p:cNvSpPr txBox="1"/>
          <p:nvPr/>
        </p:nvSpPr>
        <p:spPr>
          <a:xfrm>
            <a:off x="1136650" y="5391758"/>
            <a:ext cx="10102850" cy="594995"/>
          </a:xfrm>
          <a:prstGeom prst="rect">
            <a:avLst/>
          </a:prstGeom>
          <a:blipFill rotWithShape="1">
            <a:blip r:embed="rId12">
              <a:alphaModFix/>
            </a:blip>
            <a:stretch>
              <a:fillRect b="-38774" l="-1808" r="-722" t="-2244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29" name="Google Shape;629;p25"/>
          <p:cNvSpPr txBox="1"/>
          <p:nvPr/>
        </p:nvSpPr>
        <p:spPr>
          <a:xfrm>
            <a:off x="4983164" y="6057760"/>
            <a:ext cx="2225673" cy="594995"/>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9"/>
                                        </p:tgtEl>
                                        <p:attrNameLst>
                                          <p:attrName>style.visibility</p:attrName>
                                        </p:attrNameLst>
                                      </p:cBhvr>
                                      <p:to>
                                        <p:strVal val="visible"/>
                                      </p:to>
                                    </p:set>
                                    <p:animEffect filter="fade" transition="in">
                                      <p:cBhvr>
                                        <p:cTn dur="500"/>
                                        <p:tgtEl>
                                          <p:spTgt spid="62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2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36" name="Google Shape;636;p2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37" name="Google Shape;637;p26"/>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הגדרה פורמלית</a:t>
            </a:r>
            <a:endParaRPr/>
          </a:p>
        </p:txBody>
      </p:sp>
      <p:sp>
        <p:nvSpPr>
          <p:cNvPr id="638" name="Google Shape;638;p26"/>
          <p:cNvSpPr txBox="1"/>
          <p:nvPr/>
        </p:nvSpPr>
        <p:spPr>
          <a:xfrm>
            <a:off x="1301750" y="2194706"/>
            <a:ext cx="108902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דוגמאות</a:t>
            </a:r>
            <a:endParaRPr sz="3600">
              <a:solidFill>
                <a:schemeClr val="dk1"/>
              </a:solidFill>
              <a:latin typeface="Arial"/>
              <a:ea typeface="Arial"/>
              <a:cs typeface="Arial"/>
              <a:sym typeface="Arial"/>
            </a:endParaRPr>
          </a:p>
        </p:txBody>
      </p:sp>
      <p:sp>
        <p:nvSpPr>
          <p:cNvPr id="639" name="Google Shape;639;p26"/>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0" name="Google Shape;640;p26"/>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1" name="Google Shape;641;p26"/>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642" name="Google Shape;642;p26"/>
          <p:cNvSpPr txBox="1"/>
          <p:nvPr/>
        </p:nvSpPr>
        <p:spPr>
          <a:xfrm>
            <a:off x="1136650" y="2742231"/>
            <a:ext cx="10102850" cy="594995"/>
          </a:xfrm>
          <a:prstGeom prst="rect">
            <a:avLst/>
          </a:prstGeom>
          <a:blipFill rotWithShape="1">
            <a:blip r:embed="rId5">
              <a:alphaModFix/>
            </a:blip>
            <a:stretch>
              <a:fillRect b="-40205" l="-1808" r="-722" t="-2371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3" name="Google Shape;643;p26"/>
          <p:cNvSpPr txBox="1"/>
          <p:nvPr/>
        </p:nvSpPr>
        <p:spPr>
          <a:xfrm>
            <a:off x="10515600" y="4258456"/>
            <a:ext cx="164464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44" name="Google Shape;644;p26"/>
          <p:cNvSpPr txBox="1"/>
          <p:nvPr/>
        </p:nvSpPr>
        <p:spPr>
          <a:xfrm>
            <a:off x="4983164" y="3496918"/>
            <a:ext cx="2225673"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5" name="Google Shape;645;p26"/>
          <p:cNvSpPr txBox="1"/>
          <p:nvPr/>
        </p:nvSpPr>
        <p:spPr>
          <a:xfrm>
            <a:off x="8401050" y="4936935"/>
            <a:ext cx="3759199" cy="594995"/>
          </a:xfrm>
          <a:prstGeom prst="rect">
            <a:avLst/>
          </a:prstGeom>
          <a:blipFill rotWithShape="1">
            <a:blip r:embed="rId7">
              <a:alphaModFix/>
            </a:blip>
            <a:stretch>
              <a:fillRect b="-36081" l="-4374" r="-4860"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6" name="Google Shape;646;p26"/>
          <p:cNvSpPr txBox="1"/>
          <p:nvPr/>
        </p:nvSpPr>
        <p:spPr>
          <a:xfrm>
            <a:off x="4292601" y="5884518"/>
            <a:ext cx="3606799"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47" name="Google Shape;647;p26"/>
          <p:cNvSpPr txBox="1"/>
          <p:nvPr/>
        </p:nvSpPr>
        <p:spPr>
          <a:xfrm>
            <a:off x="-342899" y="4936932"/>
            <a:ext cx="8851900" cy="594995"/>
          </a:xfrm>
          <a:prstGeom prst="rect">
            <a:avLst/>
          </a:prstGeom>
          <a:blipFill rotWithShape="1">
            <a:blip r:embed="rId9">
              <a:alphaModFix/>
            </a:blip>
            <a:stretch>
              <a:fillRect b="-36081" l="0" r="-2065"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3"/>
                                        </p:tgtEl>
                                        <p:attrNameLst>
                                          <p:attrName>style.visibility</p:attrName>
                                        </p:attrNameLst>
                                      </p:cBhvr>
                                      <p:to>
                                        <p:strVal val="visible"/>
                                      </p:to>
                                    </p:set>
                                    <p:animEffect filter="fade" transition="in">
                                      <p:cBhvr>
                                        <p:cTn dur="500"/>
                                        <p:tgtEl>
                                          <p:spTgt spid="6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5"/>
                                        </p:tgtEl>
                                        <p:attrNameLst>
                                          <p:attrName>style.visibility</p:attrName>
                                        </p:attrNameLst>
                                      </p:cBhvr>
                                      <p:to>
                                        <p:strVal val="visible"/>
                                      </p:to>
                                    </p:set>
                                    <p:animEffect filter="fade" transition="in">
                                      <p:cBhvr>
                                        <p:cTn dur="500"/>
                                        <p:tgtEl>
                                          <p:spTgt spid="64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7"/>
                                        </p:tgtEl>
                                        <p:attrNameLst>
                                          <p:attrName>style.visibility</p:attrName>
                                        </p:attrNameLst>
                                      </p:cBhvr>
                                      <p:to>
                                        <p:strVal val="visible"/>
                                      </p:to>
                                    </p:set>
                                    <p:animEffect filter="fade" transition="in">
                                      <p:cBhvr>
                                        <p:cTn dur="500"/>
                                        <p:tgtEl>
                                          <p:spTgt spid="6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46"/>
                                        </p:tgtEl>
                                        <p:attrNameLst>
                                          <p:attrName>style.visibility</p:attrName>
                                        </p:attrNameLst>
                                      </p:cBhvr>
                                      <p:to>
                                        <p:strVal val="visible"/>
                                      </p:to>
                                    </p:set>
                                    <p:animEffect filter="fade" transition="in">
                                      <p:cBhvr>
                                        <p:cTn dur="500"/>
                                        <p:tgtEl>
                                          <p:spTgt spid="6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2" name="Shape 652"/>
        <p:cNvGrpSpPr/>
        <p:nvPr/>
      </p:nvGrpSpPr>
      <p:grpSpPr>
        <a:xfrm>
          <a:off x="0" y="0"/>
          <a:ext cx="0" cy="0"/>
          <a:chOff x="0" y="0"/>
          <a:chExt cx="0" cy="0"/>
        </a:xfrm>
      </p:grpSpPr>
      <p:sp>
        <p:nvSpPr>
          <p:cNvPr id="653" name="Google Shape;653;p2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54" name="Google Shape;654;p2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55" name="Google Shape;655;p27"/>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656" name="Google Shape;656;p27"/>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57" name="Google Shape;657;p27"/>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58" name="Google Shape;658;p27"/>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59" name="Google Shape;659;p27"/>
          <p:cNvSpPr txBox="1"/>
          <p:nvPr/>
        </p:nvSpPr>
        <p:spPr>
          <a:xfrm>
            <a:off x="9607550" y="2298441"/>
            <a:ext cx="123189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נגדיר</a:t>
            </a:r>
            <a:endParaRPr sz="3600">
              <a:solidFill>
                <a:schemeClr val="dk1"/>
              </a:solidFill>
              <a:latin typeface="Arial"/>
              <a:ea typeface="Arial"/>
              <a:cs typeface="Arial"/>
              <a:sym typeface="Arial"/>
            </a:endParaRPr>
          </a:p>
        </p:txBody>
      </p:sp>
      <p:sp>
        <p:nvSpPr>
          <p:cNvPr id="660" name="Google Shape;660;p27"/>
          <p:cNvSpPr txBox="1"/>
          <p:nvPr/>
        </p:nvSpPr>
        <p:spPr>
          <a:xfrm>
            <a:off x="4108449" y="2974783"/>
            <a:ext cx="4826001"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1" name="Google Shape;661;p27"/>
          <p:cNvSpPr txBox="1"/>
          <p:nvPr/>
        </p:nvSpPr>
        <p:spPr>
          <a:xfrm>
            <a:off x="628646" y="3569779"/>
            <a:ext cx="11404604" cy="741871"/>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2" name="Google Shape;662;p27"/>
          <p:cNvSpPr txBox="1"/>
          <p:nvPr/>
        </p:nvSpPr>
        <p:spPr>
          <a:xfrm>
            <a:off x="2152650" y="4469189"/>
            <a:ext cx="7283450" cy="741871"/>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3" name="Google Shape;663;p27"/>
          <p:cNvSpPr txBox="1"/>
          <p:nvPr/>
        </p:nvSpPr>
        <p:spPr>
          <a:xfrm>
            <a:off x="2120899" y="5543032"/>
            <a:ext cx="4667251" cy="741871"/>
          </a:xfrm>
          <a:prstGeom prst="rect">
            <a:avLst/>
          </a:prstGeom>
          <a:blipFill rotWithShape="1">
            <a:blip r:embed="rId8">
              <a:alphaModFix/>
            </a:blip>
            <a:stretch>
              <a:fillRect b="-30324" l="0" r="0" t="-30325"/>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64" name="Google Shape;664;p27"/>
          <p:cNvSpPr/>
          <p:nvPr/>
        </p:nvSpPr>
        <p:spPr>
          <a:xfrm>
            <a:off x="4318000" y="4527550"/>
            <a:ext cx="4546600" cy="604329"/>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65" name="Google Shape;665;p27"/>
          <p:cNvSpPr txBox="1"/>
          <p:nvPr/>
        </p:nvSpPr>
        <p:spPr>
          <a:xfrm>
            <a:off x="8496301" y="5445317"/>
            <a:ext cx="3232150"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סכום של טור הנדסי</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5">
                                            <p:txEl>
                                              <p:pRg end="0" st="0"/>
                                            </p:txEl>
                                          </p:spTgt>
                                        </p:tgtEl>
                                        <p:attrNameLst>
                                          <p:attrName>style.visibility</p:attrName>
                                        </p:attrNameLst>
                                      </p:cBhvr>
                                      <p:to>
                                        <p:strVal val="visible"/>
                                      </p:to>
                                    </p:set>
                                    <p:animEffect filter="fade" transition="in">
                                      <p:cBhvr>
                                        <p:cTn dur="500"/>
                                        <p:tgtEl>
                                          <p:spTgt spid="65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6"/>
                                        </p:tgtEl>
                                        <p:attrNameLst>
                                          <p:attrName>style.visibility</p:attrName>
                                        </p:attrNameLst>
                                      </p:cBhvr>
                                      <p:to>
                                        <p:strVal val="visible"/>
                                      </p:to>
                                    </p:set>
                                    <p:animEffect filter="fade" transition="in">
                                      <p:cBhvr>
                                        <p:cTn dur="500"/>
                                        <p:tgtEl>
                                          <p:spTgt spid="6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7"/>
                                        </p:tgtEl>
                                        <p:attrNameLst>
                                          <p:attrName>style.visibility</p:attrName>
                                        </p:attrNameLst>
                                      </p:cBhvr>
                                      <p:to>
                                        <p:strVal val="visible"/>
                                      </p:to>
                                    </p:set>
                                    <p:animEffect filter="fade" transition="in">
                                      <p:cBhvr>
                                        <p:cTn dur="500"/>
                                        <p:tgtEl>
                                          <p:spTgt spid="6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8"/>
                                        </p:tgtEl>
                                        <p:attrNameLst>
                                          <p:attrName>style.visibility</p:attrName>
                                        </p:attrNameLst>
                                      </p:cBhvr>
                                      <p:to>
                                        <p:strVal val="visible"/>
                                      </p:to>
                                    </p:set>
                                    <p:animEffect filter="fade" transition="in">
                                      <p:cBhvr>
                                        <p:cTn dur="500"/>
                                        <p:tgtEl>
                                          <p:spTgt spid="65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59"/>
                                        </p:tgtEl>
                                        <p:attrNameLst>
                                          <p:attrName>style.visibility</p:attrName>
                                        </p:attrNameLst>
                                      </p:cBhvr>
                                      <p:to>
                                        <p:strVal val="visible"/>
                                      </p:to>
                                    </p:set>
                                    <p:animEffect filter="fade" transition="in">
                                      <p:cBhvr>
                                        <p:cTn dur="500"/>
                                        <p:tgtEl>
                                          <p:spTgt spid="65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0"/>
                                        </p:tgtEl>
                                        <p:attrNameLst>
                                          <p:attrName>style.visibility</p:attrName>
                                        </p:attrNameLst>
                                      </p:cBhvr>
                                      <p:to>
                                        <p:strVal val="visible"/>
                                      </p:to>
                                    </p:set>
                                    <p:animEffect filter="fade" transition="in">
                                      <p:cBhvr>
                                        <p:cTn dur="500"/>
                                        <p:tgtEl>
                                          <p:spTgt spid="6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1"/>
                                        </p:tgtEl>
                                        <p:attrNameLst>
                                          <p:attrName>style.visibility</p:attrName>
                                        </p:attrNameLst>
                                      </p:cBhvr>
                                      <p:to>
                                        <p:strVal val="visible"/>
                                      </p:to>
                                    </p:set>
                                    <p:animEffect filter="fade" transition="in">
                                      <p:cBhvr>
                                        <p:cTn dur="500"/>
                                        <p:tgtEl>
                                          <p:spTgt spid="6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2"/>
                                        </p:tgtEl>
                                        <p:attrNameLst>
                                          <p:attrName>style.visibility</p:attrName>
                                        </p:attrNameLst>
                                      </p:cBhvr>
                                      <p:to>
                                        <p:strVal val="visible"/>
                                      </p:to>
                                    </p:set>
                                    <p:animEffect filter="fade" transition="in">
                                      <p:cBhvr>
                                        <p:cTn dur="500"/>
                                        <p:tgtEl>
                                          <p:spTgt spid="66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4"/>
                                        </p:tgtEl>
                                        <p:attrNameLst>
                                          <p:attrName>style.visibility</p:attrName>
                                        </p:attrNameLst>
                                      </p:cBhvr>
                                      <p:to>
                                        <p:strVal val="visible"/>
                                      </p:to>
                                    </p:set>
                                    <p:animEffect filter="fade" transition="in">
                                      <p:cBhvr>
                                        <p:cTn dur="500"/>
                                        <p:tgtEl>
                                          <p:spTgt spid="66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5"/>
                                        </p:tgtEl>
                                        <p:attrNameLst>
                                          <p:attrName>style.visibility</p:attrName>
                                        </p:attrNameLst>
                                      </p:cBhvr>
                                      <p:to>
                                        <p:strVal val="visible"/>
                                      </p:to>
                                    </p:set>
                                    <p:animEffect filter="fade" transition="in">
                                      <p:cBhvr>
                                        <p:cTn dur="500"/>
                                        <p:tgtEl>
                                          <p:spTgt spid="66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63"/>
                                        </p:tgtEl>
                                        <p:attrNameLst>
                                          <p:attrName>style.visibility</p:attrName>
                                        </p:attrNameLst>
                                      </p:cBhvr>
                                      <p:to>
                                        <p:strVal val="visible"/>
                                      </p:to>
                                    </p:set>
                                    <p:animEffect filter="fade" transition="in">
                                      <p:cBhvr>
                                        <p:cTn dur="500"/>
                                        <p:tgtEl>
                                          <p:spTgt spid="66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0" name="Shape 670"/>
        <p:cNvGrpSpPr/>
        <p:nvPr/>
      </p:nvGrpSpPr>
      <p:grpSpPr>
        <a:xfrm>
          <a:off x="0" y="0"/>
          <a:ext cx="0" cy="0"/>
          <a:chOff x="0" y="0"/>
          <a:chExt cx="0" cy="0"/>
        </a:xfrm>
      </p:grpSpPr>
      <p:sp>
        <p:nvSpPr>
          <p:cNvPr id="671" name="Google Shape;671;p2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72" name="Google Shape;672;p2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73" name="Google Shape;673;p28"/>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674" name="Google Shape;674;p28"/>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5" name="Google Shape;675;p28"/>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6" name="Google Shape;676;p28"/>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77" name="Google Shape;677;p28"/>
          <p:cNvSpPr txBox="1"/>
          <p:nvPr/>
        </p:nvSpPr>
        <p:spPr>
          <a:xfrm>
            <a:off x="2120899" y="3058064"/>
            <a:ext cx="4667251" cy="741871"/>
          </a:xfrm>
          <a:prstGeom prst="rect">
            <a:avLst/>
          </a:prstGeom>
          <a:blipFill rotWithShape="1">
            <a:blip r:embed="rId5">
              <a:alphaModFix/>
            </a:blip>
            <a:stretch>
              <a:fillRect b="-31400" l="0" r="0" t="-305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8" name="Google Shape;678;p28"/>
          <p:cNvSpPr txBox="1"/>
          <p:nvPr/>
        </p:nvSpPr>
        <p:spPr>
          <a:xfrm>
            <a:off x="1441448" y="4328064"/>
            <a:ext cx="7429502" cy="1298036"/>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79" name="Google Shape;679;p28"/>
          <p:cNvSpPr/>
          <p:nvPr/>
        </p:nvSpPr>
        <p:spPr>
          <a:xfrm>
            <a:off x="4876800" y="4387850"/>
            <a:ext cx="1143000" cy="1124726"/>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0" name="Google Shape;680;p28"/>
          <p:cNvSpPr txBox="1"/>
          <p:nvPr/>
        </p:nvSpPr>
        <p:spPr>
          <a:xfrm>
            <a:off x="5041900" y="5645064"/>
            <a:ext cx="812800" cy="58477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81" name="Google Shape;681;p28"/>
          <p:cNvSpPr txBox="1"/>
          <p:nvPr/>
        </p:nvSpPr>
        <p:spPr>
          <a:xfrm>
            <a:off x="7816817" y="4328064"/>
            <a:ext cx="3727483" cy="1298036"/>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82" name="Google Shape;682;p28"/>
          <p:cNvSpPr/>
          <p:nvPr/>
        </p:nvSpPr>
        <p:spPr>
          <a:xfrm>
            <a:off x="6096000" y="4387850"/>
            <a:ext cx="1558934" cy="1139693"/>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683" name="Google Shape;683;p28"/>
          <p:cNvSpPr txBox="1"/>
          <p:nvPr/>
        </p:nvSpPr>
        <p:spPr>
          <a:xfrm>
            <a:off x="6337302" y="5645064"/>
            <a:ext cx="1082753"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שלילי</a:t>
            </a:r>
            <a:endParaRPr sz="3200">
              <a:solidFill>
                <a:schemeClr val="dk1"/>
              </a:solidFill>
              <a:latin typeface="Arial"/>
              <a:ea typeface="Arial"/>
              <a:cs typeface="Arial"/>
              <a:sym typeface="Arial"/>
            </a:endParaRPr>
          </a:p>
        </p:txBody>
      </p:sp>
      <p:sp>
        <p:nvSpPr>
          <p:cNvPr id="684" name="Google Shape;684;p28"/>
          <p:cNvSpPr txBox="1"/>
          <p:nvPr/>
        </p:nvSpPr>
        <p:spPr>
          <a:xfrm>
            <a:off x="9048719" y="5656163"/>
            <a:ext cx="2736882" cy="56257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85" name="Google Shape;685;p28"/>
          <p:cNvSpPr txBox="1"/>
          <p:nvPr/>
        </p:nvSpPr>
        <p:spPr>
          <a:xfrm>
            <a:off x="2940050" y="5645064"/>
            <a:ext cx="1860549" cy="584775"/>
          </a:xfrm>
          <a:prstGeom prst="rect">
            <a:avLst/>
          </a:prstGeom>
          <a:blipFill rotWithShape="1">
            <a:blip r:embed="rId10">
              <a:alphaModFix/>
            </a:blip>
            <a:stretch>
              <a:fillRect b="-27272" l="0" r="-7789" t="-1515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8"/>
                                        </p:tgtEl>
                                        <p:attrNameLst>
                                          <p:attrName>style.visibility</p:attrName>
                                        </p:attrNameLst>
                                      </p:cBhvr>
                                      <p:to>
                                        <p:strVal val="visible"/>
                                      </p:to>
                                    </p:set>
                                    <p:animEffect filter="fade" transition="in">
                                      <p:cBhvr>
                                        <p:cTn dur="500"/>
                                        <p:tgtEl>
                                          <p:spTgt spid="6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9"/>
                                        </p:tgtEl>
                                        <p:attrNameLst>
                                          <p:attrName>style.visibility</p:attrName>
                                        </p:attrNameLst>
                                      </p:cBhvr>
                                      <p:to>
                                        <p:strVal val="visible"/>
                                      </p:to>
                                    </p:set>
                                    <p:animEffect filter="fade" transition="in">
                                      <p:cBhvr>
                                        <p:cTn dur="500"/>
                                        <p:tgtEl>
                                          <p:spTgt spid="6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0"/>
                                        </p:tgtEl>
                                        <p:attrNameLst>
                                          <p:attrName>style.visibility</p:attrName>
                                        </p:attrNameLst>
                                      </p:cBhvr>
                                      <p:to>
                                        <p:strVal val="visible"/>
                                      </p:to>
                                    </p:set>
                                    <p:animEffect filter="fade" transition="in">
                                      <p:cBhvr>
                                        <p:cTn dur="500"/>
                                        <p:tgtEl>
                                          <p:spTgt spid="68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5"/>
                                        </p:tgtEl>
                                        <p:attrNameLst>
                                          <p:attrName>style.visibility</p:attrName>
                                        </p:attrNameLst>
                                      </p:cBhvr>
                                      <p:to>
                                        <p:strVal val="visible"/>
                                      </p:to>
                                    </p:set>
                                    <p:animEffect filter="fade" transition="in">
                                      <p:cBhvr>
                                        <p:cTn dur="500"/>
                                        <p:tgtEl>
                                          <p:spTgt spid="68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2"/>
                                        </p:tgtEl>
                                        <p:attrNameLst>
                                          <p:attrName>style.visibility</p:attrName>
                                        </p:attrNameLst>
                                      </p:cBhvr>
                                      <p:to>
                                        <p:strVal val="visible"/>
                                      </p:to>
                                    </p:set>
                                    <p:animEffect filter="fade" transition="in">
                                      <p:cBhvr>
                                        <p:cTn dur="500"/>
                                        <p:tgtEl>
                                          <p:spTgt spid="68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3"/>
                                        </p:tgtEl>
                                        <p:attrNameLst>
                                          <p:attrName>style.visibility</p:attrName>
                                        </p:attrNameLst>
                                      </p:cBhvr>
                                      <p:to>
                                        <p:strVal val="visible"/>
                                      </p:to>
                                    </p:set>
                                    <p:animEffect filter="fade" transition="in">
                                      <p:cBhvr>
                                        <p:cTn dur="500"/>
                                        <p:tgtEl>
                                          <p:spTgt spid="6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1"/>
                                        </p:tgtEl>
                                        <p:attrNameLst>
                                          <p:attrName>style.visibility</p:attrName>
                                        </p:attrNameLst>
                                      </p:cBhvr>
                                      <p:to>
                                        <p:strVal val="visible"/>
                                      </p:to>
                                    </p:set>
                                    <p:animEffect filter="fade" transition="in">
                                      <p:cBhvr>
                                        <p:cTn dur="500"/>
                                        <p:tgtEl>
                                          <p:spTgt spid="6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84"/>
                                        </p:tgtEl>
                                        <p:attrNameLst>
                                          <p:attrName>style.visibility</p:attrName>
                                        </p:attrNameLst>
                                      </p:cBhvr>
                                      <p:to>
                                        <p:strVal val="visible"/>
                                      </p:to>
                                    </p:set>
                                    <p:animEffect filter="fade" transition="in">
                                      <p:cBhvr>
                                        <p:cTn dur="500"/>
                                        <p:tgtEl>
                                          <p:spTgt spid="6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0" name="Shape 690"/>
        <p:cNvGrpSpPr/>
        <p:nvPr/>
      </p:nvGrpSpPr>
      <p:grpSpPr>
        <a:xfrm>
          <a:off x="0" y="0"/>
          <a:ext cx="0" cy="0"/>
          <a:chOff x="0" y="0"/>
          <a:chExt cx="0" cy="0"/>
        </a:xfrm>
      </p:grpSpPr>
      <p:sp>
        <p:nvSpPr>
          <p:cNvPr id="691" name="Google Shape;691;p2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92" name="Google Shape;692;p2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693" name="Google Shape;693;p29"/>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694" name="Google Shape;694;p29"/>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5" name="Google Shape;695;p29"/>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6" name="Google Shape;696;p29"/>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697" name="Google Shape;697;p29"/>
          <p:cNvSpPr txBox="1"/>
          <p:nvPr/>
        </p:nvSpPr>
        <p:spPr>
          <a:xfrm>
            <a:off x="2120899" y="3058064"/>
            <a:ext cx="4667251" cy="741871"/>
          </a:xfrm>
          <a:prstGeom prst="rect">
            <a:avLst/>
          </a:prstGeom>
          <a:blipFill rotWithShape="1">
            <a:blip r:embed="rId5">
              <a:alphaModFix/>
            </a:blip>
            <a:stretch>
              <a:fillRect b="-31400" l="0" r="0" t="-30576"/>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8" name="Google Shape;698;p29"/>
          <p:cNvSpPr txBox="1"/>
          <p:nvPr/>
        </p:nvSpPr>
        <p:spPr>
          <a:xfrm>
            <a:off x="1441448" y="4328064"/>
            <a:ext cx="7429502" cy="1298036"/>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699" name="Google Shape;699;p29"/>
          <p:cNvSpPr/>
          <p:nvPr/>
        </p:nvSpPr>
        <p:spPr>
          <a:xfrm>
            <a:off x="4876800" y="4387850"/>
            <a:ext cx="1143000" cy="1124726"/>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0" name="Google Shape;700;p29"/>
          <p:cNvSpPr txBox="1"/>
          <p:nvPr/>
        </p:nvSpPr>
        <p:spPr>
          <a:xfrm>
            <a:off x="5041900" y="5645064"/>
            <a:ext cx="812800" cy="58477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01" name="Google Shape;701;p29"/>
          <p:cNvSpPr txBox="1"/>
          <p:nvPr/>
        </p:nvSpPr>
        <p:spPr>
          <a:xfrm>
            <a:off x="7816817" y="4328064"/>
            <a:ext cx="2559083" cy="1298036"/>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02" name="Google Shape;702;p29"/>
          <p:cNvSpPr/>
          <p:nvPr/>
        </p:nvSpPr>
        <p:spPr>
          <a:xfrm>
            <a:off x="6096000" y="4387850"/>
            <a:ext cx="1558934" cy="1139693"/>
          </a:xfrm>
          <a:prstGeom prst="rect">
            <a:avLst/>
          </a:prstGeom>
          <a:noFill/>
          <a:ln cap="flat" cmpd="sng" w="19050">
            <a:solidFill>
              <a:srgbClr val="08283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03" name="Google Shape;703;p29"/>
          <p:cNvSpPr txBox="1"/>
          <p:nvPr/>
        </p:nvSpPr>
        <p:spPr>
          <a:xfrm>
            <a:off x="6337302" y="5645064"/>
            <a:ext cx="1082753"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Arial"/>
                <a:ea typeface="Arial"/>
                <a:cs typeface="Arial"/>
                <a:sym typeface="Arial"/>
              </a:rPr>
              <a:t>שלילי</a:t>
            </a:r>
            <a:endParaRPr sz="3200">
              <a:solidFill>
                <a:schemeClr val="dk1"/>
              </a:solidFill>
              <a:latin typeface="Arial"/>
              <a:ea typeface="Arial"/>
              <a:cs typeface="Arial"/>
              <a:sym typeface="Arial"/>
            </a:endParaRPr>
          </a:p>
        </p:txBody>
      </p:sp>
      <p:sp>
        <p:nvSpPr>
          <p:cNvPr id="704" name="Google Shape;704;p29"/>
          <p:cNvSpPr txBox="1"/>
          <p:nvPr/>
        </p:nvSpPr>
        <p:spPr>
          <a:xfrm>
            <a:off x="660398" y="5744459"/>
            <a:ext cx="1676402"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כלומר...</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04"/>
                                        </p:tgtEl>
                                        <p:attrNameLst>
                                          <p:attrName>style.visibility</p:attrName>
                                        </p:attrNameLst>
                                      </p:cBhvr>
                                      <p:to>
                                        <p:strVal val="visible"/>
                                      </p:to>
                                    </p:set>
                                    <p:animEffect filter="fade" transition="in">
                                      <p:cBhvr>
                                        <p:cTn dur="500"/>
                                        <p:tgtEl>
                                          <p:spTgt spid="7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 name="Shape 45"/>
        <p:cNvGrpSpPr/>
        <p:nvPr/>
      </p:nvGrpSpPr>
      <p:grpSpPr>
        <a:xfrm>
          <a:off x="0" y="0"/>
          <a:ext cx="0" cy="0"/>
          <a:chOff x="0" y="0"/>
          <a:chExt cx="0" cy="0"/>
        </a:xfrm>
      </p:grpSpPr>
      <p:sp>
        <p:nvSpPr>
          <p:cNvPr id="46" name="Google Shape;46;p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47" name="Google Shape;47;p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48" name="Google Shape;48;p3"/>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grpSp>
        <p:nvGrpSpPr>
          <p:cNvPr id="49" name="Google Shape;49;p3"/>
          <p:cNvGrpSpPr/>
          <p:nvPr/>
        </p:nvGrpSpPr>
        <p:grpSpPr>
          <a:xfrm>
            <a:off x="0" y="603883"/>
            <a:ext cx="7184571" cy="5250641"/>
            <a:chOff x="571500" y="1242689"/>
            <a:chExt cx="7184571" cy="5250641"/>
          </a:xfrm>
        </p:grpSpPr>
        <p:sp>
          <p:nvSpPr>
            <p:cNvPr id="50" name="Google Shape;50;p3"/>
            <p:cNvSpPr/>
            <p:nvPr/>
          </p:nvSpPr>
          <p:spPr>
            <a:xfrm>
              <a:off x="571500" y="1242689"/>
              <a:ext cx="7184569" cy="516899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3"/>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3"/>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3"/>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b="0" i="0" lang="en-US" sz="1800" u="none" cap="none" strike="noStrike">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54" name="Google Shape;54;p3"/>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5" name="Google Shape;55;p3"/>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56" name="Google Shape;56;p3"/>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57" name="Google Shape;57;p3"/>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p:txBody>
        </p:sp>
        <p:sp>
          <p:nvSpPr>
            <p:cNvPr id="58" name="Google Shape;58;p3"/>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1800">
                  <a:solidFill>
                    <a:srgbClr val="AF00DB"/>
                  </a:solidFill>
                  <a:latin typeface="Consolas"/>
                  <a:ea typeface="Consolas"/>
                  <a:cs typeface="Consolas"/>
                  <a:sym typeface="Consolas"/>
                </a:rPr>
                <a:t>import</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random</a:t>
              </a:r>
              <a:endParaRPr b="0" sz="18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AF00DB"/>
                  </a:solidFill>
                  <a:latin typeface="Consolas"/>
                  <a:ea typeface="Consolas"/>
                  <a:cs typeface="Consolas"/>
                  <a:sym typeface="Consolas"/>
                </a:rPr>
                <a:t>import</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timeit</a:t>
              </a:r>
              <a:endParaRPr b="0" sz="1800">
                <a:solidFill>
                  <a:srgbClr val="3B3B3B"/>
                </a:solidFill>
                <a:latin typeface="Consolas"/>
                <a:ea typeface="Consolas"/>
                <a:cs typeface="Consolas"/>
                <a:sym typeface="Consolas"/>
              </a:endParaRPr>
            </a:p>
            <a:p>
              <a:pPr indent="0" lvl="0" marL="0" marR="0" rtl="0" algn="l">
                <a:spcBef>
                  <a:spcPts val="0"/>
                </a:spcBef>
                <a:spcAft>
                  <a:spcPts val="0"/>
                </a:spcAft>
                <a:buNone/>
              </a:pPr>
              <a:r>
                <a:t/>
              </a:r>
              <a:endParaRPr b="0" sz="1800">
                <a:solidFill>
                  <a:srgbClr val="0000FF"/>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0000FF"/>
                  </a:solidFill>
                  <a:latin typeface="Consolas"/>
                  <a:ea typeface="Consolas"/>
                  <a:cs typeface="Consolas"/>
                  <a:sym typeface="Consolas"/>
                </a:rPr>
                <a:t>def</a:t>
              </a:r>
              <a:r>
                <a:rPr b="0" lang="en-US" sz="1800">
                  <a:solidFill>
                    <a:srgbClr val="3B3B3B"/>
                  </a:solidFill>
                  <a:latin typeface="Consolas"/>
                  <a:ea typeface="Consolas"/>
                  <a:cs typeface="Consolas"/>
                  <a:sym typeface="Consolas"/>
                </a:rPr>
                <a:t> </a:t>
              </a:r>
              <a:r>
                <a:rPr b="0" lang="en-US" sz="1800">
                  <a:solidFill>
                    <a:srgbClr val="795E26"/>
                  </a:solidFill>
                  <a:latin typeface="Consolas"/>
                  <a:ea typeface="Consolas"/>
                  <a:cs typeface="Consolas"/>
                  <a:sym typeface="Consolas"/>
                </a:rPr>
                <a:t>generate_random_ints</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n</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    </a:t>
              </a:r>
              <a:r>
                <a:rPr b="0" lang="en-US" sz="1800">
                  <a:solidFill>
                    <a:srgbClr val="AF00DB"/>
                  </a:solidFill>
                  <a:latin typeface="Consolas"/>
                  <a:ea typeface="Consolas"/>
                  <a:cs typeface="Consolas"/>
                  <a:sym typeface="Consolas"/>
                </a:rPr>
                <a:t>return</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random</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randint</a:t>
              </a:r>
              <a:r>
                <a:rPr b="0" lang="en-US" sz="1800">
                  <a:solidFill>
                    <a:srgbClr val="3B3B3B"/>
                  </a:solidFill>
                  <a:latin typeface="Consolas"/>
                  <a:ea typeface="Consolas"/>
                  <a:cs typeface="Consolas"/>
                  <a:sym typeface="Consolas"/>
                </a:rPr>
                <a:t>(</a:t>
              </a:r>
              <a:r>
                <a:rPr b="0" lang="en-US" sz="1800">
                  <a:solidFill>
                    <a:srgbClr val="098658"/>
                  </a:solidFill>
                  <a:latin typeface="Consolas"/>
                  <a:ea typeface="Consolas"/>
                  <a:cs typeface="Consolas"/>
                  <a:sym typeface="Consolas"/>
                </a:rPr>
                <a:t>0</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n</a:t>
              </a:r>
              <a:r>
                <a:rPr b="0" lang="en-US" sz="1800">
                  <a:solidFill>
                    <a:srgbClr val="3B3B3B"/>
                  </a:solidFill>
                  <a:latin typeface="Consolas"/>
                  <a:ea typeface="Consolas"/>
                  <a:cs typeface="Consolas"/>
                  <a:sym typeface="Consolas"/>
                </a:rPr>
                <a:t>) </a:t>
              </a:r>
              <a:r>
                <a:rPr b="0" lang="en-US" sz="1800">
                  <a:solidFill>
                    <a:srgbClr val="AF00DB"/>
                  </a:solidFill>
                  <a:latin typeface="Consolas"/>
                  <a:ea typeface="Consolas"/>
                  <a:cs typeface="Consolas"/>
                  <a:sym typeface="Consolas"/>
                </a:rPr>
                <a:t>for</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_</a:t>
              </a:r>
              <a:r>
                <a:rPr b="0" lang="en-US" sz="1800">
                  <a:solidFill>
                    <a:srgbClr val="3B3B3B"/>
                  </a:solidFill>
                  <a:latin typeface="Consolas"/>
                  <a:ea typeface="Consolas"/>
                  <a:cs typeface="Consolas"/>
                  <a:sym typeface="Consolas"/>
                </a:rPr>
                <a:t>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range</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n</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t/>
              </a:r>
              <a:endParaRPr b="0" sz="1800">
                <a:solidFill>
                  <a:srgbClr val="001080"/>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001080"/>
                  </a:solidFill>
                  <a:latin typeface="Consolas"/>
                  <a:ea typeface="Consolas"/>
                  <a:cs typeface="Consolas"/>
                  <a:sym typeface="Consolas"/>
                </a:rPr>
                <a:t>lst</a:t>
              </a:r>
              <a:r>
                <a:rPr b="0" lang="en-US" sz="1800">
                  <a:solidFill>
                    <a:srgbClr val="3B3B3B"/>
                  </a:solidFill>
                  <a:latin typeface="Consolas"/>
                  <a:ea typeface="Consolas"/>
                  <a:cs typeface="Consolas"/>
                  <a:sym typeface="Consolas"/>
                </a:rPr>
                <a:t> </a:t>
              </a:r>
              <a:r>
                <a:rPr b="0" lang="en-US" sz="1800">
                  <a:solidFill>
                    <a:srgbClr val="000000"/>
                  </a:solidFill>
                  <a:latin typeface="Consolas"/>
                  <a:ea typeface="Consolas"/>
                  <a:cs typeface="Consolas"/>
                  <a:sym typeface="Consolas"/>
                </a:rPr>
                <a:t>=</a:t>
              </a:r>
              <a:r>
                <a:rPr b="0" lang="en-US" sz="1800">
                  <a:solidFill>
                    <a:srgbClr val="3B3B3B"/>
                  </a:solidFill>
                  <a:latin typeface="Consolas"/>
                  <a:ea typeface="Consolas"/>
                  <a:cs typeface="Consolas"/>
                  <a:sym typeface="Consolas"/>
                </a:rPr>
                <a:t> </a:t>
              </a:r>
              <a:r>
                <a:rPr b="0" lang="en-US" sz="1800">
                  <a:solidFill>
                    <a:srgbClr val="795E26"/>
                  </a:solidFill>
                  <a:latin typeface="Consolas"/>
                  <a:ea typeface="Consolas"/>
                  <a:cs typeface="Consolas"/>
                  <a:sym typeface="Consolas"/>
                </a:rPr>
                <a:t>generate_random_ints</a:t>
              </a:r>
              <a:r>
                <a:rPr b="0" lang="en-US" sz="1800">
                  <a:solidFill>
                    <a:srgbClr val="3B3B3B"/>
                  </a:solidFill>
                  <a:latin typeface="Consolas"/>
                  <a:ea typeface="Consolas"/>
                  <a:cs typeface="Consolas"/>
                  <a:sym typeface="Consolas"/>
                </a:rPr>
                <a:t>(</a:t>
              </a:r>
              <a:r>
                <a:rPr b="0" lang="en-US" sz="1800">
                  <a:solidFill>
                    <a:srgbClr val="098658"/>
                  </a:solidFill>
                  <a:latin typeface="Consolas"/>
                  <a:ea typeface="Consolas"/>
                  <a:cs typeface="Consolas"/>
                  <a:sym typeface="Consolas"/>
                </a:rPr>
                <a:t>20</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001080"/>
                  </a:solidFill>
                  <a:latin typeface="Consolas"/>
                  <a:ea typeface="Consolas"/>
                  <a:cs typeface="Consolas"/>
                  <a:sym typeface="Consolas"/>
                </a:rPr>
                <a:t>time</a:t>
              </a:r>
              <a:r>
                <a:rPr b="0" lang="en-US" sz="1800">
                  <a:solidFill>
                    <a:srgbClr val="3B3B3B"/>
                  </a:solidFill>
                  <a:latin typeface="Consolas"/>
                  <a:ea typeface="Consolas"/>
                  <a:cs typeface="Consolas"/>
                  <a:sym typeface="Consolas"/>
                </a:rPr>
                <a:t> </a:t>
              </a:r>
              <a:r>
                <a:rPr b="0" lang="en-US" sz="1800">
                  <a:solidFill>
                    <a:srgbClr val="000000"/>
                  </a:solidFill>
                  <a:latin typeface="Consolas"/>
                  <a:ea typeface="Consolas"/>
                  <a:cs typeface="Consolas"/>
                  <a:sym typeface="Consolas"/>
                </a:rPr>
                <a:t>=</a:t>
              </a:r>
              <a:r>
                <a:rPr b="0" lang="en-US" sz="1800">
                  <a:solidFill>
                    <a:srgbClr val="3B3B3B"/>
                  </a:solidFill>
                  <a:latin typeface="Consolas"/>
                  <a:ea typeface="Consolas"/>
                  <a:cs typeface="Consolas"/>
                  <a:sym typeface="Consolas"/>
                </a:rPr>
                <a:t> </a:t>
              </a:r>
              <a:r>
                <a:rPr b="0" lang="en-US" sz="1800">
                  <a:solidFill>
                    <a:srgbClr val="267F99"/>
                  </a:solidFill>
                  <a:latin typeface="Consolas"/>
                  <a:ea typeface="Consolas"/>
                  <a:cs typeface="Consolas"/>
                  <a:sym typeface="Consolas"/>
                </a:rPr>
                <a:t>timeit</a:t>
              </a:r>
              <a:r>
                <a:rPr b="0" lang="en-US" sz="1800">
                  <a:solidFill>
                    <a:srgbClr val="3B3B3B"/>
                  </a:solidFill>
                  <a:latin typeface="Consolas"/>
                  <a:ea typeface="Consolas"/>
                  <a:cs typeface="Consolas"/>
                  <a:sym typeface="Consolas"/>
                </a:rPr>
                <a:t>.</a:t>
              </a:r>
              <a:r>
                <a:rPr b="0" lang="en-US" sz="1800">
                  <a:solidFill>
                    <a:srgbClr val="795E26"/>
                  </a:solidFill>
                  <a:latin typeface="Consolas"/>
                  <a:ea typeface="Consolas"/>
                  <a:cs typeface="Consolas"/>
                  <a:sym typeface="Consolas"/>
                </a:rPr>
                <a:t>timeit</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    </a:t>
              </a:r>
              <a:r>
                <a:rPr b="0" lang="en-US" sz="1800">
                  <a:solidFill>
                    <a:srgbClr val="0000FF"/>
                  </a:solidFill>
                  <a:latin typeface="Consolas"/>
                  <a:ea typeface="Consolas"/>
                  <a:cs typeface="Consolas"/>
                  <a:sym typeface="Consolas"/>
                </a:rPr>
                <a:t>lambda</a:t>
              </a:r>
              <a:r>
                <a:rPr b="0" lang="en-US" sz="1800">
                  <a:solidFill>
                    <a:srgbClr val="3B3B3B"/>
                  </a:solidFill>
                  <a:latin typeface="Consolas"/>
                  <a:ea typeface="Consolas"/>
                  <a:cs typeface="Consolas"/>
                  <a:sym typeface="Consolas"/>
                </a:rPr>
                <a:t>: </a:t>
              </a:r>
              <a:r>
                <a:rPr b="0" lang="en-US" sz="1800">
                  <a:solidFill>
                    <a:srgbClr val="795E26"/>
                  </a:solidFill>
                  <a:latin typeface="Consolas"/>
                  <a:ea typeface="Consolas"/>
                  <a:cs typeface="Consolas"/>
                  <a:sym typeface="Consolas"/>
                </a:rPr>
                <a:t>sum</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lst</a:t>
              </a: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number</a:t>
              </a:r>
              <a:r>
                <a:rPr b="0" lang="en-US" sz="1800">
                  <a:solidFill>
                    <a:srgbClr val="000000"/>
                  </a:solidFill>
                  <a:latin typeface="Consolas"/>
                  <a:ea typeface="Consolas"/>
                  <a:cs typeface="Consolas"/>
                  <a:sym typeface="Consolas"/>
                </a:rPr>
                <a:t>=</a:t>
              </a:r>
              <a:r>
                <a:rPr b="0" lang="en-US" sz="1800">
                  <a:solidFill>
                    <a:srgbClr val="098658"/>
                  </a:solidFill>
                  <a:latin typeface="Consolas"/>
                  <a:ea typeface="Consolas"/>
                  <a:cs typeface="Consolas"/>
                  <a:sym typeface="Consolas"/>
                </a:rPr>
                <a:t>10000</a:t>
              </a:r>
              <a:endParaRPr b="0" sz="18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18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1800">
                  <a:solidFill>
                    <a:srgbClr val="795E26"/>
                  </a:solidFill>
                  <a:latin typeface="Consolas"/>
                  <a:ea typeface="Consolas"/>
                  <a:cs typeface="Consolas"/>
                  <a:sym typeface="Consolas"/>
                </a:rPr>
                <a:t>print</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time</a:t>
              </a:r>
              <a:r>
                <a:rPr b="0" lang="en-US" sz="1800">
                  <a:solidFill>
                    <a:srgbClr val="3B3B3B"/>
                  </a:solidFill>
                  <a:latin typeface="Consolas"/>
                  <a:ea typeface="Consolas"/>
                  <a:cs typeface="Consolas"/>
                  <a:sym typeface="Consolas"/>
                </a:rPr>
                <a:t>) </a:t>
              </a:r>
              <a:r>
                <a:rPr b="0" lang="en-US" sz="1800">
                  <a:solidFill>
                    <a:srgbClr val="008000"/>
                  </a:solidFill>
                  <a:latin typeface="Consolas"/>
                  <a:ea typeface="Consolas"/>
                  <a:cs typeface="Consolas"/>
                  <a:sym typeface="Consolas"/>
                </a:rPr>
                <a:t># 0.0009647</a:t>
              </a:r>
              <a:endParaRPr b="0" sz="1800">
                <a:solidFill>
                  <a:srgbClr val="3B3B3B"/>
                </a:solidFill>
                <a:latin typeface="Consolas"/>
                <a:ea typeface="Consolas"/>
                <a:cs typeface="Consolas"/>
                <a:sym typeface="Consolas"/>
              </a:endParaRPr>
            </a:p>
          </p:txBody>
        </p:sp>
        <p:cxnSp>
          <p:nvCxnSpPr>
            <p:cNvPr id="59" name="Google Shape;59;p3"/>
            <p:cNvCxnSpPr/>
            <p:nvPr/>
          </p:nvCxnSpPr>
          <p:spPr>
            <a:xfrm>
              <a:off x="1333501" y="2762698"/>
              <a:ext cx="0" cy="274320"/>
            </a:xfrm>
            <a:prstGeom prst="straightConnector1">
              <a:avLst/>
            </a:prstGeom>
            <a:noFill/>
            <a:ln cap="flat" cmpd="sng" w="9525">
              <a:solidFill>
                <a:srgbClr val="999999"/>
              </a:solidFill>
              <a:prstDash val="solid"/>
              <a:miter lim="800000"/>
              <a:headEnd len="sm" w="sm" type="none"/>
              <a:tailEnd len="sm" w="sm" type="none"/>
            </a:ln>
          </p:spPr>
        </p:cxnSp>
      </p:grpSp>
      <p:sp>
        <p:nvSpPr>
          <p:cNvPr id="60" name="Google Shape;60;p3"/>
          <p:cNvSpPr txBox="1"/>
          <p:nvPr/>
        </p:nvSpPr>
        <p:spPr>
          <a:xfrm>
            <a:off x="4234520" y="3291602"/>
            <a:ext cx="293862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l">
              <a:spcBef>
                <a:spcPts val="0"/>
              </a:spcBef>
              <a:spcAft>
                <a:spcPts val="0"/>
              </a:spcAft>
              <a:buNone/>
            </a:pPr>
            <a:r>
              <a:rPr lang="en-US" sz="3200">
                <a:solidFill>
                  <a:schemeClr val="dk1"/>
                </a:solidFill>
                <a:latin typeface="Arial"/>
                <a:ea typeface="Arial"/>
                <a:cs typeface="Arial"/>
                <a:sym typeface="Arial"/>
              </a:rPr>
              <a:t>זה טוב? לא טוב?</a:t>
            </a:r>
            <a:endParaRPr sz="3200">
              <a:solidFill>
                <a:schemeClr val="dk1"/>
              </a:solidFill>
              <a:latin typeface="Arial"/>
              <a:ea typeface="Arial"/>
              <a:cs typeface="Arial"/>
              <a:sym typeface="Arial"/>
            </a:endParaRPr>
          </a:p>
        </p:txBody>
      </p:sp>
      <p:sp>
        <p:nvSpPr>
          <p:cNvPr id="61" name="Google Shape;61;p3"/>
          <p:cNvSpPr txBox="1"/>
          <p:nvPr/>
        </p:nvSpPr>
        <p:spPr>
          <a:xfrm>
            <a:off x="4234520" y="4475975"/>
            <a:ext cx="7367723"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הביצועים על קלט יחיד לא נותנים מספיק מידע</a:t>
            </a:r>
            <a:endParaRPr sz="3200">
              <a:solidFill>
                <a:schemeClr val="dk1"/>
              </a:solidFill>
              <a:latin typeface="Arial"/>
              <a:ea typeface="Arial"/>
              <a:cs typeface="Arial"/>
              <a:sym typeface="Arial"/>
            </a:endParaRPr>
          </a:p>
        </p:txBody>
      </p:sp>
      <p:sp>
        <p:nvSpPr>
          <p:cNvPr id="62" name="Google Shape;62;p3"/>
          <p:cNvSpPr txBox="1"/>
          <p:nvPr/>
        </p:nvSpPr>
        <p:spPr>
          <a:xfrm>
            <a:off x="1772308" y="5652196"/>
            <a:ext cx="982993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יותר מעניין: איך הביצועים משתנים כאשר כמות המידע גדלה?</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49"/>
                                        </p:tgtEl>
                                        <p:attrNameLst>
                                          <p:attrName>style.visibility</p:attrName>
                                        </p:attrNameLst>
                                      </p:cBhvr>
                                      <p:to>
                                        <p:strVal val="visible"/>
                                      </p:to>
                                    </p:set>
                                    <p:animEffect filter="fade" transition="in">
                                      <p:cBhvr>
                                        <p:cTn dur="500"/>
                                        <p:tgtEl>
                                          <p:spTgt spid="4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0"/>
                                        </p:tgtEl>
                                        <p:attrNameLst>
                                          <p:attrName>style.visibility</p:attrName>
                                        </p:attrNameLst>
                                      </p:cBhvr>
                                      <p:to>
                                        <p:strVal val="visible"/>
                                      </p:to>
                                    </p:set>
                                    <p:animEffect filter="fade" transition="in">
                                      <p:cBhvr>
                                        <p:cTn dur="500"/>
                                        <p:tgtEl>
                                          <p:spTgt spid="6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1"/>
                                        </p:tgtEl>
                                        <p:attrNameLst>
                                          <p:attrName>style.visibility</p:attrName>
                                        </p:attrNameLst>
                                      </p:cBhvr>
                                      <p:to>
                                        <p:strVal val="visible"/>
                                      </p:to>
                                    </p:set>
                                    <p:animEffect filter="fade" transition="in">
                                      <p:cBhvr>
                                        <p:cTn dur="500"/>
                                        <p:tgtEl>
                                          <p:spTgt spid="6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2"/>
                                        </p:tgtEl>
                                        <p:attrNameLst>
                                          <p:attrName>style.visibility</p:attrName>
                                        </p:attrNameLst>
                                      </p:cBhvr>
                                      <p:to>
                                        <p:strVal val="visible"/>
                                      </p:to>
                                    </p:set>
                                    <p:animEffect filter="fade" transition="in">
                                      <p:cBhvr>
                                        <p:cTn dur="500"/>
                                        <p:tgtEl>
                                          <p:spTgt spid="6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3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11" name="Google Shape;711;p3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12" name="Google Shape;712;p30"/>
          <p:cNvSpPr txBox="1"/>
          <p:nvPr>
            <p:ph idx="2" type="body"/>
          </p:nvPr>
        </p:nvSpPr>
        <p:spPr>
          <a:xfrm>
            <a:off x="10629900" y="594996"/>
            <a:ext cx="15621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טענה:</a:t>
            </a:r>
            <a:endParaRPr/>
          </a:p>
        </p:txBody>
      </p:sp>
      <p:sp>
        <p:nvSpPr>
          <p:cNvPr id="713" name="Google Shape;713;p30"/>
          <p:cNvSpPr txBox="1"/>
          <p:nvPr/>
        </p:nvSpPr>
        <p:spPr>
          <a:xfrm>
            <a:off x="4527550" y="594994"/>
            <a:ext cx="6451599" cy="594995"/>
          </a:xfrm>
          <a:prstGeom prst="rect">
            <a:avLst/>
          </a:prstGeom>
          <a:blipFill rotWithShape="1">
            <a:blip r:embed="rId3">
              <a:alphaModFix/>
            </a:blip>
            <a:stretch>
              <a:fillRect b="-35050" l="0" r="-2835" t="-27831"/>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4" name="Google Shape;714;p30"/>
          <p:cNvSpPr txBox="1"/>
          <p:nvPr/>
        </p:nvSpPr>
        <p:spPr>
          <a:xfrm>
            <a:off x="1517649" y="1412683"/>
            <a:ext cx="1021080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5" name="Google Shape;715;p30"/>
          <p:cNvSpPr txBox="1"/>
          <p:nvPr/>
        </p:nvSpPr>
        <p:spPr>
          <a:xfrm>
            <a:off x="10629900" y="229844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הוכחה:</a:t>
            </a:r>
            <a:endParaRPr sz="3600">
              <a:solidFill>
                <a:schemeClr val="dk1"/>
              </a:solidFill>
              <a:latin typeface="Arial"/>
              <a:ea typeface="Arial"/>
              <a:cs typeface="Arial"/>
              <a:sym typeface="Arial"/>
            </a:endParaRPr>
          </a:p>
        </p:txBody>
      </p:sp>
      <p:sp>
        <p:nvSpPr>
          <p:cNvPr id="716" name="Google Shape;716;p30"/>
          <p:cNvSpPr txBox="1"/>
          <p:nvPr/>
        </p:nvSpPr>
        <p:spPr>
          <a:xfrm>
            <a:off x="5975350" y="2779982"/>
            <a:ext cx="2559083" cy="1298036"/>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7" name="Google Shape;717;p30"/>
          <p:cNvSpPr txBox="1"/>
          <p:nvPr/>
        </p:nvSpPr>
        <p:spPr>
          <a:xfrm>
            <a:off x="4914899" y="3131503"/>
            <a:ext cx="1060451"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18" name="Google Shape;718;p30"/>
          <p:cNvSpPr txBox="1"/>
          <p:nvPr/>
        </p:nvSpPr>
        <p:spPr>
          <a:xfrm>
            <a:off x="10629900" y="3994593"/>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או</a:t>
            </a:r>
            <a:endParaRPr sz="3600">
              <a:solidFill>
                <a:schemeClr val="dk1"/>
              </a:solidFill>
              <a:latin typeface="Arial"/>
              <a:ea typeface="Arial"/>
              <a:cs typeface="Arial"/>
              <a:sym typeface="Arial"/>
            </a:endParaRPr>
          </a:p>
        </p:txBody>
      </p:sp>
      <p:sp>
        <p:nvSpPr>
          <p:cNvPr id="719" name="Google Shape;719;p30"/>
          <p:cNvSpPr txBox="1"/>
          <p:nvPr/>
        </p:nvSpPr>
        <p:spPr>
          <a:xfrm>
            <a:off x="6127751" y="4429539"/>
            <a:ext cx="1727200" cy="1298036"/>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20" name="Google Shape;720;p30"/>
          <p:cNvSpPr txBox="1"/>
          <p:nvPr/>
        </p:nvSpPr>
        <p:spPr>
          <a:xfrm>
            <a:off x="5067299" y="4781060"/>
            <a:ext cx="1060451"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21" name="Google Shape;721;p30"/>
          <p:cNvSpPr txBox="1"/>
          <p:nvPr/>
        </p:nvSpPr>
        <p:spPr>
          <a:xfrm>
            <a:off x="8509000" y="5376055"/>
            <a:ext cx="2470149" cy="1298036"/>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22" name="Google Shape;722;p30"/>
          <p:cNvSpPr txBox="1"/>
          <p:nvPr/>
        </p:nvSpPr>
        <p:spPr>
          <a:xfrm>
            <a:off x="10629900" y="5727576"/>
            <a:ext cx="15621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עבור</a:t>
            </a:r>
            <a:endParaRPr sz="3600">
              <a:solidFill>
                <a:schemeClr val="dk1"/>
              </a:solidFill>
              <a:latin typeface="Arial"/>
              <a:ea typeface="Arial"/>
              <a:cs typeface="Arial"/>
              <a:sym typeface="Arial"/>
            </a:endParaRPr>
          </a:p>
        </p:txBody>
      </p:sp>
      <p:sp>
        <p:nvSpPr>
          <p:cNvPr id="723" name="Google Shape;723;p30"/>
          <p:cNvSpPr txBox="1"/>
          <p:nvPr/>
        </p:nvSpPr>
        <p:spPr>
          <a:xfrm>
            <a:off x="7281880" y="5376055"/>
            <a:ext cx="873125" cy="1298036"/>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וגם</a:t>
            </a:r>
            <a:endParaRPr sz="3600">
              <a:solidFill>
                <a:schemeClr val="dk1"/>
              </a:solidFill>
              <a:latin typeface="Arial"/>
              <a:ea typeface="Arial"/>
              <a:cs typeface="Arial"/>
              <a:sym typeface="Arial"/>
            </a:endParaRPr>
          </a:p>
        </p:txBody>
      </p:sp>
      <p:sp>
        <p:nvSpPr>
          <p:cNvPr id="724" name="Google Shape;724;p30"/>
          <p:cNvSpPr txBox="1"/>
          <p:nvPr/>
        </p:nvSpPr>
        <p:spPr>
          <a:xfrm>
            <a:off x="4721228" y="5376055"/>
            <a:ext cx="2470149" cy="1298036"/>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8"/>
                                        </p:tgtEl>
                                        <p:attrNameLst>
                                          <p:attrName>style.visibility</p:attrName>
                                        </p:attrNameLst>
                                      </p:cBhvr>
                                      <p:to>
                                        <p:strVal val="visible"/>
                                      </p:to>
                                    </p:set>
                                    <p:animEffect filter="fade" transition="in">
                                      <p:cBhvr>
                                        <p:cTn dur="500"/>
                                        <p:tgtEl>
                                          <p:spTgt spid="71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19"/>
                                        </p:tgtEl>
                                        <p:attrNameLst>
                                          <p:attrName>style.visibility</p:attrName>
                                        </p:attrNameLst>
                                      </p:cBhvr>
                                      <p:to>
                                        <p:strVal val="visible"/>
                                      </p:to>
                                    </p:set>
                                    <p:animEffect filter="fade" transition="in">
                                      <p:cBhvr>
                                        <p:cTn dur="500"/>
                                        <p:tgtEl>
                                          <p:spTgt spid="719"/>
                                        </p:tgtEl>
                                      </p:cBhvr>
                                    </p:animEffect>
                                  </p:childTnLst>
                                </p:cTn>
                              </p:par>
                              <p:par>
                                <p:cTn fill="hold" nodeType="withEffect" presetClass="entr" presetID="10" presetSubtype="0">
                                  <p:stCondLst>
                                    <p:cond delay="0"/>
                                  </p:stCondLst>
                                  <p:childTnLst>
                                    <p:set>
                                      <p:cBhvr>
                                        <p:cTn dur="1" fill="hold">
                                          <p:stCondLst>
                                            <p:cond delay="0"/>
                                          </p:stCondLst>
                                        </p:cTn>
                                        <p:tgtEl>
                                          <p:spTgt spid="720"/>
                                        </p:tgtEl>
                                        <p:attrNameLst>
                                          <p:attrName>style.visibility</p:attrName>
                                        </p:attrNameLst>
                                      </p:cBhvr>
                                      <p:to>
                                        <p:strVal val="visible"/>
                                      </p:to>
                                    </p:set>
                                    <p:animEffect filter="fade" transition="in">
                                      <p:cBhvr>
                                        <p:cTn dur="500"/>
                                        <p:tgtEl>
                                          <p:spTgt spid="7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1"/>
                                        </p:tgtEl>
                                        <p:attrNameLst>
                                          <p:attrName>style.visibility</p:attrName>
                                        </p:attrNameLst>
                                      </p:cBhvr>
                                      <p:to>
                                        <p:strVal val="visible"/>
                                      </p:to>
                                    </p:set>
                                    <p:animEffect filter="fade" transition="in">
                                      <p:cBhvr>
                                        <p:cTn dur="500"/>
                                        <p:tgtEl>
                                          <p:spTgt spid="7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3"/>
                                        </p:tgtEl>
                                        <p:attrNameLst>
                                          <p:attrName>style.visibility</p:attrName>
                                        </p:attrNameLst>
                                      </p:cBhvr>
                                      <p:to>
                                        <p:strVal val="visible"/>
                                      </p:to>
                                    </p:set>
                                    <p:animEffect filter="fade" transition="in">
                                      <p:cBhvr>
                                        <p:cTn dur="500"/>
                                        <p:tgtEl>
                                          <p:spTgt spid="7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24"/>
                                        </p:tgtEl>
                                        <p:attrNameLst>
                                          <p:attrName>style.visibility</p:attrName>
                                        </p:attrNameLst>
                                      </p:cBhvr>
                                      <p:to>
                                        <p:strVal val="visible"/>
                                      </p:to>
                                    </p:set>
                                    <p:animEffect filter="fade" transition="in">
                                      <p:cBhvr>
                                        <p:cTn dur="500"/>
                                        <p:tgtEl>
                                          <p:spTgt spid="72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9" name="Shape 729"/>
        <p:cNvGrpSpPr/>
        <p:nvPr/>
      </p:nvGrpSpPr>
      <p:grpSpPr>
        <a:xfrm>
          <a:off x="0" y="0"/>
          <a:ext cx="0" cy="0"/>
          <a:chOff x="0" y="0"/>
          <a:chExt cx="0" cy="0"/>
        </a:xfrm>
      </p:grpSpPr>
      <p:sp>
        <p:nvSpPr>
          <p:cNvPr id="730" name="Google Shape;730;p3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31" name="Google Shape;731;p3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32" name="Google Shape;732;p31"/>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הערה</a:t>
            </a:r>
            <a:endParaRPr/>
          </a:p>
        </p:txBody>
      </p:sp>
      <p:sp>
        <p:nvSpPr>
          <p:cNvPr id="733" name="Google Shape;733;p31"/>
          <p:cNvSpPr txBox="1"/>
          <p:nvPr/>
        </p:nvSpPr>
        <p:spPr>
          <a:xfrm>
            <a:off x="10033000" y="1393190"/>
            <a:ext cx="21590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הסימון </a:t>
            </a:r>
            <a:endParaRPr sz="3600">
              <a:solidFill>
                <a:schemeClr val="dk1"/>
              </a:solidFill>
              <a:latin typeface="Arial"/>
              <a:ea typeface="Arial"/>
              <a:cs typeface="Arial"/>
              <a:sym typeface="Arial"/>
            </a:endParaRPr>
          </a:p>
        </p:txBody>
      </p:sp>
      <p:sp>
        <p:nvSpPr>
          <p:cNvPr id="734" name="Google Shape;734;p31"/>
          <p:cNvSpPr txBox="1"/>
          <p:nvPr/>
        </p:nvSpPr>
        <p:spPr>
          <a:xfrm>
            <a:off x="7188200" y="1393190"/>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35" name="Google Shape;735;p31"/>
          <p:cNvSpPr txBox="1"/>
          <p:nvPr/>
        </p:nvSpPr>
        <p:spPr>
          <a:xfrm>
            <a:off x="2889250" y="1393189"/>
            <a:ext cx="41020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עם סימן = הוא מטעה! </a:t>
            </a:r>
            <a:endParaRPr sz="3600">
              <a:solidFill>
                <a:schemeClr val="dk1"/>
              </a:solidFill>
              <a:latin typeface="Arial"/>
              <a:ea typeface="Arial"/>
              <a:cs typeface="Arial"/>
              <a:sym typeface="Arial"/>
            </a:endParaRPr>
          </a:p>
        </p:txBody>
      </p:sp>
      <p:sp>
        <p:nvSpPr>
          <p:cNvPr id="736" name="Google Shape;736;p31"/>
          <p:cNvSpPr txBox="1"/>
          <p:nvPr/>
        </p:nvSpPr>
        <p:spPr>
          <a:xfrm>
            <a:off x="10160000" y="2294890"/>
            <a:ext cx="2159000"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37" name="Google Shape;737;p31"/>
          <p:cNvSpPr txBox="1"/>
          <p:nvPr/>
        </p:nvSpPr>
        <p:spPr>
          <a:xfrm>
            <a:off x="6369050" y="2294889"/>
            <a:ext cx="37909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היא למעשה קבוצה</a:t>
            </a:r>
            <a:endParaRPr sz="3600">
              <a:solidFill>
                <a:schemeClr val="dk1"/>
              </a:solidFill>
              <a:latin typeface="Arial"/>
              <a:ea typeface="Arial"/>
              <a:cs typeface="Arial"/>
              <a:sym typeface="Arial"/>
            </a:endParaRPr>
          </a:p>
        </p:txBody>
      </p:sp>
      <p:sp>
        <p:nvSpPr>
          <p:cNvPr id="738" name="Google Shape;738;p31"/>
          <p:cNvSpPr txBox="1"/>
          <p:nvPr/>
        </p:nvSpPr>
        <p:spPr>
          <a:xfrm>
            <a:off x="3511550" y="3037839"/>
            <a:ext cx="6648450" cy="594995"/>
          </a:xfrm>
          <a:prstGeom prst="rect">
            <a:avLst/>
          </a:prstGeom>
          <a:blipFill rotWithShape="1">
            <a:blip r:embed="rId5">
              <a:alphaModFix/>
            </a:blip>
            <a:stretch>
              <a:fillRect b="-34689" l="0" r="-2748" t="-26528"/>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39" name="Google Shape;739;p31"/>
          <p:cNvSpPr txBox="1"/>
          <p:nvPr/>
        </p:nvSpPr>
        <p:spPr>
          <a:xfrm>
            <a:off x="5473700" y="3939539"/>
            <a:ext cx="66484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לכן, הסימון היותר נכון הוא</a:t>
            </a:r>
            <a:endParaRPr sz="3600">
              <a:solidFill>
                <a:schemeClr val="dk1"/>
              </a:solidFill>
              <a:latin typeface="Arial"/>
              <a:ea typeface="Arial"/>
              <a:cs typeface="Arial"/>
              <a:sym typeface="Arial"/>
            </a:endParaRPr>
          </a:p>
        </p:txBody>
      </p:sp>
      <p:sp>
        <p:nvSpPr>
          <p:cNvPr id="740" name="Google Shape;740;p31"/>
          <p:cNvSpPr txBox="1"/>
          <p:nvPr/>
        </p:nvSpPr>
        <p:spPr>
          <a:xfrm>
            <a:off x="4537076" y="4589776"/>
            <a:ext cx="3727449"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41" name="Google Shape;741;p31"/>
          <p:cNvSpPr txBox="1"/>
          <p:nvPr/>
        </p:nvSpPr>
        <p:spPr>
          <a:xfrm>
            <a:off x="5473700" y="5464810"/>
            <a:ext cx="66484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אבל כבר התרגלנו לסימן = ...</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5"/>
                                        </p:tgtEl>
                                        <p:attrNameLst>
                                          <p:attrName>style.visibility</p:attrName>
                                        </p:attrNameLst>
                                      </p:cBhvr>
                                      <p:to>
                                        <p:strVal val="visible"/>
                                      </p:to>
                                    </p:set>
                                    <p:animEffect filter="fade" transition="in">
                                      <p:cBhvr>
                                        <p:cTn dur="500"/>
                                        <p:tgtEl>
                                          <p:spTgt spid="73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6"/>
                                        </p:tgtEl>
                                        <p:attrNameLst>
                                          <p:attrName>style.visibility</p:attrName>
                                        </p:attrNameLst>
                                      </p:cBhvr>
                                      <p:to>
                                        <p:strVal val="visible"/>
                                      </p:to>
                                    </p:set>
                                    <p:animEffect filter="fade" transition="in">
                                      <p:cBhvr>
                                        <p:cTn dur="500"/>
                                        <p:tgtEl>
                                          <p:spTgt spid="736"/>
                                        </p:tgtEl>
                                      </p:cBhvr>
                                    </p:animEffect>
                                  </p:childTnLst>
                                </p:cTn>
                              </p:par>
                              <p:par>
                                <p:cTn fill="hold" nodeType="withEffect" presetClass="entr" presetID="10" presetSubtype="0">
                                  <p:stCondLst>
                                    <p:cond delay="0"/>
                                  </p:stCondLst>
                                  <p:childTnLst>
                                    <p:set>
                                      <p:cBhvr>
                                        <p:cTn dur="1" fill="hold">
                                          <p:stCondLst>
                                            <p:cond delay="0"/>
                                          </p:stCondLst>
                                        </p:cTn>
                                        <p:tgtEl>
                                          <p:spTgt spid="737"/>
                                        </p:tgtEl>
                                        <p:attrNameLst>
                                          <p:attrName>style.visibility</p:attrName>
                                        </p:attrNameLst>
                                      </p:cBhvr>
                                      <p:to>
                                        <p:strVal val="visible"/>
                                      </p:to>
                                    </p:set>
                                    <p:animEffect filter="fade" transition="in">
                                      <p:cBhvr>
                                        <p:cTn dur="500"/>
                                        <p:tgtEl>
                                          <p:spTgt spid="73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38"/>
                                        </p:tgtEl>
                                        <p:attrNameLst>
                                          <p:attrName>style.visibility</p:attrName>
                                        </p:attrNameLst>
                                      </p:cBhvr>
                                      <p:to>
                                        <p:strVal val="visible"/>
                                      </p:to>
                                    </p:set>
                                    <p:animEffect filter="fade" transition="in">
                                      <p:cBhvr>
                                        <p:cTn dur="500"/>
                                        <p:tgtEl>
                                          <p:spTgt spid="73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0"/>
                                        </p:tgtEl>
                                        <p:attrNameLst>
                                          <p:attrName>style.visibility</p:attrName>
                                        </p:attrNameLst>
                                      </p:cBhvr>
                                      <p:to>
                                        <p:strVal val="visible"/>
                                      </p:to>
                                    </p:set>
                                    <p:animEffect filter="fade" transition="in">
                                      <p:cBhvr>
                                        <p:cTn dur="500"/>
                                        <p:tgtEl>
                                          <p:spTgt spid="7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41"/>
                                        </p:tgtEl>
                                        <p:attrNameLst>
                                          <p:attrName>style.visibility</p:attrName>
                                        </p:attrNameLst>
                                      </p:cBhvr>
                                      <p:to>
                                        <p:strVal val="visible"/>
                                      </p:to>
                                    </p:set>
                                    <p:animEffect filter="fade" transition="in">
                                      <p:cBhvr>
                                        <p:cTn dur="500"/>
                                        <p:tgtEl>
                                          <p:spTgt spid="74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3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48" name="Google Shape;748;p3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49" name="Google Shape;749;p32"/>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750" name="Google Shape;750;p32"/>
          <p:cNvSpPr txBox="1"/>
          <p:nvPr/>
        </p:nvSpPr>
        <p:spPr>
          <a:xfrm>
            <a:off x="2766393"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1" name="Google Shape;751;p32"/>
          <p:cNvSpPr txBox="1"/>
          <p:nvPr/>
        </p:nvSpPr>
        <p:spPr>
          <a:xfrm>
            <a:off x="939665" y="2834004"/>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2" name="Google Shape;752;p32"/>
          <p:cNvSpPr txBox="1"/>
          <p:nvPr/>
        </p:nvSpPr>
        <p:spPr>
          <a:xfrm>
            <a:off x="4593121" y="2834004"/>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3" name="Google Shape;753;p32"/>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4" name="Google Shape;754;p32"/>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755" name="Google Shape;755;p32"/>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756" name="Google Shape;756;p32"/>
          <p:cNvSpPr txBox="1"/>
          <p:nvPr/>
        </p:nvSpPr>
        <p:spPr>
          <a:xfrm>
            <a:off x="6638923" y="2834004"/>
            <a:ext cx="134937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7" name="Google Shape;757;p32"/>
          <p:cNvSpPr txBox="1"/>
          <p:nvPr/>
        </p:nvSpPr>
        <p:spPr>
          <a:xfrm>
            <a:off x="9886950" y="2803680"/>
            <a:ext cx="1368426"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58" name="Google Shape;758;p32"/>
          <p:cNvSpPr/>
          <p:nvPr/>
        </p:nvSpPr>
        <p:spPr>
          <a:xfrm rot="5400000">
            <a:off x="6811963" y="-1610743"/>
            <a:ext cx="396323" cy="8487464"/>
          </a:xfrm>
          <a:prstGeom prst="leftBrace">
            <a:avLst>
              <a:gd fmla="val 61207"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759" name="Google Shape;759;p32"/>
          <p:cNvGrpSpPr/>
          <p:nvPr/>
        </p:nvGrpSpPr>
        <p:grpSpPr>
          <a:xfrm>
            <a:off x="4693151" y="1234527"/>
            <a:ext cx="4633946" cy="1136560"/>
            <a:chOff x="4313204" y="1201109"/>
            <a:chExt cx="4633946" cy="1136560"/>
          </a:xfrm>
        </p:grpSpPr>
        <p:sp>
          <p:nvSpPr>
            <p:cNvPr id="760" name="Google Shape;760;p32"/>
            <p:cNvSpPr txBox="1"/>
            <p:nvPr/>
          </p:nvSpPr>
          <p:spPr>
            <a:xfrm>
              <a:off x="4582302" y="1201109"/>
              <a:ext cx="40957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פולינומיאלית</a:t>
              </a:r>
              <a:endParaRPr sz="3600">
                <a:solidFill>
                  <a:schemeClr val="dk1"/>
                </a:solidFill>
                <a:latin typeface="Arial"/>
                <a:ea typeface="Arial"/>
                <a:cs typeface="Arial"/>
                <a:sym typeface="Arial"/>
              </a:endParaRPr>
            </a:p>
          </p:txBody>
        </p:sp>
        <p:sp>
          <p:nvSpPr>
            <p:cNvPr id="761" name="Google Shape;761;p32"/>
            <p:cNvSpPr txBox="1"/>
            <p:nvPr/>
          </p:nvSpPr>
          <p:spPr>
            <a:xfrm>
              <a:off x="4313204" y="1742674"/>
              <a:ext cx="4633946"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Polynomial complexity</a:t>
              </a:r>
              <a:endParaRPr sz="36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1"/>
                                        </p:tgtEl>
                                        <p:attrNameLst>
                                          <p:attrName>style.visibility</p:attrName>
                                        </p:attrNameLst>
                                      </p:cBhvr>
                                      <p:to>
                                        <p:strVal val="visible"/>
                                      </p:to>
                                    </p:set>
                                    <p:animEffect filter="fade" transition="in">
                                      <p:cBhvr>
                                        <p:cTn dur="500"/>
                                        <p:tgtEl>
                                          <p:spTgt spid="75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0"/>
                                        </p:tgtEl>
                                        <p:attrNameLst>
                                          <p:attrName>style.visibility</p:attrName>
                                        </p:attrNameLst>
                                      </p:cBhvr>
                                      <p:to>
                                        <p:strVal val="visible"/>
                                      </p:to>
                                    </p:set>
                                    <p:animEffect filter="fade" transition="in">
                                      <p:cBhvr>
                                        <p:cTn dur="500"/>
                                        <p:tgtEl>
                                          <p:spTgt spid="75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2"/>
                                        </p:tgtEl>
                                        <p:attrNameLst>
                                          <p:attrName>style.visibility</p:attrName>
                                        </p:attrNameLst>
                                      </p:cBhvr>
                                      <p:to>
                                        <p:strVal val="visible"/>
                                      </p:to>
                                    </p:set>
                                    <p:animEffect filter="fade" transition="in">
                                      <p:cBhvr>
                                        <p:cTn dur="500"/>
                                        <p:tgtEl>
                                          <p:spTgt spid="75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6"/>
                                        </p:tgtEl>
                                        <p:attrNameLst>
                                          <p:attrName>style.visibility</p:attrName>
                                        </p:attrNameLst>
                                      </p:cBhvr>
                                      <p:to>
                                        <p:strVal val="visible"/>
                                      </p:to>
                                    </p:set>
                                    <p:animEffect filter="fade" transition="in">
                                      <p:cBhvr>
                                        <p:cTn dur="500"/>
                                        <p:tgtEl>
                                          <p:spTgt spid="75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7"/>
                                        </p:tgtEl>
                                        <p:attrNameLst>
                                          <p:attrName>style.visibility</p:attrName>
                                        </p:attrNameLst>
                                      </p:cBhvr>
                                      <p:to>
                                        <p:strVal val="visible"/>
                                      </p:to>
                                    </p:set>
                                    <p:animEffect filter="fade" transition="in">
                                      <p:cBhvr>
                                        <p:cTn dur="500"/>
                                        <p:tgtEl>
                                          <p:spTgt spid="75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9"/>
                                        </p:tgtEl>
                                        <p:attrNameLst>
                                          <p:attrName>style.visibility</p:attrName>
                                        </p:attrNameLst>
                                      </p:cBhvr>
                                      <p:to>
                                        <p:strVal val="visible"/>
                                      </p:to>
                                    </p:set>
                                    <p:animEffect filter="fade" transition="in">
                                      <p:cBhvr>
                                        <p:cTn dur="500"/>
                                        <p:tgtEl>
                                          <p:spTgt spid="759"/>
                                        </p:tgtEl>
                                      </p:cBhvr>
                                    </p:animEffect>
                                  </p:childTnLst>
                                </p:cTn>
                              </p:par>
                              <p:par>
                                <p:cTn fill="hold" nodeType="withEffect" presetClass="entr" presetID="10" presetSubtype="0">
                                  <p:stCondLst>
                                    <p:cond delay="0"/>
                                  </p:stCondLst>
                                  <p:childTnLst>
                                    <p:set>
                                      <p:cBhvr>
                                        <p:cTn dur="1" fill="hold">
                                          <p:stCondLst>
                                            <p:cond delay="0"/>
                                          </p:stCondLst>
                                        </p:cTn>
                                        <p:tgtEl>
                                          <p:spTgt spid="758"/>
                                        </p:tgtEl>
                                        <p:attrNameLst>
                                          <p:attrName>style.visibility</p:attrName>
                                        </p:attrNameLst>
                                      </p:cBhvr>
                                      <p:to>
                                        <p:strVal val="visible"/>
                                      </p:to>
                                    </p:set>
                                    <p:animEffect filter="fade" transition="in">
                                      <p:cBhvr>
                                        <p:cTn dur="500"/>
                                        <p:tgtEl>
                                          <p:spTgt spid="75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6" name="Shape 766"/>
        <p:cNvGrpSpPr/>
        <p:nvPr/>
      </p:nvGrpSpPr>
      <p:grpSpPr>
        <a:xfrm>
          <a:off x="0" y="0"/>
          <a:ext cx="0" cy="0"/>
          <a:chOff x="0" y="0"/>
          <a:chExt cx="0" cy="0"/>
        </a:xfrm>
      </p:grpSpPr>
      <p:sp>
        <p:nvSpPr>
          <p:cNvPr id="767" name="Google Shape;767;p33"/>
          <p:cNvSpPr txBox="1"/>
          <p:nvPr/>
        </p:nvSpPr>
        <p:spPr>
          <a:xfrm>
            <a:off x="1604343"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68" name="Google Shape;768;p33"/>
          <p:cNvSpPr txBox="1"/>
          <p:nvPr/>
        </p:nvSpPr>
        <p:spPr>
          <a:xfrm>
            <a:off x="3850999" y="2834004"/>
            <a:ext cx="1349376"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69" name="Google Shape;769;p33"/>
          <p:cNvSpPr txBox="1"/>
          <p:nvPr/>
        </p:nvSpPr>
        <p:spPr>
          <a:xfrm>
            <a:off x="2618133" y="2834004"/>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0" name="Google Shape;770;p3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71" name="Google Shape;771;p3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72" name="Google Shape;772;p33"/>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773" name="Google Shape;773;p33"/>
          <p:cNvSpPr txBox="1"/>
          <p:nvPr/>
        </p:nvSpPr>
        <p:spPr>
          <a:xfrm>
            <a:off x="939665" y="2834004"/>
            <a:ext cx="1060451"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4" name="Google Shape;774;p33"/>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75" name="Google Shape;775;p33"/>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776" name="Google Shape;776;p33"/>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777" name="Google Shape;777;p33"/>
          <p:cNvSpPr txBox="1"/>
          <p:nvPr/>
        </p:nvSpPr>
        <p:spPr>
          <a:xfrm>
            <a:off x="2800350" y="2803680"/>
            <a:ext cx="1368426"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8" name="Google Shape;778;p33"/>
          <p:cNvSpPr txBox="1"/>
          <p:nvPr/>
        </p:nvSpPr>
        <p:spPr>
          <a:xfrm>
            <a:off x="5690324" y="2803680"/>
            <a:ext cx="1368426"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79" name="Google Shape;779;p33"/>
          <p:cNvSpPr txBox="1"/>
          <p:nvPr/>
        </p:nvSpPr>
        <p:spPr>
          <a:xfrm>
            <a:off x="7412761" y="2797410"/>
            <a:ext cx="1368426"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80" name="Google Shape;780;p33"/>
          <p:cNvSpPr txBox="1"/>
          <p:nvPr/>
        </p:nvSpPr>
        <p:spPr>
          <a:xfrm>
            <a:off x="10302735" y="2822410"/>
            <a:ext cx="1368426"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81" name="Google Shape;781;p33"/>
          <p:cNvSpPr/>
          <p:nvPr/>
        </p:nvSpPr>
        <p:spPr>
          <a:xfrm rot="5400000">
            <a:off x="6978787" y="418291"/>
            <a:ext cx="396323" cy="4429401"/>
          </a:xfrm>
          <a:prstGeom prst="leftBrace">
            <a:avLst>
              <a:gd fmla="val 61207"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782" name="Google Shape;782;p33"/>
          <p:cNvGrpSpPr/>
          <p:nvPr/>
        </p:nvGrpSpPr>
        <p:grpSpPr>
          <a:xfrm>
            <a:off x="4783248" y="1231395"/>
            <a:ext cx="4787399" cy="1136560"/>
            <a:chOff x="4313203" y="1201109"/>
            <a:chExt cx="4787399" cy="1136560"/>
          </a:xfrm>
        </p:grpSpPr>
        <p:sp>
          <p:nvSpPr>
            <p:cNvPr id="783" name="Google Shape;783;p33"/>
            <p:cNvSpPr txBox="1"/>
            <p:nvPr/>
          </p:nvSpPr>
          <p:spPr>
            <a:xfrm>
              <a:off x="4433353" y="1201109"/>
              <a:ext cx="4244699"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אקפוננציאלית</a:t>
              </a:r>
              <a:endParaRPr sz="3600">
                <a:solidFill>
                  <a:schemeClr val="dk1"/>
                </a:solidFill>
                <a:latin typeface="Arial"/>
                <a:ea typeface="Arial"/>
                <a:cs typeface="Arial"/>
                <a:sym typeface="Arial"/>
              </a:endParaRPr>
            </a:p>
          </p:txBody>
        </p:sp>
        <p:sp>
          <p:nvSpPr>
            <p:cNvPr id="784" name="Google Shape;784;p33"/>
            <p:cNvSpPr txBox="1"/>
            <p:nvPr/>
          </p:nvSpPr>
          <p:spPr>
            <a:xfrm>
              <a:off x="4313203" y="1742674"/>
              <a:ext cx="4787399"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Exponential complexity</a:t>
              </a:r>
              <a:endParaRPr sz="3600">
                <a:solidFill>
                  <a:schemeClr val="dk1"/>
                </a:solidFill>
                <a:latin typeface="Arial"/>
                <a:ea typeface="Arial"/>
                <a:cs typeface="Arial"/>
                <a:sym typeface="Arial"/>
              </a:endParaRPr>
            </a:p>
          </p:txBody>
        </p: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8"/>
                                        </p:tgtEl>
                                        <p:attrNameLst>
                                          <p:attrName>style.visibility</p:attrName>
                                        </p:attrNameLst>
                                      </p:cBhvr>
                                      <p:to>
                                        <p:strVal val="visible"/>
                                      </p:to>
                                    </p:set>
                                    <p:animEffect filter="fade" transition="in">
                                      <p:cBhvr>
                                        <p:cTn dur="500"/>
                                        <p:tgtEl>
                                          <p:spTgt spid="77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79"/>
                                        </p:tgtEl>
                                        <p:attrNameLst>
                                          <p:attrName>style.visibility</p:attrName>
                                        </p:attrNameLst>
                                      </p:cBhvr>
                                      <p:to>
                                        <p:strVal val="visible"/>
                                      </p:to>
                                    </p:set>
                                    <p:animEffect filter="fade" transition="in">
                                      <p:cBhvr>
                                        <p:cTn dur="500"/>
                                        <p:tgtEl>
                                          <p:spTgt spid="77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2"/>
                                        </p:tgtEl>
                                        <p:attrNameLst>
                                          <p:attrName>style.visibility</p:attrName>
                                        </p:attrNameLst>
                                      </p:cBhvr>
                                      <p:to>
                                        <p:strVal val="visible"/>
                                      </p:to>
                                    </p:set>
                                    <p:animEffect filter="fade" transition="in">
                                      <p:cBhvr>
                                        <p:cTn dur="500"/>
                                        <p:tgtEl>
                                          <p:spTgt spid="782"/>
                                        </p:tgtEl>
                                      </p:cBhvr>
                                    </p:animEffect>
                                  </p:childTnLst>
                                </p:cTn>
                              </p:par>
                              <p:par>
                                <p:cTn fill="hold" nodeType="withEffect" presetClass="entr" presetID="10" presetSubtype="0">
                                  <p:stCondLst>
                                    <p:cond delay="0"/>
                                  </p:stCondLst>
                                  <p:childTnLst>
                                    <p:set>
                                      <p:cBhvr>
                                        <p:cTn dur="1" fill="hold">
                                          <p:stCondLst>
                                            <p:cond delay="0"/>
                                          </p:stCondLst>
                                        </p:cTn>
                                        <p:tgtEl>
                                          <p:spTgt spid="781"/>
                                        </p:tgtEl>
                                        <p:attrNameLst>
                                          <p:attrName>style.visibility</p:attrName>
                                        </p:attrNameLst>
                                      </p:cBhvr>
                                      <p:to>
                                        <p:strVal val="visible"/>
                                      </p:to>
                                    </p:set>
                                    <p:animEffect filter="fade" transition="in">
                                      <p:cBhvr>
                                        <p:cTn dur="500"/>
                                        <p:tgtEl>
                                          <p:spTgt spid="78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80"/>
                                        </p:tgtEl>
                                        <p:attrNameLst>
                                          <p:attrName>style.visibility</p:attrName>
                                        </p:attrNameLst>
                                      </p:cBhvr>
                                      <p:to>
                                        <p:strVal val="visible"/>
                                      </p:to>
                                    </p:set>
                                    <p:animEffect filter="fade" transition="in">
                                      <p:cBhvr>
                                        <p:cTn dur="500"/>
                                        <p:tgtEl>
                                          <p:spTgt spid="78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9" name="Shape 789"/>
        <p:cNvGrpSpPr/>
        <p:nvPr/>
      </p:nvGrpSpPr>
      <p:grpSpPr>
        <a:xfrm>
          <a:off x="0" y="0"/>
          <a:ext cx="0" cy="0"/>
          <a:chOff x="0" y="0"/>
          <a:chExt cx="0" cy="0"/>
        </a:xfrm>
      </p:grpSpPr>
      <p:sp>
        <p:nvSpPr>
          <p:cNvPr id="790" name="Google Shape;790;p3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791" name="Google Shape;791;p3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792" name="Google Shape;792;p34"/>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793" name="Google Shape;793;p34"/>
          <p:cNvSpPr txBox="1"/>
          <p:nvPr/>
        </p:nvSpPr>
        <p:spPr>
          <a:xfrm>
            <a:off x="4211770" y="2831467"/>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94" name="Google Shape;794;p34"/>
          <p:cNvSpPr txBox="1"/>
          <p:nvPr/>
        </p:nvSpPr>
        <p:spPr>
          <a:xfrm>
            <a:off x="939665" y="2834004"/>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95" name="Google Shape;795;p34"/>
          <p:cNvSpPr txBox="1"/>
          <p:nvPr/>
        </p:nvSpPr>
        <p:spPr>
          <a:xfrm>
            <a:off x="7047094" y="2832896"/>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796" name="Google Shape;796;p34"/>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97" name="Google Shape;797;p34"/>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798" name="Google Shape;798;p34"/>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799" name="Google Shape;799;p34"/>
          <p:cNvSpPr txBox="1"/>
          <p:nvPr/>
        </p:nvSpPr>
        <p:spPr>
          <a:xfrm>
            <a:off x="9665322" y="2834004"/>
            <a:ext cx="134937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00" name="Google Shape;800;p34"/>
          <p:cNvSpPr/>
          <p:nvPr/>
        </p:nvSpPr>
        <p:spPr>
          <a:xfrm rot="5400000">
            <a:off x="7793312" y="-1053185"/>
            <a:ext cx="396323" cy="7372349"/>
          </a:xfrm>
          <a:prstGeom prst="leftBrace">
            <a:avLst>
              <a:gd fmla="val 61207" name="adj1"/>
              <a:gd fmla="val 50000" name="adj2"/>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Arial"/>
              <a:ea typeface="Arial"/>
              <a:cs typeface="Arial"/>
              <a:sym typeface="Arial"/>
            </a:endParaRPr>
          </a:p>
        </p:txBody>
      </p:sp>
      <p:grpSp>
        <p:nvGrpSpPr>
          <p:cNvPr id="801" name="Google Shape;801;p34"/>
          <p:cNvGrpSpPr/>
          <p:nvPr/>
        </p:nvGrpSpPr>
        <p:grpSpPr>
          <a:xfrm>
            <a:off x="5706064" y="1234527"/>
            <a:ext cx="4633946" cy="1136560"/>
            <a:chOff x="4313204" y="1201109"/>
            <a:chExt cx="4633946" cy="1136560"/>
          </a:xfrm>
        </p:grpSpPr>
        <p:sp>
          <p:nvSpPr>
            <p:cNvPr id="802" name="Google Shape;802;p34"/>
            <p:cNvSpPr txBox="1"/>
            <p:nvPr/>
          </p:nvSpPr>
          <p:spPr>
            <a:xfrm>
              <a:off x="4582302" y="1201109"/>
              <a:ext cx="409575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פולינומיאלית</a:t>
              </a:r>
              <a:endParaRPr sz="3600">
                <a:solidFill>
                  <a:schemeClr val="dk1"/>
                </a:solidFill>
                <a:latin typeface="Arial"/>
                <a:ea typeface="Arial"/>
                <a:cs typeface="Arial"/>
                <a:sym typeface="Arial"/>
              </a:endParaRPr>
            </a:p>
          </p:txBody>
        </p:sp>
        <p:sp>
          <p:nvSpPr>
            <p:cNvPr id="803" name="Google Shape;803;p34"/>
            <p:cNvSpPr txBox="1"/>
            <p:nvPr/>
          </p:nvSpPr>
          <p:spPr>
            <a:xfrm>
              <a:off x="4313204" y="1742674"/>
              <a:ext cx="4633946"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Polynomial complexity</a:t>
              </a:r>
              <a:endParaRPr sz="3600">
                <a:solidFill>
                  <a:schemeClr val="dk1"/>
                </a:solidFill>
                <a:latin typeface="Arial"/>
                <a:ea typeface="Arial"/>
                <a:cs typeface="Arial"/>
                <a:sym typeface="Arial"/>
              </a:endParaRPr>
            </a:p>
          </p:txBody>
        </p:sp>
      </p:grpSp>
      <p:sp>
        <p:nvSpPr>
          <p:cNvPr id="804" name="Google Shape;804;p34"/>
          <p:cNvSpPr txBox="1"/>
          <p:nvPr/>
        </p:nvSpPr>
        <p:spPr>
          <a:xfrm>
            <a:off x="2283665" y="2829561"/>
            <a:ext cx="1861652"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04"/>
                                        </p:tgtEl>
                                        <p:attrNameLst>
                                          <p:attrName>style.visibility</p:attrName>
                                        </p:attrNameLst>
                                      </p:cBhvr>
                                      <p:to>
                                        <p:strVal val="visible"/>
                                      </p:to>
                                    </p:set>
                                    <p:animEffect filter="fade" transition="in">
                                      <p:cBhvr>
                                        <p:cTn dur="500"/>
                                        <p:tgtEl>
                                          <p:spTgt spid="8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3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11" name="Google Shape;811;p3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12" name="Google Shape;812;p35"/>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13" name="Google Shape;813;p35"/>
          <p:cNvSpPr txBox="1"/>
          <p:nvPr/>
        </p:nvSpPr>
        <p:spPr>
          <a:xfrm>
            <a:off x="4211770" y="2831467"/>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14" name="Google Shape;814;p35"/>
          <p:cNvSpPr txBox="1"/>
          <p:nvPr/>
        </p:nvSpPr>
        <p:spPr>
          <a:xfrm>
            <a:off x="939665" y="2834004"/>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15" name="Google Shape;815;p35"/>
          <p:cNvSpPr txBox="1"/>
          <p:nvPr/>
        </p:nvSpPr>
        <p:spPr>
          <a:xfrm>
            <a:off x="7047094" y="2832896"/>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16" name="Google Shape;816;p35"/>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17" name="Google Shape;817;p35"/>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18" name="Google Shape;818;p35"/>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19" name="Google Shape;819;p35"/>
          <p:cNvSpPr txBox="1"/>
          <p:nvPr/>
        </p:nvSpPr>
        <p:spPr>
          <a:xfrm>
            <a:off x="9665322" y="2834004"/>
            <a:ext cx="134937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20" name="Google Shape;820;p35"/>
          <p:cNvSpPr txBox="1"/>
          <p:nvPr/>
        </p:nvSpPr>
        <p:spPr>
          <a:xfrm>
            <a:off x="2161096" y="2829561"/>
            <a:ext cx="1861652"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grpSp>
        <p:nvGrpSpPr>
          <p:cNvPr id="821" name="Google Shape;821;p35"/>
          <p:cNvGrpSpPr/>
          <p:nvPr/>
        </p:nvGrpSpPr>
        <p:grpSpPr>
          <a:xfrm>
            <a:off x="800630" y="1234527"/>
            <a:ext cx="4827721" cy="1136560"/>
            <a:chOff x="4313203" y="1201109"/>
            <a:chExt cx="4827721" cy="1136560"/>
          </a:xfrm>
        </p:grpSpPr>
        <p:sp>
          <p:nvSpPr>
            <p:cNvPr id="822" name="Google Shape;822;p35"/>
            <p:cNvSpPr txBox="1"/>
            <p:nvPr/>
          </p:nvSpPr>
          <p:spPr>
            <a:xfrm>
              <a:off x="4582302" y="1201109"/>
              <a:ext cx="388962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לוגריתמית</a:t>
              </a:r>
              <a:endParaRPr sz="3600">
                <a:solidFill>
                  <a:schemeClr val="dk1"/>
                </a:solidFill>
                <a:latin typeface="Arial"/>
                <a:ea typeface="Arial"/>
                <a:cs typeface="Arial"/>
                <a:sym typeface="Arial"/>
              </a:endParaRPr>
            </a:p>
          </p:txBody>
        </p:sp>
        <p:sp>
          <p:nvSpPr>
            <p:cNvPr id="823" name="Google Shape;823;p35"/>
            <p:cNvSpPr txBox="1"/>
            <p:nvPr/>
          </p:nvSpPr>
          <p:spPr>
            <a:xfrm>
              <a:off x="4313203" y="1742674"/>
              <a:ext cx="482772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Logarithmic complexity</a:t>
              </a:r>
              <a:endParaRPr sz="3600">
                <a:solidFill>
                  <a:schemeClr val="dk1"/>
                </a:solidFill>
                <a:latin typeface="Arial"/>
                <a:ea typeface="Arial"/>
                <a:cs typeface="Arial"/>
                <a:sym typeface="Arial"/>
              </a:endParaRPr>
            </a:p>
          </p:txBody>
        </p:sp>
      </p:grpSp>
      <p:sp>
        <p:nvSpPr>
          <p:cNvPr id="824" name="Google Shape;824;p35"/>
          <p:cNvSpPr txBox="1"/>
          <p:nvPr/>
        </p:nvSpPr>
        <p:spPr>
          <a:xfrm>
            <a:off x="940538" y="4829176"/>
            <a:ext cx="389125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תת לינארית</a:t>
            </a:r>
            <a:endParaRPr sz="3600">
              <a:solidFill>
                <a:schemeClr val="dk1"/>
              </a:solidFill>
              <a:latin typeface="Arial"/>
              <a:ea typeface="Arial"/>
              <a:cs typeface="Arial"/>
              <a:sym typeface="Arial"/>
            </a:endParaRPr>
          </a:p>
        </p:txBody>
      </p:sp>
      <p:sp>
        <p:nvSpPr>
          <p:cNvPr id="825" name="Google Shape;825;p35"/>
          <p:cNvSpPr txBox="1"/>
          <p:nvPr/>
        </p:nvSpPr>
        <p:spPr>
          <a:xfrm>
            <a:off x="703743" y="5370741"/>
            <a:ext cx="4364849"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Sublinear complexity</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1"/>
                                        </p:tgtEl>
                                        <p:attrNameLst>
                                          <p:attrName>style.visibility</p:attrName>
                                        </p:attrNameLst>
                                      </p:cBhvr>
                                      <p:to>
                                        <p:strVal val="visible"/>
                                      </p:to>
                                    </p:set>
                                    <p:animEffect filter="fade" transition="in">
                                      <p:cBhvr>
                                        <p:cTn dur="500"/>
                                        <p:tgtEl>
                                          <p:spTgt spid="8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24"/>
                                        </p:tgtEl>
                                        <p:attrNameLst>
                                          <p:attrName>style.visibility</p:attrName>
                                        </p:attrNameLst>
                                      </p:cBhvr>
                                      <p:to>
                                        <p:strVal val="visible"/>
                                      </p:to>
                                    </p:set>
                                    <p:animEffect filter="fade" transition="in">
                                      <p:cBhvr>
                                        <p:cTn dur="500"/>
                                        <p:tgtEl>
                                          <p:spTgt spid="824"/>
                                        </p:tgtEl>
                                      </p:cBhvr>
                                    </p:animEffect>
                                  </p:childTnLst>
                                </p:cTn>
                              </p:par>
                              <p:par>
                                <p:cTn fill="hold" nodeType="withEffect" presetClass="entr" presetID="10" presetSubtype="0">
                                  <p:stCondLst>
                                    <p:cond delay="0"/>
                                  </p:stCondLst>
                                  <p:childTnLst>
                                    <p:set>
                                      <p:cBhvr>
                                        <p:cTn dur="1" fill="hold">
                                          <p:stCondLst>
                                            <p:cond delay="0"/>
                                          </p:stCondLst>
                                        </p:cTn>
                                        <p:tgtEl>
                                          <p:spTgt spid="825"/>
                                        </p:tgtEl>
                                        <p:attrNameLst>
                                          <p:attrName>style.visibility</p:attrName>
                                        </p:attrNameLst>
                                      </p:cBhvr>
                                      <p:to>
                                        <p:strVal val="visible"/>
                                      </p:to>
                                    </p:set>
                                    <p:animEffect filter="fade" transition="in">
                                      <p:cBhvr>
                                        <p:cTn dur="500"/>
                                        <p:tgtEl>
                                          <p:spTgt spid="82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3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32" name="Google Shape;832;p3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33" name="Google Shape;833;p36"/>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34" name="Google Shape;834;p36"/>
          <p:cNvSpPr txBox="1"/>
          <p:nvPr/>
        </p:nvSpPr>
        <p:spPr>
          <a:xfrm>
            <a:off x="4211770" y="2839716"/>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35" name="Google Shape;835;p36"/>
          <p:cNvSpPr txBox="1"/>
          <p:nvPr/>
        </p:nvSpPr>
        <p:spPr>
          <a:xfrm>
            <a:off x="939665" y="2839716"/>
            <a:ext cx="10604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36" name="Google Shape;836;p36"/>
          <p:cNvSpPr txBox="1"/>
          <p:nvPr/>
        </p:nvSpPr>
        <p:spPr>
          <a:xfrm>
            <a:off x="8256146" y="2839716"/>
            <a:ext cx="1279526"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37" name="Google Shape;837;p36"/>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38" name="Google Shape;838;p36"/>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39" name="Google Shape;839;p36"/>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40" name="Google Shape;840;p36"/>
          <p:cNvSpPr txBox="1"/>
          <p:nvPr/>
        </p:nvSpPr>
        <p:spPr>
          <a:xfrm>
            <a:off x="2161096" y="2839716"/>
            <a:ext cx="1861652"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41" name="Google Shape;841;p36"/>
          <p:cNvSpPr txBox="1"/>
          <p:nvPr/>
        </p:nvSpPr>
        <p:spPr>
          <a:xfrm>
            <a:off x="5669558" y="2839716"/>
            <a:ext cx="206474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42" name="Google Shape;842;p36"/>
          <p:cNvSpPr txBox="1"/>
          <p:nvPr/>
        </p:nvSpPr>
        <p:spPr>
          <a:xfrm>
            <a:off x="9910156" y="2839716"/>
            <a:ext cx="228184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1"/>
                                        </p:tgtEl>
                                        <p:attrNameLst>
                                          <p:attrName>style.visibility</p:attrName>
                                        </p:attrNameLst>
                                      </p:cBhvr>
                                      <p:to>
                                        <p:strVal val="visible"/>
                                      </p:to>
                                    </p:set>
                                    <p:animEffect filter="fade" transition="in">
                                      <p:cBhvr>
                                        <p:cTn dur="500"/>
                                        <p:tgtEl>
                                          <p:spTgt spid="84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2"/>
                                        </p:tgtEl>
                                        <p:attrNameLst>
                                          <p:attrName>style.visibility</p:attrName>
                                        </p:attrNameLst>
                                      </p:cBhvr>
                                      <p:to>
                                        <p:strVal val="visible"/>
                                      </p:to>
                                    </p:set>
                                    <p:animEffect filter="fade" transition="in">
                                      <p:cBhvr>
                                        <p:cTn dur="500"/>
                                        <p:tgtEl>
                                          <p:spTgt spid="84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7" name="Shape 847"/>
        <p:cNvGrpSpPr/>
        <p:nvPr/>
      </p:nvGrpSpPr>
      <p:grpSpPr>
        <a:xfrm>
          <a:off x="0" y="0"/>
          <a:ext cx="0" cy="0"/>
          <a:chOff x="0" y="0"/>
          <a:chExt cx="0" cy="0"/>
        </a:xfrm>
      </p:grpSpPr>
      <p:sp>
        <p:nvSpPr>
          <p:cNvPr id="848" name="Google Shape;848;p3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49" name="Google Shape;849;p3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50" name="Google Shape;850;p37"/>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51" name="Google Shape;851;p37"/>
          <p:cNvSpPr txBox="1"/>
          <p:nvPr/>
        </p:nvSpPr>
        <p:spPr>
          <a:xfrm>
            <a:off x="939665"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2" name="Google Shape;852;p37"/>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53" name="Google Shape;853;p37"/>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54" name="Google Shape;854;p37"/>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55" name="Google Shape;855;p37"/>
          <p:cNvSpPr txBox="1"/>
          <p:nvPr/>
        </p:nvSpPr>
        <p:spPr>
          <a:xfrm>
            <a:off x="5636728" y="2834004"/>
            <a:ext cx="186165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6" name="Google Shape;856;p37"/>
          <p:cNvSpPr txBox="1"/>
          <p:nvPr/>
        </p:nvSpPr>
        <p:spPr>
          <a:xfrm>
            <a:off x="9776927" y="2834004"/>
            <a:ext cx="1060451"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7" name="Google Shape;857;p37"/>
          <p:cNvSpPr txBox="1"/>
          <p:nvPr/>
        </p:nvSpPr>
        <p:spPr>
          <a:xfrm>
            <a:off x="19178146" y="2832896"/>
            <a:ext cx="127952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8" name="Google Shape;858;p37"/>
          <p:cNvSpPr txBox="1"/>
          <p:nvPr/>
        </p:nvSpPr>
        <p:spPr>
          <a:xfrm>
            <a:off x="14872825" y="2839716"/>
            <a:ext cx="206474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59" name="Google Shape;859;p37"/>
          <p:cNvSpPr txBox="1"/>
          <p:nvPr/>
        </p:nvSpPr>
        <p:spPr>
          <a:xfrm>
            <a:off x="20832156" y="2839716"/>
            <a:ext cx="228184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60" name="Google Shape;860;p37"/>
          <p:cNvSpPr txBox="1"/>
          <p:nvPr/>
        </p:nvSpPr>
        <p:spPr>
          <a:xfrm>
            <a:off x="2576853" y="2834004"/>
            <a:ext cx="2483137"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5" name="Shape 865"/>
        <p:cNvGrpSpPr/>
        <p:nvPr/>
      </p:nvGrpSpPr>
      <p:grpSpPr>
        <a:xfrm>
          <a:off x="0" y="0"/>
          <a:ext cx="0" cy="0"/>
          <a:chOff x="0" y="0"/>
          <a:chExt cx="0" cy="0"/>
        </a:xfrm>
      </p:grpSpPr>
      <p:sp>
        <p:nvSpPr>
          <p:cNvPr id="866" name="Google Shape;866;p3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867" name="Google Shape;867;p3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סימון O גדול</a:t>
            </a:r>
            <a:endParaRPr/>
          </a:p>
        </p:txBody>
      </p:sp>
      <p:sp>
        <p:nvSpPr>
          <p:cNvPr id="868" name="Google Shape;868;p38"/>
          <p:cNvSpPr txBox="1"/>
          <p:nvPr>
            <p:ph idx="2" type="body"/>
          </p:nvPr>
        </p:nvSpPr>
        <p:spPr>
          <a:xfrm>
            <a:off x="10033000" y="696596"/>
            <a:ext cx="21590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סדרי גודל</a:t>
            </a:r>
            <a:endParaRPr/>
          </a:p>
        </p:txBody>
      </p:sp>
      <p:sp>
        <p:nvSpPr>
          <p:cNvPr id="869" name="Google Shape;869;p38"/>
          <p:cNvSpPr txBox="1"/>
          <p:nvPr/>
        </p:nvSpPr>
        <p:spPr>
          <a:xfrm>
            <a:off x="939665" y="2834004"/>
            <a:ext cx="1060451"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0" name="Google Shape;870;p38"/>
          <p:cNvSpPr/>
          <p:nvPr/>
        </p:nvSpPr>
        <p:spPr>
          <a:xfrm>
            <a:off x="444500" y="3526155"/>
            <a:ext cx="11303000" cy="147953"/>
          </a:xfrm>
          <a:prstGeom prst="rightArrow">
            <a:avLst>
              <a:gd fmla="val 50000" name="adj1"/>
              <a:gd fmla="val 50000" name="adj2"/>
            </a:avLst>
          </a:prstGeom>
          <a:solidFill>
            <a:schemeClr val="dk1"/>
          </a:solid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71" name="Google Shape;871;p38"/>
          <p:cNvSpPr txBox="1"/>
          <p:nvPr/>
        </p:nvSpPr>
        <p:spPr>
          <a:xfrm>
            <a:off x="317499" y="3674108"/>
            <a:ext cx="3644765"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Lower complexity</a:t>
            </a:r>
            <a:endParaRPr sz="3600">
              <a:solidFill>
                <a:schemeClr val="dk1"/>
              </a:solidFill>
              <a:latin typeface="Arial"/>
              <a:ea typeface="Arial"/>
              <a:cs typeface="Arial"/>
              <a:sym typeface="Arial"/>
            </a:endParaRPr>
          </a:p>
        </p:txBody>
      </p:sp>
      <p:sp>
        <p:nvSpPr>
          <p:cNvPr id="872" name="Google Shape;872;p38"/>
          <p:cNvSpPr txBox="1"/>
          <p:nvPr/>
        </p:nvSpPr>
        <p:spPr>
          <a:xfrm>
            <a:off x="7950199" y="3705697"/>
            <a:ext cx="3797301"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Higher complexity</a:t>
            </a:r>
            <a:endParaRPr sz="3600">
              <a:solidFill>
                <a:schemeClr val="dk1"/>
              </a:solidFill>
              <a:latin typeface="Arial"/>
              <a:ea typeface="Arial"/>
              <a:cs typeface="Arial"/>
              <a:sym typeface="Arial"/>
            </a:endParaRPr>
          </a:p>
        </p:txBody>
      </p:sp>
      <p:sp>
        <p:nvSpPr>
          <p:cNvPr id="873" name="Google Shape;873;p38"/>
          <p:cNvSpPr txBox="1"/>
          <p:nvPr/>
        </p:nvSpPr>
        <p:spPr>
          <a:xfrm>
            <a:off x="9885848" y="2834004"/>
            <a:ext cx="1861652"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4" name="Google Shape;874;p38"/>
          <p:cNvSpPr txBox="1"/>
          <p:nvPr/>
        </p:nvSpPr>
        <p:spPr>
          <a:xfrm>
            <a:off x="15220993" y="2834004"/>
            <a:ext cx="1060451"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5" name="Google Shape;875;p38"/>
          <p:cNvSpPr txBox="1"/>
          <p:nvPr/>
        </p:nvSpPr>
        <p:spPr>
          <a:xfrm>
            <a:off x="19178146" y="2832896"/>
            <a:ext cx="1279526"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6" name="Google Shape;876;p38"/>
          <p:cNvSpPr txBox="1"/>
          <p:nvPr/>
        </p:nvSpPr>
        <p:spPr>
          <a:xfrm>
            <a:off x="14872825" y="2839716"/>
            <a:ext cx="206474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7" name="Google Shape;877;p38"/>
          <p:cNvSpPr txBox="1"/>
          <p:nvPr/>
        </p:nvSpPr>
        <p:spPr>
          <a:xfrm>
            <a:off x="20832156" y="2839716"/>
            <a:ext cx="228184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8" name="Google Shape;878;p38"/>
          <p:cNvSpPr txBox="1"/>
          <p:nvPr/>
        </p:nvSpPr>
        <p:spPr>
          <a:xfrm>
            <a:off x="5167653" y="2834004"/>
            <a:ext cx="2483137"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79" name="Google Shape;879;p38"/>
          <p:cNvSpPr txBox="1"/>
          <p:nvPr/>
        </p:nvSpPr>
        <p:spPr>
          <a:xfrm>
            <a:off x="2321210" y="2832895"/>
            <a:ext cx="2483137"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9"/>
                                        </p:tgtEl>
                                        <p:attrNameLst>
                                          <p:attrName>style.visibility</p:attrName>
                                        </p:attrNameLst>
                                      </p:cBhvr>
                                      <p:to>
                                        <p:strVal val="visible"/>
                                      </p:to>
                                    </p:set>
                                    <p:animEffect filter="fade" transition="in">
                                      <p:cBhvr>
                                        <p:cTn dur="500"/>
                                        <p:tgtEl>
                                          <p:spTgt spid="87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4" name="Shape 884"/>
        <p:cNvGrpSpPr/>
        <p:nvPr/>
      </p:nvGrpSpPr>
      <p:grpSpPr>
        <a:xfrm>
          <a:off x="0" y="0"/>
          <a:ext cx="0" cy="0"/>
          <a:chOff x="0" y="0"/>
          <a:chExt cx="0" cy="0"/>
        </a:xfrm>
      </p:grpSpPr>
      <p:sp>
        <p:nvSpPr>
          <p:cNvPr id="885" name="Google Shape;885;p3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rPr lang="en-US"/>
              <a:t>;</a:t>
            </a:r>
            <a:endParaRPr/>
          </a:p>
        </p:txBody>
      </p:sp>
      <p:sp>
        <p:nvSpPr>
          <p:cNvPr id="886" name="Google Shape;886;p3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סימונים אחרים</a:t>
            </a:r>
            <a:endParaRPr/>
          </a:p>
        </p:txBody>
      </p:sp>
      <p:sp>
        <p:nvSpPr>
          <p:cNvPr id="887" name="Google Shape;887;p39"/>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סימון O גדול</a:t>
            </a:r>
            <a:endParaRPr/>
          </a:p>
        </p:txBody>
      </p:sp>
      <p:sp>
        <p:nvSpPr>
          <p:cNvPr id="888" name="Google Shape;888;p39"/>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sp>
        <p:nvSpPr>
          <p:cNvPr id="889" name="Google Shape;889;p39"/>
          <p:cNvSpPr txBox="1"/>
          <p:nvPr/>
        </p:nvSpPr>
        <p:spPr>
          <a:xfrm>
            <a:off x="1466850" y="1408744"/>
            <a:ext cx="3727449" cy="594995"/>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0" name="Google Shape;890;p39"/>
          <p:cNvSpPr txBox="1"/>
          <p:nvPr/>
        </p:nvSpPr>
        <p:spPr>
          <a:xfrm>
            <a:off x="5810248" y="1408743"/>
            <a:ext cx="5568951"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1" name="Google Shape;891;p39"/>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892" name="Google Shape;892;p39"/>
          <p:cNvSpPr txBox="1"/>
          <p:nvPr/>
        </p:nvSpPr>
        <p:spPr>
          <a:xfrm>
            <a:off x="3644765" y="2253766"/>
            <a:ext cx="8547235" cy="594995"/>
          </a:xfrm>
          <a:prstGeom prst="rect">
            <a:avLst/>
          </a:prstGeom>
          <a:blipFill rotWithShape="1">
            <a:blip r:embed="rId5">
              <a:alphaModFix/>
            </a:blip>
            <a:stretch>
              <a:fillRect b="-36081" l="0" r="-2139" t="-27834"/>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3" name="Google Shape;893;p39"/>
          <p:cNvSpPr txBox="1"/>
          <p:nvPr/>
        </p:nvSpPr>
        <p:spPr>
          <a:xfrm>
            <a:off x="1466850" y="2982754"/>
            <a:ext cx="3727449"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4" name="Google Shape;894;p39"/>
          <p:cNvSpPr txBox="1"/>
          <p:nvPr/>
        </p:nvSpPr>
        <p:spPr>
          <a:xfrm>
            <a:off x="5810248" y="2982753"/>
            <a:ext cx="5568951" cy="594995"/>
          </a:xfrm>
          <a:prstGeom prst="rect">
            <a:avLst/>
          </a:prstGeom>
          <a:blipFill rotWithShape="1">
            <a:blip r:embed="rId7">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5" name="Google Shape;895;p39"/>
          <p:cNvSpPr txBox="1"/>
          <p:nvPr/>
        </p:nvSpPr>
        <p:spPr>
          <a:xfrm>
            <a:off x="5111615" y="301402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896" name="Google Shape;896;p39"/>
          <p:cNvSpPr txBox="1"/>
          <p:nvPr/>
        </p:nvSpPr>
        <p:spPr>
          <a:xfrm>
            <a:off x="10591800" y="3789388"/>
            <a:ext cx="1600200"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דוגמא</a:t>
            </a:r>
            <a:endParaRPr sz="3600">
              <a:solidFill>
                <a:schemeClr val="dk1"/>
              </a:solidFill>
              <a:latin typeface="Arial"/>
              <a:ea typeface="Arial"/>
              <a:cs typeface="Arial"/>
              <a:sym typeface="Arial"/>
            </a:endParaRPr>
          </a:p>
        </p:txBody>
      </p:sp>
      <p:sp>
        <p:nvSpPr>
          <p:cNvPr id="897" name="Google Shape;897;p39"/>
          <p:cNvSpPr txBox="1"/>
          <p:nvPr/>
        </p:nvSpPr>
        <p:spPr>
          <a:xfrm>
            <a:off x="4007905" y="3789388"/>
            <a:ext cx="4544484" cy="594995"/>
          </a:xfrm>
          <a:prstGeom prst="rect">
            <a:avLst/>
          </a:prstGeom>
          <a:blipFill rotWithShape="1">
            <a:blip r:embed="rId8">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8" name="Google Shape;898;p39"/>
          <p:cNvSpPr txBox="1"/>
          <p:nvPr/>
        </p:nvSpPr>
        <p:spPr>
          <a:xfrm>
            <a:off x="2454204" y="4533599"/>
            <a:ext cx="3107402" cy="594995"/>
          </a:xfrm>
          <a:prstGeom prst="rect">
            <a:avLst/>
          </a:prstGeom>
          <a:blipFill rotWithShape="1">
            <a:blip r:embed="rId9">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899" name="Google Shape;899;p39"/>
          <p:cNvSpPr txBox="1"/>
          <p:nvPr/>
        </p:nvSpPr>
        <p:spPr>
          <a:xfrm>
            <a:off x="6959600" y="4514268"/>
            <a:ext cx="3479800" cy="594995"/>
          </a:xfrm>
          <a:prstGeom prst="rect">
            <a:avLst/>
          </a:prstGeom>
          <a:blipFill rotWithShape="1">
            <a:blip r:embed="rId10">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0" name="Google Shape;900;p39"/>
          <p:cNvSpPr txBox="1"/>
          <p:nvPr/>
        </p:nvSpPr>
        <p:spPr>
          <a:xfrm>
            <a:off x="2454204" y="5151758"/>
            <a:ext cx="3107402" cy="594995"/>
          </a:xfrm>
          <a:prstGeom prst="rect">
            <a:avLst/>
          </a:prstGeom>
          <a:blipFill rotWithShape="1">
            <a:blip r:embed="rId11">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1" name="Google Shape;901;p39"/>
          <p:cNvSpPr txBox="1"/>
          <p:nvPr/>
        </p:nvSpPr>
        <p:spPr>
          <a:xfrm>
            <a:off x="6731000" y="5151758"/>
            <a:ext cx="3479800" cy="594995"/>
          </a:xfrm>
          <a:prstGeom prst="rect">
            <a:avLst/>
          </a:prstGeom>
          <a:blipFill rotWithShape="1">
            <a:blip r:embed="rId12">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2" name="Google Shape;902;p39"/>
          <p:cNvSpPr txBox="1"/>
          <p:nvPr/>
        </p:nvSpPr>
        <p:spPr>
          <a:xfrm>
            <a:off x="2349366" y="5786946"/>
            <a:ext cx="3107402" cy="594995"/>
          </a:xfrm>
          <a:prstGeom prst="rect">
            <a:avLst/>
          </a:prstGeom>
          <a:blipFill rotWithShape="1">
            <a:blip r:embed="rId1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03" name="Google Shape;903;p39"/>
          <p:cNvSpPr txBox="1"/>
          <p:nvPr/>
        </p:nvSpPr>
        <p:spPr>
          <a:xfrm>
            <a:off x="6735233" y="5786946"/>
            <a:ext cx="3479800" cy="594995"/>
          </a:xfrm>
          <a:prstGeom prst="rect">
            <a:avLst/>
          </a:prstGeom>
          <a:blipFill rotWithShape="1">
            <a:blip r:embed="rId1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87">
                                            <p:txEl>
                                              <p:pRg end="0" st="0"/>
                                            </p:txEl>
                                          </p:spTgt>
                                        </p:tgtEl>
                                        <p:attrNameLst>
                                          <p:attrName>style.visibility</p:attrName>
                                        </p:attrNameLst>
                                      </p:cBhvr>
                                      <p:to>
                                        <p:strVal val="visible"/>
                                      </p:to>
                                    </p:set>
                                    <p:animEffect filter="fade" transition="in">
                                      <p:cBhvr>
                                        <p:cTn dur="500"/>
                                        <p:tgtEl>
                                          <p:spTgt spid="887">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889"/>
                                        </p:tgtEl>
                                        <p:attrNameLst>
                                          <p:attrName>style.visibility</p:attrName>
                                        </p:attrNameLst>
                                      </p:cBhvr>
                                      <p:to>
                                        <p:strVal val="visible"/>
                                      </p:to>
                                    </p:set>
                                    <p:animEffect filter="fade" transition="in">
                                      <p:cBhvr>
                                        <p:cTn dur="500"/>
                                        <p:tgtEl>
                                          <p:spTgt spid="889"/>
                                        </p:tgtEl>
                                      </p:cBhvr>
                                    </p:animEffect>
                                  </p:childTnLst>
                                </p:cTn>
                              </p:par>
                              <p:par>
                                <p:cTn fill="hold" nodeType="withEffect" presetClass="entr" presetID="10" presetSubtype="0">
                                  <p:stCondLst>
                                    <p:cond delay="0"/>
                                  </p:stCondLst>
                                  <p:childTnLst>
                                    <p:set>
                                      <p:cBhvr>
                                        <p:cTn dur="1" fill="hold">
                                          <p:stCondLst>
                                            <p:cond delay="0"/>
                                          </p:stCondLst>
                                        </p:cTn>
                                        <p:tgtEl>
                                          <p:spTgt spid="890"/>
                                        </p:tgtEl>
                                        <p:attrNameLst>
                                          <p:attrName>style.visibility</p:attrName>
                                        </p:attrNameLst>
                                      </p:cBhvr>
                                      <p:to>
                                        <p:strVal val="visible"/>
                                      </p:to>
                                    </p:set>
                                    <p:animEffect filter="fade" transition="in">
                                      <p:cBhvr>
                                        <p:cTn dur="500"/>
                                        <p:tgtEl>
                                          <p:spTgt spid="890"/>
                                        </p:tgtEl>
                                      </p:cBhvr>
                                    </p:animEffect>
                                  </p:childTnLst>
                                </p:cTn>
                              </p:par>
                              <p:par>
                                <p:cTn fill="hold" nodeType="withEffect" presetClass="entr" presetID="10" presetSubtype="0">
                                  <p:stCondLst>
                                    <p:cond delay="0"/>
                                  </p:stCondLst>
                                  <p:childTnLst>
                                    <p:set>
                                      <p:cBhvr>
                                        <p:cTn dur="1" fill="hold">
                                          <p:stCondLst>
                                            <p:cond delay="0"/>
                                          </p:stCondLst>
                                        </p:cTn>
                                        <p:tgtEl>
                                          <p:spTgt spid="891"/>
                                        </p:tgtEl>
                                        <p:attrNameLst>
                                          <p:attrName>style.visibility</p:attrName>
                                        </p:attrNameLst>
                                      </p:cBhvr>
                                      <p:to>
                                        <p:strVal val="visible"/>
                                      </p:to>
                                    </p:set>
                                    <p:animEffect filter="fade" transition="in">
                                      <p:cBhvr>
                                        <p:cTn dur="500"/>
                                        <p:tgtEl>
                                          <p:spTgt spid="89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2"/>
                                        </p:tgtEl>
                                        <p:attrNameLst>
                                          <p:attrName>style.visibility</p:attrName>
                                        </p:attrNameLst>
                                      </p:cBhvr>
                                      <p:to>
                                        <p:strVal val="visible"/>
                                      </p:to>
                                    </p:set>
                                    <p:animEffect filter="fade" transition="in">
                                      <p:cBhvr>
                                        <p:cTn dur="500"/>
                                        <p:tgtEl>
                                          <p:spTgt spid="892"/>
                                        </p:tgtEl>
                                      </p:cBhvr>
                                    </p:animEffect>
                                  </p:childTnLst>
                                </p:cTn>
                              </p:par>
                              <p:par>
                                <p:cTn fill="hold" nodeType="withEffect" presetClass="entr" presetID="10" presetSubtype="0">
                                  <p:stCondLst>
                                    <p:cond delay="0"/>
                                  </p:stCondLst>
                                  <p:childTnLst>
                                    <p:set>
                                      <p:cBhvr>
                                        <p:cTn dur="1" fill="hold">
                                          <p:stCondLst>
                                            <p:cond delay="0"/>
                                          </p:stCondLst>
                                        </p:cTn>
                                        <p:tgtEl>
                                          <p:spTgt spid="893"/>
                                        </p:tgtEl>
                                        <p:attrNameLst>
                                          <p:attrName>style.visibility</p:attrName>
                                        </p:attrNameLst>
                                      </p:cBhvr>
                                      <p:to>
                                        <p:strVal val="visible"/>
                                      </p:to>
                                    </p:set>
                                    <p:animEffect filter="fade" transition="in">
                                      <p:cBhvr>
                                        <p:cTn dur="500"/>
                                        <p:tgtEl>
                                          <p:spTgt spid="893"/>
                                        </p:tgtEl>
                                      </p:cBhvr>
                                    </p:animEffect>
                                  </p:childTnLst>
                                </p:cTn>
                              </p:par>
                              <p:par>
                                <p:cTn fill="hold" nodeType="withEffect" presetClass="entr" presetID="10" presetSubtype="0">
                                  <p:stCondLst>
                                    <p:cond delay="0"/>
                                  </p:stCondLst>
                                  <p:childTnLst>
                                    <p:set>
                                      <p:cBhvr>
                                        <p:cTn dur="1" fill="hold">
                                          <p:stCondLst>
                                            <p:cond delay="0"/>
                                          </p:stCondLst>
                                        </p:cTn>
                                        <p:tgtEl>
                                          <p:spTgt spid="894"/>
                                        </p:tgtEl>
                                        <p:attrNameLst>
                                          <p:attrName>style.visibility</p:attrName>
                                        </p:attrNameLst>
                                      </p:cBhvr>
                                      <p:to>
                                        <p:strVal val="visible"/>
                                      </p:to>
                                    </p:set>
                                    <p:animEffect filter="fade" transition="in">
                                      <p:cBhvr>
                                        <p:cTn dur="500"/>
                                        <p:tgtEl>
                                          <p:spTgt spid="894"/>
                                        </p:tgtEl>
                                      </p:cBhvr>
                                    </p:animEffect>
                                  </p:childTnLst>
                                </p:cTn>
                              </p:par>
                              <p:par>
                                <p:cTn fill="hold" nodeType="withEffect" presetClass="entr" presetID="10" presetSubtype="0">
                                  <p:stCondLst>
                                    <p:cond delay="0"/>
                                  </p:stCondLst>
                                  <p:childTnLst>
                                    <p:set>
                                      <p:cBhvr>
                                        <p:cTn dur="1" fill="hold">
                                          <p:stCondLst>
                                            <p:cond delay="0"/>
                                          </p:stCondLst>
                                        </p:cTn>
                                        <p:tgtEl>
                                          <p:spTgt spid="895"/>
                                        </p:tgtEl>
                                        <p:attrNameLst>
                                          <p:attrName>style.visibility</p:attrName>
                                        </p:attrNameLst>
                                      </p:cBhvr>
                                      <p:to>
                                        <p:strVal val="visible"/>
                                      </p:to>
                                    </p:set>
                                    <p:animEffect filter="fade" transition="in">
                                      <p:cBhvr>
                                        <p:cTn dur="500"/>
                                        <p:tgtEl>
                                          <p:spTgt spid="89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6"/>
                                        </p:tgtEl>
                                        <p:attrNameLst>
                                          <p:attrName>style.visibility</p:attrName>
                                        </p:attrNameLst>
                                      </p:cBhvr>
                                      <p:to>
                                        <p:strVal val="visible"/>
                                      </p:to>
                                    </p:set>
                                    <p:animEffect filter="fade" transition="in">
                                      <p:cBhvr>
                                        <p:cTn dur="500"/>
                                        <p:tgtEl>
                                          <p:spTgt spid="896"/>
                                        </p:tgtEl>
                                      </p:cBhvr>
                                    </p:animEffect>
                                  </p:childTnLst>
                                </p:cTn>
                              </p:par>
                              <p:par>
                                <p:cTn fill="hold" nodeType="withEffect" presetClass="entr" presetID="10" presetSubtype="0">
                                  <p:stCondLst>
                                    <p:cond delay="0"/>
                                  </p:stCondLst>
                                  <p:childTnLst>
                                    <p:set>
                                      <p:cBhvr>
                                        <p:cTn dur="1" fill="hold">
                                          <p:stCondLst>
                                            <p:cond delay="0"/>
                                          </p:stCondLst>
                                        </p:cTn>
                                        <p:tgtEl>
                                          <p:spTgt spid="897"/>
                                        </p:tgtEl>
                                        <p:attrNameLst>
                                          <p:attrName>style.visibility</p:attrName>
                                        </p:attrNameLst>
                                      </p:cBhvr>
                                      <p:to>
                                        <p:strVal val="visible"/>
                                      </p:to>
                                    </p:set>
                                    <p:animEffect filter="fade" transition="in">
                                      <p:cBhvr>
                                        <p:cTn dur="500"/>
                                        <p:tgtEl>
                                          <p:spTgt spid="89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8"/>
                                        </p:tgtEl>
                                        <p:attrNameLst>
                                          <p:attrName>style.visibility</p:attrName>
                                        </p:attrNameLst>
                                      </p:cBhvr>
                                      <p:to>
                                        <p:strVal val="visible"/>
                                      </p:to>
                                    </p:set>
                                    <p:animEffect filter="fade" transition="in">
                                      <p:cBhvr>
                                        <p:cTn dur="500"/>
                                        <p:tgtEl>
                                          <p:spTgt spid="89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0"/>
                                        </p:tgtEl>
                                        <p:attrNameLst>
                                          <p:attrName>style.visibility</p:attrName>
                                        </p:attrNameLst>
                                      </p:cBhvr>
                                      <p:to>
                                        <p:strVal val="visible"/>
                                      </p:to>
                                    </p:set>
                                    <p:animEffect filter="fade" transition="in">
                                      <p:cBhvr>
                                        <p:cTn dur="500"/>
                                        <p:tgtEl>
                                          <p:spTgt spid="90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2"/>
                                        </p:tgtEl>
                                        <p:attrNameLst>
                                          <p:attrName>style.visibility</p:attrName>
                                        </p:attrNameLst>
                                      </p:cBhvr>
                                      <p:to>
                                        <p:strVal val="visible"/>
                                      </p:to>
                                    </p:set>
                                    <p:animEffect filter="fade" transition="in">
                                      <p:cBhvr>
                                        <p:cTn dur="500"/>
                                        <p:tgtEl>
                                          <p:spTgt spid="9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99"/>
                                        </p:tgtEl>
                                        <p:attrNameLst>
                                          <p:attrName>style.visibility</p:attrName>
                                        </p:attrNameLst>
                                      </p:cBhvr>
                                      <p:to>
                                        <p:strVal val="visible"/>
                                      </p:to>
                                    </p:set>
                                    <p:animEffect filter="fade" transition="in">
                                      <p:cBhvr>
                                        <p:cTn dur="500"/>
                                        <p:tgtEl>
                                          <p:spTgt spid="89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1"/>
                                        </p:tgtEl>
                                        <p:attrNameLst>
                                          <p:attrName>style.visibility</p:attrName>
                                        </p:attrNameLst>
                                      </p:cBhvr>
                                      <p:to>
                                        <p:strVal val="visible"/>
                                      </p:to>
                                    </p:set>
                                    <p:animEffect filter="fade" transition="in">
                                      <p:cBhvr>
                                        <p:cTn dur="500"/>
                                        <p:tgtEl>
                                          <p:spTgt spid="9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3"/>
                                        </p:tgtEl>
                                        <p:attrNameLst>
                                          <p:attrName>style.visibility</p:attrName>
                                        </p:attrNameLst>
                                      </p:cBhvr>
                                      <p:to>
                                        <p:strVal val="visible"/>
                                      </p:to>
                                    </p:set>
                                    <p:animEffect filter="fade" transition="in">
                                      <p:cBhvr>
                                        <p:cTn dur="500"/>
                                        <p:tgtEl>
                                          <p:spTgt spid="9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4"/>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69" name="Google Shape;69;p4"/>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70" name="Google Shape;70;p4"/>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71" name="Google Shape;71;p4"/>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72" name="Google Shape;72;p4"/>
          <p:cNvGrpSpPr/>
          <p:nvPr/>
        </p:nvGrpSpPr>
        <p:grpSpPr>
          <a:xfrm>
            <a:off x="0" y="594994"/>
            <a:ext cx="7184571" cy="5250641"/>
            <a:chOff x="571500" y="1242689"/>
            <a:chExt cx="7184571" cy="5250641"/>
          </a:xfrm>
        </p:grpSpPr>
        <p:sp>
          <p:nvSpPr>
            <p:cNvPr id="73" name="Google Shape;73;p4"/>
            <p:cNvSpPr/>
            <p:nvPr/>
          </p:nvSpPr>
          <p:spPr>
            <a:xfrm>
              <a:off x="571500" y="1242689"/>
              <a:ext cx="7184569" cy="516899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4" name="Google Shape;74;p4"/>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5" name="Google Shape;75;p4"/>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6" name="Google Shape;76;p4"/>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77" name="Google Shape;77;p4"/>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78" name="Google Shape;78;p4"/>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79" name="Google Shape;79;p4"/>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80" name="Google Shape;80;p4"/>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81" name="Google Shape;81;p4"/>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None/>
              </a:pPr>
              <a:br>
                <a:rPr b="0" i="0" lang="en-US" sz="1800" u="none" cap="none" strike="noStrike">
                  <a:solidFill>
                    <a:srgbClr val="3B3B3B"/>
                  </a:solidFill>
                  <a:latin typeface="Consolas"/>
                  <a:ea typeface="Consolas"/>
                  <a:cs typeface="Consolas"/>
                  <a:sym typeface="Consolas"/>
                </a:rPr>
              </a:br>
              <a:r>
                <a:rPr b="0" lang="en-US" sz="1800">
                  <a:solidFill>
                    <a:srgbClr val="795E26"/>
                  </a:solidFill>
                  <a:latin typeface="Consolas"/>
                  <a:ea typeface="Consolas"/>
                  <a:cs typeface="Consolas"/>
                  <a:sym typeface="Consolas"/>
                </a:rPr>
                <a:t>print</a:t>
              </a:r>
              <a:r>
                <a:rPr b="0" lang="en-US" sz="1800">
                  <a:solidFill>
                    <a:srgbClr val="3B3B3B"/>
                  </a:solidFill>
                  <a:latin typeface="Consolas"/>
                  <a:ea typeface="Consolas"/>
                  <a:cs typeface="Consolas"/>
                  <a:sym typeface="Consolas"/>
                </a:rPr>
                <a:t>(</a:t>
              </a:r>
              <a:r>
                <a:rPr b="0" lang="en-US" sz="1800">
                  <a:solidFill>
                    <a:srgbClr val="001080"/>
                  </a:solidFill>
                  <a:latin typeface="Consolas"/>
                  <a:ea typeface="Consolas"/>
                  <a:cs typeface="Consolas"/>
                  <a:sym typeface="Consolas"/>
                </a:rPr>
                <a:t>time</a:t>
              </a:r>
              <a:r>
                <a:rPr b="0" lang="en-US" sz="1800">
                  <a:solidFill>
                    <a:srgbClr val="3B3B3B"/>
                  </a:solidFill>
                  <a:latin typeface="Consolas"/>
                  <a:ea typeface="Consolas"/>
                  <a:cs typeface="Consolas"/>
                  <a:sym typeface="Consolas"/>
                </a:rPr>
                <a:t>)</a:t>
              </a:r>
              <a:endParaRPr/>
            </a:p>
          </p:txBody>
        </p:sp>
        <p:cxnSp>
          <p:nvCxnSpPr>
            <p:cNvPr id="82" name="Google Shape;82;p4"/>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83" name="Google Shape;83;p4"/>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84" name="Google Shape;84;p4"/>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sp>
        <p:nvSpPr>
          <p:cNvPr id="85" name="Google Shape;85;p4"/>
          <p:cNvSpPr txBox="1"/>
          <p:nvPr/>
        </p:nvSpPr>
        <p:spPr>
          <a:xfrm>
            <a:off x="7436471" y="593088"/>
            <a:ext cx="1020197" cy="624786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400">
                <a:solidFill>
                  <a:srgbClr val="3B3B3B"/>
                </a:solidFill>
                <a:latin typeface="Consolas"/>
                <a:ea typeface="Consolas"/>
                <a:cs typeface="Consolas"/>
                <a:sym typeface="Consolas"/>
              </a:rPr>
              <a:t>[0,</a:t>
            </a:r>
            <a:endParaRPr b="0" i="0" sz="400">
              <a:solidFill>
                <a:srgbClr val="3B3B3B"/>
              </a:solidFill>
              <a:latin typeface="Consolas"/>
              <a:ea typeface="Consolas"/>
              <a:cs typeface="Consolas"/>
              <a:sym typeface="Consolas"/>
            </a:endParaRPr>
          </a:p>
          <a:p>
            <a:pPr indent="0" lvl="0" marL="0" marR="0" rtl="0" algn="l">
              <a:spcBef>
                <a:spcPts val="0"/>
              </a:spcBef>
              <a:spcAft>
                <a:spcPts val="0"/>
              </a:spcAft>
              <a:buNone/>
            </a:pPr>
            <a:r>
              <a:rPr b="0" i="0" lang="en-US" sz="400">
                <a:solidFill>
                  <a:srgbClr val="3B3B3B"/>
                </a:solidFill>
                <a:latin typeface="Consolas"/>
                <a:ea typeface="Consolas"/>
                <a:cs typeface="Consolas"/>
                <a:sym typeface="Consolas"/>
              </a:rPr>
              <a:t>0.0007682000286877155, 0.0005425999406725168, 0.0005778000922873616, 0.0006636000471189618, 0.0005756000755354762, 0.0006232999730855227, 0.0006259001092985272, 0.0006594000151380897, 0.000659800018183887, 0.0006896000122651458, 0.0008490999462082982, 0.0007486999966204166, 0.000735200010240078, 0.0007317999843508005, 0.0008289999095723033, 0.0008039000676944852, 0.0008288000244647264, 0.0008541999850422144, 0.0008666999638080597, 0.0008917000377550721, 0.0009617999894544482, 0.0009389000479131937, 0.0010174000635743141, 0.0009621999925002456, 0.0011297999881207943, 0.0011477000080049038, 0.0019256999948993325, 0.0012887999182567, 0.0012743000406771898, 0.0021883000154048204, 0.001322499942034483, 0.0013067000545561314, 0.0013318000128492713, 0.0018001999706029892, 0.0019916000310331583, 0.0016953999875113368, 0.001394400023855269, 0.0015122999902814627, 0.0014749999390915036, 0.001453499891795218, 0.0014346999814733863, 0.0015022000297904015, 0.0019739000126719475, 0.0018144999630749226, 0.0018523000180721283, 0.0018553000409156084, 0.001609700033441186, 0.0015662000514566898, 0.0016343999886885285, 0.0016314000822603703, 0.0016632999759167433, 0.0017179999267682433, 0.0017256999853998423, 0.002203799900598824, 0.0017568999901413918, 0.001866700011305511, 0.0017844999674707651, 0.0018088000360876322, 0.0018180999904870987, 0.0021365999709814787, 0.0019164999248459935, 0.0019429000094532967, 0.0019257999956607819, 0.0019351999508216977, 0.0019372000824660063, 0.0019335000542923808, 0.002050900016911328, 0.0025731000350788236, 0.0020831000292673707, 0.0021877000108361244, 0.0021283000241965055, 0.0021175999427214265, 0.0021268000127747655, 0.0021573000121861696, 0.0021190999541431665, 0.0024518000427633524, 0.002388299908488989, 0.002571400022134185, 0.0022995000472292304, 0.002174000022932887, 0.0022360999137163162, 0.002297499915584922, 0.0024196000304073095, 0.0029476999770849943, 0.002355200005695224, 0.002524100011214614, 0.00227119994815439, 0.0023153999354690313, 0.0024624000070616603, 0.002913400065153837, 0.002558400039561093, 0.0023277000291273, 0.0025741999270394444, 0.002517100074328482, 0.003014200017787516, 0.002748599974438548, 0.0027701000217348337, 0.0026307000080123544, 0.0027271000435575843]</a:t>
            </a:r>
            <a:endParaRPr sz="400">
              <a:solidFill>
                <a:schemeClr val="dk1"/>
              </a:solidFill>
              <a:latin typeface="Arial"/>
              <a:ea typeface="Arial"/>
              <a:cs typeface="Arial"/>
              <a:sym typeface="Arial"/>
            </a:endParaRPr>
          </a:p>
        </p:txBody>
      </p:sp>
      <p:sp>
        <p:nvSpPr>
          <p:cNvPr id="86" name="Google Shape;86;p4"/>
          <p:cNvSpPr txBox="1"/>
          <p:nvPr/>
        </p:nvSpPr>
        <p:spPr>
          <a:xfrm>
            <a:off x="9248655" y="1898519"/>
            <a:ext cx="1920995" cy="212365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100">
                <a:solidFill>
                  <a:srgbClr val="3B3B3B"/>
                </a:solidFill>
                <a:latin typeface="Consolas"/>
                <a:ea typeface="Consolas"/>
                <a:cs typeface="Consolas"/>
                <a:sym typeface="Consolas"/>
              </a:rPr>
              <a:t>0.0008039000676944852, 0.0008288000244647264, 0.0008541999850422144, 0.0008666999638080597, 0.0008917000377550721, 0.0009617999894544482, 0.0009389000479131937, 0.0010174000635743141, 0.0009621999925002456, 0.0011297999881207943, 0.0011477000080049038, 0.0019256999948993325, </a:t>
            </a:r>
            <a:endParaRPr sz="1100">
              <a:solidFill>
                <a:schemeClr val="dk1"/>
              </a:solidFill>
              <a:latin typeface="Arial"/>
              <a:ea typeface="Arial"/>
              <a:cs typeface="Arial"/>
              <a:sym typeface="Arial"/>
            </a:endParaRPr>
          </a:p>
        </p:txBody>
      </p:sp>
      <p:sp>
        <p:nvSpPr>
          <p:cNvPr id="87" name="Google Shape;87;p4"/>
          <p:cNvSpPr/>
          <p:nvPr/>
        </p:nvSpPr>
        <p:spPr>
          <a:xfrm>
            <a:off x="7436471" y="1454150"/>
            <a:ext cx="818529" cy="890588"/>
          </a:xfrm>
          <a:prstGeom prst="rect">
            <a:avLst/>
          </a:prstGeom>
          <a:noFill/>
          <a:ln cap="flat" cmpd="sng" w="19050">
            <a:solidFill>
              <a:schemeClr val="dk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7"/>
                                        </p:tgtEl>
                                        <p:attrNameLst>
                                          <p:attrName>style.visibility</p:attrName>
                                        </p:attrNameLst>
                                      </p:cBhvr>
                                      <p:to>
                                        <p:strVal val="visible"/>
                                      </p:to>
                                    </p:set>
                                    <p:animEffect filter="fade" transition="in">
                                      <p:cBhvr>
                                        <p:cTn dur="500"/>
                                        <p:tgtEl>
                                          <p:spTgt spid="87"/>
                                        </p:tgtEl>
                                      </p:cBhvr>
                                    </p:animEffect>
                                  </p:childTnLst>
                                </p:cTn>
                              </p:par>
                              <p:par>
                                <p:cTn fill="hold" nodeType="withEffect" presetClass="entr" presetID="10" presetSubtype="0">
                                  <p:stCondLst>
                                    <p:cond delay="0"/>
                                  </p:stCondLst>
                                  <p:childTnLst>
                                    <p:set>
                                      <p:cBhvr>
                                        <p:cTn dur="1" fill="hold">
                                          <p:stCondLst>
                                            <p:cond delay="0"/>
                                          </p:stCondLst>
                                        </p:cTn>
                                        <p:tgtEl>
                                          <p:spTgt spid="86"/>
                                        </p:tgtEl>
                                        <p:attrNameLst>
                                          <p:attrName>style.visibility</p:attrName>
                                        </p:attrNameLst>
                                      </p:cBhvr>
                                      <p:to>
                                        <p:strVal val="visible"/>
                                      </p:to>
                                    </p:set>
                                    <p:animEffect filter="fade" transition="in">
                                      <p:cBhvr>
                                        <p:cTn dur="500"/>
                                        <p:tgtEl>
                                          <p:spTgt spid="8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8" name="Shape 908"/>
        <p:cNvGrpSpPr/>
        <p:nvPr/>
      </p:nvGrpSpPr>
      <p:grpSpPr>
        <a:xfrm>
          <a:off x="0" y="0"/>
          <a:ext cx="0" cy="0"/>
          <a:chOff x="0" y="0"/>
          <a:chExt cx="0" cy="0"/>
        </a:xfrm>
      </p:grpSpPr>
      <p:sp>
        <p:nvSpPr>
          <p:cNvPr id="909" name="Google Shape;909;p40"/>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10" name="Google Shape;910;p40"/>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סימונים אחרים</a:t>
            </a:r>
            <a:endParaRPr/>
          </a:p>
        </p:txBody>
      </p:sp>
      <p:sp>
        <p:nvSpPr>
          <p:cNvPr id="911" name="Google Shape;911;p40"/>
          <p:cNvSpPr txBox="1"/>
          <p:nvPr>
            <p:ph idx="2" type="body"/>
          </p:nvPr>
        </p:nvSpPr>
        <p:spPr>
          <a:xfrm>
            <a:off x="3644765" y="594996"/>
            <a:ext cx="8547235" cy="594995"/>
          </a:xfrm>
          <a:prstGeom prst="rect">
            <a:avLst/>
          </a:prstGeom>
          <a:blipFill rotWithShape="1">
            <a:blip r:embed="rId3">
              <a:alphaModFix/>
            </a:blip>
            <a:stretch>
              <a:fillRect b="-35050" l="0" r="-2139" t="-27831"/>
            </a:stretch>
          </a:blip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SzPts val="3600"/>
              <a:buNone/>
            </a:pPr>
            <a:r>
              <a:rPr lang="en-US"/>
              <a:t> </a:t>
            </a:r>
            <a:endParaRPr/>
          </a:p>
        </p:txBody>
      </p:sp>
      <p:sp>
        <p:nvSpPr>
          <p:cNvPr id="912" name="Google Shape;912;p40"/>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sp>
        <p:nvSpPr>
          <p:cNvPr id="913" name="Google Shape;913;p40"/>
          <p:cNvSpPr txBox="1"/>
          <p:nvPr/>
        </p:nvSpPr>
        <p:spPr>
          <a:xfrm>
            <a:off x="1466850" y="1408744"/>
            <a:ext cx="3727449"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14" name="Google Shape;914;p40"/>
          <p:cNvSpPr txBox="1"/>
          <p:nvPr/>
        </p:nvSpPr>
        <p:spPr>
          <a:xfrm>
            <a:off x="5111615" y="1440019"/>
            <a:ext cx="476251"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if</a:t>
            </a:r>
            <a:endParaRPr sz="3600">
              <a:solidFill>
                <a:schemeClr val="dk1"/>
              </a:solidFill>
              <a:latin typeface="Arial"/>
              <a:ea typeface="Arial"/>
              <a:cs typeface="Arial"/>
              <a:sym typeface="Arial"/>
            </a:endParaRPr>
          </a:p>
        </p:txBody>
      </p:sp>
      <p:sp>
        <p:nvSpPr>
          <p:cNvPr id="915" name="Google Shape;915;p40"/>
          <p:cNvSpPr txBox="1"/>
          <p:nvPr/>
        </p:nvSpPr>
        <p:spPr>
          <a:xfrm>
            <a:off x="5505182" y="1408743"/>
            <a:ext cx="3727449" cy="594995"/>
          </a:xfrm>
          <a:prstGeom prst="rect">
            <a:avLst/>
          </a:prstGeom>
          <a:blipFill rotWithShape="1">
            <a:blip r:embed="rId5">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16" name="Google Shape;916;p40"/>
          <p:cNvSpPr txBox="1"/>
          <p:nvPr/>
        </p:nvSpPr>
        <p:spPr>
          <a:xfrm>
            <a:off x="4619422" y="2285929"/>
            <a:ext cx="984385" cy="594995"/>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and</a:t>
            </a:r>
            <a:endParaRPr sz="3600">
              <a:solidFill>
                <a:schemeClr val="dk1"/>
              </a:solidFill>
              <a:latin typeface="Arial"/>
              <a:ea typeface="Arial"/>
              <a:cs typeface="Arial"/>
              <a:sym typeface="Arial"/>
            </a:endParaRPr>
          </a:p>
        </p:txBody>
      </p:sp>
      <p:sp>
        <p:nvSpPr>
          <p:cNvPr id="917" name="Google Shape;917;p40"/>
          <p:cNvSpPr txBox="1"/>
          <p:nvPr/>
        </p:nvSpPr>
        <p:spPr>
          <a:xfrm>
            <a:off x="5456768" y="2316026"/>
            <a:ext cx="3727449" cy="594995"/>
          </a:xfrm>
          <a:prstGeom prst="rect">
            <a:avLst/>
          </a:prstGeom>
          <a:blipFill rotWithShape="1">
            <a:blip r:embed="rId6">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1">
                                            <p:txEl>
                                              <p:pRg end="0" st="0"/>
                                            </p:txEl>
                                          </p:spTgt>
                                        </p:tgtEl>
                                        <p:attrNameLst>
                                          <p:attrName>style.visibility</p:attrName>
                                        </p:attrNameLst>
                                      </p:cBhvr>
                                      <p:to>
                                        <p:strVal val="visible"/>
                                      </p:to>
                                    </p:set>
                                    <p:animEffect filter="fade" transition="in">
                                      <p:cBhvr>
                                        <p:cTn dur="500"/>
                                        <p:tgtEl>
                                          <p:spTgt spid="911">
                                            <p:txEl>
                                              <p:pRg end="0" st="0"/>
                                            </p:txEl>
                                          </p:spTgt>
                                        </p:tgtEl>
                                      </p:cBhvr>
                                    </p:animEffect>
                                  </p:childTnLst>
                                </p:cTn>
                              </p:par>
                              <p:par>
                                <p:cTn fill="hold" nodeType="withEffect" presetClass="entr" presetID="10" presetSubtype="0">
                                  <p:stCondLst>
                                    <p:cond delay="0"/>
                                  </p:stCondLst>
                                  <p:childTnLst>
                                    <p:set>
                                      <p:cBhvr>
                                        <p:cTn dur="1" fill="hold">
                                          <p:stCondLst>
                                            <p:cond delay="0"/>
                                          </p:stCondLst>
                                        </p:cTn>
                                        <p:tgtEl>
                                          <p:spTgt spid="913"/>
                                        </p:tgtEl>
                                        <p:attrNameLst>
                                          <p:attrName>style.visibility</p:attrName>
                                        </p:attrNameLst>
                                      </p:cBhvr>
                                      <p:to>
                                        <p:strVal val="visible"/>
                                      </p:to>
                                    </p:set>
                                    <p:animEffect filter="fade" transition="in">
                                      <p:cBhvr>
                                        <p:cTn dur="500"/>
                                        <p:tgtEl>
                                          <p:spTgt spid="913"/>
                                        </p:tgtEl>
                                      </p:cBhvr>
                                    </p:animEffect>
                                  </p:childTnLst>
                                </p:cTn>
                              </p:par>
                              <p:par>
                                <p:cTn fill="hold" nodeType="withEffect" presetClass="entr" presetID="10" presetSubtype="0">
                                  <p:stCondLst>
                                    <p:cond delay="0"/>
                                  </p:stCondLst>
                                  <p:childTnLst>
                                    <p:set>
                                      <p:cBhvr>
                                        <p:cTn dur="1" fill="hold">
                                          <p:stCondLst>
                                            <p:cond delay="0"/>
                                          </p:stCondLst>
                                        </p:cTn>
                                        <p:tgtEl>
                                          <p:spTgt spid="914"/>
                                        </p:tgtEl>
                                        <p:attrNameLst>
                                          <p:attrName>style.visibility</p:attrName>
                                        </p:attrNameLst>
                                      </p:cBhvr>
                                      <p:to>
                                        <p:strVal val="visible"/>
                                      </p:to>
                                    </p:set>
                                    <p:animEffect filter="fade" transition="in">
                                      <p:cBhvr>
                                        <p:cTn dur="500"/>
                                        <p:tgtEl>
                                          <p:spTgt spid="914"/>
                                        </p:tgtEl>
                                      </p:cBhvr>
                                    </p:animEffect>
                                  </p:childTnLst>
                                </p:cTn>
                              </p:par>
                              <p:par>
                                <p:cTn fill="hold" nodeType="withEffect" presetClass="entr" presetID="10" presetSubtype="0">
                                  <p:stCondLst>
                                    <p:cond delay="0"/>
                                  </p:stCondLst>
                                  <p:childTnLst>
                                    <p:set>
                                      <p:cBhvr>
                                        <p:cTn dur="1" fill="hold">
                                          <p:stCondLst>
                                            <p:cond delay="0"/>
                                          </p:stCondLst>
                                        </p:cTn>
                                        <p:tgtEl>
                                          <p:spTgt spid="915"/>
                                        </p:tgtEl>
                                        <p:attrNameLst>
                                          <p:attrName>style.visibility</p:attrName>
                                        </p:attrNameLst>
                                      </p:cBhvr>
                                      <p:to>
                                        <p:strVal val="visible"/>
                                      </p:to>
                                    </p:set>
                                    <p:animEffect filter="fade" transition="in">
                                      <p:cBhvr>
                                        <p:cTn dur="500"/>
                                        <p:tgtEl>
                                          <p:spTgt spid="915"/>
                                        </p:tgtEl>
                                      </p:cBhvr>
                                    </p:animEffect>
                                  </p:childTnLst>
                                </p:cTn>
                              </p:par>
                              <p:par>
                                <p:cTn fill="hold" nodeType="withEffect" presetClass="entr" presetID="10" presetSubtype="0">
                                  <p:stCondLst>
                                    <p:cond delay="0"/>
                                  </p:stCondLst>
                                  <p:childTnLst>
                                    <p:set>
                                      <p:cBhvr>
                                        <p:cTn dur="1" fill="hold">
                                          <p:stCondLst>
                                            <p:cond delay="0"/>
                                          </p:stCondLst>
                                        </p:cTn>
                                        <p:tgtEl>
                                          <p:spTgt spid="916"/>
                                        </p:tgtEl>
                                        <p:attrNameLst>
                                          <p:attrName>style.visibility</p:attrName>
                                        </p:attrNameLst>
                                      </p:cBhvr>
                                      <p:to>
                                        <p:strVal val="visible"/>
                                      </p:to>
                                    </p:set>
                                    <p:animEffect filter="fade" transition="in">
                                      <p:cBhvr>
                                        <p:cTn dur="500"/>
                                        <p:tgtEl>
                                          <p:spTgt spid="916"/>
                                        </p:tgtEl>
                                      </p:cBhvr>
                                    </p:animEffect>
                                  </p:childTnLst>
                                </p:cTn>
                              </p:par>
                              <p:par>
                                <p:cTn fill="hold" nodeType="withEffect" presetClass="entr" presetID="10" presetSubtype="0">
                                  <p:stCondLst>
                                    <p:cond delay="0"/>
                                  </p:stCondLst>
                                  <p:childTnLst>
                                    <p:set>
                                      <p:cBhvr>
                                        <p:cTn dur="1" fill="hold">
                                          <p:stCondLst>
                                            <p:cond delay="0"/>
                                          </p:stCondLst>
                                        </p:cTn>
                                        <p:tgtEl>
                                          <p:spTgt spid="917"/>
                                        </p:tgtEl>
                                        <p:attrNameLst>
                                          <p:attrName>style.visibility</p:attrName>
                                        </p:attrNameLst>
                                      </p:cBhvr>
                                      <p:to>
                                        <p:strVal val="visible"/>
                                      </p:to>
                                    </p:set>
                                    <p:animEffect filter="fade" transition="in">
                                      <p:cBhvr>
                                        <p:cTn dur="500"/>
                                        <p:tgtEl>
                                          <p:spTgt spid="91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2" name="Shape 922"/>
        <p:cNvGrpSpPr/>
        <p:nvPr/>
      </p:nvGrpSpPr>
      <p:grpSpPr>
        <a:xfrm>
          <a:off x="0" y="0"/>
          <a:ext cx="0" cy="0"/>
          <a:chOff x="0" y="0"/>
          <a:chExt cx="0" cy="0"/>
        </a:xfrm>
      </p:grpSpPr>
      <p:sp>
        <p:nvSpPr>
          <p:cNvPr id="923" name="Google Shape;923;p41"/>
          <p:cNvSpPr/>
          <p:nvPr/>
        </p:nvSpPr>
        <p:spPr>
          <a:xfrm>
            <a:off x="2677886" y="3787226"/>
            <a:ext cx="1259114" cy="289473"/>
          </a:xfrm>
          <a:prstGeom prst="rect">
            <a:avLst/>
          </a:prstGeom>
          <a:solidFill>
            <a:srgbClr val="F2A9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24" name="Google Shape;924;p41"/>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25" name="Google Shape;925;p41"/>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926" name="Google Shape;926;p41"/>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מה הסיבוכיות O פה?</a:t>
            </a:r>
            <a:endParaRPr/>
          </a:p>
        </p:txBody>
      </p:sp>
      <p:sp>
        <p:nvSpPr>
          <p:cNvPr id="927" name="Google Shape;927;p41"/>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928" name="Google Shape;928;p41"/>
          <p:cNvGrpSpPr/>
          <p:nvPr/>
        </p:nvGrpSpPr>
        <p:grpSpPr>
          <a:xfrm>
            <a:off x="0" y="594994"/>
            <a:ext cx="7184571" cy="5250641"/>
            <a:chOff x="571500" y="1242689"/>
            <a:chExt cx="7184571" cy="5250641"/>
          </a:xfrm>
        </p:grpSpPr>
        <p:sp>
          <p:nvSpPr>
            <p:cNvPr id="929" name="Google Shape;929;p41"/>
            <p:cNvSpPr/>
            <p:nvPr/>
          </p:nvSpPr>
          <p:spPr>
            <a:xfrm>
              <a:off x="571500" y="1242689"/>
              <a:ext cx="7184569" cy="5168997"/>
            </a:xfrm>
            <a:prstGeom prst="rect">
              <a:avLst/>
            </a:prstGeom>
            <a:no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0" name="Google Shape;930;p41"/>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1" name="Google Shape;931;p41"/>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2" name="Google Shape;932;p41"/>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933" name="Google Shape;933;p41"/>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4" name="Google Shape;934;p41"/>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935" name="Google Shape;935;p41"/>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36" name="Google Shape;936;p41"/>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937" name="Google Shape;937;p41"/>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938" name="Google Shape;938;p41"/>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939" name="Google Shape;939;p41"/>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940" name="Google Shape;940;p41"/>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grpSp>
        <p:nvGrpSpPr>
          <p:cNvPr id="941" name="Google Shape;941;p41"/>
          <p:cNvGrpSpPr/>
          <p:nvPr/>
        </p:nvGrpSpPr>
        <p:grpSpPr>
          <a:xfrm>
            <a:off x="5197699" y="2773891"/>
            <a:ext cx="5381625" cy="3933825"/>
            <a:chOff x="5998639" y="2636837"/>
            <a:chExt cx="5381625" cy="3933825"/>
          </a:xfrm>
        </p:grpSpPr>
        <p:pic>
          <p:nvPicPr>
            <p:cNvPr id="942" name="Google Shape;942;p41"/>
            <p:cNvPicPr preferRelativeResize="0"/>
            <p:nvPr/>
          </p:nvPicPr>
          <p:blipFill rotWithShape="1">
            <a:blip r:embed="rId3">
              <a:alphaModFix/>
            </a:blip>
            <a:srcRect b="0" l="0" r="0" t="0"/>
            <a:stretch/>
          </p:blipFill>
          <p:spPr>
            <a:xfrm>
              <a:off x="5998639" y="2636837"/>
              <a:ext cx="5381625" cy="3933825"/>
            </a:xfrm>
            <a:prstGeom prst="rect">
              <a:avLst/>
            </a:prstGeom>
            <a:noFill/>
            <a:ln cap="flat" cmpd="sng" w="9525">
              <a:solidFill>
                <a:schemeClr val="dk1"/>
              </a:solidFill>
              <a:prstDash val="solid"/>
              <a:round/>
              <a:headEnd len="sm" w="sm" type="none"/>
              <a:tailEnd len="sm" w="sm" type="none"/>
            </a:ln>
          </p:spPr>
        </p:pic>
        <p:sp>
          <p:nvSpPr>
            <p:cNvPr id="943" name="Google Shape;943;p41"/>
            <p:cNvSpPr txBox="1"/>
            <p:nvPr/>
          </p:nvSpPr>
          <p:spPr>
            <a:xfrm>
              <a:off x="6578939" y="2755384"/>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endParaRPr sz="1800">
                <a:solidFill>
                  <a:schemeClr val="dk1"/>
                </a:solidFill>
                <a:latin typeface="Arial"/>
                <a:ea typeface="Arial"/>
                <a:cs typeface="Arial"/>
                <a:sym typeface="Arial"/>
              </a:endParaRPr>
            </a:p>
          </p:txBody>
        </p:sp>
      </p:grpSp>
      <p:sp>
        <p:nvSpPr>
          <p:cNvPr id="944" name="Google Shape;944;p41"/>
          <p:cNvSpPr txBox="1"/>
          <p:nvPr/>
        </p:nvSpPr>
        <p:spPr>
          <a:xfrm>
            <a:off x="6874472" y="569832"/>
            <a:ext cx="1680904"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45" name="Google Shape;945;p41"/>
          <p:cNvSpPr txBox="1"/>
          <p:nvPr/>
        </p:nvSpPr>
        <p:spPr>
          <a:xfrm>
            <a:off x="3644765" y="1180036"/>
            <a:ext cx="8547235" cy="1563438"/>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למרות ש</a:t>
            </a:r>
            <a:r>
              <a:rPr lang="en-US" sz="3600">
                <a:solidFill>
                  <a:schemeClr val="dk1"/>
                </a:solidFill>
              </a:rPr>
              <a:t>ל</a:t>
            </a:r>
            <a:r>
              <a:rPr lang="en-US" sz="3600">
                <a:solidFill>
                  <a:schemeClr val="dk1"/>
                </a:solidFill>
                <a:latin typeface="Arial"/>
                <a:ea typeface="Arial"/>
                <a:cs typeface="Arial"/>
                <a:sym typeface="Arial"/>
              </a:rPr>
              <a:t>פעמים מוצאים</a:t>
            </a:r>
            <a:endParaRPr/>
          </a:p>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את n מוקדם, אנחנו</a:t>
            </a:r>
            <a:endParaRPr/>
          </a:p>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בוחנים את המקרה הגרוע! </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26">
                                            <p:txEl>
                                              <p:pRg end="0" st="0"/>
                                            </p:txEl>
                                          </p:spTgt>
                                        </p:tgtEl>
                                        <p:attrNameLst>
                                          <p:attrName>style.visibility</p:attrName>
                                        </p:attrNameLst>
                                      </p:cBhvr>
                                      <p:to>
                                        <p:strVal val="visible"/>
                                      </p:to>
                                    </p:set>
                                    <p:animEffect filter="fade" transition="in">
                                      <p:cBhvr>
                                        <p:cTn dur="500"/>
                                        <p:tgtEl>
                                          <p:spTgt spid="9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4"/>
                                        </p:tgtEl>
                                        <p:attrNameLst>
                                          <p:attrName>style.visibility</p:attrName>
                                        </p:attrNameLst>
                                      </p:cBhvr>
                                      <p:to>
                                        <p:strVal val="visible"/>
                                      </p:to>
                                    </p:set>
                                    <p:animEffect filter="fade" transition="in">
                                      <p:cBhvr>
                                        <p:cTn dur="500"/>
                                        <p:tgtEl>
                                          <p:spTgt spid="9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45"/>
                                        </p:tgtEl>
                                        <p:attrNameLst>
                                          <p:attrName>style.visibility</p:attrName>
                                        </p:attrNameLst>
                                      </p:cBhvr>
                                      <p:to>
                                        <p:strVal val="visible"/>
                                      </p:to>
                                    </p:set>
                                    <p:animEffect filter="fade" transition="in">
                                      <p:cBhvr>
                                        <p:cTn dur="500"/>
                                        <p:tgtEl>
                                          <p:spTgt spid="9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0" name="Shape 950"/>
        <p:cNvGrpSpPr/>
        <p:nvPr/>
      </p:nvGrpSpPr>
      <p:grpSpPr>
        <a:xfrm>
          <a:off x="0" y="0"/>
          <a:ext cx="0" cy="0"/>
          <a:chOff x="0" y="0"/>
          <a:chExt cx="0" cy="0"/>
        </a:xfrm>
      </p:grpSpPr>
      <p:sp>
        <p:nvSpPr>
          <p:cNvPr id="951" name="Google Shape;951;p42"/>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52" name="Google Shape;952;p42"/>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תרגיל</a:t>
            </a:r>
            <a:endParaRPr/>
          </a:p>
        </p:txBody>
      </p:sp>
      <p:sp>
        <p:nvSpPr>
          <p:cNvPr id="953" name="Google Shape;953;p42"/>
          <p:cNvSpPr txBox="1"/>
          <p:nvPr>
            <p:ph idx="2" type="body"/>
          </p:nvPr>
        </p:nvSpPr>
        <p:spPr>
          <a:xfrm>
            <a:off x="279401" y="594996"/>
            <a:ext cx="11912600" cy="110680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רשימה של מספרים בגודל נקראת מושלמת אם היא מכילה כל מספר פעם אחת בדיוק</a:t>
            </a:r>
            <a:endParaRPr/>
          </a:p>
        </p:txBody>
      </p:sp>
      <p:sp>
        <p:nvSpPr>
          <p:cNvPr id="954" name="Google Shape;954;p42"/>
          <p:cNvSpPr txBox="1"/>
          <p:nvPr/>
        </p:nvSpPr>
        <p:spPr>
          <a:xfrm>
            <a:off x="279401" y="1701800"/>
            <a:ext cx="11912600" cy="110680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יש לממש תכנית המקבלת רשימה של מספרים ומחזירה True אם היא מושלמת ו-False אם לא</a:t>
            </a:r>
            <a:endParaRPr sz="3600">
              <a:solidFill>
                <a:schemeClr val="dk1"/>
              </a:solidFill>
              <a:latin typeface="Arial"/>
              <a:ea typeface="Arial"/>
              <a:cs typeface="Arial"/>
              <a:sym typeface="Arial"/>
            </a:endParaRPr>
          </a:p>
        </p:txBody>
      </p:sp>
      <p:grpSp>
        <p:nvGrpSpPr>
          <p:cNvPr id="955" name="Google Shape;955;p42"/>
          <p:cNvGrpSpPr/>
          <p:nvPr/>
        </p:nvGrpSpPr>
        <p:grpSpPr>
          <a:xfrm>
            <a:off x="188249" y="3298824"/>
            <a:ext cx="6913031" cy="2736850"/>
            <a:chOff x="1361017" y="3429000"/>
            <a:chExt cx="6913031" cy="2736850"/>
          </a:xfrm>
        </p:grpSpPr>
        <p:sp>
          <p:nvSpPr>
            <p:cNvPr id="956" name="Google Shape;956;p42"/>
            <p:cNvSpPr/>
            <p:nvPr/>
          </p:nvSpPr>
          <p:spPr>
            <a:xfrm>
              <a:off x="1361017" y="3429000"/>
              <a:ext cx="6913031" cy="2736850"/>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7" name="Google Shape;957;p42"/>
            <p:cNvSpPr/>
            <p:nvPr/>
          </p:nvSpPr>
          <p:spPr>
            <a:xfrm>
              <a:off x="1361018" y="3429000"/>
              <a:ext cx="691303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8" name="Google Shape;958;p42"/>
            <p:cNvSpPr/>
            <p:nvPr/>
          </p:nvSpPr>
          <p:spPr>
            <a:xfrm>
              <a:off x="1424518" y="3429000"/>
              <a:ext cx="250149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59" name="Google Shape;959;p42"/>
            <p:cNvSpPr txBox="1"/>
            <p:nvPr/>
          </p:nvSpPr>
          <p:spPr>
            <a:xfrm>
              <a:off x="1780118" y="3475166"/>
              <a:ext cx="159979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loop_in_loop.py</a:t>
              </a:r>
              <a:endParaRPr sz="1800">
                <a:solidFill>
                  <a:srgbClr val="000000"/>
                </a:solidFill>
                <a:latin typeface="Quattrocento Sans"/>
                <a:ea typeface="Quattrocento Sans"/>
                <a:cs typeface="Quattrocento Sans"/>
                <a:sym typeface="Quattrocento Sans"/>
              </a:endParaRPr>
            </a:p>
          </p:txBody>
        </p:sp>
        <p:sp>
          <p:nvSpPr>
            <p:cNvPr id="960" name="Google Shape;960;p42"/>
            <p:cNvSpPr/>
            <p:nvPr/>
          </p:nvSpPr>
          <p:spPr>
            <a:xfrm>
              <a:off x="1513418" y="351790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1" name="Google Shape;961;p42"/>
            <p:cNvSpPr txBox="1"/>
            <p:nvPr/>
          </p:nvSpPr>
          <p:spPr>
            <a:xfrm>
              <a:off x="3354515" y="348786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962" name="Google Shape;962;p42"/>
            <p:cNvSpPr/>
            <p:nvPr/>
          </p:nvSpPr>
          <p:spPr>
            <a:xfrm>
              <a:off x="1361018" y="3810000"/>
              <a:ext cx="635000" cy="235585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63" name="Google Shape;963;p42"/>
            <p:cNvSpPr txBox="1"/>
            <p:nvPr/>
          </p:nvSpPr>
          <p:spPr>
            <a:xfrm>
              <a:off x="1424518" y="387350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p:txBody>
        </p:sp>
        <p:sp>
          <p:nvSpPr>
            <p:cNvPr id="964" name="Google Shape;964;p42"/>
            <p:cNvSpPr txBox="1"/>
            <p:nvPr/>
          </p:nvSpPr>
          <p:spPr>
            <a:xfrm>
              <a:off x="2123018" y="3873500"/>
              <a:ext cx="6093882" cy="166199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perfect_list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795E26"/>
                  </a:solidFill>
                  <a:latin typeface="Consolas"/>
                  <a:ea typeface="Consolas"/>
                  <a:cs typeface="Consolas"/>
                  <a:sym typeface="Consolas"/>
                </a:rPr>
                <a:t>len</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len</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0000"/>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A</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return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70C1"/>
                  </a:solidFill>
                  <a:latin typeface="Consolas"/>
                  <a:ea typeface="Consolas"/>
                  <a:cs typeface="Consolas"/>
                  <a:sym typeface="Consolas"/>
                </a:rPr>
                <a:t>False</a:t>
              </a:r>
              <a:endParaRPr b="0" i="0" sz="24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return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70C1"/>
                  </a:solidFill>
                  <a:latin typeface="Consolas"/>
                  <a:ea typeface="Consolas"/>
                  <a:cs typeface="Consolas"/>
                  <a:sym typeface="Consolas"/>
                </a:rPr>
                <a:t>True</a:t>
              </a:r>
              <a:endParaRPr b="0" i="0" sz="2400" u="none" cap="none" strike="noStrike">
                <a:solidFill>
                  <a:srgbClr val="3B3B3B"/>
                </a:solidFill>
                <a:latin typeface="Consolas"/>
                <a:ea typeface="Consolas"/>
                <a:cs typeface="Consolas"/>
                <a:sym typeface="Consolas"/>
              </a:endParaRPr>
            </a:p>
          </p:txBody>
        </p:sp>
        <p:cxnSp>
          <p:nvCxnSpPr>
            <p:cNvPr id="965" name="Google Shape;965;p42"/>
            <p:cNvCxnSpPr/>
            <p:nvPr/>
          </p:nvCxnSpPr>
          <p:spPr>
            <a:xfrm>
              <a:off x="2137836" y="4260413"/>
              <a:ext cx="0" cy="1708587"/>
            </a:xfrm>
            <a:prstGeom prst="straightConnector1">
              <a:avLst/>
            </a:prstGeom>
            <a:noFill/>
            <a:ln cap="flat" cmpd="sng" w="9525">
              <a:solidFill>
                <a:srgbClr val="999999"/>
              </a:solidFill>
              <a:prstDash val="solid"/>
              <a:miter lim="800000"/>
              <a:headEnd len="sm" w="sm" type="none"/>
              <a:tailEnd len="sm" w="sm" type="none"/>
            </a:ln>
          </p:spPr>
        </p:cxnSp>
        <p:cxnSp>
          <p:nvCxnSpPr>
            <p:cNvPr id="966" name="Google Shape;966;p42"/>
            <p:cNvCxnSpPr/>
            <p:nvPr/>
          </p:nvCxnSpPr>
          <p:spPr>
            <a:xfrm>
              <a:off x="2859618" y="4597400"/>
              <a:ext cx="0" cy="1022985"/>
            </a:xfrm>
            <a:prstGeom prst="straightConnector1">
              <a:avLst/>
            </a:prstGeom>
            <a:noFill/>
            <a:ln cap="flat" cmpd="sng" w="9525">
              <a:solidFill>
                <a:srgbClr val="999999"/>
              </a:solidFill>
              <a:prstDash val="solid"/>
              <a:miter lim="800000"/>
              <a:headEnd len="sm" w="sm" type="none"/>
              <a:tailEnd len="sm" w="sm" type="none"/>
            </a:ln>
          </p:spPr>
        </p:cxnSp>
        <p:cxnSp>
          <p:nvCxnSpPr>
            <p:cNvPr id="967" name="Google Shape;967;p42"/>
            <p:cNvCxnSpPr/>
            <p:nvPr/>
          </p:nvCxnSpPr>
          <p:spPr>
            <a:xfrm>
              <a:off x="3532315" y="4946213"/>
              <a:ext cx="0" cy="685800"/>
            </a:xfrm>
            <a:prstGeom prst="straightConnector1">
              <a:avLst/>
            </a:prstGeom>
            <a:noFill/>
            <a:ln cap="flat" cmpd="sng" w="9525">
              <a:solidFill>
                <a:srgbClr val="999999"/>
              </a:solidFill>
              <a:prstDash val="solid"/>
              <a:miter lim="800000"/>
              <a:headEnd len="sm" w="sm" type="none"/>
              <a:tailEnd len="sm" w="sm" type="none"/>
            </a:ln>
          </p:spPr>
        </p:cxnSp>
        <p:cxnSp>
          <p:nvCxnSpPr>
            <p:cNvPr id="968" name="Google Shape;968;p42"/>
            <p:cNvCxnSpPr/>
            <p:nvPr/>
          </p:nvCxnSpPr>
          <p:spPr>
            <a:xfrm>
              <a:off x="4148668" y="5357693"/>
              <a:ext cx="0" cy="274320"/>
            </a:xfrm>
            <a:prstGeom prst="straightConnector1">
              <a:avLst/>
            </a:prstGeom>
            <a:noFill/>
            <a:ln cap="flat" cmpd="sng" w="9525">
              <a:solidFill>
                <a:srgbClr val="999999"/>
              </a:solidFill>
              <a:prstDash val="solid"/>
              <a:miter lim="800000"/>
              <a:headEnd len="sm" w="sm" type="none"/>
              <a:tailEnd len="sm" w="sm" type="none"/>
            </a:ln>
          </p:spPr>
        </p:cxnSp>
      </p:grpSp>
      <p:sp>
        <p:nvSpPr>
          <p:cNvPr id="969" name="Google Shape;969;p42"/>
          <p:cNvSpPr txBox="1"/>
          <p:nvPr/>
        </p:nvSpPr>
        <p:spPr>
          <a:xfrm>
            <a:off x="8801772" y="3112015"/>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זמן</a:t>
            </a:r>
            <a:endParaRPr sz="3600">
              <a:solidFill>
                <a:schemeClr val="dk1"/>
              </a:solidFill>
              <a:latin typeface="Arial"/>
              <a:ea typeface="Arial"/>
              <a:cs typeface="Arial"/>
              <a:sym typeface="Arial"/>
            </a:endParaRPr>
          </a:p>
        </p:txBody>
      </p:sp>
      <p:sp>
        <p:nvSpPr>
          <p:cNvPr id="970" name="Google Shape;970;p42"/>
          <p:cNvSpPr txBox="1"/>
          <p:nvPr/>
        </p:nvSpPr>
        <p:spPr>
          <a:xfrm>
            <a:off x="8392197" y="3734431"/>
            <a:ext cx="3079078" cy="104394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71" name="Google Shape;971;p42"/>
          <p:cNvSpPr txBox="1"/>
          <p:nvPr/>
        </p:nvSpPr>
        <p:spPr>
          <a:xfrm>
            <a:off x="8801772" y="4930019"/>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מקום</a:t>
            </a:r>
            <a:endParaRPr sz="3600">
              <a:solidFill>
                <a:schemeClr val="dk1"/>
              </a:solidFill>
              <a:latin typeface="Arial"/>
              <a:ea typeface="Arial"/>
              <a:cs typeface="Arial"/>
              <a:sym typeface="Arial"/>
            </a:endParaRPr>
          </a:p>
        </p:txBody>
      </p:sp>
      <p:sp>
        <p:nvSpPr>
          <p:cNvPr id="972" name="Google Shape;972;p42"/>
          <p:cNvSpPr txBox="1"/>
          <p:nvPr/>
        </p:nvSpPr>
        <p:spPr>
          <a:xfrm>
            <a:off x="9068472" y="5617527"/>
            <a:ext cx="1726528"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3">
                                            <p:txEl>
                                              <p:pRg end="0" st="0"/>
                                            </p:txEl>
                                          </p:spTgt>
                                        </p:tgtEl>
                                        <p:attrNameLst>
                                          <p:attrName>style.visibility</p:attrName>
                                        </p:attrNameLst>
                                      </p:cBhvr>
                                      <p:to>
                                        <p:strVal val="visible"/>
                                      </p:to>
                                    </p:set>
                                    <p:animEffect filter="fade" transition="in">
                                      <p:cBhvr>
                                        <p:cTn dur="500"/>
                                        <p:tgtEl>
                                          <p:spTgt spid="953">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4"/>
                                        </p:tgtEl>
                                        <p:attrNameLst>
                                          <p:attrName>style.visibility</p:attrName>
                                        </p:attrNameLst>
                                      </p:cBhvr>
                                      <p:to>
                                        <p:strVal val="visible"/>
                                      </p:to>
                                    </p:set>
                                    <p:animEffect filter="fade" transition="in">
                                      <p:cBhvr>
                                        <p:cTn dur="500"/>
                                        <p:tgtEl>
                                          <p:spTgt spid="9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55"/>
                                        </p:tgtEl>
                                        <p:attrNameLst>
                                          <p:attrName>style.visibility</p:attrName>
                                        </p:attrNameLst>
                                      </p:cBhvr>
                                      <p:to>
                                        <p:strVal val="visible"/>
                                      </p:to>
                                    </p:set>
                                    <p:animEffect filter="fade" transition="in">
                                      <p:cBhvr>
                                        <p:cTn dur="500"/>
                                        <p:tgtEl>
                                          <p:spTgt spid="955"/>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69"/>
                                        </p:tgtEl>
                                        <p:attrNameLst>
                                          <p:attrName>style.visibility</p:attrName>
                                        </p:attrNameLst>
                                      </p:cBhvr>
                                      <p:to>
                                        <p:strVal val="visible"/>
                                      </p:to>
                                    </p:set>
                                    <p:animEffect filter="fade" transition="in">
                                      <p:cBhvr>
                                        <p:cTn dur="500"/>
                                        <p:tgtEl>
                                          <p:spTgt spid="969"/>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0"/>
                                        </p:tgtEl>
                                        <p:attrNameLst>
                                          <p:attrName>style.visibility</p:attrName>
                                        </p:attrNameLst>
                                      </p:cBhvr>
                                      <p:to>
                                        <p:strVal val="visible"/>
                                      </p:to>
                                    </p:set>
                                    <p:animEffect filter="fade" transition="in">
                                      <p:cBhvr>
                                        <p:cTn dur="500"/>
                                        <p:tgtEl>
                                          <p:spTgt spid="97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1"/>
                                        </p:tgtEl>
                                        <p:attrNameLst>
                                          <p:attrName>style.visibility</p:attrName>
                                        </p:attrNameLst>
                                      </p:cBhvr>
                                      <p:to>
                                        <p:strVal val="visible"/>
                                      </p:to>
                                    </p:set>
                                    <p:animEffect filter="fade" transition="in">
                                      <p:cBhvr>
                                        <p:cTn dur="500"/>
                                        <p:tgtEl>
                                          <p:spTgt spid="97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2"/>
                                        </p:tgtEl>
                                        <p:attrNameLst>
                                          <p:attrName>style.visibility</p:attrName>
                                        </p:attrNameLst>
                                      </p:cBhvr>
                                      <p:to>
                                        <p:strVal val="visible"/>
                                      </p:to>
                                    </p:set>
                                    <p:animEffect filter="fade" transition="in">
                                      <p:cBhvr>
                                        <p:cTn dur="500"/>
                                        <p:tgtEl>
                                          <p:spTgt spid="97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7" name="Shape 977"/>
        <p:cNvGrpSpPr/>
        <p:nvPr/>
      </p:nvGrpSpPr>
      <p:grpSpPr>
        <a:xfrm>
          <a:off x="0" y="0"/>
          <a:ext cx="0" cy="0"/>
          <a:chOff x="0" y="0"/>
          <a:chExt cx="0" cy="0"/>
        </a:xfrm>
      </p:grpSpPr>
      <p:sp>
        <p:nvSpPr>
          <p:cNvPr id="978" name="Google Shape;978;p43"/>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79" name="Google Shape;979;p43"/>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תרגיל</a:t>
            </a:r>
            <a:endParaRPr/>
          </a:p>
        </p:txBody>
      </p:sp>
      <p:sp>
        <p:nvSpPr>
          <p:cNvPr id="980" name="Google Shape;980;p43"/>
          <p:cNvSpPr txBox="1"/>
          <p:nvPr>
            <p:ph idx="2" type="body"/>
          </p:nvPr>
        </p:nvSpPr>
        <p:spPr>
          <a:xfrm>
            <a:off x="279401" y="594996"/>
            <a:ext cx="11912600" cy="1106804"/>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רשימה של מספרים בגודל נקראת מושלמת אם היא מכילה כל מספר פעם אחת בדיוק</a:t>
            </a:r>
            <a:endParaRPr/>
          </a:p>
        </p:txBody>
      </p:sp>
      <p:sp>
        <p:nvSpPr>
          <p:cNvPr id="981" name="Google Shape;981;p43"/>
          <p:cNvSpPr txBox="1"/>
          <p:nvPr/>
        </p:nvSpPr>
        <p:spPr>
          <a:xfrm>
            <a:off x="279401" y="1701800"/>
            <a:ext cx="11912600" cy="1106804"/>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יש לממש תכנית המקבלת רשימה של מספרים ומחזירה True אם היא מושלמת ו-False אם לא</a:t>
            </a:r>
            <a:endParaRPr sz="3600">
              <a:solidFill>
                <a:schemeClr val="dk1"/>
              </a:solidFill>
              <a:latin typeface="Arial"/>
              <a:ea typeface="Arial"/>
              <a:cs typeface="Arial"/>
              <a:sym typeface="Arial"/>
            </a:endParaRPr>
          </a:p>
        </p:txBody>
      </p:sp>
      <p:grpSp>
        <p:nvGrpSpPr>
          <p:cNvPr id="982" name="Google Shape;982;p43"/>
          <p:cNvGrpSpPr/>
          <p:nvPr/>
        </p:nvGrpSpPr>
        <p:grpSpPr>
          <a:xfrm>
            <a:off x="188249" y="3298824"/>
            <a:ext cx="6913031" cy="2736850"/>
            <a:chOff x="1361017" y="3429000"/>
            <a:chExt cx="6913031" cy="2736850"/>
          </a:xfrm>
        </p:grpSpPr>
        <p:sp>
          <p:nvSpPr>
            <p:cNvPr id="983" name="Google Shape;983;p43"/>
            <p:cNvSpPr/>
            <p:nvPr/>
          </p:nvSpPr>
          <p:spPr>
            <a:xfrm>
              <a:off x="1361017" y="3429000"/>
              <a:ext cx="6913031" cy="2736850"/>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4" name="Google Shape;984;p43"/>
            <p:cNvSpPr/>
            <p:nvPr/>
          </p:nvSpPr>
          <p:spPr>
            <a:xfrm>
              <a:off x="1361018" y="3429000"/>
              <a:ext cx="691303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5" name="Google Shape;985;p43"/>
            <p:cNvSpPr/>
            <p:nvPr/>
          </p:nvSpPr>
          <p:spPr>
            <a:xfrm>
              <a:off x="1424518" y="3429000"/>
              <a:ext cx="250149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6" name="Google Shape;986;p43"/>
            <p:cNvSpPr txBox="1"/>
            <p:nvPr/>
          </p:nvSpPr>
          <p:spPr>
            <a:xfrm>
              <a:off x="1780118" y="3475166"/>
              <a:ext cx="1627048"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memoization.py</a:t>
              </a:r>
              <a:endParaRPr sz="1800">
                <a:solidFill>
                  <a:srgbClr val="000000"/>
                </a:solidFill>
                <a:latin typeface="Quattrocento Sans"/>
                <a:ea typeface="Quattrocento Sans"/>
                <a:cs typeface="Quattrocento Sans"/>
                <a:sym typeface="Quattrocento Sans"/>
              </a:endParaRPr>
            </a:p>
          </p:txBody>
        </p:sp>
        <p:sp>
          <p:nvSpPr>
            <p:cNvPr id="987" name="Google Shape;987;p43"/>
            <p:cNvSpPr/>
            <p:nvPr/>
          </p:nvSpPr>
          <p:spPr>
            <a:xfrm>
              <a:off x="1513418" y="351790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88" name="Google Shape;988;p43"/>
            <p:cNvSpPr txBox="1"/>
            <p:nvPr/>
          </p:nvSpPr>
          <p:spPr>
            <a:xfrm>
              <a:off x="3354515" y="348786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989" name="Google Shape;989;p43"/>
            <p:cNvSpPr/>
            <p:nvPr/>
          </p:nvSpPr>
          <p:spPr>
            <a:xfrm>
              <a:off x="1361018" y="3810000"/>
              <a:ext cx="635000" cy="235585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0" name="Google Shape;990;p43"/>
            <p:cNvSpPr txBox="1"/>
            <p:nvPr/>
          </p:nvSpPr>
          <p:spPr>
            <a:xfrm>
              <a:off x="1424518" y="387350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24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2400">
                  <a:solidFill>
                    <a:srgbClr val="999999"/>
                  </a:solidFill>
                  <a:latin typeface="Consolas"/>
                  <a:ea typeface="Consolas"/>
                  <a:cs typeface="Consolas"/>
                  <a:sym typeface="Consolas"/>
                </a:rPr>
                <a:t>6</a:t>
              </a:r>
              <a:endParaRPr/>
            </a:p>
          </p:txBody>
        </p:sp>
        <p:sp>
          <p:nvSpPr>
            <p:cNvPr id="991" name="Google Shape;991;p43"/>
            <p:cNvSpPr txBox="1"/>
            <p:nvPr/>
          </p:nvSpPr>
          <p:spPr>
            <a:xfrm>
              <a:off x="2123018" y="3873500"/>
              <a:ext cx="6093882" cy="1661993"/>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None/>
              </a:pPr>
              <a:r>
                <a:rPr b="0" lang="en-US" sz="2400">
                  <a:solidFill>
                    <a:srgbClr val="0000FF"/>
                  </a:solidFill>
                  <a:latin typeface="Consolas"/>
                  <a:ea typeface="Consolas"/>
                  <a:cs typeface="Consolas"/>
                  <a:sym typeface="Consolas"/>
                </a:rPr>
                <a:t>def</a:t>
              </a:r>
              <a:r>
                <a:rPr b="0" lang="en-US" sz="2400">
                  <a:solidFill>
                    <a:srgbClr val="3B3B3B"/>
                  </a:solidFill>
                  <a:latin typeface="Consolas"/>
                  <a:ea typeface="Consolas"/>
                  <a:cs typeface="Consolas"/>
                  <a:sym typeface="Consolas"/>
                </a:rPr>
                <a:t> </a:t>
              </a:r>
              <a:r>
                <a:rPr b="0" lang="en-US" sz="2400">
                  <a:solidFill>
                    <a:srgbClr val="795E26"/>
                  </a:solidFill>
                  <a:latin typeface="Consolas"/>
                  <a:ea typeface="Consolas"/>
                  <a:cs typeface="Consolas"/>
                  <a:sym typeface="Consolas"/>
                </a:rPr>
                <a:t>all_unique</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lst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memory</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070C1"/>
                  </a:solidFill>
                  <a:latin typeface="Consolas"/>
                  <a:ea typeface="Consolas"/>
                  <a:cs typeface="Consolas"/>
                  <a:sym typeface="Consolas"/>
                </a:rPr>
                <a:t>False</a:t>
              </a:r>
              <a:r>
                <a:rPr b="0" lang="en-US" sz="2400">
                  <a:solidFill>
                    <a:srgbClr val="3B3B3B"/>
                  </a:solidFill>
                  <a:latin typeface="Consolas"/>
                  <a:ea typeface="Consolas"/>
                  <a:cs typeface="Consolas"/>
                  <a:sym typeface="Consolas"/>
                </a:rPr>
                <a:t>]</a:t>
              </a:r>
              <a:r>
                <a:rPr b="0" lang="en-US" sz="2400">
                  <a:solidFill>
                    <a:srgbClr val="000000"/>
                  </a:solidFill>
                  <a:latin typeface="Consolas"/>
                  <a:ea typeface="Consolas"/>
                  <a:cs typeface="Consolas"/>
                  <a:sym typeface="Consolas"/>
                </a:rPr>
                <a:t>*</a:t>
              </a:r>
              <a:r>
                <a:rPr b="0" lang="en-US" sz="2400">
                  <a:solidFill>
                    <a:srgbClr val="795E26"/>
                  </a:solidFill>
                  <a:latin typeface="Consolas"/>
                  <a:ea typeface="Consolas"/>
                  <a:cs typeface="Consolas"/>
                  <a:sym typeface="Consolas"/>
                </a:rPr>
                <a:t>len</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lst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for</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in</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lst</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if</a:t>
              </a: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memory</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AF00DB"/>
                  </a:solidFill>
                  <a:latin typeface="Consolas"/>
                  <a:ea typeface="Consolas"/>
                  <a:cs typeface="Consolas"/>
                  <a:sym typeface="Consolas"/>
                </a:rPr>
                <a:t>return</a:t>
              </a:r>
              <a:r>
                <a:rPr b="0" lang="en-US" sz="2400">
                  <a:solidFill>
                    <a:srgbClr val="3B3B3B"/>
                  </a:solidFill>
                  <a:latin typeface="Consolas"/>
                  <a:ea typeface="Consolas"/>
                  <a:cs typeface="Consolas"/>
                  <a:sym typeface="Consolas"/>
                </a:rPr>
                <a:t> </a:t>
              </a:r>
              <a:r>
                <a:rPr b="0" lang="en-US" sz="2400">
                  <a:solidFill>
                    <a:srgbClr val="0070C1"/>
                  </a:solidFill>
                  <a:latin typeface="Consolas"/>
                  <a:ea typeface="Consolas"/>
                  <a:cs typeface="Consolas"/>
                  <a:sym typeface="Consolas"/>
                </a:rPr>
                <a:t>False</a:t>
              </a:r>
              <a:endParaRPr b="0" sz="2400">
                <a:solidFill>
                  <a:srgbClr val="3B3B3B"/>
                </a:solidFill>
                <a:latin typeface="Consolas"/>
                <a:ea typeface="Consolas"/>
                <a:cs typeface="Consolas"/>
                <a:sym typeface="Consolas"/>
              </a:endParaRPr>
            </a:p>
            <a:p>
              <a:pPr indent="0" lvl="0" marL="0" marR="0" rtl="0" algn="l">
                <a:spcBef>
                  <a:spcPts val="0"/>
                </a:spcBef>
                <a:spcAft>
                  <a:spcPts val="0"/>
                </a:spcAft>
                <a:buNone/>
              </a:pPr>
              <a:r>
                <a:rPr b="0" lang="en-US" sz="2400">
                  <a:solidFill>
                    <a:srgbClr val="3B3B3B"/>
                  </a:solidFill>
                  <a:latin typeface="Consolas"/>
                  <a:ea typeface="Consolas"/>
                  <a:cs typeface="Consolas"/>
                  <a:sym typeface="Consolas"/>
                </a:rPr>
                <a:t>        </a:t>
              </a:r>
              <a:r>
                <a:rPr b="0" lang="en-US" sz="2400">
                  <a:solidFill>
                    <a:srgbClr val="001080"/>
                  </a:solidFill>
                  <a:latin typeface="Consolas"/>
                  <a:ea typeface="Consolas"/>
                  <a:cs typeface="Consolas"/>
                  <a:sym typeface="Consolas"/>
                </a:rPr>
                <a:t>memory</a:t>
              </a:r>
              <a:r>
                <a:rPr b="0" lang="en-US" sz="2400">
                  <a:solidFill>
                    <a:srgbClr val="3B3B3B"/>
                  </a:solidFill>
                  <a:latin typeface="Consolas"/>
                  <a:ea typeface="Consolas"/>
                  <a:cs typeface="Consolas"/>
                  <a:sym typeface="Consolas"/>
                </a:rPr>
                <a:t>[</a:t>
              </a:r>
              <a:r>
                <a:rPr b="0" lang="en-US" sz="2400">
                  <a:solidFill>
                    <a:srgbClr val="001080"/>
                  </a:solidFill>
                  <a:latin typeface="Consolas"/>
                  <a:ea typeface="Consolas"/>
                  <a:cs typeface="Consolas"/>
                  <a:sym typeface="Consolas"/>
                </a:rPr>
                <a:t>i</a:t>
              </a:r>
              <a:r>
                <a:rPr b="0" lang="en-US" sz="2400">
                  <a:solidFill>
                    <a:srgbClr val="3B3B3B"/>
                  </a:solidFill>
                  <a:latin typeface="Consolas"/>
                  <a:ea typeface="Consolas"/>
                  <a:cs typeface="Consolas"/>
                  <a:sym typeface="Consolas"/>
                </a:rPr>
                <a:t>] </a:t>
              </a:r>
              <a:r>
                <a:rPr b="0" lang="en-US" sz="2400">
                  <a:solidFill>
                    <a:srgbClr val="000000"/>
                  </a:solidFill>
                  <a:latin typeface="Consolas"/>
                  <a:ea typeface="Consolas"/>
                  <a:cs typeface="Consolas"/>
                  <a:sym typeface="Consolas"/>
                </a:rPr>
                <a:t>=</a:t>
              </a:r>
              <a:r>
                <a:rPr b="0" lang="en-US" sz="2400">
                  <a:solidFill>
                    <a:srgbClr val="3B3B3B"/>
                  </a:solidFill>
                  <a:latin typeface="Consolas"/>
                  <a:ea typeface="Consolas"/>
                  <a:cs typeface="Consolas"/>
                  <a:sym typeface="Consolas"/>
                </a:rPr>
                <a:t> </a:t>
              </a:r>
              <a:r>
                <a:rPr b="0" lang="en-US" sz="2400">
                  <a:solidFill>
                    <a:srgbClr val="0070C1"/>
                  </a:solidFill>
                  <a:latin typeface="Consolas"/>
                  <a:ea typeface="Consolas"/>
                  <a:cs typeface="Consolas"/>
                  <a:sym typeface="Consolas"/>
                </a:rPr>
                <a:t>True</a:t>
              </a:r>
              <a:endParaRPr b="0" sz="2400">
                <a:solidFill>
                  <a:srgbClr val="3B3B3B"/>
                </a:solidFill>
                <a:latin typeface="Consolas"/>
                <a:ea typeface="Consolas"/>
                <a:cs typeface="Consolas"/>
                <a:sym typeface="Consolas"/>
              </a:endParaRPr>
            </a:p>
          </p:txBody>
        </p:sp>
        <p:cxnSp>
          <p:nvCxnSpPr>
            <p:cNvPr id="992" name="Google Shape;992;p43"/>
            <p:cNvCxnSpPr/>
            <p:nvPr/>
          </p:nvCxnSpPr>
          <p:spPr>
            <a:xfrm>
              <a:off x="2137836" y="4260413"/>
              <a:ext cx="0" cy="1708587"/>
            </a:xfrm>
            <a:prstGeom prst="straightConnector1">
              <a:avLst/>
            </a:prstGeom>
            <a:noFill/>
            <a:ln cap="flat" cmpd="sng" w="9525">
              <a:solidFill>
                <a:srgbClr val="999999"/>
              </a:solidFill>
              <a:prstDash val="solid"/>
              <a:miter lim="800000"/>
              <a:headEnd len="sm" w="sm" type="none"/>
              <a:tailEnd len="sm" w="sm" type="none"/>
            </a:ln>
          </p:spPr>
        </p:cxnSp>
        <p:cxnSp>
          <p:nvCxnSpPr>
            <p:cNvPr id="993" name="Google Shape;993;p43"/>
            <p:cNvCxnSpPr/>
            <p:nvPr/>
          </p:nvCxnSpPr>
          <p:spPr>
            <a:xfrm>
              <a:off x="2859618" y="4954465"/>
              <a:ext cx="0" cy="1022985"/>
            </a:xfrm>
            <a:prstGeom prst="straightConnector1">
              <a:avLst/>
            </a:prstGeom>
            <a:noFill/>
            <a:ln cap="flat" cmpd="sng" w="9525">
              <a:solidFill>
                <a:srgbClr val="999999"/>
              </a:solidFill>
              <a:prstDash val="solid"/>
              <a:miter lim="800000"/>
              <a:headEnd len="sm" w="sm" type="none"/>
              <a:tailEnd len="sm" w="sm" type="none"/>
            </a:ln>
          </p:spPr>
        </p:cxnSp>
        <p:cxnSp>
          <p:nvCxnSpPr>
            <p:cNvPr id="994" name="Google Shape;994;p43"/>
            <p:cNvCxnSpPr/>
            <p:nvPr/>
          </p:nvCxnSpPr>
          <p:spPr>
            <a:xfrm>
              <a:off x="3532315" y="5357693"/>
              <a:ext cx="0" cy="322383"/>
            </a:xfrm>
            <a:prstGeom prst="straightConnector1">
              <a:avLst/>
            </a:prstGeom>
            <a:noFill/>
            <a:ln cap="flat" cmpd="sng" w="9525">
              <a:solidFill>
                <a:srgbClr val="999999"/>
              </a:solidFill>
              <a:prstDash val="solid"/>
              <a:miter lim="800000"/>
              <a:headEnd len="sm" w="sm" type="none"/>
              <a:tailEnd len="sm" w="sm" type="none"/>
            </a:ln>
          </p:spPr>
        </p:cxnSp>
        <p:cxnSp>
          <p:nvCxnSpPr>
            <p:cNvPr id="995" name="Google Shape;995;p43"/>
            <p:cNvCxnSpPr/>
            <p:nvPr/>
          </p:nvCxnSpPr>
          <p:spPr>
            <a:xfrm>
              <a:off x="4148668" y="5357693"/>
              <a:ext cx="0" cy="274320"/>
            </a:xfrm>
            <a:prstGeom prst="straightConnector1">
              <a:avLst/>
            </a:prstGeom>
            <a:noFill/>
            <a:ln cap="flat" cmpd="sng" w="9525">
              <a:solidFill>
                <a:srgbClr val="999999"/>
              </a:solidFill>
              <a:prstDash val="solid"/>
              <a:miter lim="800000"/>
              <a:headEnd len="sm" w="sm" type="none"/>
              <a:tailEnd len="sm" w="sm" type="none"/>
            </a:ln>
          </p:spPr>
        </p:cxnSp>
      </p:grpSp>
      <p:sp>
        <p:nvSpPr>
          <p:cNvPr id="996" name="Google Shape;996;p43"/>
          <p:cNvSpPr txBox="1"/>
          <p:nvPr/>
        </p:nvSpPr>
        <p:spPr>
          <a:xfrm>
            <a:off x="8392197" y="3780346"/>
            <a:ext cx="3079078" cy="1043943"/>
          </a:xfrm>
          <a:prstGeom prst="rect">
            <a:avLst/>
          </a:pr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97" name="Google Shape;997;p43"/>
          <p:cNvSpPr txBox="1"/>
          <p:nvPr/>
        </p:nvSpPr>
        <p:spPr>
          <a:xfrm>
            <a:off x="9068472" y="5738176"/>
            <a:ext cx="1726528" cy="594995"/>
          </a:xfrm>
          <a:prstGeom prst="rect">
            <a:avLst/>
          </a:prstGeom>
          <a:blipFill rotWithShape="1">
            <a:blip r:embed="rId4">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latin typeface="Arial"/>
                <a:ea typeface="Arial"/>
                <a:cs typeface="Arial"/>
                <a:sym typeface="Arial"/>
              </a:rPr>
              <a:t> </a:t>
            </a:r>
            <a:endParaRPr/>
          </a:p>
        </p:txBody>
      </p:sp>
      <p:sp>
        <p:nvSpPr>
          <p:cNvPr id="998" name="Google Shape;998;p43"/>
          <p:cNvSpPr txBox="1"/>
          <p:nvPr/>
        </p:nvSpPr>
        <p:spPr>
          <a:xfrm>
            <a:off x="8801772" y="3112015"/>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זמן</a:t>
            </a:r>
            <a:endParaRPr sz="3600">
              <a:solidFill>
                <a:schemeClr val="dk1"/>
              </a:solidFill>
              <a:latin typeface="Arial"/>
              <a:ea typeface="Arial"/>
              <a:cs typeface="Arial"/>
              <a:sym typeface="Arial"/>
            </a:endParaRPr>
          </a:p>
        </p:txBody>
      </p:sp>
      <p:sp>
        <p:nvSpPr>
          <p:cNvPr id="999" name="Google Shape;999;p43"/>
          <p:cNvSpPr txBox="1"/>
          <p:nvPr/>
        </p:nvSpPr>
        <p:spPr>
          <a:xfrm>
            <a:off x="8801772" y="4930019"/>
            <a:ext cx="3138478" cy="594995"/>
          </a:xfrm>
          <a:prstGeom prst="rect">
            <a:avLst/>
          </a:prstGeom>
          <a:noFill/>
          <a:ln>
            <a:noFill/>
          </a:ln>
        </p:spPr>
        <p:txBody>
          <a:bodyPr anchorCtr="0" anchor="ctr" bIns="45700" lIns="91425" spcFirstLastPara="1" rIns="91425" wrap="square" tIns="45700">
            <a:noAutofit/>
          </a:bodyPr>
          <a:lstStyle/>
          <a:p>
            <a:pPr indent="0" lvl="0" marL="0" marR="0" rtl="1" algn="r">
              <a:lnSpc>
                <a:spcPct val="90000"/>
              </a:lnSpc>
              <a:spcBef>
                <a:spcPts val="0"/>
              </a:spcBef>
              <a:spcAft>
                <a:spcPts val="0"/>
              </a:spcAft>
              <a:buClr>
                <a:schemeClr val="dk1"/>
              </a:buClr>
              <a:buSzPts val="3600"/>
              <a:buFont typeface="Arial"/>
              <a:buNone/>
            </a:pPr>
            <a:r>
              <a:rPr lang="en-US" sz="3600">
                <a:solidFill>
                  <a:schemeClr val="dk1"/>
                </a:solidFill>
                <a:latin typeface="Arial"/>
                <a:ea typeface="Arial"/>
                <a:cs typeface="Arial"/>
                <a:sym typeface="Arial"/>
              </a:rPr>
              <a:t>סיבוכיות מקום</a:t>
            </a:r>
            <a:endParaRPr sz="36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6"/>
                                        </p:tgtEl>
                                        <p:attrNameLst>
                                          <p:attrName>style.visibility</p:attrName>
                                        </p:attrNameLst>
                                      </p:cBhvr>
                                      <p:to>
                                        <p:strVal val="visible"/>
                                      </p:to>
                                    </p:set>
                                    <p:animEffect filter="fade" transition="in">
                                      <p:cBhvr>
                                        <p:cTn dur="500"/>
                                        <p:tgtEl>
                                          <p:spTgt spid="99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97"/>
                                        </p:tgtEl>
                                        <p:attrNameLst>
                                          <p:attrName>style.visibility</p:attrName>
                                        </p:attrNameLst>
                                      </p:cBhvr>
                                      <p:to>
                                        <p:strVal val="visible"/>
                                      </p:to>
                                    </p:set>
                                    <p:animEffect filter="fade" transition="in">
                                      <p:cBhvr>
                                        <p:cTn dur="500"/>
                                        <p:tgtEl>
                                          <p:spTgt spid="99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5"/>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94" name="Google Shape;94;p5"/>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95" name="Google Shape;95;p5"/>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96" name="Google Shape;96;p5"/>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97" name="Google Shape;97;p5"/>
          <p:cNvGrpSpPr/>
          <p:nvPr/>
        </p:nvGrpSpPr>
        <p:grpSpPr>
          <a:xfrm>
            <a:off x="0" y="594994"/>
            <a:ext cx="7184571" cy="5250641"/>
            <a:chOff x="571500" y="1242689"/>
            <a:chExt cx="7184571" cy="5250641"/>
          </a:xfrm>
        </p:grpSpPr>
        <p:sp>
          <p:nvSpPr>
            <p:cNvPr id="98" name="Google Shape;98;p5"/>
            <p:cNvSpPr/>
            <p:nvPr/>
          </p:nvSpPr>
          <p:spPr>
            <a:xfrm>
              <a:off x="571500" y="1242689"/>
              <a:ext cx="7184569" cy="5168997"/>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99" name="Google Shape;99;p5"/>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0" name="Google Shape;100;p5"/>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1" name="Google Shape;101;p5"/>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102" name="Google Shape;102;p5"/>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3" name="Google Shape;103;p5"/>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04" name="Google Shape;104;p5"/>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05" name="Google Shape;105;p5"/>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106" name="Google Shape;106;p5"/>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107" name="Google Shape;107;p5"/>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108" name="Google Shape;108;p5"/>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109" name="Google Shape;109;p5"/>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pic>
        <p:nvPicPr>
          <p:cNvPr id="110" name="Google Shape;110;p5"/>
          <p:cNvPicPr preferRelativeResize="0"/>
          <p:nvPr/>
        </p:nvPicPr>
        <p:blipFill rotWithShape="1">
          <a:blip r:embed="rId3">
            <a:alphaModFix/>
          </a:blip>
          <a:srcRect b="0" l="0" r="0" t="0"/>
          <a:stretch/>
        </p:blipFill>
        <p:spPr>
          <a:xfrm>
            <a:off x="5821815" y="2681287"/>
            <a:ext cx="5457825" cy="3933825"/>
          </a:xfrm>
          <a:prstGeom prst="rect">
            <a:avLst/>
          </a:prstGeom>
          <a:noFill/>
          <a:ln cap="flat" cmpd="sng" w="9525">
            <a:solidFill>
              <a:schemeClr val="dk1"/>
            </a:solidFill>
            <a:prstDash val="solid"/>
            <a:round/>
            <a:headEnd len="sm" w="sm" type="none"/>
            <a:tailEnd len="sm" w="sm" type="none"/>
          </a:ln>
        </p:spPr>
      </p:pic>
      <p:sp>
        <p:nvSpPr>
          <p:cNvPr id="111" name="Google Shape;111;p5"/>
          <p:cNvSpPr txBox="1"/>
          <p:nvPr/>
        </p:nvSpPr>
        <p:spPr>
          <a:xfrm rot="-1299368">
            <a:off x="6582419" y="3077607"/>
            <a:ext cx="2824812"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l">
              <a:spcBef>
                <a:spcPts val="0"/>
              </a:spcBef>
              <a:spcAft>
                <a:spcPts val="0"/>
              </a:spcAft>
              <a:buNone/>
            </a:pPr>
            <a:r>
              <a:rPr lang="en-US" sz="3200">
                <a:solidFill>
                  <a:schemeClr val="dk1"/>
                </a:solidFill>
                <a:latin typeface="Arial"/>
                <a:ea typeface="Arial"/>
                <a:cs typeface="Arial"/>
                <a:sym typeface="Arial"/>
              </a:rPr>
              <a:t>למה יש קפיצות?</a:t>
            </a:r>
            <a:endParaRPr sz="3200">
              <a:solidFill>
                <a:schemeClr val="dk1"/>
              </a:solidFill>
              <a:latin typeface="Arial"/>
              <a:ea typeface="Arial"/>
              <a:cs typeface="Arial"/>
              <a:sym typeface="Arial"/>
            </a:endParaRPr>
          </a:p>
        </p:txBody>
      </p:sp>
      <p:sp>
        <p:nvSpPr>
          <p:cNvPr id="112" name="Google Shape;112;p5"/>
          <p:cNvSpPr txBox="1"/>
          <p:nvPr/>
        </p:nvSpPr>
        <p:spPr>
          <a:xfrm>
            <a:off x="7759700" y="1189986"/>
            <a:ext cx="3925856" cy="1077218"/>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נראה שיש קשר לינארי בין הזמן לגודל הרשימה </a:t>
            </a:r>
            <a:endParaRPr sz="3200">
              <a:solidFill>
                <a:schemeClr val="dk1"/>
              </a:solidFill>
              <a:latin typeface="Arial"/>
              <a:ea typeface="Arial"/>
              <a:cs typeface="Arial"/>
              <a:sym typeface="Arial"/>
            </a:endParaRPr>
          </a:p>
        </p:txBody>
      </p:sp>
      <p:sp>
        <p:nvSpPr>
          <p:cNvPr id="113" name="Google Shape;113;p5"/>
          <p:cNvSpPr txBox="1"/>
          <p:nvPr/>
        </p:nvSpPr>
        <p:spPr>
          <a:xfrm>
            <a:off x="6447211" y="2761721"/>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sz="18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500"/>
                                        <p:tgtEl>
                                          <p:spTgt spid="110"/>
                                        </p:tgtEl>
                                      </p:cBhvr>
                                    </p:animEffect>
                                  </p:childTnLst>
                                </p:cTn>
                              </p:par>
                              <p:par>
                                <p:cTn fill="hold" nodeType="withEffect" presetClass="entr" presetID="10" presetSubtype="0">
                                  <p:stCondLst>
                                    <p:cond delay="0"/>
                                  </p:stCondLst>
                                  <p:childTnLst>
                                    <p:set>
                                      <p:cBhvr>
                                        <p:cTn dur="1" fill="hold">
                                          <p:stCondLst>
                                            <p:cond delay="0"/>
                                          </p:stCondLst>
                                        </p:cTn>
                                        <p:tgtEl>
                                          <p:spTgt spid="113"/>
                                        </p:tgtEl>
                                        <p:attrNameLst>
                                          <p:attrName>style.visibility</p:attrName>
                                        </p:attrNameLst>
                                      </p:cBhvr>
                                      <p:to>
                                        <p:strVal val="visible"/>
                                      </p:to>
                                    </p:set>
                                    <p:animEffect filter="fade" transition="in">
                                      <p:cBhvr>
                                        <p:cTn dur="500"/>
                                        <p:tgtEl>
                                          <p:spTgt spid="11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500"/>
                                        <p:tgtEl>
                                          <p:spTgt spid="11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1"/>
                                        </p:tgtEl>
                                        <p:attrNameLst>
                                          <p:attrName>style.visibility</p:attrName>
                                        </p:attrNameLst>
                                      </p:cBhvr>
                                      <p:to>
                                        <p:strVal val="visible"/>
                                      </p:to>
                                    </p:set>
                                    <p:animEffect filter="fade" transition="in">
                                      <p:cBhvr>
                                        <p:cTn dur="500"/>
                                        <p:tgtEl>
                                          <p:spTgt spid="11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6"/>
          <p:cNvSpPr/>
          <p:nvPr/>
        </p:nvSpPr>
        <p:spPr>
          <a:xfrm>
            <a:off x="2677886" y="3787226"/>
            <a:ext cx="1259114" cy="289473"/>
          </a:xfrm>
          <a:prstGeom prst="rect">
            <a:avLst/>
          </a:prstGeom>
          <a:solidFill>
            <a:srgbClr val="F2A9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0" name="Google Shape;120;p6"/>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21" name="Google Shape;121;p6"/>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22" name="Google Shape;122;p6"/>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123" name="Google Shape;123;p6"/>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124" name="Google Shape;124;p6"/>
          <p:cNvGrpSpPr/>
          <p:nvPr/>
        </p:nvGrpSpPr>
        <p:grpSpPr>
          <a:xfrm>
            <a:off x="0" y="594994"/>
            <a:ext cx="7184571" cy="5250641"/>
            <a:chOff x="571500" y="1242689"/>
            <a:chExt cx="7184571" cy="5250641"/>
          </a:xfrm>
        </p:grpSpPr>
        <p:sp>
          <p:nvSpPr>
            <p:cNvPr id="125" name="Google Shape;125;p6"/>
            <p:cNvSpPr/>
            <p:nvPr/>
          </p:nvSpPr>
          <p:spPr>
            <a:xfrm>
              <a:off x="571500" y="1242689"/>
              <a:ext cx="7184569" cy="5168997"/>
            </a:xfrm>
            <a:prstGeom prst="rect">
              <a:avLst/>
            </a:prstGeom>
            <a:no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6" name="Google Shape;126;p6"/>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7" name="Google Shape;127;p6"/>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28" name="Google Shape;128;p6"/>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129" name="Google Shape;129;p6"/>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0" name="Google Shape;130;p6"/>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31" name="Google Shape;131;p6"/>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32" name="Google Shape;132;p6"/>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133" name="Google Shape;133;p6"/>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134" name="Google Shape;134;p6"/>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135" name="Google Shape;135;p6"/>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136" name="Google Shape;136;p6"/>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p:nvPr/>
        </p:nvSpPr>
        <p:spPr>
          <a:xfrm>
            <a:off x="2677886" y="3787226"/>
            <a:ext cx="1259114" cy="289473"/>
          </a:xfrm>
          <a:prstGeom prst="rect">
            <a:avLst/>
          </a:prstGeom>
          <a:solidFill>
            <a:srgbClr val="F2A982"/>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3" name="Google Shape;143;p7"/>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44" name="Google Shape;144;p7"/>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45" name="Google Shape;145;p7"/>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sp>
        <p:nvSpPr>
          <p:cNvPr id="146" name="Google Shape;146;p7"/>
          <p:cNvSpPr txBox="1"/>
          <p:nvPr>
            <p:ph idx="3" type="body"/>
          </p:nvPr>
        </p:nvSpPr>
        <p:spPr>
          <a:xfrm>
            <a:off x="0" y="594996"/>
            <a:ext cx="6858000" cy="594995"/>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3600"/>
              <a:buNone/>
            </a:pPr>
            <a:r>
              <a:t/>
            </a:r>
            <a:endParaRPr/>
          </a:p>
        </p:txBody>
      </p:sp>
      <p:grpSp>
        <p:nvGrpSpPr>
          <p:cNvPr id="147" name="Google Shape;147;p7"/>
          <p:cNvGrpSpPr/>
          <p:nvPr/>
        </p:nvGrpSpPr>
        <p:grpSpPr>
          <a:xfrm>
            <a:off x="0" y="594994"/>
            <a:ext cx="7184571" cy="5250641"/>
            <a:chOff x="571500" y="1242689"/>
            <a:chExt cx="7184571" cy="5250641"/>
          </a:xfrm>
        </p:grpSpPr>
        <p:sp>
          <p:nvSpPr>
            <p:cNvPr id="148" name="Google Shape;148;p7"/>
            <p:cNvSpPr/>
            <p:nvPr/>
          </p:nvSpPr>
          <p:spPr>
            <a:xfrm>
              <a:off x="571500" y="1242689"/>
              <a:ext cx="7184569" cy="5168997"/>
            </a:xfrm>
            <a:prstGeom prst="rect">
              <a:avLst/>
            </a:prstGeom>
            <a:no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49" name="Google Shape;149;p7"/>
            <p:cNvSpPr/>
            <p:nvPr/>
          </p:nvSpPr>
          <p:spPr>
            <a:xfrm>
              <a:off x="571501" y="1242689"/>
              <a:ext cx="718457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0" name="Google Shape;150;p7"/>
            <p:cNvSpPr/>
            <p:nvPr/>
          </p:nvSpPr>
          <p:spPr>
            <a:xfrm>
              <a:off x="635001" y="1242689"/>
              <a:ext cx="2583442"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1" name="Google Shape;151;p7"/>
            <p:cNvSpPr txBox="1"/>
            <p:nvPr/>
          </p:nvSpPr>
          <p:spPr>
            <a:xfrm>
              <a:off x="990601" y="1288855"/>
              <a:ext cx="1681742"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measure_sum.py</a:t>
              </a:r>
              <a:endParaRPr sz="1800">
                <a:solidFill>
                  <a:srgbClr val="000000"/>
                </a:solidFill>
                <a:latin typeface="Quattrocento Sans"/>
                <a:ea typeface="Quattrocento Sans"/>
                <a:cs typeface="Quattrocento Sans"/>
                <a:sym typeface="Quattrocento Sans"/>
              </a:endParaRPr>
            </a:p>
          </p:txBody>
        </p:sp>
        <p:sp>
          <p:nvSpPr>
            <p:cNvPr id="152" name="Google Shape;152;p7"/>
            <p:cNvSpPr/>
            <p:nvPr/>
          </p:nvSpPr>
          <p:spPr>
            <a:xfrm>
              <a:off x="723901" y="1331589"/>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3" name="Google Shape;153;p7"/>
            <p:cNvSpPr txBox="1"/>
            <p:nvPr/>
          </p:nvSpPr>
          <p:spPr>
            <a:xfrm>
              <a:off x="2646943" y="1301555"/>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54" name="Google Shape;154;p7"/>
            <p:cNvSpPr/>
            <p:nvPr/>
          </p:nvSpPr>
          <p:spPr>
            <a:xfrm>
              <a:off x="571501" y="1623690"/>
              <a:ext cx="635000" cy="4787996"/>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55" name="Google Shape;155;p7"/>
            <p:cNvSpPr txBox="1"/>
            <p:nvPr/>
          </p:nvSpPr>
          <p:spPr>
            <a:xfrm>
              <a:off x="635001" y="1687189"/>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17</a:t>
              </a:r>
              <a:endParaRPr/>
            </a:p>
          </p:txBody>
        </p:sp>
        <p:sp>
          <p:nvSpPr>
            <p:cNvPr id="156" name="Google Shape;156;p7"/>
            <p:cNvSpPr txBox="1"/>
            <p:nvPr/>
          </p:nvSpPr>
          <p:spPr>
            <a:xfrm>
              <a:off x="1333501" y="1687190"/>
              <a:ext cx="6422570" cy="480614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00FF"/>
                  </a:solidFill>
                  <a:latin typeface="Consolas"/>
                  <a:ea typeface="Consolas"/>
                  <a:cs typeface="Consolas"/>
                  <a:sym typeface="Consolas"/>
                </a:rPr>
                <a:t>def</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return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random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randint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_</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n</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0</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AF00DB"/>
                </a:buClr>
                <a:buSzPts val="1800"/>
                <a:buFont typeface="Consolas"/>
                <a:buNone/>
              </a:pPr>
              <a:r>
                <a:rPr b="0" i="0" lang="en-US" sz="1800" u="none" cap="none" strike="noStrike">
                  <a:solidFill>
                    <a:srgbClr val="AF00DB"/>
                  </a:solidFill>
                  <a:latin typeface="Consolas"/>
                  <a:ea typeface="Consolas"/>
                  <a:cs typeface="Consolas"/>
                  <a:sym typeface="Consolas"/>
                </a:rPr>
                <a:t>for</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in</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range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98658"/>
                  </a:solidFill>
                  <a:latin typeface="Consolas"/>
                  <a:ea typeface="Consolas"/>
                  <a:cs typeface="Consolas"/>
                  <a:sym typeface="Consolas"/>
                </a:rPr>
                <a:t>100</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795E26"/>
                  </a:solidFill>
                  <a:latin typeface="Consolas"/>
                  <a:ea typeface="Consolas"/>
                  <a:cs typeface="Consolas"/>
                  <a:sym typeface="Consolas"/>
                </a:rPr>
                <a:t>generate_random_ints</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time_i</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timeit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00FF"/>
                  </a:solidFill>
                  <a:latin typeface="Consolas"/>
                  <a:ea typeface="Consolas"/>
                  <a:cs typeface="Consolas"/>
                  <a:sym typeface="Consolas"/>
                </a:rPr>
                <a:t>lambda</a:t>
              </a:r>
              <a:r>
                <a:rPr b="0" i="0" lang="en-US" sz="1800" u="none" cap="none" strike="noStrike">
                  <a:solidFill>
                    <a:srgbClr val="3B3B3B"/>
                  </a:solidFill>
                  <a:latin typeface="Consolas"/>
                  <a:ea typeface="Consolas"/>
                  <a:cs typeface="Consolas"/>
                  <a:sym typeface="Consolas"/>
                </a:rPr>
                <a:t>: </a:t>
              </a: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number</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98658"/>
                  </a:solidFill>
                  <a:latin typeface="Consolas"/>
                  <a:ea typeface="Consolas"/>
                  <a:cs typeface="Consolas"/>
                  <a:sym typeface="Consolas"/>
                </a:rPr>
                <a:t>10000</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endParaRPr/>
            </a:p>
            <a:p>
              <a:pPr indent="0" lvl="0" marL="0" marR="0" rtl="0" algn="l">
                <a:spcBef>
                  <a:spcPts val="0"/>
                </a:spcBef>
                <a:spcAft>
                  <a:spcPts val="0"/>
                </a:spcAft>
                <a:buClr>
                  <a:srgbClr val="3B3B3B"/>
                </a:buClr>
                <a:buSzPts val="1800"/>
                <a:buFont typeface="Consolas"/>
                <a:buNone/>
              </a:pP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i</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0000"/>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time_i</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3B3B3B"/>
                </a:buClr>
                <a:buSzPts val="1800"/>
                <a:buFont typeface="Consolas"/>
                <a:buNone/>
              </a:pPr>
              <a:br>
                <a:rPr b="0" i="0" lang="en-US" sz="1800" u="none" cap="none" strike="noStrike">
                  <a:solidFill>
                    <a:srgbClr val="3B3B3B"/>
                  </a:solidFill>
                  <a:latin typeface="Consolas"/>
                  <a:ea typeface="Consolas"/>
                  <a:cs typeface="Consolas"/>
                  <a:sym typeface="Consolas"/>
                </a:rPr>
              </a:br>
              <a:r>
                <a:rPr b="0" i="0" lang="en-US" sz="1800" u="none" cap="none" strike="noStrike">
                  <a:solidFill>
                    <a:srgbClr val="AF00DB"/>
                  </a:solidFill>
                  <a:latin typeface="Consolas"/>
                  <a:ea typeface="Consolas"/>
                  <a:cs typeface="Consolas"/>
                  <a:sym typeface="Consolas"/>
                </a:rPr>
                <a:t>import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matplotlib</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267F99"/>
                  </a:solidFill>
                  <a:latin typeface="Consolas"/>
                  <a:ea typeface="Consolas"/>
                  <a:cs typeface="Consolas"/>
                  <a:sym typeface="Consolas"/>
                </a:rPr>
                <a:t>pyplot</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AF00DB"/>
                  </a:solidFill>
                  <a:latin typeface="Consolas"/>
                  <a:ea typeface="Consolas"/>
                  <a:cs typeface="Consolas"/>
                  <a:sym typeface="Consolas"/>
                </a:rPr>
                <a:t>as</a:t>
              </a:r>
              <a:r>
                <a:rPr b="0" i="0" lang="en-US" sz="1800" u="none" cap="none" strike="noStrike">
                  <a:solidFill>
                    <a:srgbClr val="3B3B3B"/>
                  </a:solidFill>
                  <a:latin typeface="Consolas"/>
                  <a:ea typeface="Consolas"/>
                  <a:cs typeface="Consolas"/>
                  <a:sym typeface="Consolas"/>
                </a:rPr>
                <a:t> </a:t>
              </a:r>
              <a:r>
                <a:rPr b="0" i="0" lang="en-US" sz="1800" u="none" cap="none" strike="noStrike">
                  <a:solidFill>
                    <a:srgbClr val="267F99"/>
                  </a:solidFill>
                  <a:latin typeface="Consolas"/>
                  <a:ea typeface="Consolas"/>
                  <a:cs typeface="Consolas"/>
                  <a:sym typeface="Consolas"/>
                </a:rPr>
                <a:t>plt</a:t>
              </a:r>
              <a:endParaRPr b="0" i="0" sz="1800" u="none" cap="none" strike="noStrike">
                <a:solidFill>
                  <a:srgbClr val="3B3B3B"/>
                </a:solidFill>
                <a:latin typeface="Consolas"/>
                <a:ea typeface="Consolas"/>
                <a:cs typeface="Consolas"/>
                <a:sym typeface="Consolas"/>
              </a:endParaRPr>
            </a:p>
            <a:p>
              <a:pPr indent="0" lvl="0" marL="0" marR="0" rtl="0" algn="l">
                <a:spcBef>
                  <a:spcPts val="0"/>
                </a:spcBef>
                <a:spcAft>
                  <a:spcPts val="0"/>
                </a:spcAft>
                <a:buClr>
                  <a:srgbClr val="267F99"/>
                </a:buClr>
                <a:buSzPts val="1800"/>
                <a:buFont typeface="Consolas"/>
                <a:buNone/>
              </a:pPr>
              <a:r>
                <a:rPr b="0" i="0" lang="en-US" sz="1800" u="none" cap="none" strike="noStrike">
                  <a:solidFill>
                    <a:srgbClr val="267F99"/>
                  </a:solidFill>
                  <a:latin typeface="Consolas"/>
                  <a:ea typeface="Consolas"/>
                  <a:cs typeface="Consolas"/>
                  <a:sym typeface="Consolas"/>
                </a:rPr>
                <a:t>plt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795E26"/>
                  </a:solidFill>
                  <a:latin typeface="Consolas"/>
                  <a:ea typeface="Consolas"/>
                  <a:cs typeface="Consolas"/>
                  <a:sym typeface="Consolas"/>
                </a:rPr>
                <a:t>plot</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time</a:t>
              </a:r>
              <a:r>
                <a:rPr b="0" i="0" lang="en-US" sz="1800" u="none" cap="none" strike="noStrike">
                  <a:solidFill>
                    <a:srgbClr val="3B3B3B"/>
                  </a:solidFill>
                  <a:latin typeface="Consolas"/>
                  <a:ea typeface="Consolas"/>
                  <a:cs typeface="Consolas"/>
                  <a:sym typeface="Consolas"/>
                </a:rPr>
                <a:t>)</a:t>
              </a:r>
              <a:endParaRPr/>
            </a:p>
          </p:txBody>
        </p:sp>
        <p:cxnSp>
          <p:nvCxnSpPr>
            <p:cNvPr id="157" name="Google Shape;157;p7"/>
            <p:cNvCxnSpPr/>
            <p:nvPr/>
          </p:nvCxnSpPr>
          <p:spPr>
            <a:xfrm>
              <a:off x="1333501" y="2784469"/>
              <a:ext cx="0" cy="274320"/>
            </a:xfrm>
            <a:prstGeom prst="straightConnector1">
              <a:avLst/>
            </a:prstGeom>
            <a:noFill/>
            <a:ln cap="flat" cmpd="sng" w="9525">
              <a:solidFill>
                <a:srgbClr val="999999"/>
              </a:solidFill>
              <a:prstDash val="solid"/>
              <a:miter lim="800000"/>
              <a:headEnd len="sm" w="sm" type="none"/>
              <a:tailEnd len="sm" w="sm" type="none"/>
            </a:ln>
          </p:spPr>
        </p:cxnSp>
        <p:cxnSp>
          <p:nvCxnSpPr>
            <p:cNvPr id="158" name="Google Shape;158;p7"/>
            <p:cNvCxnSpPr/>
            <p:nvPr/>
          </p:nvCxnSpPr>
          <p:spPr>
            <a:xfrm>
              <a:off x="1333501" y="3846912"/>
              <a:ext cx="0" cy="1645920"/>
            </a:xfrm>
            <a:prstGeom prst="straightConnector1">
              <a:avLst/>
            </a:prstGeom>
            <a:noFill/>
            <a:ln cap="flat" cmpd="sng" w="9525">
              <a:solidFill>
                <a:srgbClr val="999999"/>
              </a:solidFill>
              <a:prstDash val="solid"/>
              <a:miter lim="800000"/>
              <a:headEnd len="sm" w="sm" type="none"/>
              <a:tailEnd len="sm" w="sm" type="none"/>
            </a:ln>
          </p:spPr>
        </p:cxnSp>
        <p:cxnSp>
          <p:nvCxnSpPr>
            <p:cNvPr id="159" name="Google Shape;159;p7"/>
            <p:cNvCxnSpPr/>
            <p:nvPr/>
          </p:nvCxnSpPr>
          <p:spPr>
            <a:xfrm>
              <a:off x="1841501" y="4395552"/>
              <a:ext cx="0" cy="548640"/>
            </a:xfrm>
            <a:prstGeom prst="straightConnector1">
              <a:avLst/>
            </a:prstGeom>
            <a:noFill/>
            <a:ln cap="flat" cmpd="sng" w="9525">
              <a:solidFill>
                <a:srgbClr val="999999"/>
              </a:solidFill>
              <a:prstDash val="solid"/>
              <a:miter lim="800000"/>
              <a:headEnd len="sm" w="sm" type="none"/>
              <a:tailEnd len="sm" w="sm" type="none"/>
            </a:ln>
          </p:spPr>
        </p:cxnSp>
      </p:grpSp>
      <p:grpSp>
        <p:nvGrpSpPr>
          <p:cNvPr id="160" name="Google Shape;160;p7"/>
          <p:cNvGrpSpPr/>
          <p:nvPr/>
        </p:nvGrpSpPr>
        <p:grpSpPr>
          <a:xfrm>
            <a:off x="6354239" y="2511424"/>
            <a:ext cx="5381625" cy="3933825"/>
            <a:chOff x="5998639" y="2636837"/>
            <a:chExt cx="5381625" cy="3933825"/>
          </a:xfrm>
        </p:grpSpPr>
        <p:pic>
          <p:nvPicPr>
            <p:cNvPr id="161" name="Google Shape;161;p7"/>
            <p:cNvPicPr preferRelativeResize="0"/>
            <p:nvPr/>
          </p:nvPicPr>
          <p:blipFill rotWithShape="1">
            <a:blip r:embed="rId3">
              <a:alphaModFix/>
            </a:blip>
            <a:srcRect b="0" l="0" r="0" t="0"/>
            <a:stretch/>
          </p:blipFill>
          <p:spPr>
            <a:xfrm>
              <a:off x="5998639" y="2636837"/>
              <a:ext cx="5381625" cy="3933825"/>
            </a:xfrm>
            <a:prstGeom prst="rect">
              <a:avLst/>
            </a:prstGeom>
            <a:noFill/>
            <a:ln cap="flat" cmpd="sng" w="9525">
              <a:solidFill>
                <a:schemeClr val="dk1"/>
              </a:solidFill>
              <a:prstDash val="solid"/>
              <a:round/>
              <a:headEnd len="sm" w="sm" type="none"/>
              <a:tailEnd len="sm" w="sm" type="none"/>
            </a:ln>
          </p:spPr>
        </p:pic>
        <p:sp>
          <p:nvSpPr>
            <p:cNvPr id="162" name="Google Shape;162;p7"/>
            <p:cNvSpPr txBox="1"/>
            <p:nvPr/>
          </p:nvSpPr>
          <p:spPr>
            <a:xfrm>
              <a:off x="6578939" y="2755384"/>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endParaRPr sz="1800">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8"/>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69" name="Google Shape;169;p8"/>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70" name="Google Shape;170;p8"/>
          <p:cNvSpPr txBox="1"/>
          <p:nvPr>
            <p:ph idx="2" type="body"/>
          </p:nvPr>
        </p:nvSpPr>
        <p:spPr>
          <a:xfrm>
            <a:off x="3644765" y="594996"/>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זמן?</a:t>
            </a:r>
            <a:endParaRPr/>
          </a:p>
        </p:txBody>
      </p:sp>
      <p:pic>
        <p:nvPicPr>
          <p:cNvPr id="171" name="Google Shape;171;p8"/>
          <p:cNvPicPr preferRelativeResize="0"/>
          <p:nvPr/>
        </p:nvPicPr>
        <p:blipFill rotWithShape="1">
          <a:blip r:embed="rId3">
            <a:alphaModFix/>
          </a:blip>
          <a:srcRect b="0" l="0" r="0" t="0"/>
          <a:stretch/>
        </p:blipFill>
        <p:spPr>
          <a:xfrm>
            <a:off x="379937" y="2511424"/>
            <a:ext cx="5457825" cy="3933825"/>
          </a:xfrm>
          <a:prstGeom prst="rect">
            <a:avLst/>
          </a:prstGeom>
          <a:noFill/>
          <a:ln cap="flat" cmpd="sng" w="9525">
            <a:solidFill>
              <a:schemeClr val="dk1"/>
            </a:solidFill>
            <a:prstDash val="solid"/>
            <a:round/>
            <a:headEnd len="sm" w="sm" type="none"/>
            <a:tailEnd len="sm" w="sm" type="none"/>
          </a:ln>
        </p:spPr>
      </p:pic>
      <p:sp>
        <p:nvSpPr>
          <p:cNvPr id="172" name="Google Shape;172;p8"/>
          <p:cNvSpPr txBox="1"/>
          <p:nvPr/>
        </p:nvSpPr>
        <p:spPr>
          <a:xfrm>
            <a:off x="1005333" y="2591858"/>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rgbClr val="795E26"/>
                </a:solidFill>
                <a:latin typeface="Consolas"/>
                <a:ea typeface="Consolas"/>
                <a:cs typeface="Consolas"/>
                <a:sym typeface="Consolas"/>
              </a:rPr>
              <a:t>sum</a:t>
            </a:r>
            <a:r>
              <a:rPr b="0" i="0" lang="en-US" sz="1800" u="none" cap="none" strike="noStrike">
                <a:solidFill>
                  <a:srgbClr val="3B3B3B"/>
                </a:solidFill>
                <a:latin typeface="Consolas"/>
                <a:ea typeface="Consolas"/>
                <a:cs typeface="Consolas"/>
                <a:sym typeface="Consolas"/>
              </a:rPr>
              <a:t>(</a:t>
            </a:r>
            <a:r>
              <a:rPr b="0" i="0" lang="en-US" sz="1800" u="none" cap="none" strike="noStrike">
                <a:solidFill>
                  <a:srgbClr val="001080"/>
                </a:solidFill>
                <a:latin typeface="Consolas"/>
                <a:ea typeface="Consolas"/>
                <a:cs typeface="Consolas"/>
                <a:sym typeface="Consolas"/>
              </a:rPr>
              <a:t>lst</a:t>
            </a:r>
            <a:r>
              <a:rPr b="0" i="0" lang="en-US" sz="1800" u="none" cap="none" strike="noStrike">
                <a:solidFill>
                  <a:srgbClr val="3B3B3B"/>
                </a:solidFill>
                <a:latin typeface="Consolas"/>
                <a:ea typeface="Consolas"/>
                <a:cs typeface="Consolas"/>
                <a:sym typeface="Consolas"/>
              </a:rPr>
              <a:t>)</a:t>
            </a:r>
            <a:endParaRPr sz="1800">
              <a:solidFill>
                <a:schemeClr val="dk1"/>
              </a:solidFill>
              <a:latin typeface="Arial"/>
              <a:ea typeface="Arial"/>
              <a:cs typeface="Arial"/>
              <a:sym typeface="Arial"/>
            </a:endParaRPr>
          </a:p>
        </p:txBody>
      </p:sp>
      <p:grpSp>
        <p:nvGrpSpPr>
          <p:cNvPr id="173" name="Google Shape;173;p8"/>
          <p:cNvGrpSpPr/>
          <p:nvPr/>
        </p:nvGrpSpPr>
        <p:grpSpPr>
          <a:xfrm>
            <a:off x="6354239" y="2511424"/>
            <a:ext cx="5381625" cy="3933825"/>
            <a:chOff x="5998639" y="2636837"/>
            <a:chExt cx="5381625" cy="3933825"/>
          </a:xfrm>
        </p:grpSpPr>
        <p:pic>
          <p:nvPicPr>
            <p:cNvPr id="174" name="Google Shape;174;p8"/>
            <p:cNvPicPr preferRelativeResize="0"/>
            <p:nvPr/>
          </p:nvPicPr>
          <p:blipFill rotWithShape="1">
            <a:blip r:embed="rId4">
              <a:alphaModFix/>
            </a:blip>
            <a:srcRect b="0" l="0" r="0" t="0"/>
            <a:stretch/>
          </p:blipFill>
          <p:spPr>
            <a:xfrm>
              <a:off x="5998639" y="2636837"/>
              <a:ext cx="5381625" cy="3933825"/>
            </a:xfrm>
            <a:prstGeom prst="rect">
              <a:avLst/>
            </a:prstGeom>
            <a:noFill/>
            <a:ln cap="flat" cmpd="sng" w="9525">
              <a:solidFill>
                <a:schemeClr val="dk1"/>
              </a:solidFill>
              <a:prstDash val="solid"/>
              <a:round/>
              <a:headEnd len="sm" w="sm" type="none"/>
              <a:tailEnd len="sm" w="sm" type="none"/>
            </a:ln>
          </p:spPr>
        </p:pic>
        <p:sp>
          <p:nvSpPr>
            <p:cNvPr id="175" name="Google Shape;175;p8"/>
            <p:cNvSpPr txBox="1"/>
            <p:nvPr/>
          </p:nvSpPr>
          <p:spPr>
            <a:xfrm>
              <a:off x="6578939" y="2755384"/>
              <a:ext cx="1211262"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lang="en-US" sz="1800">
                  <a:solidFill>
                    <a:srgbClr val="3B3B3B"/>
                  </a:solidFill>
                  <a:latin typeface="Consolas"/>
                  <a:ea typeface="Consolas"/>
                  <a:cs typeface="Consolas"/>
                  <a:sym typeface="Consolas"/>
                </a:rPr>
                <a:t>n </a:t>
              </a:r>
              <a:r>
                <a:rPr b="0" lang="en-US" sz="1800">
                  <a:solidFill>
                    <a:srgbClr val="AF00DB"/>
                  </a:solidFill>
                  <a:latin typeface="Consolas"/>
                  <a:ea typeface="Consolas"/>
                  <a:cs typeface="Consolas"/>
                  <a:sym typeface="Consolas"/>
                </a:rPr>
                <a:t>in</a:t>
              </a:r>
              <a:r>
                <a:rPr b="0" lang="en-US" sz="1800">
                  <a:solidFill>
                    <a:srgbClr val="3B3B3B"/>
                  </a:solidFill>
                  <a:latin typeface="Consolas"/>
                  <a:ea typeface="Consolas"/>
                  <a:cs typeface="Consolas"/>
                  <a:sym typeface="Consolas"/>
                </a:rPr>
                <a:t> </a:t>
              </a:r>
              <a:r>
                <a:rPr b="0" lang="en-US" sz="1800">
                  <a:solidFill>
                    <a:srgbClr val="001080"/>
                  </a:solidFill>
                  <a:latin typeface="Consolas"/>
                  <a:ea typeface="Consolas"/>
                  <a:cs typeface="Consolas"/>
                  <a:sym typeface="Consolas"/>
                </a:rPr>
                <a:t>lst</a:t>
              </a:r>
              <a:endParaRPr sz="1800">
                <a:solidFill>
                  <a:schemeClr val="dk1"/>
                </a:solidFill>
                <a:latin typeface="Arial"/>
                <a:ea typeface="Arial"/>
                <a:cs typeface="Arial"/>
                <a:sym typeface="Arial"/>
              </a:endParaRPr>
            </a:p>
          </p:txBody>
        </p:sp>
      </p:grpSp>
      <p:sp>
        <p:nvSpPr>
          <p:cNvPr id="176" name="Google Shape;176;p8"/>
          <p:cNvSpPr txBox="1"/>
          <p:nvPr/>
        </p:nvSpPr>
        <p:spPr>
          <a:xfrm>
            <a:off x="4100476" y="1440804"/>
            <a:ext cx="3817906" cy="584775"/>
          </a:xfrm>
          <a:prstGeom prst="rect">
            <a:avLst/>
          </a:prstGeom>
          <a:solidFill>
            <a:schemeClr val="lt1"/>
          </a:solidFill>
          <a:ln>
            <a:noFill/>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למה יש הבדל בזמנים? </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1"/>
                                        </p:tgtEl>
                                        <p:attrNameLst>
                                          <p:attrName>style.visibility</p:attrName>
                                        </p:attrNameLst>
                                      </p:cBhvr>
                                      <p:to>
                                        <p:strVal val="visible"/>
                                      </p:to>
                                    </p:set>
                                    <p:animEffect filter="fade" transition="in">
                                      <p:cBhvr>
                                        <p:cTn dur="500"/>
                                        <p:tgtEl>
                                          <p:spTgt spid="171"/>
                                        </p:tgtEl>
                                      </p:cBhvr>
                                    </p:animEffect>
                                  </p:childTnLst>
                                </p:cTn>
                              </p:par>
                              <p:par>
                                <p:cTn fill="hold" nodeType="withEffect" presetClass="entr" presetID="10" presetSubtype="0">
                                  <p:stCondLst>
                                    <p:cond delay="0"/>
                                  </p:stCondLst>
                                  <p:childTnLst>
                                    <p:set>
                                      <p:cBhvr>
                                        <p:cTn dur="1" fill="hold">
                                          <p:stCondLst>
                                            <p:cond delay="0"/>
                                          </p:stCondLst>
                                        </p:cTn>
                                        <p:tgtEl>
                                          <p:spTgt spid="172"/>
                                        </p:tgtEl>
                                        <p:attrNameLst>
                                          <p:attrName>style.visibility</p:attrName>
                                        </p:attrNameLst>
                                      </p:cBhvr>
                                      <p:to>
                                        <p:strVal val="visible"/>
                                      </p:to>
                                    </p:set>
                                    <p:animEffect filter="fade" transition="in">
                                      <p:cBhvr>
                                        <p:cTn dur="500"/>
                                        <p:tgtEl>
                                          <p:spTgt spid="17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76"/>
                                        </p:tgtEl>
                                        <p:attrNameLst>
                                          <p:attrName>style.visibility</p:attrName>
                                        </p:attrNameLst>
                                      </p:cBhvr>
                                      <p:to>
                                        <p:strVal val="visible"/>
                                      </p:to>
                                    </p:set>
                                    <p:animEffect filter="fade" transition="in">
                                      <p:cBhvr>
                                        <p:cTn dur="500"/>
                                        <p:tgtEl>
                                          <p:spTgt spid="1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9"/>
          <p:cNvSpPr txBox="1"/>
          <p:nvPr>
            <p:ph type="title"/>
          </p:nvPr>
        </p:nvSpPr>
        <p:spPr>
          <a:xfrm>
            <a:off x="0" y="2"/>
            <a:ext cx="10515600" cy="594995"/>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Play"/>
              <a:buNone/>
            </a:pPr>
            <a:r>
              <a:t/>
            </a:r>
            <a:endParaRPr/>
          </a:p>
        </p:txBody>
      </p:sp>
      <p:sp>
        <p:nvSpPr>
          <p:cNvPr id="183" name="Google Shape;183;p9"/>
          <p:cNvSpPr txBox="1"/>
          <p:nvPr>
            <p:ph idx="1" type="body"/>
          </p:nvPr>
        </p:nvSpPr>
        <p:spPr>
          <a:xfrm>
            <a:off x="3644765" y="-1"/>
            <a:ext cx="8547235"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4400"/>
              <a:buNone/>
            </a:pPr>
            <a:r>
              <a:rPr lang="en-US"/>
              <a:t>איך מודדים ביצועים של אלגוריתם?</a:t>
            </a:r>
            <a:endParaRPr/>
          </a:p>
        </p:txBody>
      </p:sp>
      <p:sp>
        <p:nvSpPr>
          <p:cNvPr id="184" name="Google Shape;184;p9"/>
          <p:cNvSpPr txBox="1"/>
          <p:nvPr>
            <p:ph idx="2" type="body"/>
          </p:nvPr>
        </p:nvSpPr>
        <p:spPr>
          <a:xfrm>
            <a:off x="1333501" y="594996"/>
            <a:ext cx="10858500" cy="594995"/>
          </a:xfrm>
          <a:prstGeom prst="rect">
            <a:avLst/>
          </a:prstGeom>
          <a:noFill/>
          <a:ln>
            <a:noFill/>
          </a:ln>
        </p:spPr>
        <p:txBody>
          <a:bodyPr anchorCtr="0" anchor="ctr" bIns="45700" lIns="91425" spcFirstLastPara="1" rIns="91425" wrap="square" tIns="45700">
            <a:noAutofit/>
          </a:bodyPr>
          <a:lstStyle/>
          <a:p>
            <a:pPr indent="0" lvl="0" marL="0" rtl="1" algn="r">
              <a:lnSpc>
                <a:spcPct val="90000"/>
              </a:lnSpc>
              <a:spcBef>
                <a:spcPts val="0"/>
              </a:spcBef>
              <a:spcAft>
                <a:spcPts val="0"/>
              </a:spcAft>
              <a:buClr>
                <a:schemeClr val="dk1"/>
              </a:buClr>
              <a:buSzPts val="3600"/>
              <a:buNone/>
            </a:pPr>
            <a:r>
              <a:rPr lang="en-US"/>
              <a:t>בלי למדוד זמנים, איזה פונקציה לוקחת פחות זמן?</a:t>
            </a:r>
            <a:endParaRPr/>
          </a:p>
        </p:txBody>
      </p:sp>
      <p:sp>
        <p:nvSpPr>
          <p:cNvPr id="185" name="Google Shape;185;p9"/>
          <p:cNvSpPr/>
          <p:nvPr/>
        </p:nvSpPr>
        <p:spPr>
          <a:xfrm>
            <a:off x="236538" y="1644640"/>
            <a:ext cx="6350000" cy="4968815"/>
          </a:xfrm>
          <a:prstGeom prst="rect">
            <a:avLst/>
          </a:prstGeom>
          <a:solidFill>
            <a:srgbClr val="FFFFFF"/>
          </a:solidFill>
          <a:ln cap="flat" cmpd="sng" w="19050">
            <a:solidFill>
              <a:srgbClr val="EEEEEE"/>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6" name="Google Shape;186;p9"/>
          <p:cNvSpPr/>
          <p:nvPr/>
        </p:nvSpPr>
        <p:spPr>
          <a:xfrm>
            <a:off x="236538" y="1644640"/>
            <a:ext cx="6350000" cy="381000"/>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7" name="Google Shape;187;p9"/>
          <p:cNvSpPr/>
          <p:nvPr/>
        </p:nvSpPr>
        <p:spPr>
          <a:xfrm>
            <a:off x="300038" y="1644640"/>
            <a:ext cx="2088307" cy="381000"/>
          </a:xfrm>
          <a:prstGeom prst="rect">
            <a:avLst/>
          </a:prstGeom>
          <a:solidFill>
            <a:srgbClr val="FFFFFF"/>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88" name="Google Shape;188;p9"/>
          <p:cNvSpPr txBox="1"/>
          <p:nvPr/>
        </p:nvSpPr>
        <p:spPr>
          <a:xfrm>
            <a:off x="655638" y="1690806"/>
            <a:ext cx="1186607" cy="276999"/>
          </a:xfrm>
          <a:prstGeom prst="rect">
            <a:avLst/>
          </a:prstGeom>
          <a:noFill/>
          <a:ln>
            <a:noFill/>
          </a:ln>
        </p:spPr>
        <p:txBody>
          <a:bodyPr anchorCtr="0" anchor="ctr" bIns="0" lIns="0" spcFirstLastPara="1" rIns="0" wrap="square" tIns="0">
            <a:spAutoFit/>
          </a:bodyPr>
          <a:lstStyle/>
          <a:p>
            <a:pPr indent="0" lvl="0" marL="0" marR="0" rtl="0" algn="l">
              <a:spcBef>
                <a:spcPts val="0"/>
              </a:spcBef>
              <a:spcAft>
                <a:spcPts val="0"/>
              </a:spcAft>
              <a:buNone/>
            </a:pPr>
            <a:r>
              <a:rPr lang="en-US" sz="1800">
                <a:solidFill>
                  <a:srgbClr val="000000"/>
                </a:solidFill>
                <a:latin typeface="Quattrocento Sans"/>
                <a:ea typeface="Quattrocento Sans"/>
                <a:cs typeface="Quattrocento Sans"/>
                <a:sym typeface="Quattrocento Sans"/>
              </a:rPr>
              <a:t>compare.py</a:t>
            </a:r>
            <a:endParaRPr sz="1800">
              <a:solidFill>
                <a:srgbClr val="000000"/>
              </a:solidFill>
              <a:latin typeface="Quattrocento Sans"/>
              <a:ea typeface="Quattrocento Sans"/>
              <a:cs typeface="Quattrocento Sans"/>
              <a:sym typeface="Quattrocento Sans"/>
            </a:endParaRPr>
          </a:p>
        </p:txBody>
      </p:sp>
      <p:sp>
        <p:nvSpPr>
          <p:cNvPr id="189" name="Google Shape;189;p9"/>
          <p:cNvSpPr/>
          <p:nvPr/>
        </p:nvSpPr>
        <p:spPr>
          <a:xfrm>
            <a:off x="388938" y="1733540"/>
            <a:ext cx="203200" cy="203200"/>
          </a:xfrm>
          <a:prstGeom prst="rect">
            <a:avLst/>
          </a:prstGeom>
          <a:solidFill>
            <a:srgbClr val="3572A5"/>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0" name="Google Shape;190;p9"/>
          <p:cNvSpPr txBox="1"/>
          <p:nvPr/>
        </p:nvSpPr>
        <p:spPr>
          <a:xfrm>
            <a:off x="1816845" y="1703506"/>
            <a:ext cx="355600" cy="215444"/>
          </a:xfrm>
          <a:prstGeom prst="rect">
            <a:avLst/>
          </a:prstGeom>
          <a:noFill/>
          <a:ln>
            <a:noFill/>
          </a:ln>
        </p:spPr>
        <p:txBody>
          <a:bodyPr anchorCtr="1" anchor="ctr" bIns="0" lIns="0" spcFirstLastPara="1" rIns="0" wrap="square" tIns="0">
            <a:spAutoFit/>
          </a:bodyPr>
          <a:lstStyle/>
          <a:p>
            <a:pPr indent="0" lvl="0" marL="0" marR="0" rtl="0" algn="l">
              <a:spcBef>
                <a:spcPts val="0"/>
              </a:spcBef>
              <a:spcAft>
                <a:spcPts val="0"/>
              </a:spcAft>
              <a:buNone/>
            </a:pPr>
            <a:r>
              <a:rPr lang="en-US" sz="1400">
                <a:solidFill>
                  <a:srgbClr val="000000"/>
                </a:solidFill>
                <a:latin typeface="Quattrocento Sans"/>
                <a:ea typeface="Quattrocento Sans"/>
                <a:cs typeface="Quattrocento Sans"/>
                <a:sym typeface="Quattrocento Sans"/>
              </a:rPr>
              <a:t>×</a:t>
            </a:r>
            <a:endParaRPr sz="1400">
              <a:solidFill>
                <a:srgbClr val="000000"/>
              </a:solidFill>
              <a:latin typeface="Quattrocento Sans"/>
              <a:ea typeface="Quattrocento Sans"/>
              <a:cs typeface="Quattrocento Sans"/>
              <a:sym typeface="Quattrocento Sans"/>
            </a:endParaRPr>
          </a:p>
        </p:txBody>
      </p:sp>
      <p:sp>
        <p:nvSpPr>
          <p:cNvPr id="191" name="Google Shape;191;p9"/>
          <p:cNvSpPr/>
          <p:nvPr/>
        </p:nvSpPr>
        <p:spPr>
          <a:xfrm>
            <a:off x="236538" y="2025640"/>
            <a:ext cx="635000" cy="4587815"/>
          </a:xfrm>
          <a:prstGeom prst="rect">
            <a:avLst/>
          </a:prstGeom>
          <a:solidFill>
            <a:srgbClr val="EEEEEE"/>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Arial"/>
              <a:ea typeface="Arial"/>
              <a:cs typeface="Arial"/>
              <a:sym typeface="Arial"/>
            </a:endParaRPr>
          </a:p>
        </p:txBody>
      </p:sp>
      <p:sp>
        <p:nvSpPr>
          <p:cNvPr id="192" name="Google Shape;192;p9"/>
          <p:cNvSpPr txBox="1"/>
          <p:nvPr/>
        </p:nvSpPr>
        <p:spPr>
          <a:xfrm>
            <a:off x="300038" y="2089140"/>
            <a:ext cx="508000" cy="276999"/>
          </a:xfrm>
          <a:prstGeom prst="rect">
            <a:avLst/>
          </a:prstGeom>
          <a:noFill/>
          <a:ln>
            <a:noFill/>
          </a:ln>
        </p:spPr>
        <p:txBody>
          <a:bodyPr anchorCtr="0" anchor="t" bIns="0" lIns="0" spcFirstLastPara="1" rIns="0" wrap="square" tIns="0">
            <a:noAutofit/>
          </a:bodyPr>
          <a:lstStyle/>
          <a:p>
            <a:pPr indent="0" lvl="0" marL="0" marR="0" rtl="0" algn="r">
              <a:spcBef>
                <a:spcPts val="0"/>
              </a:spcBef>
              <a:spcAft>
                <a:spcPts val="0"/>
              </a:spcAft>
              <a:buNone/>
            </a:pPr>
            <a:r>
              <a:rPr lang="en-US" sz="1800">
                <a:solidFill>
                  <a:srgbClr val="999999"/>
                </a:solidFill>
                <a:latin typeface="Consolas"/>
                <a:ea typeface="Consolas"/>
                <a:cs typeface="Consolas"/>
                <a:sym typeface="Consolas"/>
              </a:rPr>
              <a:t>1</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2</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3</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4</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5</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6</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7</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8</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9</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10</a:t>
            </a:r>
            <a:endParaRPr/>
          </a:p>
          <a:p>
            <a:pPr indent="0" lvl="0" marL="0" marR="0" rtl="0" algn="r">
              <a:spcBef>
                <a:spcPts val="0"/>
              </a:spcBef>
              <a:spcAft>
                <a:spcPts val="0"/>
              </a:spcAft>
              <a:buNone/>
            </a:pPr>
            <a:r>
              <a:rPr lang="en-US" sz="1800">
                <a:solidFill>
                  <a:srgbClr val="999999"/>
                </a:solidFill>
                <a:latin typeface="Consolas"/>
                <a:ea typeface="Consolas"/>
                <a:cs typeface="Consolas"/>
                <a:sym typeface="Consolas"/>
              </a:rPr>
              <a:t>11</a:t>
            </a:r>
            <a:endParaRPr sz="1800">
              <a:solidFill>
                <a:srgbClr val="999999"/>
              </a:solidFill>
              <a:latin typeface="Consolas"/>
              <a:ea typeface="Consolas"/>
              <a:cs typeface="Consolas"/>
              <a:sym typeface="Consolas"/>
            </a:endParaRPr>
          </a:p>
        </p:txBody>
      </p:sp>
      <p:sp>
        <p:nvSpPr>
          <p:cNvPr id="193" name="Google Shape;193;p9"/>
          <p:cNvSpPr txBox="1"/>
          <p:nvPr/>
        </p:nvSpPr>
        <p:spPr>
          <a:xfrm>
            <a:off x="998538" y="2089140"/>
            <a:ext cx="5395912" cy="4464060"/>
          </a:xfrm>
          <a:prstGeom prst="rect">
            <a:avLst/>
          </a:prstGeom>
          <a:noFill/>
          <a:ln>
            <a:noFill/>
          </a:ln>
        </p:spPr>
        <p:txBody>
          <a:bodyPr anchorCtr="0" anchor="t" bIns="0" lIns="0" spcFirstLastPara="1" rIns="0" wrap="square" tIns="0">
            <a:noAutofit/>
          </a:bodyPr>
          <a:lstStyle/>
          <a:p>
            <a:pPr indent="0" lvl="0" marL="0" marR="0" rtl="0" algn="l">
              <a:spcBef>
                <a:spcPts val="0"/>
              </a:spcBef>
              <a:spcAft>
                <a:spcPts val="0"/>
              </a:spcAft>
              <a:buClr>
                <a:srgbClr val="0000FF"/>
              </a:buClr>
              <a:buSzPts val="2400"/>
              <a:buFont typeface="Consolas"/>
              <a:buNone/>
            </a:pP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print_stars_const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98658"/>
                </a:solidFill>
                <a:latin typeface="Consolas"/>
                <a:ea typeface="Consolas"/>
                <a:cs typeface="Consolas"/>
                <a:sym typeface="Consolas"/>
              </a:rPr>
              <a:t>100000</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print_stars_linear</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br>
              <a:rPr b="0" i="0" lang="en-US" sz="2400" u="none" cap="none" strike="noStrike">
                <a:solidFill>
                  <a:srgbClr val="3B3B3B"/>
                </a:solidFill>
                <a:latin typeface="Consolas"/>
                <a:ea typeface="Consolas"/>
                <a:cs typeface="Consolas"/>
                <a:sym typeface="Consolas"/>
              </a:rPr>
            </a:br>
            <a:r>
              <a:rPr b="0" i="0" lang="en-US" sz="2400" u="none" cap="none" strike="noStrike">
                <a:solidFill>
                  <a:srgbClr val="0000FF"/>
                </a:solidFill>
                <a:latin typeface="Consolas"/>
                <a:ea typeface="Consolas"/>
                <a:cs typeface="Consolas"/>
                <a:sym typeface="Consolas"/>
              </a:rPr>
              <a:t>def</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print_stars_quadratic</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i</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for</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001080"/>
                </a:solidFill>
                <a:latin typeface="Consolas"/>
                <a:ea typeface="Consolas"/>
                <a:cs typeface="Consolas"/>
                <a:sym typeface="Consolas"/>
              </a:rPr>
              <a:t>j</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AF00DB"/>
                </a:solidFill>
                <a:latin typeface="Consolas"/>
                <a:ea typeface="Consolas"/>
                <a:cs typeface="Consolas"/>
                <a:sym typeface="Consolas"/>
              </a:rPr>
              <a:t>in</a:t>
            </a: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267F99"/>
                </a:solidFill>
                <a:latin typeface="Consolas"/>
                <a:ea typeface="Consolas"/>
                <a:cs typeface="Consolas"/>
                <a:sym typeface="Consolas"/>
              </a:rPr>
              <a:t>range</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001080"/>
                </a:solidFill>
                <a:latin typeface="Consolas"/>
                <a:ea typeface="Consolas"/>
                <a:cs typeface="Consolas"/>
                <a:sym typeface="Consolas"/>
              </a:rPr>
              <a:t>n</a:t>
            </a:r>
            <a:r>
              <a:rPr b="0" i="0" lang="en-US" sz="2400" u="none" cap="none" strike="noStrike">
                <a:solidFill>
                  <a:srgbClr val="3B3B3B"/>
                </a:solidFill>
                <a:latin typeface="Consolas"/>
                <a:ea typeface="Consolas"/>
                <a:cs typeface="Consolas"/>
                <a:sym typeface="Consolas"/>
              </a:rPr>
              <a:t>):</a:t>
            </a:r>
            <a:endParaRPr/>
          </a:p>
          <a:p>
            <a:pPr indent="0" lvl="0" marL="0" marR="0" rtl="0" algn="l">
              <a:spcBef>
                <a:spcPts val="0"/>
              </a:spcBef>
              <a:spcAft>
                <a:spcPts val="0"/>
              </a:spcAft>
              <a:buClr>
                <a:srgbClr val="3B3B3B"/>
              </a:buClr>
              <a:buSzPts val="2400"/>
              <a:buFont typeface="Consolas"/>
              <a:buNone/>
            </a:pPr>
            <a:r>
              <a:rPr b="0" i="0" lang="en-US" sz="2400" u="none" cap="none" strike="noStrike">
                <a:solidFill>
                  <a:srgbClr val="3B3B3B"/>
                </a:solidFill>
                <a:latin typeface="Consolas"/>
                <a:ea typeface="Consolas"/>
                <a:cs typeface="Consolas"/>
                <a:sym typeface="Consolas"/>
              </a:rPr>
              <a:t>            </a:t>
            </a:r>
            <a:r>
              <a:rPr b="0" i="0" lang="en-US" sz="2400" u="none" cap="none" strike="noStrike">
                <a:solidFill>
                  <a:srgbClr val="795E26"/>
                </a:solidFill>
                <a:latin typeface="Consolas"/>
                <a:ea typeface="Consolas"/>
                <a:cs typeface="Consolas"/>
                <a:sym typeface="Consolas"/>
              </a:rPr>
              <a:t>print</a:t>
            </a:r>
            <a:r>
              <a:rPr b="0" i="0" lang="en-US" sz="2400" u="none" cap="none" strike="noStrike">
                <a:solidFill>
                  <a:srgbClr val="3B3B3B"/>
                </a:solidFill>
                <a:latin typeface="Consolas"/>
                <a:ea typeface="Consolas"/>
                <a:cs typeface="Consolas"/>
                <a:sym typeface="Consolas"/>
              </a:rPr>
              <a:t>(</a:t>
            </a:r>
            <a:r>
              <a:rPr b="0" i="0" lang="en-US" sz="2400" u="none" cap="none" strike="noStrike">
                <a:solidFill>
                  <a:srgbClr val="A31515"/>
                </a:solidFill>
                <a:latin typeface="Consolas"/>
                <a:ea typeface="Consolas"/>
                <a:cs typeface="Consolas"/>
                <a:sym typeface="Consolas"/>
              </a:rPr>
              <a:t>"*"</a:t>
            </a:r>
            <a:r>
              <a:rPr b="0" i="0" lang="en-US" sz="2400" u="none" cap="none" strike="noStrike">
                <a:solidFill>
                  <a:srgbClr val="3B3B3B"/>
                </a:solidFill>
                <a:latin typeface="Consolas"/>
                <a:ea typeface="Consolas"/>
                <a:cs typeface="Consolas"/>
                <a:sym typeface="Consolas"/>
              </a:rPr>
              <a:t>)</a:t>
            </a:r>
            <a:endParaRPr/>
          </a:p>
        </p:txBody>
      </p:sp>
      <p:cxnSp>
        <p:nvCxnSpPr>
          <p:cNvPr id="194" name="Google Shape;194;p9"/>
          <p:cNvCxnSpPr/>
          <p:nvPr/>
        </p:nvCxnSpPr>
        <p:spPr>
          <a:xfrm>
            <a:off x="998538" y="2508250"/>
            <a:ext cx="0" cy="678170"/>
          </a:xfrm>
          <a:prstGeom prst="straightConnector1">
            <a:avLst/>
          </a:prstGeom>
          <a:noFill/>
          <a:ln cap="flat" cmpd="sng" w="9525">
            <a:solidFill>
              <a:srgbClr val="999999"/>
            </a:solidFill>
            <a:prstDash val="solid"/>
            <a:miter lim="800000"/>
            <a:headEnd len="sm" w="sm" type="none"/>
            <a:tailEnd len="sm" w="sm" type="none"/>
          </a:ln>
        </p:spPr>
      </p:cxnSp>
      <p:cxnSp>
        <p:nvCxnSpPr>
          <p:cNvPr id="195" name="Google Shape;195;p9"/>
          <p:cNvCxnSpPr/>
          <p:nvPr/>
        </p:nvCxnSpPr>
        <p:spPr>
          <a:xfrm>
            <a:off x="1001616" y="5452533"/>
            <a:ext cx="0" cy="1007947"/>
          </a:xfrm>
          <a:prstGeom prst="straightConnector1">
            <a:avLst/>
          </a:prstGeom>
          <a:noFill/>
          <a:ln cap="flat" cmpd="sng" w="9525">
            <a:solidFill>
              <a:srgbClr val="999999"/>
            </a:solidFill>
            <a:prstDash val="solid"/>
            <a:miter lim="800000"/>
            <a:headEnd len="sm" w="sm" type="none"/>
            <a:tailEnd len="sm" w="sm" type="none"/>
          </a:ln>
        </p:spPr>
      </p:cxnSp>
      <p:cxnSp>
        <p:nvCxnSpPr>
          <p:cNvPr id="196" name="Google Shape;196;p9"/>
          <p:cNvCxnSpPr/>
          <p:nvPr/>
        </p:nvCxnSpPr>
        <p:spPr>
          <a:xfrm>
            <a:off x="1703388" y="2814320"/>
            <a:ext cx="0" cy="372100"/>
          </a:xfrm>
          <a:prstGeom prst="straightConnector1">
            <a:avLst/>
          </a:prstGeom>
          <a:noFill/>
          <a:ln cap="flat" cmpd="sng" w="9525">
            <a:solidFill>
              <a:srgbClr val="999999"/>
            </a:solidFill>
            <a:prstDash val="solid"/>
            <a:miter lim="800000"/>
            <a:headEnd len="sm" w="sm" type="none"/>
            <a:tailEnd len="sm" w="sm" type="none"/>
          </a:ln>
        </p:spPr>
      </p:cxnSp>
      <p:cxnSp>
        <p:nvCxnSpPr>
          <p:cNvPr id="197" name="Google Shape;197;p9"/>
          <p:cNvCxnSpPr/>
          <p:nvPr/>
        </p:nvCxnSpPr>
        <p:spPr>
          <a:xfrm>
            <a:off x="1644122" y="4246880"/>
            <a:ext cx="0" cy="385087"/>
          </a:xfrm>
          <a:prstGeom prst="straightConnector1">
            <a:avLst/>
          </a:prstGeom>
          <a:noFill/>
          <a:ln cap="flat" cmpd="sng" w="9525">
            <a:solidFill>
              <a:srgbClr val="999999"/>
            </a:solidFill>
            <a:prstDash val="solid"/>
            <a:miter lim="800000"/>
            <a:headEnd len="sm" w="sm" type="none"/>
            <a:tailEnd len="sm" w="sm" type="none"/>
          </a:ln>
        </p:spPr>
      </p:cxnSp>
      <p:cxnSp>
        <p:nvCxnSpPr>
          <p:cNvPr id="198" name="Google Shape;198;p9"/>
          <p:cNvCxnSpPr/>
          <p:nvPr/>
        </p:nvCxnSpPr>
        <p:spPr>
          <a:xfrm>
            <a:off x="1703388" y="5816600"/>
            <a:ext cx="0" cy="643880"/>
          </a:xfrm>
          <a:prstGeom prst="straightConnector1">
            <a:avLst/>
          </a:prstGeom>
          <a:noFill/>
          <a:ln cap="flat" cmpd="sng" w="9525">
            <a:solidFill>
              <a:srgbClr val="999999"/>
            </a:solidFill>
            <a:prstDash val="solid"/>
            <a:miter lim="800000"/>
            <a:headEnd len="sm" w="sm" type="none"/>
            <a:tailEnd len="sm" w="sm" type="none"/>
          </a:ln>
        </p:spPr>
      </p:cxnSp>
      <p:cxnSp>
        <p:nvCxnSpPr>
          <p:cNvPr id="199" name="Google Shape;199;p9"/>
          <p:cNvCxnSpPr/>
          <p:nvPr/>
        </p:nvCxnSpPr>
        <p:spPr>
          <a:xfrm>
            <a:off x="2372157" y="6096000"/>
            <a:ext cx="0" cy="364480"/>
          </a:xfrm>
          <a:prstGeom prst="straightConnector1">
            <a:avLst/>
          </a:prstGeom>
          <a:noFill/>
          <a:ln cap="flat" cmpd="sng" w="9525">
            <a:solidFill>
              <a:srgbClr val="999999"/>
            </a:solidFill>
            <a:prstDash val="solid"/>
            <a:miter lim="800000"/>
            <a:headEnd len="sm" w="sm" type="none"/>
            <a:tailEnd len="sm" w="sm" type="none"/>
          </a:ln>
        </p:spPr>
      </p:cxnSp>
      <p:cxnSp>
        <p:nvCxnSpPr>
          <p:cNvPr id="200" name="Google Shape;200;p9"/>
          <p:cNvCxnSpPr/>
          <p:nvPr/>
        </p:nvCxnSpPr>
        <p:spPr>
          <a:xfrm>
            <a:off x="998538" y="4000490"/>
            <a:ext cx="0" cy="631477"/>
          </a:xfrm>
          <a:prstGeom prst="straightConnector1">
            <a:avLst/>
          </a:prstGeom>
          <a:noFill/>
          <a:ln cap="flat" cmpd="sng" w="9525">
            <a:solidFill>
              <a:srgbClr val="999999"/>
            </a:solidFill>
            <a:prstDash val="solid"/>
            <a:miter lim="800000"/>
            <a:headEnd len="sm" w="sm" type="none"/>
            <a:tailEnd len="sm" w="sm" type="none"/>
          </a:ln>
        </p:spPr>
      </p:cxnSp>
      <p:sp>
        <p:nvSpPr>
          <p:cNvPr id="201" name="Google Shape;201;p9"/>
          <p:cNvSpPr txBox="1"/>
          <p:nvPr/>
        </p:nvSpPr>
        <p:spPr>
          <a:xfrm>
            <a:off x="5955454" y="2366139"/>
            <a:ext cx="440139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לא תלוי ב-n</a:t>
            </a:r>
            <a:endParaRPr sz="3200">
              <a:solidFill>
                <a:schemeClr val="dk1"/>
              </a:solidFill>
              <a:latin typeface="Arial"/>
              <a:ea typeface="Arial"/>
              <a:cs typeface="Arial"/>
              <a:sym typeface="Arial"/>
            </a:endParaRPr>
          </a:p>
        </p:txBody>
      </p:sp>
      <p:sp>
        <p:nvSpPr>
          <p:cNvPr id="202" name="Google Shape;202;p9"/>
          <p:cNvSpPr txBox="1"/>
          <p:nvPr/>
        </p:nvSpPr>
        <p:spPr>
          <a:xfrm>
            <a:off x="5955454" y="3834674"/>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לינארי ב-n</a:t>
            </a:r>
            <a:endParaRPr sz="3200">
              <a:solidFill>
                <a:schemeClr val="dk1"/>
              </a:solidFill>
              <a:latin typeface="Arial"/>
              <a:ea typeface="Arial"/>
              <a:cs typeface="Arial"/>
              <a:sym typeface="Arial"/>
            </a:endParaRPr>
          </a:p>
        </p:txBody>
      </p:sp>
      <p:sp>
        <p:nvSpPr>
          <p:cNvPr id="203" name="Google Shape;203;p9"/>
          <p:cNvSpPr txBox="1"/>
          <p:nvPr/>
        </p:nvSpPr>
        <p:spPr>
          <a:xfrm>
            <a:off x="5955454" y="5303209"/>
            <a:ext cx="4356945"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מספר פעולות ריבועי ב-n</a:t>
            </a:r>
            <a:endParaRPr sz="3200">
              <a:solidFill>
                <a:schemeClr val="dk1"/>
              </a:solidFill>
              <a:latin typeface="Arial"/>
              <a:ea typeface="Arial"/>
              <a:cs typeface="Arial"/>
              <a:sym typeface="Arial"/>
            </a:endParaRPr>
          </a:p>
        </p:txBody>
      </p:sp>
      <p:sp>
        <p:nvSpPr>
          <p:cNvPr id="204" name="Google Shape;204;p9"/>
          <p:cNvSpPr txBox="1"/>
          <p:nvPr/>
        </p:nvSpPr>
        <p:spPr>
          <a:xfrm>
            <a:off x="7473104" y="1394808"/>
            <a:ext cx="3925856" cy="584775"/>
          </a:xfrm>
          <a:prstGeom prst="rect">
            <a:avLst/>
          </a:prstGeom>
          <a:solidFill>
            <a:schemeClr val="lt1"/>
          </a:solidFill>
          <a:ln cap="flat" cmpd="sng" w="19050">
            <a:solidFill>
              <a:schemeClr val="dk1"/>
            </a:solidFill>
            <a:prstDash val="solid"/>
            <a:miter lim="800000"/>
            <a:headEnd len="sm" w="sm" type="none"/>
            <a:tailEnd len="sm" w="sm" type="none"/>
          </a:ln>
        </p:spPr>
        <p:txBody>
          <a:bodyPr anchorCtr="0" anchor="t" bIns="45700" lIns="91425" spcFirstLastPara="1" rIns="91425" wrap="square" tIns="45700">
            <a:spAutoFit/>
          </a:bodyPr>
          <a:lstStyle/>
          <a:p>
            <a:pPr indent="0" lvl="0" marL="0" marR="0" rtl="1" algn="r">
              <a:spcBef>
                <a:spcPts val="0"/>
              </a:spcBef>
              <a:spcAft>
                <a:spcPts val="0"/>
              </a:spcAft>
              <a:buNone/>
            </a:pPr>
            <a:r>
              <a:rPr lang="en-US" sz="3200">
                <a:solidFill>
                  <a:schemeClr val="dk1"/>
                </a:solidFill>
                <a:latin typeface="Arial"/>
                <a:ea typeface="Arial"/>
                <a:cs typeface="Arial"/>
                <a:sym typeface="Arial"/>
              </a:rPr>
              <a:t>כמה פעולות מבצעים?</a:t>
            </a:r>
            <a:endParaRPr sz="3200">
              <a:solidFill>
                <a:schemeClr val="dk1"/>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4"/>
                                        </p:tgtEl>
                                        <p:attrNameLst>
                                          <p:attrName>style.visibility</p:attrName>
                                        </p:attrNameLst>
                                      </p:cBhvr>
                                      <p:to>
                                        <p:strVal val="visible"/>
                                      </p:to>
                                    </p:set>
                                    <p:animEffect filter="fade" transition="in">
                                      <p:cBhvr>
                                        <p:cTn dur="500"/>
                                        <p:tgtEl>
                                          <p:spTgt spid="2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1"/>
                                        </p:tgtEl>
                                        <p:attrNameLst>
                                          <p:attrName>style.visibility</p:attrName>
                                        </p:attrNameLst>
                                      </p:cBhvr>
                                      <p:to>
                                        <p:strVal val="visible"/>
                                      </p:to>
                                    </p:set>
                                    <p:animEffect filter="fade" transition="in">
                                      <p:cBhvr>
                                        <p:cTn dur="500"/>
                                        <p:tgtEl>
                                          <p:spTgt spid="20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2"/>
                                        </p:tgtEl>
                                        <p:attrNameLst>
                                          <p:attrName>style.visibility</p:attrName>
                                        </p:attrNameLst>
                                      </p:cBhvr>
                                      <p:to>
                                        <p:strVal val="visible"/>
                                      </p:to>
                                    </p:set>
                                    <p:animEffect filter="fade" transition="in">
                                      <p:cBhvr>
                                        <p:cTn dur="500"/>
                                        <p:tgtEl>
                                          <p:spTgt spid="202"/>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03"/>
                                        </p:tgtEl>
                                        <p:attrNameLst>
                                          <p:attrName>style.visibility</p:attrName>
                                        </p:attrNameLst>
                                      </p:cBhvr>
                                      <p:to>
                                        <p:strVal val="visible"/>
                                      </p:to>
                                    </p:set>
                                    <p:animEffect filter="fade" transition="in">
                                      <p:cBhvr>
                                        <p:cTn dur="500"/>
                                        <p:tgtEl>
                                          <p:spTgt spid="2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2024-10-15T11:17:09Z</dcterms:created>
  <dc:creator>Roi Poranne</dc:creator>
</cp:coreProperties>
</file>