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Play"/>
      <p:regular r:id="rId48"/>
      <p:bold r:id="rId49"/>
    </p:embeddedFont>
    <p:embeddedFont>
      <p:font typeface="Quattrocento Sans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lay-regular.fntdata"/><Relationship Id="rId47" Type="http://schemas.openxmlformats.org/officeDocument/2006/relationships/slide" Target="slides/slide43.xml"/><Relationship Id="rId49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QuattrocentoSans-bold.fntdata"/><Relationship Id="rId50" Type="http://schemas.openxmlformats.org/officeDocument/2006/relationships/font" Target="fonts/QuattrocentoSans-regular.fntdata"/><Relationship Id="rId53" Type="http://schemas.openxmlformats.org/officeDocument/2006/relationships/font" Target="fonts/QuattrocentoSans-boldItalic.fntdata"/><Relationship Id="rId52" Type="http://schemas.openxmlformats.org/officeDocument/2006/relationships/font" Target="fonts/Quattrocento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4" name="Google Shape;934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096000" y="3509963"/>
            <a:ext cx="4572000" cy="222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1524000" y="3509964"/>
            <a:ext cx="4572000" cy="222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838200" y="812802"/>
            <a:ext cx="10515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2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812802"/>
            <a:ext cx="10515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3.png"/><Relationship Id="rId4" Type="http://schemas.openxmlformats.org/officeDocument/2006/relationships/image" Target="../media/image30.png"/><Relationship Id="rId5" Type="http://schemas.openxmlformats.org/officeDocument/2006/relationships/image" Target="../media/image14.png"/><Relationship Id="rId6" Type="http://schemas.openxmlformats.org/officeDocument/2006/relationships/image" Target="../media/image28.png"/><Relationship Id="rId7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3.png"/><Relationship Id="rId4" Type="http://schemas.openxmlformats.org/officeDocument/2006/relationships/image" Target="../media/image15.png"/><Relationship Id="rId5" Type="http://schemas.openxmlformats.org/officeDocument/2006/relationships/image" Target="../media/image22.png"/><Relationship Id="rId6" Type="http://schemas.openxmlformats.org/officeDocument/2006/relationships/image" Target="../media/image18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Relationship Id="rId11" Type="http://schemas.openxmlformats.org/officeDocument/2006/relationships/image" Target="../media/image43.png"/><Relationship Id="rId10" Type="http://schemas.openxmlformats.org/officeDocument/2006/relationships/image" Target="../media/image29.png"/><Relationship Id="rId12" Type="http://schemas.openxmlformats.org/officeDocument/2006/relationships/image" Target="../media/image39.png"/><Relationship Id="rId9" Type="http://schemas.openxmlformats.org/officeDocument/2006/relationships/image" Target="../media/image38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7" Type="http://schemas.openxmlformats.org/officeDocument/2006/relationships/image" Target="../media/image21.png"/><Relationship Id="rId8" Type="http://schemas.openxmlformats.org/officeDocument/2006/relationships/image" Target="../media/image35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9.png"/><Relationship Id="rId10" Type="http://schemas.openxmlformats.org/officeDocument/2006/relationships/image" Target="../media/image48.png"/><Relationship Id="rId13" Type="http://schemas.openxmlformats.org/officeDocument/2006/relationships/image" Target="../media/image56.png"/><Relationship Id="rId12" Type="http://schemas.openxmlformats.org/officeDocument/2006/relationships/image" Target="../media/image4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Relationship Id="rId9" Type="http://schemas.openxmlformats.org/officeDocument/2006/relationships/image" Target="../media/image42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Relationship Id="rId7" Type="http://schemas.openxmlformats.org/officeDocument/2006/relationships/image" Target="../media/image40.png"/><Relationship Id="rId8" Type="http://schemas.openxmlformats.org/officeDocument/2006/relationships/image" Target="../media/image3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Relationship Id="rId5" Type="http://schemas.openxmlformats.org/officeDocument/2006/relationships/image" Target="../media/image44.png"/><Relationship Id="rId6" Type="http://schemas.openxmlformats.org/officeDocument/2006/relationships/image" Target="../media/image58.png"/><Relationship Id="rId7" Type="http://schemas.openxmlformats.org/officeDocument/2006/relationships/image" Target="../media/image46.png"/><Relationship Id="rId8" Type="http://schemas.openxmlformats.org/officeDocument/2006/relationships/image" Target="../media/image5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2.png"/><Relationship Id="rId4" Type="http://schemas.openxmlformats.org/officeDocument/2006/relationships/image" Target="../media/image45.png"/><Relationship Id="rId5" Type="http://schemas.openxmlformats.org/officeDocument/2006/relationships/image" Target="../media/image54.png"/><Relationship Id="rId6" Type="http://schemas.openxmlformats.org/officeDocument/2006/relationships/image" Target="../media/image52.png"/><Relationship Id="rId7" Type="http://schemas.openxmlformats.org/officeDocument/2006/relationships/image" Target="../media/image55.png"/><Relationship Id="rId8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68.png"/><Relationship Id="rId7" Type="http://schemas.openxmlformats.org/officeDocument/2006/relationships/image" Target="../media/image67.png"/><Relationship Id="rId8" Type="http://schemas.openxmlformats.org/officeDocument/2006/relationships/image" Target="../media/image7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2.png"/><Relationship Id="rId4" Type="http://schemas.openxmlformats.org/officeDocument/2006/relationships/image" Target="../media/image45.png"/><Relationship Id="rId5" Type="http://schemas.openxmlformats.org/officeDocument/2006/relationships/image" Target="../media/image64.png"/><Relationship Id="rId6" Type="http://schemas.openxmlformats.org/officeDocument/2006/relationships/image" Target="../media/image68.png"/><Relationship Id="rId7" Type="http://schemas.openxmlformats.org/officeDocument/2006/relationships/image" Target="../media/image67.png"/><Relationship Id="rId8" Type="http://schemas.openxmlformats.org/officeDocument/2006/relationships/image" Target="../media/image7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0" Type="http://schemas.openxmlformats.org/officeDocument/2006/relationships/image" Target="../media/image8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2.png"/><Relationship Id="rId4" Type="http://schemas.openxmlformats.org/officeDocument/2006/relationships/image" Target="../media/image45.png"/><Relationship Id="rId9" Type="http://schemas.openxmlformats.org/officeDocument/2006/relationships/image" Target="../media/image70.png"/><Relationship Id="rId5" Type="http://schemas.openxmlformats.org/officeDocument/2006/relationships/image" Target="../media/image75.png"/><Relationship Id="rId6" Type="http://schemas.openxmlformats.org/officeDocument/2006/relationships/image" Target="../media/image80.png"/><Relationship Id="rId7" Type="http://schemas.openxmlformats.org/officeDocument/2006/relationships/image" Target="../media/image77.png"/><Relationship Id="rId8" Type="http://schemas.openxmlformats.org/officeDocument/2006/relationships/image" Target="../media/image7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8.png"/><Relationship Id="rId4" Type="http://schemas.openxmlformats.org/officeDocument/2006/relationships/image" Target="../media/image81.png"/><Relationship Id="rId5" Type="http://schemas.openxmlformats.org/officeDocument/2006/relationships/image" Target="../media/image76.png"/><Relationship Id="rId6" Type="http://schemas.openxmlformats.org/officeDocument/2006/relationships/image" Target="../media/image8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7.png"/><Relationship Id="rId4" Type="http://schemas.openxmlformats.org/officeDocument/2006/relationships/image" Target="../media/image82.png"/><Relationship Id="rId5" Type="http://schemas.openxmlformats.org/officeDocument/2006/relationships/image" Target="../media/image94.png"/><Relationship Id="rId6" Type="http://schemas.openxmlformats.org/officeDocument/2006/relationships/image" Target="../media/image90.png"/><Relationship Id="rId7" Type="http://schemas.openxmlformats.org/officeDocument/2006/relationships/image" Target="../media/image79.png"/></Relationships>
</file>

<file path=ppt/slides/_rels/slide3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86.png"/><Relationship Id="rId5" Type="http://schemas.openxmlformats.org/officeDocument/2006/relationships/image" Target="../media/image101.png"/><Relationship Id="rId6" Type="http://schemas.openxmlformats.org/officeDocument/2006/relationships/image" Target="../media/image82.png"/><Relationship Id="rId7" Type="http://schemas.openxmlformats.org/officeDocument/2006/relationships/image" Target="../media/image103.png"/><Relationship Id="rId8" Type="http://schemas.openxmlformats.org/officeDocument/2006/relationships/image" Target="../media/image10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5.png"/><Relationship Id="rId4" Type="http://schemas.openxmlformats.org/officeDocument/2006/relationships/image" Target="../media/image82.png"/><Relationship Id="rId5" Type="http://schemas.openxmlformats.org/officeDocument/2006/relationships/image" Target="../media/image106.png"/><Relationship Id="rId6" Type="http://schemas.openxmlformats.org/officeDocument/2006/relationships/image" Target="../media/image104.png"/><Relationship Id="rId7" Type="http://schemas.openxmlformats.org/officeDocument/2006/relationships/image" Target="../media/image9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5.png"/><Relationship Id="rId4" Type="http://schemas.openxmlformats.org/officeDocument/2006/relationships/image" Target="../media/image82.png"/><Relationship Id="rId5" Type="http://schemas.openxmlformats.org/officeDocument/2006/relationships/image" Target="../media/image106.png"/><Relationship Id="rId6" Type="http://schemas.openxmlformats.org/officeDocument/2006/relationships/image" Target="../media/image104.png"/><Relationship Id="rId7" Type="http://schemas.openxmlformats.org/officeDocument/2006/relationships/image" Target="../media/image10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92.png"/><Relationship Id="rId4" Type="http://schemas.openxmlformats.org/officeDocument/2006/relationships/image" Target="../media/image97.png"/><Relationship Id="rId5" Type="http://schemas.openxmlformats.org/officeDocument/2006/relationships/image" Target="../media/image108.png"/><Relationship Id="rId6" Type="http://schemas.openxmlformats.org/officeDocument/2006/relationships/image" Target="../media/image98.png"/><Relationship Id="rId7" Type="http://schemas.openxmlformats.org/officeDocument/2006/relationships/image" Target="../media/image100.png"/><Relationship Id="rId8" Type="http://schemas.openxmlformats.org/officeDocument/2006/relationships/image" Target="../media/image1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2.png"/><Relationship Id="rId4" Type="http://schemas.openxmlformats.org/officeDocument/2006/relationships/image" Target="../media/image99.png"/><Relationship Id="rId9" Type="http://schemas.openxmlformats.org/officeDocument/2006/relationships/image" Target="../media/image126.png"/><Relationship Id="rId5" Type="http://schemas.openxmlformats.org/officeDocument/2006/relationships/image" Target="../media/image116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1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82.png"/><Relationship Id="rId4" Type="http://schemas.openxmlformats.org/officeDocument/2006/relationships/image" Target="../media/image112.png"/><Relationship Id="rId9" Type="http://schemas.openxmlformats.org/officeDocument/2006/relationships/image" Target="../media/image126.png"/><Relationship Id="rId5" Type="http://schemas.openxmlformats.org/officeDocument/2006/relationships/image" Target="../media/image113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9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1.png"/><Relationship Id="rId10" Type="http://schemas.openxmlformats.org/officeDocument/2006/relationships/image" Target="../media/image120.png"/><Relationship Id="rId13" Type="http://schemas.openxmlformats.org/officeDocument/2006/relationships/image" Target="../media/image133.png"/><Relationship Id="rId12" Type="http://schemas.openxmlformats.org/officeDocument/2006/relationships/image" Target="../media/image13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Relationship Id="rId4" Type="http://schemas.openxmlformats.org/officeDocument/2006/relationships/image" Target="../media/image47.png"/><Relationship Id="rId9" Type="http://schemas.openxmlformats.org/officeDocument/2006/relationships/image" Target="../media/image127.png"/><Relationship Id="rId14" Type="http://schemas.openxmlformats.org/officeDocument/2006/relationships/image" Target="../media/image123.png"/><Relationship Id="rId5" Type="http://schemas.openxmlformats.org/officeDocument/2006/relationships/image" Target="../media/image124.png"/><Relationship Id="rId6" Type="http://schemas.openxmlformats.org/officeDocument/2006/relationships/image" Target="../media/image125.png"/><Relationship Id="rId7" Type="http://schemas.openxmlformats.org/officeDocument/2006/relationships/image" Target="../media/image129.png"/><Relationship Id="rId8" Type="http://schemas.openxmlformats.org/officeDocument/2006/relationships/image" Target="../media/image1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4.png"/><Relationship Id="rId4" Type="http://schemas.openxmlformats.org/officeDocument/2006/relationships/image" Target="../media/image130.png"/><Relationship Id="rId5" Type="http://schemas.openxmlformats.org/officeDocument/2006/relationships/image" Target="../media/image137.png"/><Relationship Id="rId6" Type="http://schemas.openxmlformats.org/officeDocument/2006/relationships/image" Target="../media/image13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9.png"/><Relationship Id="rId4" Type="http://schemas.openxmlformats.org/officeDocument/2006/relationships/image" Target="../media/image1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32.png"/><Relationship Id="rId4" Type="http://schemas.openxmlformats.org/officeDocument/2006/relationships/image" Target="../media/image13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9.png"/><Relationship Id="rId4" Type="http://schemas.openxmlformats.org/officeDocument/2006/relationships/image" Target="../media/image14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/>
              <a:t>מבוא למדעי המחשב</a:t>
            </a:r>
            <a:br>
              <a:rPr lang="en-US"/>
            </a:br>
            <a:r>
              <a:rPr lang="en-US"/>
              <a:t>Introduction to Computer Science</a:t>
            </a:r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6096000" y="3509963"/>
            <a:ext cx="4572000" cy="222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הרצאה 8א</a:t>
            </a:r>
            <a:endParaRPr/>
          </a:p>
          <a:p>
            <a:pPr indent="0" lvl="0" marL="0" rtl="1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סיבוכיות</a:t>
            </a:r>
            <a:endParaRPr/>
          </a:p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1524000" y="3509964"/>
            <a:ext cx="4572000" cy="2225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Lecture 8a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Complexity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סיבוכיות</a:t>
            </a:r>
            <a:endParaRPr/>
          </a:p>
        </p:txBody>
      </p:sp>
      <p:sp>
        <p:nvSpPr>
          <p:cNvPr id="203" name="Google Shape;203;p14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מדד אבסטרקטי לביצועים של אלגוריתם</a:t>
            </a:r>
            <a:endParaRPr/>
          </a:p>
        </p:txBody>
      </p:sp>
      <p:sp>
        <p:nvSpPr>
          <p:cNvPr id="204" name="Google Shape;204;p14"/>
          <p:cNvSpPr txBox="1"/>
          <p:nvPr/>
        </p:nvSpPr>
        <p:spPr>
          <a:xfrm>
            <a:off x="355601" y="1890396"/>
            <a:ext cx="11836400" cy="1125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זמן: מספר הפעולות הבסיסיות שמבצע אלגוריתם כתלות בגודל הקלט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4"/>
          <p:cNvSpPr txBox="1"/>
          <p:nvPr/>
        </p:nvSpPr>
        <p:spPr>
          <a:xfrm>
            <a:off x="355600" y="3429000"/>
            <a:ext cx="11836400" cy="11258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מקום: כמות הזיכרון שאלגוריתם דורש כתלות בגודל הקלט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4"/>
          <p:cNvSpPr txBox="1"/>
          <p:nvPr/>
        </p:nvSpPr>
        <p:spPr>
          <a:xfrm>
            <a:off x="3587615" y="5255258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איך נגדיר סיבוכיות?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212" name="Google Shape;212;p15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סיבוכיות</a:t>
            </a:r>
            <a:endParaRPr/>
          </a:p>
        </p:txBody>
      </p:sp>
      <p:sp>
        <p:nvSpPr>
          <p:cNvPr id="213" name="Google Shape;213;p15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מדד אבסטרקטי לביצועים של אלגוריתם</a:t>
            </a:r>
            <a:endParaRPr/>
          </a:p>
        </p:txBody>
      </p:sp>
      <p:sp>
        <p:nvSpPr>
          <p:cNvPr id="214" name="Google Shape;214;p15"/>
          <p:cNvSpPr txBox="1"/>
          <p:nvPr/>
        </p:nvSpPr>
        <p:spPr>
          <a:xfrm>
            <a:off x="3587615" y="118999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איך נגדיר סיבוכיות?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 txBox="1"/>
          <p:nvPr/>
        </p:nvSpPr>
        <p:spPr>
          <a:xfrm>
            <a:off x="3587614" y="2083012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מה חשוב לנו?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 txBox="1"/>
          <p:nvPr/>
        </p:nvSpPr>
        <p:spPr>
          <a:xfrm>
            <a:off x="7156384" y="2976033"/>
            <a:ext cx="444499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המקרה הגרוע ביותר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/>
        </p:nvSpPr>
        <p:spPr>
          <a:xfrm>
            <a:off x="4794250" y="3720305"/>
            <a:ext cx="6807133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אי תלות במחשב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5"/>
          <p:cNvSpPr txBox="1"/>
          <p:nvPr/>
        </p:nvSpPr>
        <p:spPr>
          <a:xfrm>
            <a:off x="4214648" y="4464578"/>
            <a:ext cx="7354697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קצב גדילה עבור קלטים גדולים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Complexity</a:t>
            </a:r>
            <a:endParaRPr/>
          </a:p>
        </p:txBody>
      </p:sp>
      <p:sp>
        <p:nvSpPr>
          <p:cNvPr id="224" name="Google Shape;224;p16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סיבוכיות</a:t>
            </a:r>
            <a:endParaRPr/>
          </a:p>
        </p:txBody>
      </p:sp>
      <p:sp>
        <p:nvSpPr>
          <p:cNvPr id="225" name="Google Shape;225;p16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מדד אבסטרקטי לביצועים של אלגוריתם</a:t>
            </a:r>
            <a:endParaRPr/>
          </a:p>
        </p:txBody>
      </p:sp>
      <p:sp>
        <p:nvSpPr>
          <p:cNvPr id="226" name="Google Shape;226;p16"/>
          <p:cNvSpPr txBox="1"/>
          <p:nvPr/>
        </p:nvSpPr>
        <p:spPr>
          <a:xfrm>
            <a:off x="3587615" y="118999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איך נגדיר סיבוכיות?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6"/>
          <p:cNvSpPr txBox="1"/>
          <p:nvPr/>
        </p:nvSpPr>
        <p:spPr>
          <a:xfrm>
            <a:off x="3587614" y="2083012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מה חשוב לנו?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6"/>
          <p:cNvSpPr txBox="1"/>
          <p:nvPr/>
        </p:nvSpPr>
        <p:spPr>
          <a:xfrm>
            <a:off x="7156384" y="2976033"/>
            <a:ext cx="444499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המקרה הגרוע ביותר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486150" y="3869055"/>
            <a:ext cx="8115233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36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6"/>
          <p:cNvSpPr txBox="1"/>
          <p:nvPr/>
        </p:nvSpPr>
        <p:spPr>
          <a:xfrm>
            <a:off x="7302433" y="5473938"/>
            <a:ext cx="3213167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סימון O גדול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6"/>
          <p:cNvSpPr txBox="1"/>
          <p:nvPr/>
        </p:nvSpPr>
        <p:spPr>
          <a:xfrm>
            <a:off x="1047682" y="5473939"/>
            <a:ext cx="3987936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O Notation</a:t>
            </a:r>
            <a:endParaRPr sz="4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7156384" y="2976033"/>
            <a:ext cx="444499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המקרה הגרוע ביותר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6"/>
          <p:cNvSpPr txBox="1"/>
          <p:nvPr/>
        </p:nvSpPr>
        <p:spPr>
          <a:xfrm>
            <a:off x="4794250" y="3720305"/>
            <a:ext cx="6807133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אי תלות במחשב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6"/>
          <p:cNvSpPr txBox="1"/>
          <p:nvPr/>
        </p:nvSpPr>
        <p:spPr>
          <a:xfrm>
            <a:off x="2659118" y="4464578"/>
            <a:ext cx="891022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קצב גדילה </a:t>
            </a:r>
            <a:r>
              <a:rPr lang="en-US" sz="3600" strike="sng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עבור קלטים גדולים</a:t>
            </a: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אסימפטוטי</a:t>
            </a:r>
            <a:endParaRPr sz="3600" strike="sng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7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40" name="Google Shape;240;p17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241" name="Google Shape;241;p17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grpSp>
        <p:nvGrpSpPr>
          <p:cNvPr id="242" name="Google Shape;242;p17"/>
          <p:cNvGrpSpPr/>
          <p:nvPr/>
        </p:nvGrpSpPr>
        <p:grpSpPr>
          <a:xfrm>
            <a:off x="77788" y="1593840"/>
            <a:ext cx="6157912" cy="4968815"/>
            <a:chOff x="77788" y="1593840"/>
            <a:chExt cx="6157912" cy="4968815"/>
          </a:xfrm>
        </p:grpSpPr>
        <p:sp>
          <p:nvSpPr>
            <p:cNvPr id="243" name="Google Shape;243;p17"/>
            <p:cNvSpPr/>
            <p:nvPr/>
          </p:nvSpPr>
          <p:spPr>
            <a:xfrm>
              <a:off x="77788" y="1593840"/>
              <a:ext cx="5718916" cy="4968815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77788" y="1593840"/>
              <a:ext cx="5718914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141288" y="1593840"/>
              <a:ext cx="208830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 txBox="1"/>
            <p:nvPr/>
          </p:nvSpPr>
          <p:spPr>
            <a:xfrm>
              <a:off x="496888" y="1640006"/>
              <a:ext cx="11866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compare.py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230188" y="1682740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7"/>
            <p:cNvSpPr txBox="1"/>
            <p:nvPr/>
          </p:nvSpPr>
          <p:spPr>
            <a:xfrm>
              <a:off x="1658095" y="1652706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77788" y="1974840"/>
              <a:ext cx="635000" cy="4587815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7"/>
            <p:cNvSpPr txBox="1"/>
            <p:nvPr/>
          </p:nvSpPr>
          <p:spPr>
            <a:xfrm>
              <a:off x="141288" y="2038340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51" name="Google Shape;251;p17"/>
            <p:cNvSpPr txBox="1"/>
            <p:nvPr/>
          </p:nvSpPr>
          <p:spPr>
            <a:xfrm>
              <a:off x="839788" y="2038340"/>
              <a:ext cx="5395912" cy="44640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print_stars_const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b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print_stars_linear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b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print_stars_quadratic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252" name="Google Shape;252;p17"/>
            <p:cNvCxnSpPr/>
            <p:nvPr/>
          </p:nvCxnSpPr>
          <p:spPr>
            <a:xfrm>
              <a:off x="839788" y="2457450"/>
              <a:ext cx="0" cy="67817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17"/>
            <p:cNvCxnSpPr/>
            <p:nvPr/>
          </p:nvCxnSpPr>
          <p:spPr>
            <a:xfrm>
              <a:off x="842866" y="5401733"/>
              <a:ext cx="0" cy="100794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17"/>
            <p:cNvCxnSpPr/>
            <p:nvPr/>
          </p:nvCxnSpPr>
          <p:spPr>
            <a:xfrm>
              <a:off x="1544638" y="2763520"/>
              <a:ext cx="0" cy="3721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17"/>
            <p:cNvCxnSpPr/>
            <p:nvPr/>
          </p:nvCxnSpPr>
          <p:spPr>
            <a:xfrm>
              <a:off x="1485372" y="4196080"/>
              <a:ext cx="0" cy="38508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17"/>
            <p:cNvCxnSpPr/>
            <p:nvPr/>
          </p:nvCxnSpPr>
          <p:spPr>
            <a:xfrm>
              <a:off x="1544638" y="5765800"/>
              <a:ext cx="0" cy="64388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17"/>
            <p:cNvCxnSpPr/>
            <p:nvPr/>
          </p:nvCxnSpPr>
          <p:spPr>
            <a:xfrm>
              <a:off x="2213407" y="6045200"/>
              <a:ext cx="0" cy="36448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17"/>
            <p:cNvCxnSpPr/>
            <p:nvPr/>
          </p:nvCxnSpPr>
          <p:spPr>
            <a:xfrm>
              <a:off x="839788" y="3949690"/>
              <a:ext cx="0" cy="63147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59" name="Google Shape;259;p17"/>
          <p:cNvSpPr txBox="1"/>
          <p:nvPr/>
        </p:nvSpPr>
        <p:spPr>
          <a:xfrm>
            <a:off x="5955454" y="2366139"/>
            <a:ext cx="440139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לא תלוי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7"/>
          <p:cNvSpPr txBox="1"/>
          <p:nvPr/>
        </p:nvSpPr>
        <p:spPr>
          <a:xfrm>
            <a:off x="5955454" y="3834674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לינארי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5955454" y="5303209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ריבועי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7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68" name="Google Shape;268;p18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269" name="Google Shape;269;p18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270" name="Google Shape;270;p18"/>
          <p:cNvSpPr txBox="1"/>
          <p:nvPr/>
        </p:nvSpPr>
        <p:spPr>
          <a:xfrm>
            <a:off x="5955454" y="3834674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לינארי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8"/>
          <p:cNvSpPr txBox="1"/>
          <p:nvPr/>
        </p:nvSpPr>
        <p:spPr>
          <a:xfrm>
            <a:off x="5955454" y="5303209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ריבועי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6" name="Google Shape;276;p18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8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8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281" name="Google Shape;281;p18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2" name="Google Shape;282;p18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3" name="Google Shape;283;p18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4" name="Google Shape;284;p18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5" name="Google Shape;285;p18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8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7" name="Google Shape;287;p18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8" name="Google Shape;288;p18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8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95" name="Google Shape;295;p19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296" name="Google Shape;296;p19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297" name="Google Shape;297;p19"/>
          <p:cNvSpPr txBox="1"/>
          <p:nvPr/>
        </p:nvSpPr>
        <p:spPr>
          <a:xfrm>
            <a:off x="5955454" y="5303209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ריבועי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9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9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9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9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04" name="Google Shape;304;p19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07" name="Google Shape;307;p19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8" name="Google Shape;308;p19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09" name="Google Shape;309;p19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0" name="Google Shape;310;p19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1" name="Google Shape;311;p19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2" name="Google Shape;312;p19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13" name="Google Shape;313;p19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4" name="Google Shape;314;p19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16" name="Google Shape;316;p19"/>
          <p:cNvSpPr txBox="1"/>
          <p:nvPr/>
        </p:nvSpPr>
        <p:spPr>
          <a:xfrm>
            <a:off x="5411264" y="3880257"/>
            <a:ext cx="1143843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323" name="Google Shape;323;p20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324" name="Google Shape;324;p20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28" name="Google Shape;328;p20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33" name="Google Shape;333;p20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4" name="Google Shape;334;p20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5" name="Google Shape;335;p20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8" name="Google Shape;338;p20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9" name="Google Shape;339;p20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0" name="Google Shape;340;p20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0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2" name="Google Shape;342;p20"/>
          <p:cNvSpPr txBox="1"/>
          <p:nvPr/>
        </p:nvSpPr>
        <p:spPr>
          <a:xfrm>
            <a:off x="5411264" y="3880257"/>
            <a:ext cx="1143843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43" name="Google Shape;343;p20"/>
          <p:cNvSpPr txBox="1"/>
          <p:nvPr/>
        </p:nvSpPr>
        <p:spPr>
          <a:xfrm>
            <a:off x="5411264" y="5401733"/>
            <a:ext cx="1140766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350" name="Google Shape;350;p21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1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1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1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21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360" name="Google Shape;360;p21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1" name="Google Shape;361;p21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2" name="Google Shape;362;p21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3" name="Google Shape;363;p21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4" name="Google Shape;364;p21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1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21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21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1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5411264" y="3880257"/>
            <a:ext cx="1143843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5411264" y="5401733"/>
            <a:ext cx="1140766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371" name="Google Shape;371;p21"/>
          <p:cNvGrpSpPr/>
          <p:nvPr/>
        </p:nvGrpSpPr>
        <p:grpSpPr>
          <a:xfrm>
            <a:off x="5318498" y="1802754"/>
            <a:ext cx="5328864" cy="1987561"/>
            <a:chOff x="6863136" y="1784340"/>
            <a:chExt cx="5328864" cy="1987561"/>
          </a:xfrm>
        </p:grpSpPr>
        <p:sp>
          <p:nvSpPr>
            <p:cNvPr id="372" name="Google Shape;372;p21"/>
            <p:cNvSpPr/>
            <p:nvPr/>
          </p:nvSpPr>
          <p:spPr>
            <a:xfrm>
              <a:off x="6863136" y="1784341"/>
              <a:ext cx="5328864" cy="198756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863136" y="1784340"/>
              <a:ext cx="5328863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1"/>
            <p:cNvSpPr/>
            <p:nvPr/>
          </p:nvSpPr>
          <p:spPr>
            <a:xfrm>
              <a:off x="6926636" y="1784340"/>
              <a:ext cx="208830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1"/>
            <p:cNvSpPr txBox="1"/>
            <p:nvPr/>
          </p:nvSpPr>
          <p:spPr>
            <a:xfrm>
              <a:off x="7282236" y="1830506"/>
              <a:ext cx="118660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compare.py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7015536" y="1873240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1"/>
            <p:cNvSpPr txBox="1"/>
            <p:nvPr/>
          </p:nvSpPr>
          <p:spPr>
            <a:xfrm>
              <a:off x="8443443" y="1843206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6863136" y="2165341"/>
              <a:ext cx="635000" cy="160656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1"/>
            <p:cNvSpPr txBox="1"/>
            <p:nvPr/>
          </p:nvSpPr>
          <p:spPr>
            <a:xfrm>
              <a:off x="6926636" y="2228840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80" name="Google Shape;380;p21"/>
            <p:cNvSpPr txBox="1"/>
            <p:nvPr/>
          </p:nvSpPr>
          <p:spPr>
            <a:xfrm>
              <a:off x="7625136" y="2228840"/>
              <a:ext cx="4566864" cy="14922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print_stars_const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81" name="Google Shape;381;p21"/>
            <p:cNvCxnSpPr/>
            <p:nvPr/>
          </p:nvCxnSpPr>
          <p:spPr>
            <a:xfrm>
              <a:off x="7625136" y="2647950"/>
              <a:ext cx="0" cy="9779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1"/>
            <p:cNvCxnSpPr/>
            <p:nvPr/>
          </p:nvCxnSpPr>
          <p:spPr>
            <a:xfrm>
              <a:off x="8329986" y="2954020"/>
              <a:ext cx="0" cy="67183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83" name="Google Shape;383;p21"/>
          <p:cNvSpPr txBox="1"/>
          <p:nvPr/>
        </p:nvSpPr>
        <p:spPr>
          <a:xfrm>
            <a:off x="9397428" y="3059489"/>
            <a:ext cx="1143843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8262655" y="3853815"/>
            <a:ext cx="3797872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5" name="Google Shape;385;p21"/>
          <p:cNvSpPr txBox="1"/>
          <p:nvPr/>
        </p:nvSpPr>
        <p:spPr>
          <a:xfrm>
            <a:off x="8203388" y="4719127"/>
            <a:ext cx="3797873" cy="97499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בסימון O גדול מתעלמים מקבועים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391" name="Google Shape;391;p22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392" name="Google Shape;392;p22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393" name="Google Shape;393;p22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2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2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2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7" name="Google Shape;397;p22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2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9" name="Google Shape;399;p22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3" name="Google Shape;403;p22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4" name="Google Shape;404;p22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5" name="Google Shape;405;p22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6" name="Google Shape;406;p22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7" name="Google Shape;407;p22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08" name="Google Shape;408;p22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09" name="Google Shape;409;p22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1" name="Google Shape;411;p22"/>
          <p:cNvSpPr txBox="1"/>
          <p:nvPr/>
        </p:nvSpPr>
        <p:spPr>
          <a:xfrm>
            <a:off x="5411264" y="3880257"/>
            <a:ext cx="1143843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12" name="Google Shape;412;p22"/>
          <p:cNvSpPr txBox="1"/>
          <p:nvPr/>
        </p:nvSpPr>
        <p:spPr>
          <a:xfrm>
            <a:off x="5411264" y="5401733"/>
            <a:ext cx="1140766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>
            <a:off x="5287938" y="3178863"/>
            <a:ext cx="5328864" cy="1621737"/>
            <a:chOff x="6863136" y="1784340"/>
            <a:chExt cx="5328864" cy="1621737"/>
          </a:xfrm>
        </p:grpSpPr>
        <p:sp>
          <p:nvSpPr>
            <p:cNvPr id="414" name="Google Shape;414;p22"/>
            <p:cNvSpPr/>
            <p:nvPr/>
          </p:nvSpPr>
          <p:spPr>
            <a:xfrm>
              <a:off x="6863136" y="1784341"/>
              <a:ext cx="5328864" cy="155823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6863136" y="1784340"/>
              <a:ext cx="5328863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6926636" y="1784340"/>
              <a:ext cx="208830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2"/>
            <p:cNvSpPr txBox="1"/>
            <p:nvPr/>
          </p:nvSpPr>
          <p:spPr>
            <a:xfrm>
              <a:off x="7282236" y="1830506"/>
              <a:ext cx="1314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compare3.py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7015536" y="1873240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2"/>
            <p:cNvSpPr txBox="1"/>
            <p:nvPr/>
          </p:nvSpPr>
          <p:spPr>
            <a:xfrm>
              <a:off x="8597083" y="1843206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6863136" y="2165341"/>
              <a:ext cx="635000" cy="1177237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6926636" y="2228840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2" name="Google Shape;422;p22"/>
            <p:cNvSpPr txBox="1"/>
            <p:nvPr/>
          </p:nvSpPr>
          <p:spPr>
            <a:xfrm>
              <a:off x="7625136" y="2228840"/>
              <a:ext cx="4566864" cy="1177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print_stars_linear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n+100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423" name="Google Shape;423;p22"/>
            <p:cNvCxnSpPr/>
            <p:nvPr/>
          </p:nvCxnSpPr>
          <p:spPr>
            <a:xfrm>
              <a:off x="7625136" y="2647950"/>
              <a:ext cx="0" cy="63112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22"/>
            <p:cNvCxnSpPr/>
            <p:nvPr/>
          </p:nvCxnSpPr>
          <p:spPr>
            <a:xfrm>
              <a:off x="8329986" y="2954020"/>
              <a:ext cx="0" cy="36950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25" name="Google Shape;425;p22"/>
          <p:cNvSpPr txBox="1"/>
          <p:nvPr/>
        </p:nvSpPr>
        <p:spPr>
          <a:xfrm>
            <a:off x="7766739" y="4864100"/>
            <a:ext cx="3663261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7699432" y="5490910"/>
            <a:ext cx="3797873" cy="5949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מתעלמים מקבועים!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3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432" name="Google Shape;432;p23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433" name="Google Shape;433;p23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434" name="Google Shape;434;p23"/>
          <p:cNvSpPr/>
          <p:nvPr/>
        </p:nvSpPr>
        <p:spPr>
          <a:xfrm>
            <a:off x="77788" y="1593840"/>
            <a:ext cx="5718916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3"/>
          <p:cNvSpPr/>
          <p:nvPr/>
        </p:nvSpPr>
        <p:spPr>
          <a:xfrm>
            <a:off x="77788" y="1593840"/>
            <a:ext cx="5718914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23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23"/>
          <p:cNvSpPr txBox="1"/>
          <p:nvPr/>
        </p:nvSpPr>
        <p:spPr>
          <a:xfrm>
            <a:off x="496888" y="16400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8" name="Google Shape;438;p23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3"/>
          <p:cNvSpPr txBox="1"/>
          <p:nvPr/>
        </p:nvSpPr>
        <p:spPr>
          <a:xfrm>
            <a:off x="1658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40" name="Google Shape;440;p23"/>
          <p:cNvSpPr/>
          <p:nvPr/>
        </p:nvSpPr>
        <p:spPr>
          <a:xfrm>
            <a:off x="77788" y="19748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23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12</a:t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2" name="Google Shape;442;p23"/>
          <p:cNvSpPr txBox="1"/>
          <p:nvPr/>
        </p:nvSpPr>
        <p:spPr>
          <a:xfrm>
            <a:off x="839788" y="20383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443" name="Google Shape;443;p23"/>
          <p:cNvCxnSpPr/>
          <p:nvPr/>
        </p:nvCxnSpPr>
        <p:spPr>
          <a:xfrm>
            <a:off x="839788" y="24574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4" name="Google Shape;444;p23"/>
          <p:cNvCxnSpPr/>
          <p:nvPr/>
        </p:nvCxnSpPr>
        <p:spPr>
          <a:xfrm>
            <a:off x="842866" y="54017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5" name="Google Shape;445;p23"/>
          <p:cNvCxnSpPr/>
          <p:nvPr/>
        </p:nvCxnSpPr>
        <p:spPr>
          <a:xfrm>
            <a:off x="1544638" y="27635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6" name="Google Shape;446;p23"/>
          <p:cNvCxnSpPr/>
          <p:nvPr/>
        </p:nvCxnSpPr>
        <p:spPr>
          <a:xfrm>
            <a:off x="1485372" y="41960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7" name="Google Shape;447;p23"/>
          <p:cNvCxnSpPr/>
          <p:nvPr/>
        </p:nvCxnSpPr>
        <p:spPr>
          <a:xfrm>
            <a:off x="1544638" y="57658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8" name="Google Shape;448;p23"/>
          <p:cNvCxnSpPr/>
          <p:nvPr/>
        </p:nvCxnSpPr>
        <p:spPr>
          <a:xfrm>
            <a:off x="2213407" y="60452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49" name="Google Shape;449;p23"/>
          <p:cNvCxnSpPr/>
          <p:nvPr/>
        </p:nvCxnSpPr>
        <p:spPr>
          <a:xfrm>
            <a:off x="839788" y="39496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50" name="Google Shape;450;p23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23"/>
          <p:cNvSpPr txBox="1"/>
          <p:nvPr/>
        </p:nvSpPr>
        <p:spPr>
          <a:xfrm>
            <a:off x="5411264" y="2356166"/>
            <a:ext cx="1143843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2" name="Google Shape;452;p23"/>
          <p:cNvSpPr txBox="1"/>
          <p:nvPr/>
        </p:nvSpPr>
        <p:spPr>
          <a:xfrm>
            <a:off x="5411264" y="3880257"/>
            <a:ext cx="1143843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23"/>
          <p:cNvSpPr txBox="1"/>
          <p:nvPr/>
        </p:nvSpPr>
        <p:spPr>
          <a:xfrm>
            <a:off x="5411264" y="5401733"/>
            <a:ext cx="1140766" cy="58477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454" name="Google Shape;454;p23"/>
          <p:cNvGrpSpPr/>
          <p:nvPr/>
        </p:nvGrpSpPr>
        <p:grpSpPr>
          <a:xfrm>
            <a:off x="5304305" y="1905867"/>
            <a:ext cx="5788681" cy="2694097"/>
            <a:chOff x="5742917" y="3482767"/>
            <a:chExt cx="5788681" cy="2694097"/>
          </a:xfrm>
        </p:grpSpPr>
        <p:sp>
          <p:nvSpPr>
            <p:cNvPr id="455" name="Google Shape;455;p23"/>
            <p:cNvSpPr/>
            <p:nvPr/>
          </p:nvSpPr>
          <p:spPr>
            <a:xfrm>
              <a:off x="5742917" y="3482768"/>
              <a:ext cx="5788681" cy="2694096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5742918" y="3482767"/>
              <a:ext cx="578868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5806418" y="3482767"/>
              <a:ext cx="208830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3"/>
            <p:cNvSpPr txBox="1"/>
            <p:nvPr/>
          </p:nvSpPr>
          <p:spPr>
            <a:xfrm>
              <a:off x="6162018" y="3528933"/>
              <a:ext cx="131484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compare4.py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5895318" y="3571667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23"/>
            <p:cNvSpPr txBox="1"/>
            <p:nvPr/>
          </p:nvSpPr>
          <p:spPr>
            <a:xfrm>
              <a:off x="7476865" y="3541633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5742918" y="3863768"/>
              <a:ext cx="635000" cy="23130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23"/>
            <p:cNvSpPr txBox="1"/>
            <p:nvPr/>
          </p:nvSpPr>
          <p:spPr>
            <a:xfrm>
              <a:off x="5806418" y="3927267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463" name="Google Shape;463;p23"/>
            <p:cNvSpPr txBox="1"/>
            <p:nvPr/>
          </p:nvSpPr>
          <p:spPr>
            <a:xfrm>
              <a:off x="6504918" y="3927267"/>
              <a:ext cx="5026680" cy="2219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print_stars_quadratic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A31515"/>
                  </a:solidFill>
                  <a:latin typeface="Consolas"/>
                  <a:ea typeface="Consolas"/>
                  <a:cs typeface="Consolas"/>
                  <a:sym typeface="Consolas"/>
                </a:rPr>
                <a:t>"*"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464" name="Google Shape;464;p23"/>
            <p:cNvCxnSpPr/>
            <p:nvPr/>
          </p:nvCxnSpPr>
          <p:spPr>
            <a:xfrm>
              <a:off x="6504918" y="4346377"/>
              <a:ext cx="0" cy="63112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5" name="Google Shape;465;p23"/>
            <p:cNvCxnSpPr/>
            <p:nvPr/>
          </p:nvCxnSpPr>
          <p:spPr>
            <a:xfrm>
              <a:off x="7209768" y="4652447"/>
              <a:ext cx="0" cy="36950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6" name="Google Shape;466;p23"/>
            <p:cNvCxnSpPr/>
            <p:nvPr/>
          </p:nvCxnSpPr>
          <p:spPr>
            <a:xfrm>
              <a:off x="7225956" y="5401320"/>
              <a:ext cx="0" cy="64388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7" name="Google Shape;467;p23"/>
            <p:cNvCxnSpPr/>
            <p:nvPr/>
          </p:nvCxnSpPr>
          <p:spPr>
            <a:xfrm>
              <a:off x="7894725" y="5680720"/>
              <a:ext cx="0" cy="36448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68" name="Google Shape;468;p23"/>
          <p:cNvSpPr txBox="1"/>
          <p:nvPr/>
        </p:nvSpPr>
        <p:spPr>
          <a:xfrm>
            <a:off x="7493202" y="4695291"/>
            <a:ext cx="3599784" cy="58477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69" name="Google Shape;469;p23"/>
          <p:cNvSpPr txBox="1"/>
          <p:nvPr/>
        </p:nvSpPr>
        <p:spPr>
          <a:xfrm>
            <a:off x="7699432" y="5490910"/>
            <a:ext cx="3797873" cy="9187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משאירים רק את הגורם הכי גדול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8200" y="812802"/>
            <a:ext cx="10515600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793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676401" y="-1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כמה זמן לוקח לחשב סכום של רשימה?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476" name="Google Shape;476;p24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477" name="Google Shape;477;p24"/>
          <p:cNvSpPr/>
          <p:nvPr/>
        </p:nvSpPr>
        <p:spPr>
          <a:xfrm>
            <a:off x="77788" y="1593840"/>
            <a:ext cx="5389562" cy="271146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24"/>
          <p:cNvSpPr/>
          <p:nvPr/>
        </p:nvSpPr>
        <p:spPr>
          <a:xfrm>
            <a:off x="77788" y="1593840"/>
            <a:ext cx="5389562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24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24"/>
          <p:cNvSpPr txBox="1"/>
          <p:nvPr/>
        </p:nvSpPr>
        <p:spPr>
          <a:xfrm>
            <a:off x="496888" y="1640006"/>
            <a:ext cx="13116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compare5.py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1" name="Google Shape;481;p24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24"/>
          <p:cNvSpPr txBox="1"/>
          <p:nvPr/>
        </p:nvSpPr>
        <p:spPr>
          <a:xfrm>
            <a:off x="1785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3" name="Google Shape;483;p24"/>
          <p:cNvSpPr/>
          <p:nvPr/>
        </p:nvSpPr>
        <p:spPr>
          <a:xfrm>
            <a:off x="77788" y="1974840"/>
            <a:ext cx="635000" cy="23304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24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5" name="Google Shape;485;p24"/>
          <p:cNvSpPr txBox="1"/>
          <p:nvPr/>
        </p:nvSpPr>
        <p:spPr>
          <a:xfrm>
            <a:off x="839787" y="2038340"/>
            <a:ext cx="4627563" cy="233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print_stars_4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*=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486" name="Google Shape;486;p24"/>
          <p:cNvCxnSpPr/>
          <p:nvPr/>
        </p:nvCxnSpPr>
        <p:spPr>
          <a:xfrm>
            <a:off x="842866" y="2482850"/>
            <a:ext cx="0" cy="17487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7" name="Google Shape;487;p24"/>
          <p:cNvCxnSpPr/>
          <p:nvPr/>
        </p:nvCxnSpPr>
        <p:spPr>
          <a:xfrm>
            <a:off x="1544638" y="3187700"/>
            <a:ext cx="0" cy="104393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8" name="Google Shape;488;p24"/>
          <p:cNvCxnSpPr/>
          <p:nvPr/>
        </p:nvCxnSpPr>
        <p:spPr>
          <a:xfrm>
            <a:off x="2213407" y="386715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9" name="Google Shape;489;p24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4"/>
          <p:cNvSpPr txBox="1"/>
          <p:nvPr/>
        </p:nvSpPr>
        <p:spPr>
          <a:xfrm>
            <a:off x="1333501" y="1508438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תרגיל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5989114" y="2667786"/>
            <a:ext cx="1249886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2" name="Google Shape;492;p24"/>
          <p:cNvSpPr txBox="1"/>
          <p:nvPr/>
        </p:nvSpPr>
        <p:spPr>
          <a:xfrm>
            <a:off x="1544638" y="4432300"/>
            <a:ext cx="3925856" cy="107721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מה יהיה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באיטרציה האחרונה של </a:t>
            </a: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498" name="Google Shape;498;p25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499" name="Google Shape;499;p25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אינטואיציה</a:t>
            </a:r>
            <a:endParaRPr/>
          </a:p>
        </p:txBody>
      </p:sp>
      <p:sp>
        <p:nvSpPr>
          <p:cNvPr id="500" name="Google Shape;500;p25"/>
          <p:cNvSpPr txBox="1"/>
          <p:nvPr/>
        </p:nvSpPr>
        <p:spPr>
          <a:xfrm>
            <a:off x="4361604" y="601334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1333501" y="1508438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תרגיל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5"/>
          <p:cNvSpPr/>
          <p:nvPr/>
        </p:nvSpPr>
        <p:spPr>
          <a:xfrm>
            <a:off x="77788" y="4566586"/>
            <a:ext cx="5389562" cy="199391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25"/>
          <p:cNvSpPr/>
          <p:nvPr/>
        </p:nvSpPr>
        <p:spPr>
          <a:xfrm>
            <a:off x="77788" y="4566586"/>
            <a:ext cx="5389562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25"/>
          <p:cNvSpPr/>
          <p:nvPr/>
        </p:nvSpPr>
        <p:spPr>
          <a:xfrm>
            <a:off x="141288" y="4566586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25"/>
          <p:cNvSpPr txBox="1"/>
          <p:nvPr/>
        </p:nvSpPr>
        <p:spPr>
          <a:xfrm>
            <a:off x="496888" y="4612752"/>
            <a:ext cx="13116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compare6.py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25"/>
          <p:cNvSpPr/>
          <p:nvPr/>
        </p:nvSpPr>
        <p:spPr>
          <a:xfrm>
            <a:off x="230188" y="4655486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25"/>
          <p:cNvSpPr txBox="1"/>
          <p:nvPr/>
        </p:nvSpPr>
        <p:spPr>
          <a:xfrm>
            <a:off x="1785095" y="4625452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8" name="Google Shape;508;p25"/>
          <p:cNvSpPr/>
          <p:nvPr/>
        </p:nvSpPr>
        <p:spPr>
          <a:xfrm>
            <a:off x="77788" y="4947587"/>
            <a:ext cx="635000" cy="161291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5"/>
          <p:cNvSpPr txBox="1"/>
          <p:nvPr/>
        </p:nvSpPr>
        <p:spPr>
          <a:xfrm>
            <a:off x="141288" y="5011086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0" name="Google Shape;510;p25"/>
          <p:cNvSpPr txBox="1"/>
          <p:nvPr/>
        </p:nvSpPr>
        <p:spPr>
          <a:xfrm>
            <a:off x="839787" y="5011086"/>
            <a:ext cx="4627563" cy="1549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</a:t>
            </a:r>
            <a:r>
              <a:rPr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1" name="Google Shape;511;p25"/>
          <p:cNvCxnSpPr/>
          <p:nvPr/>
        </p:nvCxnSpPr>
        <p:spPr>
          <a:xfrm>
            <a:off x="842866" y="5455596"/>
            <a:ext cx="0" cy="89535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12" name="Google Shape;512;p25"/>
          <p:cNvCxnSpPr/>
          <p:nvPr/>
        </p:nvCxnSpPr>
        <p:spPr>
          <a:xfrm>
            <a:off x="1544638" y="5830246"/>
            <a:ext cx="0" cy="5207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13" name="Google Shape;513;p25"/>
          <p:cNvSpPr/>
          <p:nvPr/>
        </p:nvSpPr>
        <p:spPr>
          <a:xfrm>
            <a:off x="77788" y="1593840"/>
            <a:ext cx="5389562" cy="2711461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5"/>
          <p:cNvSpPr/>
          <p:nvPr/>
        </p:nvSpPr>
        <p:spPr>
          <a:xfrm>
            <a:off x="77788" y="1593840"/>
            <a:ext cx="5389562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5"/>
          <p:cNvSpPr/>
          <p:nvPr/>
        </p:nvSpPr>
        <p:spPr>
          <a:xfrm>
            <a:off x="141288" y="15938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25"/>
          <p:cNvSpPr txBox="1"/>
          <p:nvPr/>
        </p:nvSpPr>
        <p:spPr>
          <a:xfrm>
            <a:off x="496888" y="1640006"/>
            <a:ext cx="1311641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compare5.py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7" name="Google Shape;517;p25"/>
          <p:cNvSpPr/>
          <p:nvPr/>
        </p:nvSpPr>
        <p:spPr>
          <a:xfrm>
            <a:off x="230188" y="16827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 txBox="1"/>
          <p:nvPr/>
        </p:nvSpPr>
        <p:spPr>
          <a:xfrm>
            <a:off x="1785095" y="16527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77788" y="1974840"/>
            <a:ext cx="635000" cy="233046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5"/>
          <p:cNvSpPr txBox="1"/>
          <p:nvPr/>
        </p:nvSpPr>
        <p:spPr>
          <a:xfrm>
            <a:off x="141288" y="20383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25"/>
          <p:cNvSpPr txBox="1"/>
          <p:nvPr/>
        </p:nvSpPr>
        <p:spPr>
          <a:xfrm>
            <a:off x="839787" y="2038340"/>
            <a:ext cx="4627563" cy="2330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print_stars_4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 </a:t>
            </a:r>
            <a:r>
              <a:rPr b="0" lang="en-US" sz="24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*=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sz="2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-US" sz="24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en-US" sz="24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-US" sz="24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lang="en-US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522" name="Google Shape;522;p25"/>
          <p:cNvCxnSpPr/>
          <p:nvPr/>
        </p:nvCxnSpPr>
        <p:spPr>
          <a:xfrm>
            <a:off x="842866" y="2482850"/>
            <a:ext cx="0" cy="17487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3" name="Google Shape;523;p25"/>
          <p:cNvCxnSpPr/>
          <p:nvPr/>
        </p:nvCxnSpPr>
        <p:spPr>
          <a:xfrm>
            <a:off x="1544638" y="3187700"/>
            <a:ext cx="0" cy="104393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4" name="Google Shape;524;p25"/>
          <p:cNvCxnSpPr/>
          <p:nvPr/>
        </p:nvCxnSpPr>
        <p:spPr>
          <a:xfrm>
            <a:off x="2213407" y="386715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25" name="Google Shape;525;p25"/>
          <p:cNvSpPr txBox="1"/>
          <p:nvPr/>
        </p:nvSpPr>
        <p:spPr>
          <a:xfrm>
            <a:off x="5881164" y="4430260"/>
            <a:ext cx="2481786" cy="20621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n=2 -&gt;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n=3 -&gt; 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n=4 -&gt; 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n=8 -&gt; ***</a:t>
            </a:r>
            <a:endParaRPr/>
          </a:p>
        </p:txBody>
      </p:sp>
      <p:sp>
        <p:nvSpPr>
          <p:cNvPr id="526" name="Google Shape;526;p25"/>
          <p:cNvSpPr txBox="1"/>
          <p:nvPr/>
        </p:nvSpPr>
        <p:spPr>
          <a:xfrm>
            <a:off x="8776764" y="4424544"/>
            <a:ext cx="3185048" cy="10772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n=16 -&gt; ****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n=32 -&gt; *****</a:t>
            </a:r>
            <a:endParaRPr/>
          </a:p>
        </p:txBody>
      </p:sp>
      <p:sp>
        <p:nvSpPr>
          <p:cNvPr id="527" name="Google Shape;527;p25"/>
          <p:cNvSpPr txBox="1"/>
          <p:nvPr/>
        </p:nvSpPr>
        <p:spPr>
          <a:xfrm>
            <a:off x="9322864" y="5753471"/>
            <a:ext cx="1853136" cy="5847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8" name="Google Shape;528;p25"/>
          <p:cNvSpPr txBox="1"/>
          <p:nvPr/>
        </p:nvSpPr>
        <p:spPr>
          <a:xfrm>
            <a:off x="5989114" y="2667786"/>
            <a:ext cx="1249886" cy="5847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6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535" name="Google Shape;535;p26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הגדרה פורמלית</a:t>
            </a:r>
            <a:endParaRPr/>
          </a:p>
        </p:txBody>
      </p:sp>
      <p:sp>
        <p:nvSpPr>
          <p:cNvPr id="536" name="Google Shape;536;p26"/>
          <p:cNvSpPr txBox="1"/>
          <p:nvPr/>
        </p:nvSpPr>
        <p:spPr>
          <a:xfrm>
            <a:off x="1301750" y="1189991"/>
            <a:ext cx="108902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689" l="0" r="-1679" t="-26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7" name="Google Shape;537;p26"/>
          <p:cNvSpPr txBox="1"/>
          <p:nvPr/>
        </p:nvSpPr>
        <p:spPr>
          <a:xfrm>
            <a:off x="6616701" y="2701923"/>
            <a:ext cx="4921249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8" name="Google Shape;538;p26"/>
          <p:cNvSpPr txBox="1"/>
          <p:nvPr/>
        </p:nvSpPr>
        <p:spPr>
          <a:xfrm>
            <a:off x="1301750" y="1926907"/>
            <a:ext cx="108902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נאמר ש-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387345" y="2720972"/>
            <a:ext cx="3676648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689" l="0" r="0" t="-26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40" name="Google Shape;540;p26"/>
          <p:cNvSpPr txBox="1"/>
          <p:nvPr/>
        </p:nvSpPr>
        <p:spPr>
          <a:xfrm>
            <a:off x="4610097" y="2701922"/>
            <a:ext cx="1485903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או במילים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5575299" y="4041772"/>
            <a:ext cx="6616699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690" l="0" r="0" t="-275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42" name="Google Shape;542;p26"/>
          <p:cNvSpPr txBox="1"/>
          <p:nvPr/>
        </p:nvSpPr>
        <p:spPr>
          <a:xfrm>
            <a:off x="3311525" y="5144444"/>
            <a:ext cx="556895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548" name="Google Shape;548;p27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549" name="Google Shape;549;p27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הגדרה פורמלית</a:t>
            </a:r>
            <a:endParaRPr/>
          </a:p>
        </p:txBody>
      </p:sp>
      <p:sp>
        <p:nvSpPr>
          <p:cNvPr id="550" name="Google Shape;550;p27"/>
          <p:cNvSpPr txBox="1"/>
          <p:nvPr/>
        </p:nvSpPr>
        <p:spPr>
          <a:xfrm>
            <a:off x="1301750" y="1189991"/>
            <a:ext cx="108902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4689" l="0" r="-1679" t="-26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1" name="Google Shape;551;p27"/>
          <p:cNvSpPr txBox="1"/>
          <p:nvPr/>
        </p:nvSpPr>
        <p:spPr>
          <a:xfrm>
            <a:off x="1301750" y="2046923"/>
            <a:ext cx="108902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נאמר ש-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2" name="Google Shape;552;p27"/>
          <p:cNvGrpSpPr/>
          <p:nvPr/>
        </p:nvGrpSpPr>
        <p:grpSpPr>
          <a:xfrm>
            <a:off x="387345" y="2903855"/>
            <a:ext cx="11150605" cy="614045"/>
            <a:chOff x="387345" y="2701922"/>
            <a:chExt cx="11150605" cy="614045"/>
          </a:xfrm>
        </p:grpSpPr>
        <p:sp>
          <p:nvSpPr>
            <p:cNvPr id="553" name="Google Shape;553;p27"/>
            <p:cNvSpPr txBox="1"/>
            <p:nvPr/>
          </p:nvSpPr>
          <p:spPr>
            <a:xfrm>
              <a:off x="6616701" y="2701923"/>
              <a:ext cx="4921249" cy="594995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554" name="Google Shape;554;p27"/>
            <p:cNvSpPr txBox="1"/>
            <p:nvPr/>
          </p:nvSpPr>
          <p:spPr>
            <a:xfrm>
              <a:off x="387345" y="2720972"/>
              <a:ext cx="3676648" cy="594995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-34689" l="0" r="0" t="-26528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555" name="Google Shape;555;p27"/>
            <p:cNvSpPr txBox="1"/>
            <p:nvPr/>
          </p:nvSpPr>
          <p:spPr>
            <a:xfrm>
              <a:off x="4610097" y="2701922"/>
              <a:ext cx="1485903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או במילים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6" name="Google Shape;556;p27"/>
          <p:cNvSpPr txBox="1"/>
          <p:nvPr/>
        </p:nvSpPr>
        <p:spPr>
          <a:xfrm>
            <a:off x="5575299" y="3779836"/>
            <a:ext cx="6616699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690" l="0" r="0" t="-275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7" name="Google Shape;557;p27"/>
          <p:cNvSpPr txBox="1"/>
          <p:nvPr/>
        </p:nvSpPr>
        <p:spPr>
          <a:xfrm>
            <a:off x="3314697" y="4636767"/>
            <a:ext cx="556895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58" name="Google Shape;558;p27"/>
          <p:cNvSpPr txBox="1"/>
          <p:nvPr/>
        </p:nvSpPr>
        <p:spPr>
          <a:xfrm>
            <a:off x="3473451" y="5668009"/>
            <a:ext cx="8718548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6081" l="0" r="0" t="-278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564" name="Google Shape;564;p28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565" name="Google Shape;565;p28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הגדרה פורמלית</a:t>
            </a:r>
            <a:endParaRPr/>
          </a:p>
        </p:txBody>
      </p:sp>
      <p:sp>
        <p:nvSpPr>
          <p:cNvPr id="566" name="Google Shape;566;p28"/>
          <p:cNvSpPr txBox="1"/>
          <p:nvPr/>
        </p:nvSpPr>
        <p:spPr>
          <a:xfrm>
            <a:off x="1301750" y="2194706"/>
            <a:ext cx="108902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דוגמאות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8"/>
          <p:cNvSpPr txBox="1"/>
          <p:nvPr/>
        </p:nvSpPr>
        <p:spPr>
          <a:xfrm>
            <a:off x="1466850" y="1408744"/>
            <a:ext cx="37274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8" name="Google Shape;568;p28"/>
          <p:cNvSpPr txBox="1"/>
          <p:nvPr/>
        </p:nvSpPr>
        <p:spPr>
          <a:xfrm>
            <a:off x="5810248" y="1408743"/>
            <a:ext cx="55689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9" name="Google Shape;569;p28"/>
          <p:cNvSpPr txBox="1"/>
          <p:nvPr/>
        </p:nvSpPr>
        <p:spPr>
          <a:xfrm>
            <a:off x="5111615" y="144001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8"/>
          <p:cNvSpPr txBox="1"/>
          <p:nvPr/>
        </p:nvSpPr>
        <p:spPr>
          <a:xfrm>
            <a:off x="1136651" y="2845878"/>
            <a:ext cx="2101849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1" name="Google Shape;571;p28"/>
          <p:cNvSpPr txBox="1"/>
          <p:nvPr/>
        </p:nvSpPr>
        <p:spPr>
          <a:xfrm>
            <a:off x="1136650" y="3659625"/>
            <a:ext cx="2590800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2" name="Google Shape;572;p28"/>
          <p:cNvSpPr txBox="1"/>
          <p:nvPr/>
        </p:nvSpPr>
        <p:spPr>
          <a:xfrm>
            <a:off x="6988172" y="2858578"/>
            <a:ext cx="4524378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3" name="Google Shape;573;p28"/>
          <p:cNvSpPr txBox="1"/>
          <p:nvPr/>
        </p:nvSpPr>
        <p:spPr>
          <a:xfrm>
            <a:off x="4483100" y="2873663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4483100" y="3659625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6988172" y="3628020"/>
            <a:ext cx="4860928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6" name="Google Shape;576;p28"/>
          <p:cNvSpPr txBox="1"/>
          <p:nvPr/>
        </p:nvSpPr>
        <p:spPr>
          <a:xfrm>
            <a:off x="1136650" y="4445586"/>
            <a:ext cx="2590800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7" name="Google Shape;577;p28"/>
          <p:cNvSpPr txBox="1"/>
          <p:nvPr/>
        </p:nvSpPr>
        <p:spPr>
          <a:xfrm>
            <a:off x="4483100" y="4445587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8"/>
          <p:cNvSpPr txBox="1"/>
          <p:nvPr/>
        </p:nvSpPr>
        <p:spPr>
          <a:xfrm>
            <a:off x="6988172" y="4445585"/>
            <a:ext cx="4860928" cy="594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9" name="Google Shape;579;p28"/>
          <p:cNvSpPr txBox="1"/>
          <p:nvPr/>
        </p:nvSpPr>
        <p:spPr>
          <a:xfrm>
            <a:off x="1136650" y="5273938"/>
            <a:ext cx="2590800" cy="5949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4483100" y="5273938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8"/>
          <p:cNvSpPr txBox="1"/>
          <p:nvPr/>
        </p:nvSpPr>
        <p:spPr>
          <a:xfrm>
            <a:off x="1136650" y="5965506"/>
            <a:ext cx="10102850" cy="59499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9173" l="-1808" r="-722" t="-237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9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587" name="Google Shape;587;p29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588" name="Google Shape;588;p29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הגדרה פורמלית</a:t>
            </a:r>
            <a:endParaRPr/>
          </a:p>
        </p:txBody>
      </p:sp>
      <p:sp>
        <p:nvSpPr>
          <p:cNvPr id="589" name="Google Shape;589;p29"/>
          <p:cNvSpPr txBox="1"/>
          <p:nvPr/>
        </p:nvSpPr>
        <p:spPr>
          <a:xfrm>
            <a:off x="1301750" y="2194706"/>
            <a:ext cx="108902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דוגמאות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9"/>
          <p:cNvSpPr txBox="1"/>
          <p:nvPr/>
        </p:nvSpPr>
        <p:spPr>
          <a:xfrm>
            <a:off x="1466850" y="1408744"/>
            <a:ext cx="37274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1" name="Google Shape;591;p29"/>
          <p:cNvSpPr txBox="1"/>
          <p:nvPr/>
        </p:nvSpPr>
        <p:spPr>
          <a:xfrm>
            <a:off x="5810248" y="1408743"/>
            <a:ext cx="55689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2" name="Google Shape;592;p29"/>
          <p:cNvSpPr txBox="1"/>
          <p:nvPr/>
        </p:nvSpPr>
        <p:spPr>
          <a:xfrm>
            <a:off x="5111615" y="144001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29"/>
          <p:cNvSpPr txBox="1"/>
          <p:nvPr/>
        </p:nvSpPr>
        <p:spPr>
          <a:xfrm>
            <a:off x="1136651" y="2845878"/>
            <a:ext cx="2101849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4" name="Google Shape;594;p29"/>
          <p:cNvSpPr txBox="1"/>
          <p:nvPr/>
        </p:nvSpPr>
        <p:spPr>
          <a:xfrm>
            <a:off x="6988172" y="2858578"/>
            <a:ext cx="4524378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4483100" y="2873663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29"/>
          <p:cNvSpPr txBox="1"/>
          <p:nvPr/>
        </p:nvSpPr>
        <p:spPr>
          <a:xfrm>
            <a:off x="1136650" y="3535766"/>
            <a:ext cx="2590800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7" name="Google Shape;597;p29"/>
          <p:cNvSpPr txBox="1"/>
          <p:nvPr/>
        </p:nvSpPr>
        <p:spPr>
          <a:xfrm>
            <a:off x="4483100" y="3535766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9"/>
          <p:cNvSpPr txBox="1"/>
          <p:nvPr/>
        </p:nvSpPr>
        <p:spPr>
          <a:xfrm>
            <a:off x="6988172" y="3504161"/>
            <a:ext cx="4860928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9" name="Google Shape;599;p29"/>
          <p:cNvSpPr txBox="1"/>
          <p:nvPr/>
        </p:nvSpPr>
        <p:spPr>
          <a:xfrm>
            <a:off x="1136650" y="4166265"/>
            <a:ext cx="2590800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0" name="Google Shape;600;p29"/>
          <p:cNvSpPr txBox="1"/>
          <p:nvPr/>
        </p:nvSpPr>
        <p:spPr>
          <a:xfrm>
            <a:off x="4483100" y="4166266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9"/>
          <p:cNvSpPr txBox="1"/>
          <p:nvPr/>
        </p:nvSpPr>
        <p:spPr>
          <a:xfrm>
            <a:off x="6988172" y="4166264"/>
            <a:ext cx="4860928" cy="594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2" name="Google Shape;602;p29"/>
          <p:cNvSpPr txBox="1"/>
          <p:nvPr/>
        </p:nvSpPr>
        <p:spPr>
          <a:xfrm>
            <a:off x="1136650" y="4796763"/>
            <a:ext cx="2590800" cy="5949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3" name="Google Shape;603;p29"/>
          <p:cNvSpPr txBox="1"/>
          <p:nvPr/>
        </p:nvSpPr>
        <p:spPr>
          <a:xfrm>
            <a:off x="4483100" y="4796763"/>
            <a:ext cx="1885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because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9"/>
          <p:cNvSpPr txBox="1"/>
          <p:nvPr/>
        </p:nvSpPr>
        <p:spPr>
          <a:xfrm>
            <a:off x="1136650" y="5391758"/>
            <a:ext cx="10102850" cy="59499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38774" l="-1808" r="-722" t="-22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05" name="Google Shape;605;p29"/>
          <p:cNvSpPr txBox="1"/>
          <p:nvPr/>
        </p:nvSpPr>
        <p:spPr>
          <a:xfrm>
            <a:off x="4983164" y="6057760"/>
            <a:ext cx="2225673" cy="594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11" name="Google Shape;611;p30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612" name="Google Shape;612;p30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הגדרה פורמלית</a:t>
            </a:r>
            <a:endParaRPr/>
          </a:p>
        </p:txBody>
      </p:sp>
      <p:sp>
        <p:nvSpPr>
          <p:cNvPr id="613" name="Google Shape;613;p30"/>
          <p:cNvSpPr txBox="1"/>
          <p:nvPr/>
        </p:nvSpPr>
        <p:spPr>
          <a:xfrm>
            <a:off x="1301750" y="2194706"/>
            <a:ext cx="108902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דוגמאות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30"/>
          <p:cNvSpPr txBox="1"/>
          <p:nvPr/>
        </p:nvSpPr>
        <p:spPr>
          <a:xfrm>
            <a:off x="1466850" y="1408744"/>
            <a:ext cx="37274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5" name="Google Shape;615;p30"/>
          <p:cNvSpPr txBox="1"/>
          <p:nvPr/>
        </p:nvSpPr>
        <p:spPr>
          <a:xfrm>
            <a:off x="5810248" y="1408743"/>
            <a:ext cx="55689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6" name="Google Shape;616;p30"/>
          <p:cNvSpPr txBox="1"/>
          <p:nvPr/>
        </p:nvSpPr>
        <p:spPr>
          <a:xfrm>
            <a:off x="5111615" y="144001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30"/>
          <p:cNvSpPr txBox="1"/>
          <p:nvPr/>
        </p:nvSpPr>
        <p:spPr>
          <a:xfrm>
            <a:off x="1136650" y="2742231"/>
            <a:ext cx="10102850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0205" l="-1808" r="-722" t="-237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18" name="Google Shape;618;p30"/>
          <p:cNvSpPr txBox="1"/>
          <p:nvPr/>
        </p:nvSpPr>
        <p:spPr>
          <a:xfrm>
            <a:off x="10515600" y="4258456"/>
            <a:ext cx="16446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הוכחה: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30"/>
          <p:cNvSpPr txBox="1"/>
          <p:nvPr/>
        </p:nvSpPr>
        <p:spPr>
          <a:xfrm>
            <a:off x="4983164" y="3496918"/>
            <a:ext cx="2225673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20" name="Google Shape;620;p30"/>
          <p:cNvSpPr txBox="1"/>
          <p:nvPr/>
        </p:nvSpPr>
        <p:spPr>
          <a:xfrm>
            <a:off x="8401050" y="4936935"/>
            <a:ext cx="3759199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6081" l="-4374" r="-4860" t="-278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21" name="Google Shape;621;p30"/>
          <p:cNvSpPr txBox="1"/>
          <p:nvPr/>
        </p:nvSpPr>
        <p:spPr>
          <a:xfrm>
            <a:off x="4292601" y="5884518"/>
            <a:ext cx="3606799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22" name="Google Shape;622;p30"/>
          <p:cNvSpPr txBox="1"/>
          <p:nvPr/>
        </p:nvSpPr>
        <p:spPr>
          <a:xfrm>
            <a:off x="-342899" y="4936932"/>
            <a:ext cx="8851900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36081" l="0" r="-2065" t="-278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1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28" name="Google Shape;628;p31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629" name="Google Shape;629;p31"/>
          <p:cNvSpPr txBox="1"/>
          <p:nvPr>
            <p:ph idx="2" type="body"/>
          </p:nvPr>
        </p:nvSpPr>
        <p:spPr>
          <a:xfrm>
            <a:off x="10629900" y="594996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טענה:</a:t>
            </a:r>
            <a:endParaRPr/>
          </a:p>
        </p:txBody>
      </p:sp>
      <p:sp>
        <p:nvSpPr>
          <p:cNvPr id="630" name="Google Shape;630;p31"/>
          <p:cNvSpPr txBox="1"/>
          <p:nvPr/>
        </p:nvSpPr>
        <p:spPr>
          <a:xfrm>
            <a:off x="4527550" y="594994"/>
            <a:ext cx="645159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050" l="0" r="-2835" t="-278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1" name="Google Shape;631;p31"/>
          <p:cNvSpPr txBox="1"/>
          <p:nvPr/>
        </p:nvSpPr>
        <p:spPr>
          <a:xfrm>
            <a:off x="1517649" y="1412683"/>
            <a:ext cx="1021080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2" name="Google Shape;632;p31"/>
          <p:cNvSpPr txBox="1"/>
          <p:nvPr/>
        </p:nvSpPr>
        <p:spPr>
          <a:xfrm>
            <a:off x="10629900" y="2298443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הוכחה: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1"/>
          <p:cNvSpPr txBox="1"/>
          <p:nvPr/>
        </p:nvSpPr>
        <p:spPr>
          <a:xfrm>
            <a:off x="9607550" y="2298441"/>
            <a:ext cx="123189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נגדיר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4108449" y="2974783"/>
            <a:ext cx="4826001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5" name="Google Shape;635;p31"/>
          <p:cNvSpPr txBox="1"/>
          <p:nvPr/>
        </p:nvSpPr>
        <p:spPr>
          <a:xfrm>
            <a:off x="628646" y="3569779"/>
            <a:ext cx="11404604" cy="74187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6" name="Google Shape;636;p31"/>
          <p:cNvSpPr txBox="1"/>
          <p:nvPr/>
        </p:nvSpPr>
        <p:spPr>
          <a:xfrm>
            <a:off x="2152650" y="4469189"/>
            <a:ext cx="7283450" cy="74187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7" name="Google Shape;637;p31"/>
          <p:cNvSpPr txBox="1"/>
          <p:nvPr/>
        </p:nvSpPr>
        <p:spPr>
          <a:xfrm>
            <a:off x="2120899" y="5543032"/>
            <a:ext cx="4667251" cy="741871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30324" l="0" r="0" t="-30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38" name="Google Shape;638;p31"/>
          <p:cNvSpPr/>
          <p:nvPr/>
        </p:nvSpPr>
        <p:spPr>
          <a:xfrm>
            <a:off x="4318000" y="4527550"/>
            <a:ext cx="4546600" cy="604329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31"/>
          <p:cNvSpPr txBox="1"/>
          <p:nvPr/>
        </p:nvSpPr>
        <p:spPr>
          <a:xfrm>
            <a:off x="8496301" y="5445317"/>
            <a:ext cx="3232150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סכום של טור הנדסי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2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45" name="Google Shape;645;p32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646" name="Google Shape;646;p32"/>
          <p:cNvSpPr txBox="1"/>
          <p:nvPr>
            <p:ph idx="2" type="body"/>
          </p:nvPr>
        </p:nvSpPr>
        <p:spPr>
          <a:xfrm>
            <a:off x="10629900" y="594996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טענה:</a:t>
            </a:r>
            <a:endParaRPr/>
          </a:p>
        </p:txBody>
      </p:sp>
      <p:sp>
        <p:nvSpPr>
          <p:cNvPr id="647" name="Google Shape;647;p32"/>
          <p:cNvSpPr txBox="1"/>
          <p:nvPr/>
        </p:nvSpPr>
        <p:spPr>
          <a:xfrm>
            <a:off x="4527550" y="594994"/>
            <a:ext cx="645159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050" l="0" r="-2835" t="-278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48" name="Google Shape;648;p32"/>
          <p:cNvSpPr txBox="1"/>
          <p:nvPr/>
        </p:nvSpPr>
        <p:spPr>
          <a:xfrm>
            <a:off x="1517649" y="1412683"/>
            <a:ext cx="1021080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49" name="Google Shape;649;p32"/>
          <p:cNvSpPr txBox="1"/>
          <p:nvPr/>
        </p:nvSpPr>
        <p:spPr>
          <a:xfrm>
            <a:off x="10629900" y="2298443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הוכחה: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32"/>
          <p:cNvSpPr txBox="1"/>
          <p:nvPr/>
        </p:nvSpPr>
        <p:spPr>
          <a:xfrm>
            <a:off x="2120899" y="3058064"/>
            <a:ext cx="4667251" cy="741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400" l="0" r="0" t="-305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1" name="Google Shape;651;p32"/>
          <p:cNvSpPr txBox="1"/>
          <p:nvPr/>
        </p:nvSpPr>
        <p:spPr>
          <a:xfrm>
            <a:off x="1441448" y="4328064"/>
            <a:ext cx="7429502" cy="12980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2" name="Google Shape;652;p32"/>
          <p:cNvSpPr/>
          <p:nvPr/>
        </p:nvSpPr>
        <p:spPr>
          <a:xfrm>
            <a:off x="4876800" y="4387850"/>
            <a:ext cx="1143000" cy="112472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32"/>
          <p:cNvSpPr txBox="1"/>
          <p:nvPr/>
        </p:nvSpPr>
        <p:spPr>
          <a:xfrm>
            <a:off x="5041900" y="5645064"/>
            <a:ext cx="812800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4" name="Google Shape;654;p32"/>
          <p:cNvSpPr txBox="1"/>
          <p:nvPr/>
        </p:nvSpPr>
        <p:spPr>
          <a:xfrm>
            <a:off x="7816817" y="4328064"/>
            <a:ext cx="3727483" cy="12980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5" name="Google Shape;655;p32"/>
          <p:cNvSpPr/>
          <p:nvPr/>
        </p:nvSpPr>
        <p:spPr>
          <a:xfrm>
            <a:off x="6096000" y="4387850"/>
            <a:ext cx="1558934" cy="1139693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32"/>
          <p:cNvSpPr txBox="1"/>
          <p:nvPr/>
        </p:nvSpPr>
        <p:spPr>
          <a:xfrm>
            <a:off x="6337302" y="5645064"/>
            <a:ext cx="1082753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שלילי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32"/>
          <p:cNvSpPr txBox="1"/>
          <p:nvPr/>
        </p:nvSpPr>
        <p:spPr>
          <a:xfrm>
            <a:off x="9048719" y="5656163"/>
            <a:ext cx="2736882" cy="56257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58" name="Google Shape;658;p32"/>
          <p:cNvSpPr txBox="1"/>
          <p:nvPr/>
        </p:nvSpPr>
        <p:spPr>
          <a:xfrm>
            <a:off x="2940050" y="5645064"/>
            <a:ext cx="1860549" cy="58477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27272" l="0" r="-7789" t="-1515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3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64" name="Google Shape;664;p33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665" name="Google Shape;665;p33"/>
          <p:cNvSpPr txBox="1"/>
          <p:nvPr>
            <p:ph idx="2" type="body"/>
          </p:nvPr>
        </p:nvSpPr>
        <p:spPr>
          <a:xfrm>
            <a:off x="10629900" y="594996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טענה:</a:t>
            </a: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4527550" y="594994"/>
            <a:ext cx="645159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050" l="0" r="-2835" t="-278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7" name="Google Shape;667;p33"/>
          <p:cNvSpPr txBox="1"/>
          <p:nvPr/>
        </p:nvSpPr>
        <p:spPr>
          <a:xfrm>
            <a:off x="1517649" y="1412683"/>
            <a:ext cx="1021080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68" name="Google Shape;668;p33"/>
          <p:cNvSpPr txBox="1"/>
          <p:nvPr/>
        </p:nvSpPr>
        <p:spPr>
          <a:xfrm>
            <a:off x="10629900" y="2298443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הוכחה: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3"/>
          <p:cNvSpPr txBox="1"/>
          <p:nvPr/>
        </p:nvSpPr>
        <p:spPr>
          <a:xfrm>
            <a:off x="2120899" y="3058064"/>
            <a:ext cx="4667251" cy="74187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400" l="0" r="0" t="-3057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0" name="Google Shape;670;p33"/>
          <p:cNvSpPr txBox="1"/>
          <p:nvPr/>
        </p:nvSpPr>
        <p:spPr>
          <a:xfrm>
            <a:off x="1441448" y="4328064"/>
            <a:ext cx="7429502" cy="12980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1" name="Google Shape;671;p33"/>
          <p:cNvSpPr/>
          <p:nvPr/>
        </p:nvSpPr>
        <p:spPr>
          <a:xfrm>
            <a:off x="4876800" y="4387850"/>
            <a:ext cx="1143000" cy="1124726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33"/>
          <p:cNvSpPr txBox="1"/>
          <p:nvPr/>
        </p:nvSpPr>
        <p:spPr>
          <a:xfrm>
            <a:off x="5041900" y="5645064"/>
            <a:ext cx="812800" cy="58477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3" name="Google Shape;673;p33"/>
          <p:cNvSpPr txBox="1"/>
          <p:nvPr/>
        </p:nvSpPr>
        <p:spPr>
          <a:xfrm>
            <a:off x="7816817" y="4328064"/>
            <a:ext cx="2559083" cy="1298036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4" name="Google Shape;674;p33"/>
          <p:cNvSpPr/>
          <p:nvPr/>
        </p:nvSpPr>
        <p:spPr>
          <a:xfrm>
            <a:off x="6096000" y="4387850"/>
            <a:ext cx="1558934" cy="1139693"/>
          </a:xfrm>
          <a:prstGeom prst="rect">
            <a:avLst/>
          </a:prstGeom>
          <a:noFill/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33"/>
          <p:cNvSpPr txBox="1"/>
          <p:nvPr/>
        </p:nvSpPr>
        <p:spPr>
          <a:xfrm>
            <a:off x="6337302" y="5645064"/>
            <a:ext cx="1082753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שלילי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33"/>
          <p:cNvSpPr txBox="1"/>
          <p:nvPr/>
        </p:nvSpPr>
        <p:spPr>
          <a:xfrm>
            <a:off x="660398" y="5744459"/>
            <a:ext cx="1676402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כלומר...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grpSp>
        <p:nvGrpSpPr>
          <p:cNvPr id="47" name="Google Shape;47;p7"/>
          <p:cNvGrpSpPr/>
          <p:nvPr/>
        </p:nvGrpSpPr>
        <p:grpSpPr>
          <a:xfrm>
            <a:off x="0" y="603883"/>
            <a:ext cx="7184571" cy="5250641"/>
            <a:chOff x="571500" y="1242689"/>
            <a:chExt cx="7184571" cy="5250641"/>
          </a:xfrm>
        </p:grpSpPr>
        <p:sp>
          <p:nvSpPr>
            <p:cNvPr id="48" name="Google Shape;48;p7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7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7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54" name="Google Shape;54;p7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</p:txBody>
        </p:sp>
        <p:sp>
          <p:nvSpPr>
            <p:cNvPr id="56" name="Google Shape;56;p7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sz="18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sz="18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lang="en-US" sz="1800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20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lang="en-US" sz="18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lang="en-US" sz="18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lang="en-US" sz="1800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sz="18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lang="en-US" sz="1800">
                  <a:solidFill>
                    <a:srgbClr val="008000"/>
                  </a:solidFill>
                  <a:latin typeface="Consolas"/>
                  <a:ea typeface="Consolas"/>
                  <a:cs typeface="Consolas"/>
                  <a:sym typeface="Consolas"/>
                </a:rPr>
                <a:t># 0.0009647</a:t>
              </a:r>
              <a:endParaRPr b="0" sz="18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57" name="Google Shape;57;p7"/>
            <p:cNvCxnSpPr/>
            <p:nvPr/>
          </p:nvCxnSpPr>
          <p:spPr>
            <a:xfrm>
              <a:off x="1333501" y="2762698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58" name="Google Shape;58;p7"/>
          <p:cNvSpPr txBox="1"/>
          <p:nvPr/>
        </p:nvSpPr>
        <p:spPr>
          <a:xfrm>
            <a:off x="4234520" y="3291602"/>
            <a:ext cx="293862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זה טוב? לא טוב?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7"/>
          <p:cNvSpPr txBox="1"/>
          <p:nvPr/>
        </p:nvSpPr>
        <p:spPr>
          <a:xfrm>
            <a:off x="4234520" y="4475975"/>
            <a:ext cx="7367723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הביצועים על קלט יחיד לא נותנים מספיק מידע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1772308" y="5652196"/>
            <a:ext cx="982993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יותר מעניין: איך הביצועים משתנים כאשר כמות המידע גדלה?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4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82" name="Google Shape;682;p34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683" name="Google Shape;683;p34"/>
          <p:cNvSpPr txBox="1"/>
          <p:nvPr>
            <p:ph idx="2" type="body"/>
          </p:nvPr>
        </p:nvSpPr>
        <p:spPr>
          <a:xfrm>
            <a:off x="10629900" y="594996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טענה:</a:t>
            </a:r>
            <a:endParaRPr/>
          </a:p>
        </p:txBody>
      </p:sp>
      <p:sp>
        <p:nvSpPr>
          <p:cNvPr id="684" name="Google Shape;684;p34"/>
          <p:cNvSpPr txBox="1"/>
          <p:nvPr/>
        </p:nvSpPr>
        <p:spPr>
          <a:xfrm>
            <a:off x="4527550" y="594994"/>
            <a:ext cx="645159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050" l="0" r="-2835" t="-278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5" name="Google Shape;685;p34"/>
          <p:cNvSpPr txBox="1"/>
          <p:nvPr/>
        </p:nvSpPr>
        <p:spPr>
          <a:xfrm>
            <a:off x="1517649" y="1412683"/>
            <a:ext cx="1021080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6" name="Google Shape;686;p34"/>
          <p:cNvSpPr txBox="1"/>
          <p:nvPr/>
        </p:nvSpPr>
        <p:spPr>
          <a:xfrm>
            <a:off x="10629900" y="2298443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הוכחה: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5975350" y="2779982"/>
            <a:ext cx="2559083" cy="129803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8" name="Google Shape;688;p34"/>
          <p:cNvSpPr txBox="1"/>
          <p:nvPr/>
        </p:nvSpPr>
        <p:spPr>
          <a:xfrm>
            <a:off x="4914899" y="3131503"/>
            <a:ext cx="1060451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89" name="Google Shape;689;p34"/>
          <p:cNvSpPr txBox="1"/>
          <p:nvPr/>
        </p:nvSpPr>
        <p:spPr>
          <a:xfrm>
            <a:off x="10629900" y="3994593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או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34"/>
          <p:cNvSpPr txBox="1"/>
          <p:nvPr/>
        </p:nvSpPr>
        <p:spPr>
          <a:xfrm>
            <a:off x="6127751" y="4429539"/>
            <a:ext cx="1727200" cy="129803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1" name="Google Shape;691;p34"/>
          <p:cNvSpPr txBox="1"/>
          <p:nvPr/>
        </p:nvSpPr>
        <p:spPr>
          <a:xfrm>
            <a:off x="5067299" y="4781060"/>
            <a:ext cx="1060451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2" name="Google Shape;692;p34"/>
          <p:cNvSpPr txBox="1"/>
          <p:nvPr/>
        </p:nvSpPr>
        <p:spPr>
          <a:xfrm>
            <a:off x="8509000" y="5376055"/>
            <a:ext cx="2470149" cy="1298036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93" name="Google Shape;693;p34"/>
          <p:cNvSpPr txBox="1"/>
          <p:nvPr/>
        </p:nvSpPr>
        <p:spPr>
          <a:xfrm>
            <a:off x="10629900" y="5727576"/>
            <a:ext cx="15621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עבור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34"/>
          <p:cNvSpPr txBox="1"/>
          <p:nvPr/>
        </p:nvSpPr>
        <p:spPr>
          <a:xfrm>
            <a:off x="7281880" y="5376055"/>
            <a:ext cx="873125" cy="12980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וגם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4"/>
          <p:cNvSpPr txBox="1"/>
          <p:nvPr/>
        </p:nvSpPr>
        <p:spPr>
          <a:xfrm>
            <a:off x="4721228" y="5376055"/>
            <a:ext cx="2470149" cy="1298036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5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01" name="Google Shape;701;p35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02" name="Google Shape;702;p35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הערה</a:t>
            </a:r>
            <a:endParaRPr/>
          </a:p>
        </p:txBody>
      </p:sp>
      <p:sp>
        <p:nvSpPr>
          <p:cNvPr id="703" name="Google Shape;703;p35"/>
          <p:cNvSpPr txBox="1"/>
          <p:nvPr/>
        </p:nvSpPr>
        <p:spPr>
          <a:xfrm>
            <a:off x="10033000" y="1393190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הסימון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5"/>
          <p:cNvSpPr txBox="1"/>
          <p:nvPr/>
        </p:nvSpPr>
        <p:spPr>
          <a:xfrm>
            <a:off x="7188200" y="1393190"/>
            <a:ext cx="37274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5" name="Google Shape;705;p35"/>
          <p:cNvSpPr txBox="1"/>
          <p:nvPr/>
        </p:nvSpPr>
        <p:spPr>
          <a:xfrm>
            <a:off x="2889250" y="1393189"/>
            <a:ext cx="410209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עם סימן = הוא מטעה!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6" name="Google Shape;706;p35"/>
          <p:cNvSpPr txBox="1"/>
          <p:nvPr/>
        </p:nvSpPr>
        <p:spPr>
          <a:xfrm>
            <a:off x="10160000" y="2294890"/>
            <a:ext cx="2159000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7" name="Google Shape;707;p35"/>
          <p:cNvSpPr txBox="1"/>
          <p:nvPr/>
        </p:nvSpPr>
        <p:spPr>
          <a:xfrm>
            <a:off x="6369050" y="2294889"/>
            <a:ext cx="37909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היא למעשה קבוצה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35"/>
          <p:cNvSpPr txBox="1"/>
          <p:nvPr/>
        </p:nvSpPr>
        <p:spPr>
          <a:xfrm>
            <a:off x="3511550" y="3037839"/>
            <a:ext cx="6648450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689" l="0" r="-2748" t="-2652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09" name="Google Shape;709;p35"/>
          <p:cNvSpPr txBox="1"/>
          <p:nvPr/>
        </p:nvSpPr>
        <p:spPr>
          <a:xfrm>
            <a:off x="5473700" y="3939539"/>
            <a:ext cx="66484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לכן, הסימון היותר נכון הוא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35"/>
          <p:cNvSpPr txBox="1"/>
          <p:nvPr/>
        </p:nvSpPr>
        <p:spPr>
          <a:xfrm>
            <a:off x="4537076" y="4589776"/>
            <a:ext cx="3727449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11" name="Google Shape;711;p35"/>
          <p:cNvSpPr txBox="1"/>
          <p:nvPr/>
        </p:nvSpPr>
        <p:spPr>
          <a:xfrm>
            <a:off x="5473700" y="5464810"/>
            <a:ext cx="664845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אבל כבר התרגלנו לסימן = ...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6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17" name="Google Shape;717;p36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18" name="Google Shape;718;p36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719" name="Google Shape;719;p36"/>
          <p:cNvSpPr txBox="1"/>
          <p:nvPr/>
        </p:nvSpPr>
        <p:spPr>
          <a:xfrm>
            <a:off x="2766393" y="2834004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0" name="Google Shape;720;p36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1" name="Google Shape;721;p36"/>
          <p:cNvSpPr txBox="1"/>
          <p:nvPr/>
        </p:nvSpPr>
        <p:spPr>
          <a:xfrm>
            <a:off x="4593121" y="2834004"/>
            <a:ext cx="1279526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2" name="Google Shape;722;p36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6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6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6"/>
          <p:cNvSpPr txBox="1"/>
          <p:nvPr/>
        </p:nvSpPr>
        <p:spPr>
          <a:xfrm>
            <a:off x="6638923" y="2834004"/>
            <a:ext cx="1349376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6" name="Google Shape;726;p36"/>
          <p:cNvSpPr txBox="1"/>
          <p:nvPr/>
        </p:nvSpPr>
        <p:spPr>
          <a:xfrm>
            <a:off x="9886950" y="2803680"/>
            <a:ext cx="1368426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27" name="Google Shape;727;p36"/>
          <p:cNvSpPr/>
          <p:nvPr/>
        </p:nvSpPr>
        <p:spPr>
          <a:xfrm rot="5400000">
            <a:off x="6811963" y="-1610743"/>
            <a:ext cx="396323" cy="8487464"/>
          </a:xfrm>
          <a:prstGeom prst="leftBrace">
            <a:avLst>
              <a:gd fmla="val 61207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8" name="Google Shape;728;p36"/>
          <p:cNvGrpSpPr/>
          <p:nvPr/>
        </p:nvGrpSpPr>
        <p:grpSpPr>
          <a:xfrm>
            <a:off x="4693151" y="1234527"/>
            <a:ext cx="4633946" cy="1136560"/>
            <a:chOff x="4313204" y="1201109"/>
            <a:chExt cx="4633946" cy="1136560"/>
          </a:xfrm>
        </p:grpSpPr>
        <p:sp>
          <p:nvSpPr>
            <p:cNvPr id="729" name="Google Shape;729;p36"/>
            <p:cNvSpPr txBox="1"/>
            <p:nvPr/>
          </p:nvSpPr>
          <p:spPr>
            <a:xfrm>
              <a:off x="4582302" y="1201109"/>
              <a:ext cx="4095750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סיבוכיות פולינומיאלית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36"/>
            <p:cNvSpPr txBox="1"/>
            <p:nvPr/>
          </p:nvSpPr>
          <p:spPr>
            <a:xfrm>
              <a:off x="4313204" y="1742674"/>
              <a:ext cx="4633946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Polynomial complexity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 txBox="1"/>
          <p:nvPr/>
        </p:nvSpPr>
        <p:spPr>
          <a:xfrm>
            <a:off x="1604343" y="2834004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6" name="Google Shape;736;p37"/>
          <p:cNvSpPr txBox="1"/>
          <p:nvPr/>
        </p:nvSpPr>
        <p:spPr>
          <a:xfrm>
            <a:off x="3850999" y="2834004"/>
            <a:ext cx="1349376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7" name="Google Shape;737;p37"/>
          <p:cNvSpPr txBox="1"/>
          <p:nvPr/>
        </p:nvSpPr>
        <p:spPr>
          <a:xfrm>
            <a:off x="2618133" y="2834004"/>
            <a:ext cx="1279526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8" name="Google Shape;738;p37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39" name="Google Shape;739;p37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40" name="Google Shape;740;p37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741" name="Google Shape;741;p37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2" name="Google Shape;742;p37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7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7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7"/>
          <p:cNvSpPr txBox="1"/>
          <p:nvPr/>
        </p:nvSpPr>
        <p:spPr>
          <a:xfrm>
            <a:off x="2800350" y="2803680"/>
            <a:ext cx="1368426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6" name="Google Shape;746;p37"/>
          <p:cNvSpPr txBox="1"/>
          <p:nvPr/>
        </p:nvSpPr>
        <p:spPr>
          <a:xfrm>
            <a:off x="5690324" y="2803680"/>
            <a:ext cx="1368426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7" name="Google Shape;747;p37"/>
          <p:cNvSpPr txBox="1"/>
          <p:nvPr/>
        </p:nvSpPr>
        <p:spPr>
          <a:xfrm>
            <a:off x="7412761" y="2797410"/>
            <a:ext cx="1368426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8" name="Google Shape;748;p37"/>
          <p:cNvSpPr txBox="1"/>
          <p:nvPr/>
        </p:nvSpPr>
        <p:spPr>
          <a:xfrm>
            <a:off x="10302735" y="2822410"/>
            <a:ext cx="1368426" cy="594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9" name="Google Shape;749;p37"/>
          <p:cNvSpPr/>
          <p:nvPr/>
        </p:nvSpPr>
        <p:spPr>
          <a:xfrm rot="5400000">
            <a:off x="6978787" y="418291"/>
            <a:ext cx="396323" cy="4429401"/>
          </a:xfrm>
          <a:prstGeom prst="leftBrace">
            <a:avLst>
              <a:gd fmla="val 61207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0" name="Google Shape;750;p37"/>
          <p:cNvGrpSpPr/>
          <p:nvPr/>
        </p:nvGrpSpPr>
        <p:grpSpPr>
          <a:xfrm>
            <a:off x="4783248" y="1231395"/>
            <a:ext cx="4787399" cy="1136560"/>
            <a:chOff x="4313203" y="1201109"/>
            <a:chExt cx="4787399" cy="1136560"/>
          </a:xfrm>
        </p:grpSpPr>
        <p:sp>
          <p:nvSpPr>
            <p:cNvPr id="751" name="Google Shape;751;p37"/>
            <p:cNvSpPr txBox="1"/>
            <p:nvPr/>
          </p:nvSpPr>
          <p:spPr>
            <a:xfrm>
              <a:off x="4433353" y="1201109"/>
              <a:ext cx="4244699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סיבוכיות אקפוננציאלית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7"/>
            <p:cNvSpPr txBox="1"/>
            <p:nvPr/>
          </p:nvSpPr>
          <p:spPr>
            <a:xfrm>
              <a:off x="4313203" y="1742674"/>
              <a:ext cx="4787399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Exponential complexity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8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58" name="Google Shape;758;p38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59" name="Google Shape;759;p38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760" name="Google Shape;760;p38"/>
          <p:cNvSpPr txBox="1"/>
          <p:nvPr/>
        </p:nvSpPr>
        <p:spPr>
          <a:xfrm>
            <a:off x="4211770" y="2831467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61" name="Google Shape;761;p38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62" name="Google Shape;762;p38"/>
          <p:cNvSpPr txBox="1"/>
          <p:nvPr/>
        </p:nvSpPr>
        <p:spPr>
          <a:xfrm>
            <a:off x="7047094" y="2832896"/>
            <a:ext cx="1279526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63" name="Google Shape;763;p38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8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8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8"/>
          <p:cNvSpPr txBox="1"/>
          <p:nvPr/>
        </p:nvSpPr>
        <p:spPr>
          <a:xfrm>
            <a:off x="9665322" y="2834004"/>
            <a:ext cx="1349376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67" name="Google Shape;767;p38"/>
          <p:cNvSpPr/>
          <p:nvPr/>
        </p:nvSpPr>
        <p:spPr>
          <a:xfrm rot="5400000">
            <a:off x="7793312" y="-1053185"/>
            <a:ext cx="396323" cy="7372349"/>
          </a:xfrm>
          <a:prstGeom prst="leftBrace">
            <a:avLst>
              <a:gd fmla="val 61207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8" name="Google Shape;768;p38"/>
          <p:cNvGrpSpPr/>
          <p:nvPr/>
        </p:nvGrpSpPr>
        <p:grpSpPr>
          <a:xfrm>
            <a:off x="5706064" y="1234527"/>
            <a:ext cx="4633946" cy="1136560"/>
            <a:chOff x="4313204" y="1201109"/>
            <a:chExt cx="4633946" cy="1136560"/>
          </a:xfrm>
        </p:grpSpPr>
        <p:sp>
          <p:nvSpPr>
            <p:cNvPr id="769" name="Google Shape;769;p38"/>
            <p:cNvSpPr txBox="1"/>
            <p:nvPr/>
          </p:nvSpPr>
          <p:spPr>
            <a:xfrm>
              <a:off x="4582302" y="1201109"/>
              <a:ext cx="4095750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סיבוכיות פולינומיאלית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8"/>
            <p:cNvSpPr txBox="1"/>
            <p:nvPr/>
          </p:nvSpPr>
          <p:spPr>
            <a:xfrm>
              <a:off x="4313204" y="1742674"/>
              <a:ext cx="4633946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Polynomial complexity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1" name="Google Shape;771;p38"/>
          <p:cNvSpPr txBox="1"/>
          <p:nvPr/>
        </p:nvSpPr>
        <p:spPr>
          <a:xfrm>
            <a:off x="2283665" y="2829561"/>
            <a:ext cx="1861652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77" name="Google Shape;777;p39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78" name="Google Shape;778;p39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779" name="Google Shape;779;p39"/>
          <p:cNvSpPr txBox="1"/>
          <p:nvPr/>
        </p:nvSpPr>
        <p:spPr>
          <a:xfrm>
            <a:off x="4211770" y="2831467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0" name="Google Shape;780;p39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1" name="Google Shape;781;p39"/>
          <p:cNvSpPr txBox="1"/>
          <p:nvPr/>
        </p:nvSpPr>
        <p:spPr>
          <a:xfrm>
            <a:off x="7047094" y="2832896"/>
            <a:ext cx="1279526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2" name="Google Shape;782;p39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9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9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9"/>
          <p:cNvSpPr txBox="1"/>
          <p:nvPr/>
        </p:nvSpPr>
        <p:spPr>
          <a:xfrm>
            <a:off x="9665322" y="2834004"/>
            <a:ext cx="1349376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86" name="Google Shape;786;p39"/>
          <p:cNvSpPr txBox="1"/>
          <p:nvPr/>
        </p:nvSpPr>
        <p:spPr>
          <a:xfrm>
            <a:off x="2161096" y="2829561"/>
            <a:ext cx="1861652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787" name="Google Shape;787;p39"/>
          <p:cNvGrpSpPr/>
          <p:nvPr/>
        </p:nvGrpSpPr>
        <p:grpSpPr>
          <a:xfrm>
            <a:off x="800630" y="1234527"/>
            <a:ext cx="4827721" cy="1136560"/>
            <a:chOff x="4313203" y="1201109"/>
            <a:chExt cx="4827721" cy="1136560"/>
          </a:xfrm>
        </p:grpSpPr>
        <p:sp>
          <p:nvSpPr>
            <p:cNvPr id="788" name="Google Shape;788;p39"/>
            <p:cNvSpPr txBox="1"/>
            <p:nvPr/>
          </p:nvSpPr>
          <p:spPr>
            <a:xfrm>
              <a:off x="4582302" y="1201109"/>
              <a:ext cx="3889621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1" algn="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סיבוכיות לוגריתמית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9"/>
            <p:cNvSpPr txBox="1"/>
            <p:nvPr/>
          </p:nvSpPr>
          <p:spPr>
            <a:xfrm>
              <a:off x="4313203" y="1742674"/>
              <a:ext cx="4827721" cy="59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rPr lang="en-US" sz="3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Logarithmic complexity</a:t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0" name="Google Shape;790;p39"/>
          <p:cNvSpPr txBox="1"/>
          <p:nvPr/>
        </p:nvSpPr>
        <p:spPr>
          <a:xfrm>
            <a:off x="940538" y="4829176"/>
            <a:ext cx="389125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תת לינארית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9"/>
          <p:cNvSpPr txBox="1"/>
          <p:nvPr/>
        </p:nvSpPr>
        <p:spPr>
          <a:xfrm>
            <a:off x="703743" y="5370741"/>
            <a:ext cx="4364849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Sublinear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0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797" name="Google Shape;797;p40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798" name="Google Shape;798;p40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799" name="Google Shape;799;p40"/>
          <p:cNvSpPr txBox="1"/>
          <p:nvPr/>
        </p:nvSpPr>
        <p:spPr>
          <a:xfrm>
            <a:off x="4211770" y="2839716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0" name="Google Shape;800;p40"/>
          <p:cNvSpPr txBox="1"/>
          <p:nvPr/>
        </p:nvSpPr>
        <p:spPr>
          <a:xfrm>
            <a:off x="939665" y="2839716"/>
            <a:ext cx="10604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1" name="Google Shape;801;p40"/>
          <p:cNvSpPr txBox="1"/>
          <p:nvPr/>
        </p:nvSpPr>
        <p:spPr>
          <a:xfrm>
            <a:off x="8256146" y="2839716"/>
            <a:ext cx="1279526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2" name="Google Shape;802;p40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0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0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0"/>
          <p:cNvSpPr txBox="1"/>
          <p:nvPr/>
        </p:nvSpPr>
        <p:spPr>
          <a:xfrm>
            <a:off x="2161096" y="2839716"/>
            <a:ext cx="1861652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6" name="Google Shape;806;p40"/>
          <p:cNvSpPr txBox="1"/>
          <p:nvPr/>
        </p:nvSpPr>
        <p:spPr>
          <a:xfrm>
            <a:off x="5669558" y="2839716"/>
            <a:ext cx="206474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7" name="Google Shape;807;p40"/>
          <p:cNvSpPr txBox="1"/>
          <p:nvPr/>
        </p:nvSpPr>
        <p:spPr>
          <a:xfrm>
            <a:off x="9910156" y="2839716"/>
            <a:ext cx="2281844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41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13" name="Google Shape;813;p41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814" name="Google Shape;814;p41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815" name="Google Shape;815;p41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16" name="Google Shape;816;p41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7" name="Google Shape;817;p41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41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p41"/>
          <p:cNvSpPr txBox="1"/>
          <p:nvPr/>
        </p:nvSpPr>
        <p:spPr>
          <a:xfrm>
            <a:off x="5636728" y="2834004"/>
            <a:ext cx="186165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0" name="Google Shape;820;p41"/>
          <p:cNvSpPr txBox="1"/>
          <p:nvPr/>
        </p:nvSpPr>
        <p:spPr>
          <a:xfrm>
            <a:off x="9776927" y="2834004"/>
            <a:ext cx="1060451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1" name="Google Shape;821;p41"/>
          <p:cNvSpPr txBox="1"/>
          <p:nvPr/>
        </p:nvSpPr>
        <p:spPr>
          <a:xfrm>
            <a:off x="19178146" y="2832896"/>
            <a:ext cx="1279526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2" name="Google Shape;822;p41"/>
          <p:cNvSpPr txBox="1"/>
          <p:nvPr/>
        </p:nvSpPr>
        <p:spPr>
          <a:xfrm>
            <a:off x="14872825" y="2839716"/>
            <a:ext cx="206474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3" name="Google Shape;823;p41"/>
          <p:cNvSpPr txBox="1"/>
          <p:nvPr/>
        </p:nvSpPr>
        <p:spPr>
          <a:xfrm>
            <a:off x="20832156" y="2839716"/>
            <a:ext cx="2281844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24" name="Google Shape;824;p41"/>
          <p:cNvSpPr txBox="1"/>
          <p:nvPr/>
        </p:nvSpPr>
        <p:spPr>
          <a:xfrm>
            <a:off x="2576853" y="2834004"/>
            <a:ext cx="2483137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42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30" name="Google Shape;830;p42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831" name="Google Shape;831;p42"/>
          <p:cNvSpPr txBox="1"/>
          <p:nvPr>
            <p:ph idx="2" type="body"/>
          </p:nvPr>
        </p:nvSpPr>
        <p:spPr>
          <a:xfrm>
            <a:off x="10033000" y="696596"/>
            <a:ext cx="2159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סדרי גודל</a:t>
            </a:r>
            <a:endParaRPr/>
          </a:p>
        </p:txBody>
      </p:sp>
      <p:sp>
        <p:nvSpPr>
          <p:cNvPr id="832" name="Google Shape;832;p42"/>
          <p:cNvSpPr txBox="1"/>
          <p:nvPr/>
        </p:nvSpPr>
        <p:spPr>
          <a:xfrm>
            <a:off x="939665" y="2834004"/>
            <a:ext cx="1060451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3" name="Google Shape;833;p42"/>
          <p:cNvSpPr/>
          <p:nvPr/>
        </p:nvSpPr>
        <p:spPr>
          <a:xfrm>
            <a:off x="444500" y="3526155"/>
            <a:ext cx="11303000" cy="14795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2"/>
          <p:cNvSpPr txBox="1"/>
          <p:nvPr/>
        </p:nvSpPr>
        <p:spPr>
          <a:xfrm>
            <a:off x="317499" y="3674108"/>
            <a:ext cx="364476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42"/>
          <p:cNvSpPr txBox="1"/>
          <p:nvPr/>
        </p:nvSpPr>
        <p:spPr>
          <a:xfrm>
            <a:off x="7950199" y="3705697"/>
            <a:ext cx="379730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Higher complexity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42"/>
          <p:cNvSpPr txBox="1"/>
          <p:nvPr/>
        </p:nvSpPr>
        <p:spPr>
          <a:xfrm>
            <a:off x="9885848" y="2834004"/>
            <a:ext cx="1861652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7" name="Google Shape;837;p42"/>
          <p:cNvSpPr txBox="1"/>
          <p:nvPr/>
        </p:nvSpPr>
        <p:spPr>
          <a:xfrm>
            <a:off x="15220993" y="2834004"/>
            <a:ext cx="1060451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8" name="Google Shape;838;p42"/>
          <p:cNvSpPr txBox="1"/>
          <p:nvPr/>
        </p:nvSpPr>
        <p:spPr>
          <a:xfrm>
            <a:off x="19178146" y="2832896"/>
            <a:ext cx="1279526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39" name="Google Shape;839;p42"/>
          <p:cNvSpPr txBox="1"/>
          <p:nvPr/>
        </p:nvSpPr>
        <p:spPr>
          <a:xfrm>
            <a:off x="14872825" y="2839716"/>
            <a:ext cx="206474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0" name="Google Shape;840;p42"/>
          <p:cNvSpPr txBox="1"/>
          <p:nvPr/>
        </p:nvSpPr>
        <p:spPr>
          <a:xfrm>
            <a:off x="20832156" y="2839716"/>
            <a:ext cx="2281844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1" name="Google Shape;841;p42"/>
          <p:cNvSpPr txBox="1"/>
          <p:nvPr/>
        </p:nvSpPr>
        <p:spPr>
          <a:xfrm>
            <a:off x="5167653" y="2834004"/>
            <a:ext cx="2483137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42" name="Google Shape;842;p42"/>
          <p:cNvSpPr txBox="1"/>
          <p:nvPr/>
        </p:nvSpPr>
        <p:spPr>
          <a:xfrm>
            <a:off x="2321210" y="2832895"/>
            <a:ext cx="2483137" cy="594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3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;</a:t>
            </a:r>
            <a:endParaRPr/>
          </a:p>
        </p:txBody>
      </p:sp>
      <p:sp>
        <p:nvSpPr>
          <p:cNvPr id="848" name="Google Shape;848;p43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סימונים אחרים</a:t>
            </a:r>
            <a:endParaRPr/>
          </a:p>
        </p:txBody>
      </p:sp>
      <p:sp>
        <p:nvSpPr>
          <p:cNvPr id="849" name="Google Shape;849;p43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סימון O גדול</a:t>
            </a:r>
            <a:endParaRPr/>
          </a:p>
        </p:txBody>
      </p:sp>
      <p:sp>
        <p:nvSpPr>
          <p:cNvPr id="850" name="Google Shape;850;p43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51" name="Google Shape;851;p43"/>
          <p:cNvSpPr txBox="1"/>
          <p:nvPr/>
        </p:nvSpPr>
        <p:spPr>
          <a:xfrm>
            <a:off x="1466850" y="1408744"/>
            <a:ext cx="3727449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2" name="Google Shape;852;p43"/>
          <p:cNvSpPr txBox="1"/>
          <p:nvPr/>
        </p:nvSpPr>
        <p:spPr>
          <a:xfrm>
            <a:off x="5810248" y="1408743"/>
            <a:ext cx="5568951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3" name="Google Shape;853;p43"/>
          <p:cNvSpPr txBox="1"/>
          <p:nvPr/>
        </p:nvSpPr>
        <p:spPr>
          <a:xfrm>
            <a:off x="5111615" y="144001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43"/>
          <p:cNvSpPr txBox="1"/>
          <p:nvPr/>
        </p:nvSpPr>
        <p:spPr>
          <a:xfrm>
            <a:off x="3644765" y="2253766"/>
            <a:ext cx="8547235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6081" l="0" r="-2139" t="-2783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5" name="Google Shape;855;p43"/>
          <p:cNvSpPr txBox="1"/>
          <p:nvPr/>
        </p:nvSpPr>
        <p:spPr>
          <a:xfrm>
            <a:off x="1466850" y="2982754"/>
            <a:ext cx="3727449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6" name="Google Shape;856;p43"/>
          <p:cNvSpPr txBox="1"/>
          <p:nvPr/>
        </p:nvSpPr>
        <p:spPr>
          <a:xfrm>
            <a:off x="5810248" y="2982753"/>
            <a:ext cx="5568951" cy="59499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7" name="Google Shape;857;p43"/>
          <p:cNvSpPr txBox="1"/>
          <p:nvPr/>
        </p:nvSpPr>
        <p:spPr>
          <a:xfrm>
            <a:off x="5111615" y="301402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8" name="Google Shape;858;p43"/>
          <p:cNvSpPr txBox="1"/>
          <p:nvPr/>
        </p:nvSpPr>
        <p:spPr>
          <a:xfrm>
            <a:off x="10591800" y="3789388"/>
            <a:ext cx="16002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דוגמא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9" name="Google Shape;859;p43"/>
          <p:cNvSpPr txBox="1"/>
          <p:nvPr/>
        </p:nvSpPr>
        <p:spPr>
          <a:xfrm>
            <a:off x="4007905" y="3789388"/>
            <a:ext cx="4544484" cy="59499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0" name="Google Shape;860;p43"/>
          <p:cNvSpPr txBox="1"/>
          <p:nvPr/>
        </p:nvSpPr>
        <p:spPr>
          <a:xfrm>
            <a:off x="2454204" y="4533599"/>
            <a:ext cx="3107402" cy="594995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1" name="Google Shape;861;p43"/>
          <p:cNvSpPr txBox="1"/>
          <p:nvPr/>
        </p:nvSpPr>
        <p:spPr>
          <a:xfrm>
            <a:off x="6959600" y="4514268"/>
            <a:ext cx="3479800" cy="59499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2" name="Google Shape;862;p43"/>
          <p:cNvSpPr txBox="1"/>
          <p:nvPr/>
        </p:nvSpPr>
        <p:spPr>
          <a:xfrm>
            <a:off x="2454204" y="5151758"/>
            <a:ext cx="3107402" cy="594995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3" name="Google Shape;863;p43"/>
          <p:cNvSpPr txBox="1"/>
          <p:nvPr/>
        </p:nvSpPr>
        <p:spPr>
          <a:xfrm>
            <a:off x="6731000" y="5151758"/>
            <a:ext cx="3479800" cy="59499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4" name="Google Shape;864;p43"/>
          <p:cNvSpPr txBox="1"/>
          <p:nvPr/>
        </p:nvSpPr>
        <p:spPr>
          <a:xfrm>
            <a:off x="2349366" y="5786946"/>
            <a:ext cx="3107402" cy="59499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5" name="Google Shape;865;p43"/>
          <p:cNvSpPr txBox="1"/>
          <p:nvPr/>
        </p:nvSpPr>
        <p:spPr>
          <a:xfrm>
            <a:off x="6735233" y="5786946"/>
            <a:ext cx="3479800" cy="59499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67" name="Google Shape;67;p8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sp>
        <p:nvSpPr>
          <p:cNvPr id="68" name="Google Shape;68;p8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grpSp>
        <p:nvGrpSpPr>
          <p:cNvPr id="69" name="Google Shape;69;p8"/>
          <p:cNvGrpSpPr/>
          <p:nvPr/>
        </p:nvGrpSpPr>
        <p:grpSpPr>
          <a:xfrm>
            <a:off x="0" y="594994"/>
            <a:ext cx="7184571" cy="5250641"/>
            <a:chOff x="571500" y="1242689"/>
            <a:chExt cx="7184571" cy="5250641"/>
          </a:xfrm>
        </p:grpSpPr>
        <p:sp>
          <p:nvSpPr>
            <p:cNvPr id="70" name="Google Shape;70;p8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78" name="Google Shape;78;p8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lang="en-US" sz="18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print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79" name="Google Shape;79;p8"/>
            <p:cNvCxnSpPr/>
            <p:nvPr/>
          </p:nvCxnSpPr>
          <p:spPr>
            <a:xfrm>
              <a:off x="1333501" y="2784469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1333501" y="3846912"/>
              <a:ext cx="0" cy="16459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1841501" y="4395552"/>
              <a:ext cx="0" cy="54864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2" name="Google Shape;82;p8"/>
          <p:cNvSpPr txBox="1"/>
          <p:nvPr/>
        </p:nvSpPr>
        <p:spPr>
          <a:xfrm>
            <a:off x="7436471" y="593088"/>
            <a:ext cx="1020197" cy="624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[0,</a:t>
            </a:r>
            <a:endParaRPr b="0" i="0" sz="400">
              <a:solidFill>
                <a:srgbClr val="3B3B3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0.0007682000286877155, 0.0005425999406725168, 0.0005778000922873616, 0.0006636000471189618, 0.0005756000755354762, 0.0006232999730855227, 0.0006259001092985272, 0.0006594000151380897, 0.000659800018183887, 0.0006896000122651458, 0.0008490999462082982, 0.0007486999966204166, 0.000735200010240078, 0.0007317999843508005, 0.0008289999095723033, 0.0008039000676944852, 0.0008288000244647264, 0.0008541999850422144, 0.0008666999638080597, 0.0008917000377550721, 0.0009617999894544482, 0.0009389000479131937, 0.0010174000635743141, 0.0009621999925002456, 0.0011297999881207943, 0.0011477000080049038, 0.0019256999948993325, 0.0012887999182567, 0.0012743000406771898, 0.0021883000154048204, 0.001322499942034483, 0.0013067000545561314, 0.0013318000128492713, 0.0018001999706029892, 0.0019916000310331583, 0.0016953999875113368, 0.001394400023855269, 0.0015122999902814627, 0.0014749999390915036, 0.001453499891795218, 0.0014346999814733863, 0.0015022000297904015, 0.0019739000126719475, 0.0018144999630749226, 0.0018523000180721283, 0.0018553000409156084, 0.001609700033441186, 0.0015662000514566898, 0.0016343999886885285, 0.0016314000822603703, 0.0016632999759167433, 0.0017179999267682433, 0.0017256999853998423, 0.002203799900598824, 0.0017568999901413918, 0.001866700011305511, 0.0017844999674707651, 0.0018088000360876322, 0.0018180999904870987, 0.0021365999709814787, 0.0019164999248459935, 0.0019429000094532967, 0.0019257999956607819, 0.0019351999508216977, 0.0019372000824660063, 0.0019335000542923808, 0.002050900016911328, 0.0025731000350788236, 0.0020831000292673707, 0.0021877000108361244, 0.0021283000241965055, 0.0021175999427214265, 0.0021268000127747655, 0.0021573000121861696, 0.0021190999541431665, 0.0024518000427633524, 0.002388299908488989, 0.002571400022134185, 0.0022995000472292304, 0.002174000022932887, 0.0022360999137163162, 0.002297499915584922, 0.0024196000304073095, 0.0029476999770849943, 0.002355200005695224, 0.002524100011214614, 0.00227119994815439, 0.0023153999354690313, 0.0024624000070616603, 0.002913400065153837, 0.002558400039561093, 0.0023277000291273, 0.0025741999270394444, 0.002517100074328482, 0.003014200017787516, 0.002748599974438548, 0.0027701000217348337, 0.0026307000080123544, 0.0027271000435575843]</a:t>
            </a:r>
            <a:endParaRPr sz="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9248655" y="1898519"/>
            <a:ext cx="1920995" cy="212365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0.0008039000676944852, 0.0008288000244647264, 0.0008541999850422144, 0.0008666999638080597, 0.0008917000377550721, 0.0009617999894544482, 0.0009389000479131937, 0.0010174000635743141, 0.0009621999925002456, 0.0011297999881207943, 0.0011477000080049038, 0.0019256999948993325,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7436471" y="1454150"/>
            <a:ext cx="818529" cy="89058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44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71" name="Google Shape;871;p44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סימונים אחרים</a:t>
            </a:r>
            <a:endParaRPr/>
          </a:p>
        </p:txBody>
      </p:sp>
      <p:sp>
        <p:nvSpPr>
          <p:cNvPr id="872" name="Google Shape;872;p44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5050" l="0" r="-2139" t="-2783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873" name="Google Shape;873;p44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874" name="Google Shape;874;p44"/>
          <p:cNvSpPr txBox="1"/>
          <p:nvPr/>
        </p:nvSpPr>
        <p:spPr>
          <a:xfrm>
            <a:off x="1466850" y="1408744"/>
            <a:ext cx="3727449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5" name="Google Shape;875;p44"/>
          <p:cNvSpPr txBox="1"/>
          <p:nvPr/>
        </p:nvSpPr>
        <p:spPr>
          <a:xfrm>
            <a:off x="5111615" y="1440019"/>
            <a:ext cx="476251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4"/>
          <p:cNvSpPr txBox="1"/>
          <p:nvPr/>
        </p:nvSpPr>
        <p:spPr>
          <a:xfrm>
            <a:off x="5505182" y="1408743"/>
            <a:ext cx="3727449" cy="59499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77" name="Google Shape;877;p44"/>
          <p:cNvSpPr txBox="1"/>
          <p:nvPr/>
        </p:nvSpPr>
        <p:spPr>
          <a:xfrm>
            <a:off x="4619422" y="2285929"/>
            <a:ext cx="98438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4"/>
          <p:cNvSpPr txBox="1"/>
          <p:nvPr/>
        </p:nvSpPr>
        <p:spPr>
          <a:xfrm>
            <a:off x="5456768" y="2316026"/>
            <a:ext cx="3727449" cy="59499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5"/>
          <p:cNvSpPr/>
          <p:nvPr/>
        </p:nvSpPr>
        <p:spPr>
          <a:xfrm>
            <a:off x="2677886" y="3787226"/>
            <a:ext cx="1259114" cy="289473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45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85" name="Google Shape;885;p45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886" name="Google Shape;886;p45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מה הסיבוכיות O פה?</a:t>
            </a:r>
            <a:endParaRPr/>
          </a:p>
        </p:txBody>
      </p:sp>
      <p:sp>
        <p:nvSpPr>
          <p:cNvPr id="887" name="Google Shape;887;p45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grpSp>
        <p:nvGrpSpPr>
          <p:cNvPr id="888" name="Google Shape;888;p45"/>
          <p:cNvGrpSpPr/>
          <p:nvPr/>
        </p:nvGrpSpPr>
        <p:grpSpPr>
          <a:xfrm>
            <a:off x="0" y="594994"/>
            <a:ext cx="7184571" cy="5250641"/>
            <a:chOff x="571500" y="1242689"/>
            <a:chExt cx="7184571" cy="5250641"/>
          </a:xfrm>
        </p:grpSpPr>
        <p:sp>
          <p:nvSpPr>
            <p:cNvPr id="889" name="Google Shape;889;p45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noFill/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5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5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5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3" name="Google Shape;893;p45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5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95" name="Google Shape;895;p45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5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897" name="Google Shape;897;p45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matplotlib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pyplot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7F99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898" name="Google Shape;898;p45"/>
            <p:cNvCxnSpPr/>
            <p:nvPr/>
          </p:nvCxnSpPr>
          <p:spPr>
            <a:xfrm>
              <a:off x="1333501" y="2784469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9" name="Google Shape;899;p45"/>
            <p:cNvCxnSpPr/>
            <p:nvPr/>
          </p:nvCxnSpPr>
          <p:spPr>
            <a:xfrm>
              <a:off x="1333501" y="3846912"/>
              <a:ext cx="0" cy="16459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0" name="Google Shape;900;p45"/>
            <p:cNvCxnSpPr/>
            <p:nvPr/>
          </p:nvCxnSpPr>
          <p:spPr>
            <a:xfrm>
              <a:off x="1841501" y="4395552"/>
              <a:ext cx="0" cy="54864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901" name="Google Shape;901;p45"/>
          <p:cNvGrpSpPr/>
          <p:nvPr/>
        </p:nvGrpSpPr>
        <p:grpSpPr>
          <a:xfrm>
            <a:off x="5197699" y="2773891"/>
            <a:ext cx="5381625" cy="3933825"/>
            <a:chOff x="5998639" y="2636837"/>
            <a:chExt cx="5381625" cy="3933825"/>
          </a:xfrm>
        </p:grpSpPr>
        <p:pic>
          <p:nvPicPr>
            <p:cNvPr id="902" name="Google Shape;902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98639" y="2636837"/>
              <a:ext cx="5381625" cy="39338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03" name="Google Shape;903;p45"/>
            <p:cNvSpPr txBox="1"/>
            <p:nvPr/>
          </p:nvSpPr>
          <p:spPr>
            <a:xfrm>
              <a:off x="6578939" y="2755384"/>
              <a:ext cx="1211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4" name="Google Shape;904;p45"/>
          <p:cNvSpPr txBox="1"/>
          <p:nvPr/>
        </p:nvSpPr>
        <p:spPr>
          <a:xfrm>
            <a:off x="6874472" y="569832"/>
            <a:ext cx="1680904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5" name="Google Shape;905;p45"/>
          <p:cNvSpPr txBox="1"/>
          <p:nvPr/>
        </p:nvSpPr>
        <p:spPr>
          <a:xfrm>
            <a:off x="3644765" y="1180036"/>
            <a:ext cx="8547235" cy="156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למרות שלפעמים מוצאים</a:t>
            </a:r>
            <a:endParaRPr/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את n מוקדם, אנחנו</a:t>
            </a:r>
            <a:endParaRPr/>
          </a:p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בוחנים את המקרה הגרוע! 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6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911" name="Google Shape;911;p46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תרגיל</a:t>
            </a:r>
            <a:endParaRPr/>
          </a:p>
        </p:txBody>
      </p:sp>
      <p:sp>
        <p:nvSpPr>
          <p:cNvPr id="912" name="Google Shape;912;p46"/>
          <p:cNvSpPr txBox="1"/>
          <p:nvPr>
            <p:ph idx="2" type="body"/>
          </p:nvPr>
        </p:nvSpPr>
        <p:spPr>
          <a:xfrm>
            <a:off x="279401" y="594996"/>
            <a:ext cx="11912600" cy="1106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רשימה של מספרים בגודל נקראת מושלמת אם היא מכילה כל מספר פעם אחת בדיוק</a:t>
            </a:r>
            <a:endParaRPr/>
          </a:p>
        </p:txBody>
      </p:sp>
      <p:sp>
        <p:nvSpPr>
          <p:cNvPr id="913" name="Google Shape;913;p46"/>
          <p:cNvSpPr txBox="1"/>
          <p:nvPr/>
        </p:nvSpPr>
        <p:spPr>
          <a:xfrm>
            <a:off x="279401" y="1701800"/>
            <a:ext cx="11912600" cy="1106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יש לממש תכנית המקבלת רשימה של מספרים ומחזירה True אם היא מושלמת ו-False אם לא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4" name="Google Shape;914;p46"/>
          <p:cNvGrpSpPr/>
          <p:nvPr/>
        </p:nvGrpSpPr>
        <p:grpSpPr>
          <a:xfrm>
            <a:off x="188249" y="3298824"/>
            <a:ext cx="6913031" cy="2736850"/>
            <a:chOff x="1361017" y="3429000"/>
            <a:chExt cx="6913031" cy="2736850"/>
          </a:xfrm>
        </p:grpSpPr>
        <p:sp>
          <p:nvSpPr>
            <p:cNvPr id="915" name="Google Shape;915;p46"/>
            <p:cNvSpPr/>
            <p:nvPr/>
          </p:nvSpPr>
          <p:spPr>
            <a:xfrm>
              <a:off x="1361017" y="3429000"/>
              <a:ext cx="6913031" cy="273685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46"/>
            <p:cNvSpPr/>
            <p:nvPr/>
          </p:nvSpPr>
          <p:spPr>
            <a:xfrm>
              <a:off x="1361018" y="3429000"/>
              <a:ext cx="691303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6"/>
            <p:cNvSpPr/>
            <p:nvPr/>
          </p:nvSpPr>
          <p:spPr>
            <a:xfrm>
              <a:off x="1424518" y="3429000"/>
              <a:ext cx="250149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6"/>
            <p:cNvSpPr txBox="1"/>
            <p:nvPr/>
          </p:nvSpPr>
          <p:spPr>
            <a:xfrm>
              <a:off x="1780118" y="3475166"/>
              <a:ext cx="15997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loop_in_loop.py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6"/>
            <p:cNvSpPr/>
            <p:nvPr/>
          </p:nvSpPr>
          <p:spPr>
            <a:xfrm>
              <a:off x="1513418" y="3517900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46"/>
            <p:cNvSpPr txBox="1"/>
            <p:nvPr/>
          </p:nvSpPr>
          <p:spPr>
            <a:xfrm>
              <a:off x="3354515" y="3487866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1" name="Google Shape;921;p46"/>
            <p:cNvSpPr/>
            <p:nvPr/>
          </p:nvSpPr>
          <p:spPr>
            <a:xfrm>
              <a:off x="1361018" y="3810000"/>
              <a:ext cx="635000" cy="23558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46"/>
            <p:cNvSpPr txBox="1"/>
            <p:nvPr/>
          </p:nvSpPr>
          <p:spPr>
            <a:xfrm>
              <a:off x="1424518" y="3873500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923" name="Google Shape;923;p46"/>
            <p:cNvSpPr txBox="1"/>
            <p:nvPr/>
          </p:nvSpPr>
          <p:spPr>
            <a:xfrm>
              <a:off x="2123018" y="3873500"/>
              <a:ext cx="6093882" cy="166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000FF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perfect_list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len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+</a:t>
              </a:r>
              <a:r>
                <a:rPr b="0" i="0" lang="en-US" sz="24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24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len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==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A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24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j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70C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b="0" i="0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2400"/>
                <a:buFont typeface="Consolas"/>
                <a:buNone/>
              </a:pP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24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24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2400" u="none" cap="none" strike="noStrike">
                  <a:solidFill>
                    <a:srgbClr val="0070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b="0" i="0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24" name="Google Shape;924;p46"/>
            <p:cNvCxnSpPr/>
            <p:nvPr/>
          </p:nvCxnSpPr>
          <p:spPr>
            <a:xfrm>
              <a:off x="2137836" y="4260413"/>
              <a:ext cx="0" cy="170858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5" name="Google Shape;925;p46"/>
            <p:cNvCxnSpPr/>
            <p:nvPr/>
          </p:nvCxnSpPr>
          <p:spPr>
            <a:xfrm>
              <a:off x="2859618" y="4597400"/>
              <a:ext cx="0" cy="1022985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6" name="Google Shape;926;p46"/>
            <p:cNvCxnSpPr/>
            <p:nvPr/>
          </p:nvCxnSpPr>
          <p:spPr>
            <a:xfrm>
              <a:off x="3532315" y="4946213"/>
              <a:ext cx="0" cy="68580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7" name="Google Shape;927;p46"/>
            <p:cNvCxnSpPr/>
            <p:nvPr/>
          </p:nvCxnSpPr>
          <p:spPr>
            <a:xfrm>
              <a:off x="4148668" y="5357693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28" name="Google Shape;928;p46"/>
          <p:cNvSpPr txBox="1"/>
          <p:nvPr/>
        </p:nvSpPr>
        <p:spPr>
          <a:xfrm>
            <a:off x="8801772" y="3112015"/>
            <a:ext cx="313847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זמן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46"/>
          <p:cNvSpPr txBox="1"/>
          <p:nvPr/>
        </p:nvSpPr>
        <p:spPr>
          <a:xfrm>
            <a:off x="8392197" y="3734431"/>
            <a:ext cx="3079078" cy="10439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30" name="Google Shape;930;p46"/>
          <p:cNvSpPr txBox="1"/>
          <p:nvPr/>
        </p:nvSpPr>
        <p:spPr>
          <a:xfrm>
            <a:off x="8801772" y="4930019"/>
            <a:ext cx="313847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מקום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46"/>
          <p:cNvSpPr txBox="1"/>
          <p:nvPr/>
        </p:nvSpPr>
        <p:spPr>
          <a:xfrm>
            <a:off x="9068472" y="5617527"/>
            <a:ext cx="1726528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47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937" name="Google Shape;937;p47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תרגיל</a:t>
            </a:r>
            <a:endParaRPr/>
          </a:p>
        </p:txBody>
      </p:sp>
      <p:sp>
        <p:nvSpPr>
          <p:cNvPr id="938" name="Google Shape;938;p47"/>
          <p:cNvSpPr txBox="1"/>
          <p:nvPr>
            <p:ph idx="2" type="body"/>
          </p:nvPr>
        </p:nvSpPr>
        <p:spPr>
          <a:xfrm>
            <a:off x="279401" y="594996"/>
            <a:ext cx="11912600" cy="1106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רשימה של מספרים בגודל נקראת מושלמת אם היא מכילה כל מספר פעם אחת בדיוק</a:t>
            </a:r>
            <a:endParaRPr/>
          </a:p>
        </p:txBody>
      </p:sp>
      <p:sp>
        <p:nvSpPr>
          <p:cNvPr id="939" name="Google Shape;939;p47"/>
          <p:cNvSpPr txBox="1"/>
          <p:nvPr/>
        </p:nvSpPr>
        <p:spPr>
          <a:xfrm>
            <a:off x="279401" y="1701800"/>
            <a:ext cx="11912600" cy="1106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יש לממש תכנית המקבלת רשימה של מספרים ומחזירה True אם היא מושלמת ו-False אם לא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0" name="Google Shape;940;p47"/>
          <p:cNvGrpSpPr/>
          <p:nvPr/>
        </p:nvGrpSpPr>
        <p:grpSpPr>
          <a:xfrm>
            <a:off x="188249" y="3298824"/>
            <a:ext cx="6913031" cy="2736850"/>
            <a:chOff x="1361017" y="3429000"/>
            <a:chExt cx="6913031" cy="2736850"/>
          </a:xfrm>
        </p:grpSpPr>
        <p:sp>
          <p:nvSpPr>
            <p:cNvPr id="941" name="Google Shape;941;p47"/>
            <p:cNvSpPr/>
            <p:nvPr/>
          </p:nvSpPr>
          <p:spPr>
            <a:xfrm>
              <a:off x="1361017" y="3429000"/>
              <a:ext cx="6913031" cy="273685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7"/>
            <p:cNvSpPr/>
            <p:nvPr/>
          </p:nvSpPr>
          <p:spPr>
            <a:xfrm>
              <a:off x="1361018" y="3429000"/>
              <a:ext cx="691303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7"/>
            <p:cNvSpPr/>
            <p:nvPr/>
          </p:nvSpPr>
          <p:spPr>
            <a:xfrm>
              <a:off x="1424518" y="3429000"/>
              <a:ext cx="2501497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7"/>
            <p:cNvSpPr txBox="1"/>
            <p:nvPr/>
          </p:nvSpPr>
          <p:spPr>
            <a:xfrm>
              <a:off x="1780118" y="3475166"/>
              <a:ext cx="162704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memoization.py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5" name="Google Shape;945;p47"/>
            <p:cNvSpPr/>
            <p:nvPr/>
          </p:nvSpPr>
          <p:spPr>
            <a:xfrm>
              <a:off x="1513418" y="3517900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7"/>
            <p:cNvSpPr txBox="1"/>
            <p:nvPr/>
          </p:nvSpPr>
          <p:spPr>
            <a:xfrm>
              <a:off x="3354515" y="3487866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7" name="Google Shape;947;p47"/>
            <p:cNvSpPr/>
            <p:nvPr/>
          </p:nvSpPr>
          <p:spPr>
            <a:xfrm>
              <a:off x="1361018" y="3810000"/>
              <a:ext cx="635000" cy="235585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7"/>
            <p:cNvSpPr txBox="1"/>
            <p:nvPr/>
          </p:nvSpPr>
          <p:spPr>
            <a:xfrm>
              <a:off x="1424518" y="3873500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</p:txBody>
        </p:sp>
        <p:sp>
          <p:nvSpPr>
            <p:cNvPr id="949" name="Google Shape;949;p47"/>
            <p:cNvSpPr txBox="1"/>
            <p:nvPr/>
          </p:nvSpPr>
          <p:spPr>
            <a:xfrm>
              <a:off x="2123018" y="3873500"/>
              <a:ext cx="6093882" cy="16619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all_unique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memory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lang="en-US" sz="2400">
                  <a:solidFill>
                    <a:srgbClr val="0070C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lang="en-US" sz="2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lang="en-US" sz="2400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len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lang="en-US" sz="24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lang="en-US" sz="24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memory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    </a:t>
              </a:r>
              <a:r>
                <a:rPr b="0" lang="en-US" sz="24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70C1"/>
                  </a:solidFill>
                  <a:latin typeface="Consolas"/>
                  <a:ea typeface="Consolas"/>
                  <a:cs typeface="Consolas"/>
                  <a:sym typeface="Consolas"/>
                </a:rPr>
                <a:t>False</a:t>
              </a:r>
              <a:endParaRPr b="0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memory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lang="en-US" sz="24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 </a:t>
              </a:r>
              <a:r>
                <a:rPr b="0" lang="en-US" sz="2400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lang="en-US" sz="24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2400">
                  <a:solidFill>
                    <a:srgbClr val="0070C1"/>
                  </a:solidFill>
                  <a:latin typeface="Consolas"/>
                  <a:ea typeface="Consolas"/>
                  <a:cs typeface="Consolas"/>
                  <a:sym typeface="Consolas"/>
                </a:rPr>
                <a:t>True</a:t>
              </a:r>
              <a:endParaRPr b="0" sz="2400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950" name="Google Shape;950;p47"/>
            <p:cNvCxnSpPr/>
            <p:nvPr/>
          </p:nvCxnSpPr>
          <p:spPr>
            <a:xfrm>
              <a:off x="2137836" y="4260413"/>
              <a:ext cx="0" cy="1708587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1" name="Google Shape;951;p47"/>
            <p:cNvCxnSpPr/>
            <p:nvPr/>
          </p:nvCxnSpPr>
          <p:spPr>
            <a:xfrm>
              <a:off x="2859618" y="4954465"/>
              <a:ext cx="0" cy="1022985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2" name="Google Shape;952;p47"/>
            <p:cNvCxnSpPr/>
            <p:nvPr/>
          </p:nvCxnSpPr>
          <p:spPr>
            <a:xfrm>
              <a:off x="3532315" y="5357693"/>
              <a:ext cx="0" cy="322383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3" name="Google Shape;953;p47"/>
            <p:cNvCxnSpPr/>
            <p:nvPr/>
          </p:nvCxnSpPr>
          <p:spPr>
            <a:xfrm>
              <a:off x="4148668" y="5357693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954" name="Google Shape;954;p47"/>
          <p:cNvSpPr txBox="1"/>
          <p:nvPr/>
        </p:nvSpPr>
        <p:spPr>
          <a:xfrm>
            <a:off x="8392197" y="3780346"/>
            <a:ext cx="3079078" cy="104394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5" name="Google Shape;955;p47"/>
          <p:cNvSpPr txBox="1"/>
          <p:nvPr/>
        </p:nvSpPr>
        <p:spPr>
          <a:xfrm>
            <a:off x="9068472" y="5738176"/>
            <a:ext cx="1726528" cy="59499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6" name="Google Shape;956;p47"/>
          <p:cNvSpPr txBox="1"/>
          <p:nvPr/>
        </p:nvSpPr>
        <p:spPr>
          <a:xfrm>
            <a:off x="8801772" y="3112015"/>
            <a:ext cx="313847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זמן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47"/>
          <p:cNvSpPr txBox="1"/>
          <p:nvPr/>
        </p:nvSpPr>
        <p:spPr>
          <a:xfrm>
            <a:off x="8801772" y="4930019"/>
            <a:ext cx="3138478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סיבוכיות מקום</a:t>
            </a:r>
            <a:endParaRPr sz="3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91" name="Google Shape;91;p9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sp>
        <p:nvSpPr>
          <p:cNvPr id="92" name="Google Shape;92;p9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grpSp>
        <p:nvGrpSpPr>
          <p:cNvPr id="93" name="Google Shape;93;p9"/>
          <p:cNvGrpSpPr/>
          <p:nvPr/>
        </p:nvGrpSpPr>
        <p:grpSpPr>
          <a:xfrm>
            <a:off x="0" y="594994"/>
            <a:ext cx="7184571" cy="5250641"/>
            <a:chOff x="571500" y="1242689"/>
            <a:chExt cx="7184571" cy="5250641"/>
          </a:xfrm>
        </p:grpSpPr>
        <p:sp>
          <p:nvSpPr>
            <p:cNvPr id="94" name="Google Shape;94;p9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9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9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9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9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9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02" name="Google Shape;102;p9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matplotlib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pyplot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7F99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103" name="Google Shape;103;p9"/>
            <p:cNvCxnSpPr/>
            <p:nvPr/>
          </p:nvCxnSpPr>
          <p:spPr>
            <a:xfrm>
              <a:off x="1333501" y="2784469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>
              <a:off x="1333501" y="3846912"/>
              <a:ext cx="0" cy="16459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1841501" y="4395552"/>
              <a:ext cx="0" cy="54864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id="106" name="Google Shape;10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1815" y="2681287"/>
            <a:ext cx="5457825" cy="3933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9"/>
          <p:cNvSpPr txBox="1"/>
          <p:nvPr/>
        </p:nvSpPr>
        <p:spPr>
          <a:xfrm rot="-1299368">
            <a:off x="6582419" y="3077607"/>
            <a:ext cx="2824812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למה יש קפיצות?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9"/>
          <p:cNvSpPr txBox="1"/>
          <p:nvPr/>
        </p:nvSpPr>
        <p:spPr>
          <a:xfrm>
            <a:off x="7759700" y="1189986"/>
            <a:ext cx="3925856" cy="1077218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נראה שיש קשר לינארי בין הזמן לגודל הרשימה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6447211" y="2761721"/>
            <a:ext cx="1211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b="0" i="0" lang="en-US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/>
          <p:nvPr/>
        </p:nvSpPr>
        <p:spPr>
          <a:xfrm>
            <a:off x="2677886" y="3787226"/>
            <a:ext cx="1259114" cy="289473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0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117" name="Google Shape;117;p10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sp>
        <p:nvSpPr>
          <p:cNvPr id="118" name="Google Shape;118;p10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grpSp>
        <p:nvGrpSpPr>
          <p:cNvPr id="119" name="Google Shape;119;p10"/>
          <p:cNvGrpSpPr/>
          <p:nvPr/>
        </p:nvGrpSpPr>
        <p:grpSpPr>
          <a:xfrm>
            <a:off x="0" y="594994"/>
            <a:ext cx="7184571" cy="5250641"/>
            <a:chOff x="571500" y="1242689"/>
            <a:chExt cx="7184571" cy="5250641"/>
          </a:xfrm>
        </p:grpSpPr>
        <p:sp>
          <p:nvSpPr>
            <p:cNvPr id="120" name="Google Shape;120;p10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noFill/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0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0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28" name="Google Shape;128;p10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sum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matplotlib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pyplot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7F99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129" name="Google Shape;129;p10"/>
            <p:cNvCxnSpPr/>
            <p:nvPr/>
          </p:nvCxnSpPr>
          <p:spPr>
            <a:xfrm>
              <a:off x="1333501" y="2784469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10"/>
            <p:cNvCxnSpPr/>
            <p:nvPr/>
          </p:nvCxnSpPr>
          <p:spPr>
            <a:xfrm>
              <a:off x="1333501" y="3846912"/>
              <a:ext cx="0" cy="16459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41501" y="4395552"/>
              <a:ext cx="0" cy="54864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/>
          <p:nvPr/>
        </p:nvSpPr>
        <p:spPr>
          <a:xfrm>
            <a:off x="2677886" y="3787226"/>
            <a:ext cx="1259114" cy="289473"/>
          </a:xfrm>
          <a:prstGeom prst="rect">
            <a:avLst/>
          </a:prstGeom>
          <a:solidFill>
            <a:srgbClr val="F2A98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38" name="Google Shape;138;p11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139" name="Google Shape;139;p11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sp>
        <p:nvSpPr>
          <p:cNvPr id="140" name="Google Shape;140;p11"/>
          <p:cNvSpPr txBox="1"/>
          <p:nvPr>
            <p:ph idx="3" type="body"/>
          </p:nvPr>
        </p:nvSpPr>
        <p:spPr>
          <a:xfrm>
            <a:off x="0" y="594996"/>
            <a:ext cx="68580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/>
          </a:p>
        </p:txBody>
      </p:sp>
      <p:grpSp>
        <p:nvGrpSpPr>
          <p:cNvPr id="141" name="Google Shape;141;p11"/>
          <p:cNvGrpSpPr/>
          <p:nvPr/>
        </p:nvGrpSpPr>
        <p:grpSpPr>
          <a:xfrm>
            <a:off x="0" y="594994"/>
            <a:ext cx="7184571" cy="5250641"/>
            <a:chOff x="571500" y="1242689"/>
            <a:chExt cx="7184571" cy="5250641"/>
          </a:xfrm>
        </p:grpSpPr>
        <p:sp>
          <p:nvSpPr>
            <p:cNvPr id="142" name="Google Shape;142;p11"/>
            <p:cNvSpPr/>
            <p:nvPr/>
          </p:nvSpPr>
          <p:spPr>
            <a:xfrm>
              <a:off x="571500" y="1242689"/>
              <a:ext cx="7184569" cy="5168997"/>
            </a:xfrm>
            <a:prstGeom prst="rect">
              <a:avLst/>
            </a:prstGeom>
            <a:noFill/>
            <a:ln cap="flat" cmpd="sng" w="19050">
              <a:solidFill>
                <a:srgbClr val="EEEEE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1"/>
            <p:cNvSpPr/>
            <p:nvPr/>
          </p:nvSpPr>
          <p:spPr>
            <a:xfrm>
              <a:off x="571501" y="1242689"/>
              <a:ext cx="7184570" cy="3810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635001" y="1242689"/>
              <a:ext cx="2583442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1"/>
            <p:cNvSpPr txBox="1"/>
            <p:nvPr/>
          </p:nvSpPr>
          <p:spPr>
            <a:xfrm>
              <a:off x="990601" y="1288855"/>
              <a:ext cx="168174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measure_sum.py</a:t>
              </a:r>
              <a:endParaRPr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723901" y="1331589"/>
              <a:ext cx="203200" cy="203200"/>
            </a:xfrm>
            <a:prstGeom prst="rect">
              <a:avLst/>
            </a:prstGeom>
            <a:solidFill>
              <a:srgbClr val="3572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1"/>
            <p:cNvSpPr txBox="1"/>
            <p:nvPr/>
          </p:nvSpPr>
          <p:spPr>
            <a:xfrm>
              <a:off x="2646943" y="1301555"/>
              <a:ext cx="355600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1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rgbClr val="000000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×</a:t>
              </a:r>
              <a:endParaRPr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571501" y="1623690"/>
              <a:ext cx="635000" cy="4787996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1"/>
            <p:cNvSpPr txBox="1"/>
            <p:nvPr/>
          </p:nvSpPr>
          <p:spPr>
            <a:xfrm>
              <a:off x="635001" y="1687189"/>
              <a:ext cx="50800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8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9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10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11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12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13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14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15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16</a:t>
              </a:r>
              <a:endParaRPr/>
            </a:p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999999"/>
                  </a:solidFill>
                  <a:latin typeface="Consolas"/>
                  <a:ea typeface="Consolas"/>
                  <a:cs typeface="Consolas"/>
                  <a:sym typeface="Consolas"/>
                </a:rPr>
                <a:t>17</a:t>
              </a:r>
              <a:endParaRPr/>
            </a:p>
          </p:txBody>
        </p:sp>
        <p:sp>
          <p:nvSpPr>
            <p:cNvPr id="150" name="Google Shape;150;p11"/>
            <p:cNvSpPr txBox="1"/>
            <p:nvPr/>
          </p:nvSpPr>
          <p:spPr>
            <a:xfrm>
              <a:off x="1333501" y="1687190"/>
              <a:ext cx="6422570" cy="48061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random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randint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_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)]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[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*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AF00D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for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range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 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generate_random_ints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timeit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00FF"/>
                  </a:solidFill>
                  <a:latin typeface="Consolas"/>
                  <a:ea typeface="Consolas"/>
                  <a:cs typeface="Consolas"/>
                  <a:sym typeface="Consolas"/>
                </a:rPr>
                <a:t>lambda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,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number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98658"/>
                  </a:solidFill>
                  <a:latin typeface="Consolas"/>
                  <a:ea typeface="Consolas"/>
                  <a:cs typeface="Consolas"/>
                  <a:sym typeface="Consolas"/>
                </a:rPr>
                <a:t>10000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)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    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[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i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]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time_i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B3B3B"/>
                </a:buClr>
                <a:buSzPts val="1800"/>
                <a:buFont typeface="Consolas"/>
                <a:buNone/>
              </a:pPr>
              <a:b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</a:b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import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matplotlib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pyplot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as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endParaRPr b="0" i="0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267F99"/>
                </a:buClr>
                <a:buSzPts val="1800"/>
                <a:buFont typeface="Consolas"/>
                <a:buNone/>
              </a:pPr>
              <a:r>
                <a:rPr b="0" i="0" lang="en-US" sz="1800" u="none" cap="none" strike="noStrike">
                  <a:solidFill>
                    <a:srgbClr val="267F99"/>
                  </a:solidFill>
                  <a:latin typeface="Consolas"/>
                  <a:ea typeface="Consolas"/>
                  <a:cs typeface="Consolas"/>
                  <a:sym typeface="Consolas"/>
                </a:rPr>
                <a:t>plt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b="0" i="0" lang="en-US" sz="1800" u="none" cap="none" strike="noStrike">
                  <a:solidFill>
                    <a:srgbClr val="795E26"/>
                  </a:solidFill>
                  <a:latin typeface="Consolas"/>
                  <a:ea typeface="Consolas"/>
                  <a:cs typeface="Consolas"/>
                  <a:sym typeface="Consolas"/>
                </a:rPr>
                <a:t>plot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b="0" i="0" lang="en-US" sz="1800" u="none" cap="none" strike="noStrike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time</a:t>
              </a:r>
              <a:r>
                <a:rPr b="0" i="0" lang="en-US" sz="1800" u="none" cap="none" strike="noStrike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endParaRPr/>
            </a:p>
          </p:txBody>
        </p:sp>
        <p:cxnSp>
          <p:nvCxnSpPr>
            <p:cNvPr id="151" name="Google Shape;151;p11"/>
            <p:cNvCxnSpPr/>
            <p:nvPr/>
          </p:nvCxnSpPr>
          <p:spPr>
            <a:xfrm>
              <a:off x="1333501" y="2784469"/>
              <a:ext cx="0" cy="2743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2" name="Google Shape;152;p11"/>
            <p:cNvCxnSpPr/>
            <p:nvPr/>
          </p:nvCxnSpPr>
          <p:spPr>
            <a:xfrm>
              <a:off x="1333501" y="3846912"/>
              <a:ext cx="0" cy="164592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3" name="Google Shape;153;p11"/>
            <p:cNvCxnSpPr/>
            <p:nvPr/>
          </p:nvCxnSpPr>
          <p:spPr>
            <a:xfrm>
              <a:off x="1841501" y="4395552"/>
              <a:ext cx="0" cy="548640"/>
            </a:xfrm>
            <a:prstGeom prst="straightConnector1">
              <a:avLst/>
            </a:prstGeom>
            <a:noFill/>
            <a:ln cap="flat" cmpd="sng" w="9525">
              <a:solidFill>
                <a:srgbClr val="999999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grpSp>
        <p:nvGrpSpPr>
          <p:cNvPr id="154" name="Google Shape;154;p11"/>
          <p:cNvGrpSpPr/>
          <p:nvPr/>
        </p:nvGrpSpPr>
        <p:grpSpPr>
          <a:xfrm>
            <a:off x="6354239" y="2511424"/>
            <a:ext cx="5381625" cy="3933825"/>
            <a:chOff x="5998639" y="2636837"/>
            <a:chExt cx="5381625" cy="3933825"/>
          </a:xfrm>
        </p:grpSpPr>
        <p:pic>
          <p:nvPicPr>
            <p:cNvPr id="155" name="Google Shape;15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998639" y="2636837"/>
              <a:ext cx="5381625" cy="39338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56" name="Google Shape;156;p11"/>
            <p:cNvSpPr txBox="1"/>
            <p:nvPr/>
          </p:nvSpPr>
          <p:spPr>
            <a:xfrm>
              <a:off x="6578939" y="2755384"/>
              <a:ext cx="1211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62" name="Google Shape;162;p12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163" name="Google Shape;163;p12"/>
          <p:cNvSpPr txBox="1"/>
          <p:nvPr>
            <p:ph idx="2" type="body"/>
          </p:nvPr>
        </p:nvSpPr>
        <p:spPr>
          <a:xfrm>
            <a:off x="3644765" y="594996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זמן?</a:t>
            </a:r>
            <a:endParaRPr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937" y="2511424"/>
            <a:ext cx="5457825" cy="39338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" name="Google Shape;165;p12"/>
          <p:cNvSpPr txBox="1"/>
          <p:nvPr/>
        </p:nvSpPr>
        <p:spPr>
          <a:xfrm>
            <a:off x="1005333" y="2591858"/>
            <a:ext cx="1211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sum</a:t>
            </a:r>
            <a:r>
              <a:rPr b="0" i="0" lang="en-US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8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lst</a:t>
            </a:r>
            <a:r>
              <a:rPr b="0" i="0" lang="en-US" sz="18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2"/>
          <p:cNvGrpSpPr/>
          <p:nvPr/>
        </p:nvGrpSpPr>
        <p:grpSpPr>
          <a:xfrm>
            <a:off x="6354239" y="2511424"/>
            <a:ext cx="5381625" cy="3933825"/>
            <a:chOff x="5998639" y="2636837"/>
            <a:chExt cx="5381625" cy="3933825"/>
          </a:xfrm>
        </p:grpSpPr>
        <p:pic>
          <p:nvPicPr>
            <p:cNvPr id="167" name="Google Shape;167;p1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98639" y="2636837"/>
              <a:ext cx="5381625" cy="3933825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68" name="Google Shape;168;p12"/>
            <p:cNvSpPr txBox="1"/>
            <p:nvPr/>
          </p:nvSpPr>
          <p:spPr>
            <a:xfrm>
              <a:off x="6578939" y="2755384"/>
              <a:ext cx="121126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n </a:t>
              </a:r>
              <a:r>
                <a:rPr b="0" lang="en-US" sz="1800">
                  <a:solidFill>
                    <a:srgbClr val="AF00DB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b="0" lang="en-US" sz="1800">
                  <a:solidFill>
                    <a:srgbClr val="3B3B3B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b="0" lang="en-US" sz="1800">
                  <a:solidFill>
                    <a:srgbClr val="001080"/>
                  </a:solidFill>
                  <a:latin typeface="Consolas"/>
                  <a:ea typeface="Consolas"/>
                  <a:cs typeface="Consolas"/>
                  <a:sym typeface="Consolas"/>
                </a:rPr>
                <a:t>lst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" name="Google Shape;169;p12"/>
          <p:cNvSpPr txBox="1"/>
          <p:nvPr/>
        </p:nvSpPr>
        <p:spPr>
          <a:xfrm>
            <a:off x="4100476" y="1440804"/>
            <a:ext cx="3817906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למה יש הבדל בזמנים? 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0" y="2"/>
            <a:ext cx="105156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75" name="Google Shape;175;p13"/>
          <p:cNvSpPr txBox="1"/>
          <p:nvPr>
            <p:ph idx="1" type="body"/>
          </p:nvPr>
        </p:nvSpPr>
        <p:spPr>
          <a:xfrm>
            <a:off x="3644765" y="-1"/>
            <a:ext cx="8547235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/>
              <a:t>איך מודדים ביצועים של אלגוריתם?</a:t>
            </a:r>
            <a:endParaRPr/>
          </a:p>
        </p:txBody>
      </p:sp>
      <p:sp>
        <p:nvSpPr>
          <p:cNvPr id="176" name="Google Shape;176;p13"/>
          <p:cNvSpPr txBox="1"/>
          <p:nvPr>
            <p:ph idx="2" type="body"/>
          </p:nvPr>
        </p:nvSpPr>
        <p:spPr>
          <a:xfrm>
            <a:off x="1333501" y="594996"/>
            <a:ext cx="10858500" cy="594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/>
              <a:t>בלי למדוד זמנים, איזה פונקציה לוקחת פחות זמן?</a:t>
            </a:r>
            <a:endParaRPr/>
          </a:p>
        </p:txBody>
      </p:sp>
      <p:sp>
        <p:nvSpPr>
          <p:cNvPr id="177" name="Google Shape;177;p13"/>
          <p:cNvSpPr/>
          <p:nvPr/>
        </p:nvSpPr>
        <p:spPr>
          <a:xfrm>
            <a:off x="236538" y="1644640"/>
            <a:ext cx="6350000" cy="4968815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EEEEE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3"/>
          <p:cNvSpPr/>
          <p:nvPr/>
        </p:nvSpPr>
        <p:spPr>
          <a:xfrm>
            <a:off x="236538" y="1644640"/>
            <a:ext cx="6350000" cy="3810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3"/>
          <p:cNvSpPr/>
          <p:nvPr/>
        </p:nvSpPr>
        <p:spPr>
          <a:xfrm>
            <a:off x="300038" y="1644640"/>
            <a:ext cx="2088307" cy="381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/>
        </p:nvSpPr>
        <p:spPr>
          <a:xfrm>
            <a:off x="655638" y="1690806"/>
            <a:ext cx="1186607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compare.py</a:t>
            </a:r>
            <a:endParaRPr sz="18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1" name="Google Shape;181;p13"/>
          <p:cNvSpPr/>
          <p:nvPr/>
        </p:nvSpPr>
        <p:spPr>
          <a:xfrm>
            <a:off x="388938" y="1733540"/>
            <a:ext cx="203200" cy="203200"/>
          </a:xfrm>
          <a:prstGeom prst="rect">
            <a:avLst/>
          </a:prstGeom>
          <a:solidFill>
            <a:srgbClr val="3572A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3"/>
          <p:cNvSpPr txBox="1"/>
          <p:nvPr/>
        </p:nvSpPr>
        <p:spPr>
          <a:xfrm>
            <a:off x="1816845" y="1703506"/>
            <a:ext cx="355600" cy="215444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×</a:t>
            </a:r>
            <a:endParaRPr sz="1400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3" name="Google Shape;183;p13"/>
          <p:cNvSpPr/>
          <p:nvPr/>
        </p:nvSpPr>
        <p:spPr>
          <a:xfrm>
            <a:off x="236538" y="2025640"/>
            <a:ext cx="635000" cy="458781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3"/>
          <p:cNvSpPr txBox="1"/>
          <p:nvPr/>
        </p:nvSpPr>
        <p:spPr>
          <a:xfrm>
            <a:off x="300038" y="2089140"/>
            <a:ext cx="508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6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11</a:t>
            </a:r>
            <a:endParaRPr sz="1800">
              <a:solidFill>
                <a:srgbClr val="99999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5" name="Google Shape;185;p13"/>
          <p:cNvSpPr txBox="1"/>
          <p:nvPr/>
        </p:nvSpPr>
        <p:spPr>
          <a:xfrm>
            <a:off x="998538" y="2089140"/>
            <a:ext cx="5395912" cy="4464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print_stars_const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100000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print_stars_linear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b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print_stars_quadratic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B3B3B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i="0" lang="en-US" sz="2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2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"*"</a:t>
            </a:r>
            <a:r>
              <a:rPr b="0" i="0" lang="en-US" sz="2400" u="none" cap="none" strike="noStrike">
                <a:solidFill>
                  <a:srgbClr val="3B3B3B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cxnSp>
        <p:nvCxnSpPr>
          <p:cNvPr id="186" name="Google Shape;186;p13"/>
          <p:cNvCxnSpPr/>
          <p:nvPr/>
        </p:nvCxnSpPr>
        <p:spPr>
          <a:xfrm>
            <a:off x="998538" y="2508250"/>
            <a:ext cx="0" cy="67817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7" name="Google Shape;187;p13"/>
          <p:cNvCxnSpPr/>
          <p:nvPr/>
        </p:nvCxnSpPr>
        <p:spPr>
          <a:xfrm>
            <a:off x="1001616" y="5452533"/>
            <a:ext cx="0" cy="100794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8" name="Google Shape;188;p13"/>
          <p:cNvCxnSpPr/>
          <p:nvPr/>
        </p:nvCxnSpPr>
        <p:spPr>
          <a:xfrm>
            <a:off x="1703388" y="2814320"/>
            <a:ext cx="0" cy="37210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9" name="Google Shape;189;p13"/>
          <p:cNvCxnSpPr/>
          <p:nvPr/>
        </p:nvCxnSpPr>
        <p:spPr>
          <a:xfrm>
            <a:off x="1644122" y="4246880"/>
            <a:ext cx="0" cy="38508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0" name="Google Shape;190;p13"/>
          <p:cNvCxnSpPr/>
          <p:nvPr/>
        </p:nvCxnSpPr>
        <p:spPr>
          <a:xfrm>
            <a:off x="1703388" y="5816600"/>
            <a:ext cx="0" cy="6438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" name="Google Shape;191;p13"/>
          <p:cNvCxnSpPr/>
          <p:nvPr/>
        </p:nvCxnSpPr>
        <p:spPr>
          <a:xfrm>
            <a:off x="2372157" y="6096000"/>
            <a:ext cx="0" cy="36448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3"/>
          <p:cNvCxnSpPr/>
          <p:nvPr/>
        </p:nvCxnSpPr>
        <p:spPr>
          <a:xfrm>
            <a:off x="998538" y="4000490"/>
            <a:ext cx="0" cy="631477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3"/>
          <p:cNvSpPr txBox="1"/>
          <p:nvPr/>
        </p:nvSpPr>
        <p:spPr>
          <a:xfrm>
            <a:off x="5955454" y="2366139"/>
            <a:ext cx="440139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לא תלוי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 txBox="1"/>
          <p:nvPr/>
        </p:nvSpPr>
        <p:spPr>
          <a:xfrm>
            <a:off x="5955454" y="3834674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לינארי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3"/>
          <p:cNvSpPr txBox="1"/>
          <p:nvPr/>
        </p:nvSpPr>
        <p:spPr>
          <a:xfrm>
            <a:off x="5955454" y="5303209"/>
            <a:ext cx="4356945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מספר פעולות ריבועי ב-n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7473104" y="1394808"/>
            <a:ext cx="3925856" cy="584775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כמה פעולות מבצעים?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