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6" r:id="rId3"/>
    <p:sldId id="428" r:id="rId4"/>
    <p:sldId id="429" r:id="rId5"/>
    <p:sldId id="316" r:id="rId6"/>
    <p:sldId id="409" r:id="rId7"/>
    <p:sldId id="421" r:id="rId8"/>
    <p:sldId id="423" r:id="rId9"/>
    <p:sldId id="357" r:id="rId10"/>
    <p:sldId id="415" r:id="rId11"/>
    <p:sldId id="417" r:id="rId12"/>
    <p:sldId id="418" r:id="rId13"/>
    <p:sldId id="419" r:id="rId14"/>
    <p:sldId id="416" r:id="rId15"/>
    <p:sldId id="420" r:id="rId16"/>
    <p:sldId id="411" r:id="rId17"/>
    <p:sldId id="425" r:id="rId18"/>
    <p:sldId id="412" r:id="rId19"/>
    <p:sldId id="426" r:id="rId20"/>
    <p:sldId id="427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FD0D3-05B8-4FBB-AFEC-AABAE6F28C9E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25EE-6848-48A6-B70D-3973112D1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F851164E-5E38-4D08-9D85-363B3F13A77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85459227-469C-4679-94D3-AB059232D5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F851164E-5E38-4D08-9D85-363B3F13A77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85459227-469C-4679-94D3-AB059232D5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3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D649D1F-36BB-4B0C-A4B0-2F0DFBDD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F6F3FB1-9030-458C-A88E-8952728E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8469784-AE0F-49E5-AF29-8C37C69E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7F1181-6CBD-430B-8292-1033F78247CA}" type="slidenum">
              <a:rPr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D649D1F-36BB-4B0C-A4B0-2F0DFBDD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F6F3FB1-9030-458C-A88E-8952728E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8469784-AE0F-49E5-AF29-8C37C69E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7F1181-6CBD-430B-8292-1033F78247CA}" type="slidenum">
              <a:rPr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5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D649D1F-36BB-4B0C-A4B0-2F0DFBDD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F6F3FB1-9030-458C-A88E-8952728E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8469784-AE0F-49E5-AF29-8C37C69E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7F1181-6CBD-430B-8292-1033F78247CA}" type="slidenum">
              <a:rPr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8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D649D1F-36BB-4B0C-A4B0-2F0DFBDD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F6F3FB1-9030-458C-A88E-8952728E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8469784-AE0F-49E5-AF29-8C37C69E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7F1181-6CBD-430B-8292-1033F78247CA}" type="slidenum">
              <a:rPr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D649D1F-36BB-4B0C-A4B0-2F0DFBDD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F6F3FB1-9030-458C-A88E-8952728E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8469784-AE0F-49E5-AF29-8C37C69E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7F1181-6CBD-430B-8292-1033F78247CA}" type="slidenum">
              <a:rPr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3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D649D1F-36BB-4B0C-A4B0-2F0DFBDD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F6F3FB1-9030-458C-A88E-8952728E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8469784-AE0F-49E5-AF29-8C37C69E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7F1181-6CBD-430B-8292-1033F78247CA}" type="slidenum">
              <a:rPr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3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D649D1F-36BB-4B0C-A4B0-2F0DFBDD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F6F3FB1-9030-458C-A88E-8952728E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8469784-AE0F-49E5-AF29-8C37C69E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7F1181-6CBD-430B-8292-1033F78247CA}" type="slidenum">
              <a:rPr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4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AB4B-A4C4-42E9-B805-1A2B143EA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753799-B60F-4AEB-AE3E-82A7D2A50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06D81-FA1C-4775-A31B-C772C8A8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2E3CB-C700-4540-81A1-C059D9A2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1E25F-5A7D-445A-8A7C-DA9B300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8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C2361-12A8-495F-A90E-3A583B35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975F2-964A-4D63-8E53-DD033CB5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464BD-A13D-44FE-812B-632E0C4D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3F374-55CF-41C2-A5C0-B8529398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6B262-8C53-4202-AD6C-6F461ECD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4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41DE9-E77F-44F3-ADA6-B4F3BD536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3018B-4869-4DAF-99C0-E18017AF1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2C974-96A1-4958-A5E6-2412880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5EB80-3097-4225-8C33-F8456EAE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CF79F-A73F-4ACA-962C-8C1F2A95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94113-F75D-4190-90F1-8C564649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16B8B-95D8-423F-833B-F90711B6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A8888-56EA-4643-8CA0-91FB7DC2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AED75-8AC4-405D-9BE2-0C40406B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315E4-67FA-4823-A21D-D28605D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4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C1C67-9A97-4C62-A434-E51DD9C2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04B49-D801-46A1-88AC-AD5EC087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40F0F-DAD1-4FB8-BAC8-061003AA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A4FCB-D66A-4AAE-BCFF-9A0DA37E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F65CD-A518-4129-8690-6747855F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61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19024-93E0-4939-A9A5-647AF103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666AC-DFD1-4B98-B7F9-D459D1299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5AE4C-2F6B-4C84-87C1-21141115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F5FAC-8DD3-454D-AC0A-C7D4C5E3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430C6-D91D-4410-9A8C-A54C23AD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A2B5C-A76D-4F6C-AA81-ACE6190A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3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7EE3A-75FA-4A99-8584-CF8A85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516E3-E38C-4B64-9663-DE3C0FEC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64B44-3011-41E5-8DFF-3725A0B3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B3885A-A4B8-427C-81E5-7DBEDBB6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00E9F-C7EC-4EA0-8753-D619B2A21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4B84A-4AD0-4FA7-9175-6FAF3054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7DB743-A6BB-4F2F-BD13-195B259C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D58ECE-7486-44AC-9383-F239CAD5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6C9CD-8971-46CF-B823-FDB94046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8DC154-B492-482C-8F94-E0DB6F1D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A9566-6E5A-42B4-A140-72EEB61C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5D9F74-99A1-45AE-8248-51187E86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1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B68A0-29C4-4DAC-B491-B7C8851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78BBD-EF0F-4D0C-B374-94AD4E09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34810-16CC-43D1-9E35-8D86931E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4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1F5A8-6747-4413-BF7F-EB91890C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1A406-5EA4-47C8-AAC4-D5D4C7FB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BDD2D-F486-417E-9C05-E71F968E0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2D704-E07F-4F61-9CED-6CC94760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DC488-B50A-4309-8CA1-6D17B861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79C5D-7A16-4A40-A669-C442A750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4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C02B2-81EE-4DAC-A434-3CB89726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2A1F80-D443-4017-AD26-3A9AAF08F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53E13-6BC0-43E5-B9A2-80B92704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820D6-8269-4360-B051-FD1B77FC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EC7A5-F2BB-437B-9B0A-1259F452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7AE2A-1536-4EDB-9D14-8F541550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3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D3B46C-EE18-4702-A2D6-1AA087E9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31AD6-3CF4-4F27-A4C0-57D61014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0ED0A-B083-493D-8867-77F1BF9AF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AD0C-1E35-48B9-A809-E4086634C25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E88CA-E0AF-495F-ADC6-55E8DF900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6DF82-7CB4-4521-A5C0-75F5814A0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16">
            <a:extLst>
              <a:ext uri="{FF2B5EF4-FFF2-40B4-BE49-F238E27FC236}">
                <a16:creationId xmlns:a16="http://schemas.microsoft.com/office/drawing/2014/main" id="{B79793C1-90F2-4EA9-8AB2-622F9129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56762"/>
            <a:ext cx="9144000" cy="19001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124" name="文本框 17">
            <a:extLst>
              <a:ext uri="{FF2B5EF4-FFF2-40B4-BE49-F238E27FC236}">
                <a16:creationId xmlns:a16="http://schemas.microsoft.com/office/drawing/2014/main" id="{51FEC78B-7256-4025-AF1B-ABBF56A9D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179" y="2119799"/>
            <a:ext cx="9144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MiniC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7" name="Group 9">
            <a:extLst>
              <a:ext uri="{FF2B5EF4-FFF2-40B4-BE49-F238E27FC236}">
                <a16:creationId xmlns:a16="http://schemas.microsoft.com/office/drawing/2014/main" id="{370834B9-A4C0-4BAA-AC66-3985CCF12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23" y="50334"/>
            <a:ext cx="4246562" cy="698500"/>
            <a:chOff x="0" y="0"/>
            <a:chExt cx="6069" cy="998"/>
          </a:xfrm>
        </p:grpSpPr>
        <p:pic>
          <p:nvPicPr>
            <p:cNvPr id="5130" name="图片 6">
              <a:extLst>
                <a:ext uri="{FF2B5EF4-FFF2-40B4-BE49-F238E27FC236}">
                  <a16:creationId xmlns:a16="http://schemas.microsoft.com/office/drawing/2014/main" id="{CC951862-C5D0-4E4E-97D4-D879A99EF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13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8" descr="20110909205105971839">
              <a:extLst>
                <a:ext uri="{FF2B5EF4-FFF2-40B4-BE49-F238E27FC236}">
                  <a16:creationId xmlns:a16="http://schemas.microsoft.com/office/drawing/2014/main" id="{83E75EEC-6E48-4015-921A-A695E9CD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53"/>
            <a:stretch>
              <a:fillRect/>
            </a:stretch>
          </p:blipFill>
          <p:spPr bwMode="auto">
            <a:xfrm>
              <a:off x="1475" y="140"/>
              <a:ext cx="4595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212620-FE3E-4ED6-B3A6-585186DD12E1}"/>
              </a:ext>
            </a:extLst>
          </p:cNvPr>
          <p:cNvGrpSpPr/>
          <p:nvPr/>
        </p:nvGrpSpPr>
        <p:grpSpPr>
          <a:xfrm>
            <a:off x="9129712" y="4814234"/>
            <a:ext cx="3076575" cy="1009593"/>
            <a:chOff x="8299965" y="5168624"/>
            <a:chExt cx="3076575" cy="1009593"/>
          </a:xfrm>
        </p:grpSpPr>
        <p:sp>
          <p:nvSpPr>
            <p:cNvPr id="5125" name="文本框 24">
              <a:extLst>
                <a:ext uri="{FF2B5EF4-FFF2-40B4-BE49-F238E27FC236}">
                  <a16:creationId xmlns:a16="http://schemas.microsoft.com/office/drawing/2014/main" id="{75A761AE-E2D4-45DF-B8C5-F85C1D1E7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3640" y="5174974"/>
              <a:ext cx="16129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张宇晨</a:t>
              </a:r>
            </a:p>
          </p:txBody>
        </p:sp>
        <p:sp>
          <p:nvSpPr>
            <p:cNvPr id="5126" name="文本框 25">
              <a:extLst>
                <a:ext uri="{FF2B5EF4-FFF2-40B4-BE49-F238E27FC236}">
                  <a16:creationId xmlns:a16="http://schemas.microsoft.com/office/drawing/2014/main" id="{429C49A8-7E66-4FA8-B34F-821057BC5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7129" y="5778107"/>
              <a:ext cx="10275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赵建邦</a:t>
              </a:r>
            </a:p>
          </p:txBody>
        </p:sp>
        <p:sp>
          <p:nvSpPr>
            <p:cNvPr id="5128" name="矩形 23">
              <a:extLst>
                <a:ext uri="{FF2B5EF4-FFF2-40B4-BE49-F238E27FC236}">
                  <a16:creationId xmlns:a16="http://schemas.microsoft.com/office/drawing/2014/main" id="{38AE4E68-E138-43F6-B0BB-6BD5168B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965" y="5768582"/>
              <a:ext cx="1357312" cy="40005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</a:p>
          </p:txBody>
        </p:sp>
        <p:sp>
          <p:nvSpPr>
            <p:cNvPr id="5129" name="矩形 23">
              <a:extLst>
                <a:ext uri="{FF2B5EF4-FFF2-40B4-BE49-F238E27FC236}">
                  <a16:creationId xmlns:a16="http://schemas.microsoft.com/office/drawing/2014/main" id="{82806F9F-0FC3-4C59-8B4E-623980BBF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315" y="5168624"/>
              <a:ext cx="1357312" cy="40005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EE29999F-4299-444B-B5DB-8BF3C0D8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339" name="文本框 12">
            <a:extLst>
              <a:ext uri="{FF2B5EF4-FFF2-40B4-BE49-F238E27FC236}">
                <a16:creationId xmlns:a16="http://schemas.microsoft.com/office/drawing/2014/main" id="{5A7F26A2-F22E-4B23-8C4F-E6A5398C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12">
            <a:extLst>
              <a:ext uri="{FF2B5EF4-FFF2-40B4-BE49-F238E27FC236}">
                <a16:creationId xmlns:a16="http://schemas.microsoft.com/office/drawing/2014/main" id="{D18A592E-8561-4861-B980-711D5DEB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7143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数组翻译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328DA3E-6869-40A2-A803-C4F7BA647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1337388"/>
            <a:ext cx="9742487" cy="5058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地址计算（按行存放）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是数组首地址，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,u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维上下界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a+(i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2=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即第二维的长度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变址存数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[]=,X,_,T[T1]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变址取数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 (=[],T[T1],_,X)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7BF95E-2FD0-4578-B944-A1793D6EA75E}"/>
              </a:ext>
            </a:extLst>
          </p:cNvPr>
          <p:cNvGrpSpPr/>
          <p:nvPr/>
        </p:nvGrpSpPr>
        <p:grpSpPr>
          <a:xfrm>
            <a:off x="12328382" y="6951033"/>
            <a:ext cx="4165191" cy="2764578"/>
            <a:chOff x="7515082" y="3504128"/>
            <a:chExt cx="4165191" cy="276457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194A22C-7113-4BA4-85FA-EFB53BAF1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5082" y="3504128"/>
              <a:ext cx="3990476" cy="240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DCE705C-3FD2-4470-84BE-2EFA27BFDA28}"/>
                </a:ext>
              </a:extLst>
            </p:cNvPr>
            <p:cNvSpPr txBox="1"/>
            <p:nvPr/>
          </p:nvSpPr>
          <p:spPr>
            <a:xfrm>
              <a:off x="7515082" y="5899374"/>
              <a:ext cx="4165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9AC45"/>
                  </a:solidFill>
                </a:rPr>
                <a:t>A[3][3]</a:t>
              </a:r>
              <a:r>
                <a:rPr lang="zh-CN" altLang="en-US" b="1" dirty="0">
                  <a:solidFill>
                    <a:srgbClr val="F9AC45"/>
                  </a:solidFill>
                </a:rPr>
                <a:t>地址计算</a:t>
              </a:r>
              <a:r>
                <a:rPr lang="en-US" altLang="zh-CN" b="1" dirty="0">
                  <a:solidFill>
                    <a:srgbClr val="F9AC45"/>
                  </a:solidFill>
                </a:rPr>
                <a:t>:1+(3-1)*4+(3-1)=11  </a:t>
              </a:r>
              <a:endParaRPr lang="zh-CN" altLang="en-US" b="1" dirty="0">
                <a:solidFill>
                  <a:srgbClr val="F9AC4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69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EE29999F-4299-444B-B5DB-8BF3C0D8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339" name="文本框 12">
            <a:extLst>
              <a:ext uri="{FF2B5EF4-FFF2-40B4-BE49-F238E27FC236}">
                <a16:creationId xmlns:a16="http://schemas.microsoft.com/office/drawing/2014/main" id="{5A7F26A2-F22E-4B23-8C4F-E6A5398C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12">
            <a:extLst>
              <a:ext uri="{FF2B5EF4-FFF2-40B4-BE49-F238E27FC236}">
                <a16:creationId xmlns:a16="http://schemas.microsoft.com/office/drawing/2014/main" id="{D18A592E-8561-4861-B980-711D5DEB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7143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数组翻译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328DA3E-6869-40A2-A803-C4F7BA647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521" y="994489"/>
            <a:ext cx="7124700" cy="50585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地址计算（按行存放）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是数组首地址，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,u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维上下界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a+(i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即第二维的长度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变址存数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[]=,X,_,T[T1]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变址取数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 (=[],T[T1],_,X)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7BF95E-2FD0-4578-B944-A1793D6EA75E}"/>
              </a:ext>
            </a:extLst>
          </p:cNvPr>
          <p:cNvGrpSpPr/>
          <p:nvPr/>
        </p:nvGrpSpPr>
        <p:grpSpPr>
          <a:xfrm>
            <a:off x="7515082" y="3504128"/>
            <a:ext cx="4165191" cy="2764578"/>
            <a:chOff x="7515082" y="3504128"/>
            <a:chExt cx="4165191" cy="276457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194A22C-7113-4BA4-85FA-EFB53BAF1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5082" y="3504128"/>
              <a:ext cx="3990476" cy="240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DCE705C-3FD2-4470-84BE-2EFA27BFDA28}"/>
                </a:ext>
              </a:extLst>
            </p:cNvPr>
            <p:cNvSpPr txBox="1"/>
            <p:nvPr/>
          </p:nvSpPr>
          <p:spPr>
            <a:xfrm>
              <a:off x="7515082" y="5899374"/>
              <a:ext cx="4165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9AC45"/>
                  </a:solidFill>
                </a:rPr>
                <a:t>A[3][3]</a:t>
              </a:r>
              <a:r>
                <a:rPr lang="zh-CN" altLang="en-US" b="1" dirty="0">
                  <a:solidFill>
                    <a:srgbClr val="F9AC45"/>
                  </a:solidFill>
                </a:rPr>
                <a:t>地址计算</a:t>
              </a:r>
              <a:r>
                <a:rPr lang="en-US" altLang="zh-CN" b="1" dirty="0">
                  <a:solidFill>
                    <a:srgbClr val="F9AC45"/>
                  </a:solidFill>
                </a:rPr>
                <a:t>:1+(3-1)*4+(3-1)=11  </a:t>
              </a:r>
              <a:endParaRPr lang="zh-CN" altLang="en-US" b="1" dirty="0">
                <a:solidFill>
                  <a:srgbClr val="F9AC4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45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EE29999F-4299-444B-B5DB-8BF3C0D8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339" name="文本框 12">
            <a:extLst>
              <a:ext uri="{FF2B5EF4-FFF2-40B4-BE49-F238E27FC236}">
                <a16:creationId xmlns:a16="http://schemas.microsoft.com/office/drawing/2014/main" id="{5A7F26A2-F22E-4B23-8C4F-E6A5398C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12">
            <a:extLst>
              <a:ext uri="{FF2B5EF4-FFF2-40B4-BE49-F238E27FC236}">
                <a16:creationId xmlns:a16="http://schemas.microsoft.com/office/drawing/2014/main" id="{D18A592E-8561-4861-B980-711D5DEB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7143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数组翻译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328DA3E-6869-40A2-A803-C4F7BA647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24700" y="1324689"/>
            <a:ext cx="7124700" cy="46738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地址计算（按行存放）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是数组首地址，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,u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维上下界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a+(i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即第二维的长度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变址存数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[]=,X,_,T[T1]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变址取数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 (=[],T[T1],_,X)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7BF95E-2FD0-4578-B944-A1793D6EA75E}"/>
              </a:ext>
            </a:extLst>
          </p:cNvPr>
          <p:cNvGrpSpPr/>
          <p:nvPr/>
        </p:nvGrpSpPr>
        <p:grpSpPr>
          <a:xfrm>
            <a:off x="12506182" y="3852111"/>
            <a:ext cx="4165191" cy="2764578"/>
            <a:chOff x="7515082" y="3504128"/>
            <a:chExt cx="4165191" cy="276457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194A22C-7113-4BA4-85FA-EFB53BAF1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5082" y="3504128"/>
              <a:ext cx="3990476" cy="240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DCE705C-3FD2-4470-84BE-2EFA27BFDA28}"/>
                </a:ext>
              </a:extLst>
            </p:cNvPr>
            <p:cNvSpPr txBox="1"/>
            <p:nvPr/>
          </p:nvSpPr>
          <p:spPr>
            <a:xfrm>
              <a:off x="7515082" y="5899374"/>
              <a:ext cx="4165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9AC45"/>
                  </a:solidFill>
                </a:rPr>
                <a:t>A[3][3]</a:t>
              </a:r>
              <a:r>
                <a:rPr lang="zh-CN" altLang="en-US" b="1" dirty="0">
                  <a:solidFill>
                    <a:srgbClr val="F9AC45"/>
                  </a:solidFill>
                </a:rPr>
                <a:t>地址计算</a:t>
              </a:r>
              <a:r>
                <a:rPr lang="en-US" altLang="zh-CN" b="1" dirty="0">
                  <a:solidFill>
                    <a:srgbClr val="F9AC45"/>
                  </a:solidFill>
                </a:rPr>
                <a:t>:1+(3-1)*4+(3-1)=11  </a:t>
              </a:r>
              <a:endParaRPr lang="zh-CN" altLang="en-US" b="1" dirty="0">
                <a:solidFill>
                  <a:srgbClr val="F9AC45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1437FBD-E749-4E6C-801D-A4D787837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25" y="887413"/>
            <a:ext cx="6291107" cy="551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89B4E3-5F74-44F4-B17B-2BDB135A6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971" y="7371024"/>
            <a:ext cx="8942857" cy="41809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00B9A9-EEAF-4443-92C3-2B3686333C87}"/>
              </a:ext>
            </a:extLst>
          </p:cNvPr>
          <p:cNvSpPr txBox="1"/>
          <p:nvPr/>
        </p:nvSpPr>
        <p:spPr>
          <a:xfrm>
            <a:off x="8224632" y="1437383"/>
            <a:ext cx="36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辅助类</a:t>
            </a:r>
            <a:r>
              <a:rPr lang="en-US" altLang="zh-CN" dirty="0" err="1"/>
              <a:t>ArrayInfo</a:t>
            </a:r>
            <a:endParaRPr lang="en-US" altLang="zh-CN" dirty="0"/>
          </a:p>
          <a:p>
            <a:r>
              <a:rPr lang="zh-CN" altLang="en-US" dirty="0"/>
              <a:t>用于存储数组的行列信息</a:t>
            </a:r>
          </a:p>
        </p:txBody>
      </p:sp>
    </p:spTree>
    <p:extLst>
      <p:ext uri="{BB962C8B-B14F-4D97-AF65-F5344CB8AC3E}">
        <p14:creationId xmlns:p14="http://schemas.microsoft.com/office/powerpoint/2010/main" val="91492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EE29999F-4299-444B-B5DB-8BF3C0D8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339" name="文本框 12">
            <a:extLst>
              <a:ext uri="{FF2B5EF4-FFF2-40B4-BE49-F238E27FC236}">
                <a16:creationId xmlns:a16="http://schemas.microsoft.com/office/drawing/2014/main" id="{5A7F26A2-F22E-4B23-8C4F-E6A5398C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12">
            <a:extLst>
              <a:ext uri="{FF2B5EF4-FFF2-40B4-BE49-F238E27FC236}">
                <a16:creationId xmlns:a16="http://schemas.microsoft.com/office/drawing/2014/main" id="{D18A592E-8561-4861-B980-711D5DEB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7143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数组翻译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437FBD-E749-4E6C-801D-A4D78783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887413"/>
            <a:ext cx="3367724" cy="2953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89B4E3-5F74-44F4-B17B-2BDB135A6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36" y="3358065"/>
            <a:ext cx="6748062" cy="31548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D1F2A9-8C6B-43D4-BF7C-BB4133D6513F}"/>
              </a:ext>
            </a:extLst>
          </p:cNvPr>
          <p:cNvSpPr txBox="1"/>
          <p:nvPr/>
        </p:nvSpPr>
        <p:spPr>
          <a:xfrm>
            <a:off x="4890136" y="1103236"/>
            <a:ext cx="38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辅助类</a:t>
            </a:r>
            <a:r>
              <a:rPr lang="en-US" altLang="zh-CN" dirty="0" err="1"/>
              <a:t>ArrayInfo</a:t>
            </a:r>
            <a:endParaRPr lang="en-US" altLang="zh-CN" dirty="0"/>
          </a:p>
          <a:p>
            <a:r>
              <a:rPr lang="zh-CN" altLang="en-US" dirty="0"/>
              <a:t>用于存储数组的行列信息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290AAC-C4E5-433E-B1C7-8754A8E8152F}"/>
              </a:ext>
            </a:extLst>
          </p:cNvPr>
          <p:cNvSpPr txBox="1"/>
          <p:nvPr/>
        </p:nvSpPr>
        <p:spPr>
          <a:xfrm>
            <a:off x="1722120" y="5004676"/>
            <a:ext cx="38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辅助类</a:t>
            </a:r>
            <a:r>
              <a:rPr lang="en-US" altLang="zh-CN" dirty="0" err="1"/>
              <a:t>ArrayMap</a:t>
            </a:r>
            <a:endParaRPr lang="en-US" altLang="zh-CN" dirty="0"/>
          </a:p>
          <a:p>
            <a:r>
              <a:rPr lang="zh-CN" altLang="en-US" dirty="0"/>
              <a:t>维护一个</a:t>
            </a:r>
            <a:r>
              <a:rPr lang="en-US" altLang="zh-CN" dirty="0"/>
              <a:t>HashMap, </a:t>
            </a:r>
            <a:r>
              <a:rPr lang="zh-CN" altLang="en-US" dirty="0"/>
              <a:t>键值为数组名</a:t>
            </a:r>
          </a:p>
        </p:txBody>
      </p:sp>
    </p:spTree>
    <p:extLst>
      <p:ext uri="{BB962C8B-B14F-4D97-AF65-F5344CB8AC3E}">
        <p14:creationId xmlns:p14="http://schemas.microsoft.com/office/powerpoint/2010/main" val="136881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EE29999F-4299-444B-B5DB-8BF3C0D8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339" name="文本框 12">
            <a:extLst>
              <a:ext uri="{FF2B5EF4-FFF2-40B4-BE49-F238E27FC236}">
                <a16:creationId xmlns:a16="http://schemas.microsoft.com/office/drawing/2014/main" id="{5A7F26A2-F22E-4B23-8C4F-E6A5398C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12">
            <a:extLst>
              <a:ext uri="{FF2B5EF4-FFF2-40B4-BE49-F238E27FC236}">
                <a16:creationId xmlns:a16="http://schemas.microsoft.com/office/drawing/2014/main" id="{D18A592E-8561-4861-B980-711D5DEB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7143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自增自减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69C04-7072-4405-8B3A-77B7D93847D5}"/>
              </a:ext>
            </a:extLst>
          </p:cNvPr>
          <p:cNvSpPr txBox="1"/>
          <p:nvPr/>
        </p:nvSpPr>
        <p:spPr>
          <a:xfrm>
            <a:off x="1417739" y="1048624"/>
            <a:ext cx="9144000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sz="20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文法：</a:t>
            </a:r>
            <a:endParaRPr lang="en-US" altLang="zh-CN" sz="20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自增自减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语句〉→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自减语句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语句〉→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(++&lt;Identifier&gt;)|(&lt;Identifier&gt;++)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自减语句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〉 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(--&lt;Identifier&gt;)|(&lt;Identifier&gt;--)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D66E1C-BA5A-4EE7-9C6C-BFE320C54893}"/>
              </a:ext>
            </a:extLst>
          </p:cNvPr>
          <p:cNvSpPr txBox="1"/>
          <p:nvPr/>
        </p:nvSpPr>
        <p:spPr>
          <a:xfrm>
            <a:off x="1522412" y="3769743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产生四元式：</a:t>
            </a:r>
            <a:endParaRPr lang="en-US" altLang="zh-CN" sz="20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a++;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(1)(+,a,1,T1)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(2)(=,T1,_,a)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DE6763-B862-4B57-8B26-FFDACF5F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6858000"/>
            <a:ext cx="5123809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EE29999F-4299-444B-B5DB-8BF3C0D8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339" name="文本框 12">
            <a:extLst>
              <a:ext uri="{FF2B5EF4-FFF2-40B4-BE49-F238E27FC236}">
                <a16:creationId xmlns:a16="http://schemas.microsoft.com/office/drawing/2014/main" id="{5A7F26A2-F22E-4B23-8C4F-E6A5398C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12">
            <a:extLst>
              <a:ext uri="{FF2B5EF4-FFF2-40B4-BE49-F238E27FC236}">
                <a16:creationId xmlns:a16="http://schemas.microsoft.com/office/drawing/2014/main" id="{D18A592E-8561-4861-B980-711D5DEB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7143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自增自减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69C04-7072-4405-8B3A-77B7D93847D5}"/>
              </a:ext>
            </a:extLst>
          </p:cNvPr>
          <p:cNvSpPr txBox="1"/>
          <p:nvPr/>
        </p:nvSpPr>
        <p:spPr>
          <a:xfrm>
            <a:off x="1417739" y="1048625"/>
            <a:ext cx="4329918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sz="14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文法：</a:t>
            </a:r>
            <a:endParaRPr lang="en-US" altLang="zh-CN" sz="14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自增自减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语句〉→ 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语句&gt;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自减语句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语句〉→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(++&lt;Identifier&gt;)|(&lt;Identifier&gt;++)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自减语句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〉 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(--&lt;Identifier&gt;)|(&lt;Identifier&gt;--)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D66E1C-BA5A-4EE7-9C6C-BFE320C54893}"/>
              </a:ext>
            </a:extLst>
          </p:cNvPr>
          <p:cNvSpPr txBox="1"/>
          <p:nvPr/>
        </p:nvSpPr>
        <p:spPr>
          <a:xfrm>
            <a:off x="1522412" y="3769743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产生四元式：</a:t>
            </a:r>
            <a:endParaRPr lang="en-US" altLang="zh-CN" sz="14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a++;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(1)(+,a,1,T1)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(2)(=,T1,_,a)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DE6763-B862-4B57-8B26-FFDACF5F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056592"/>
            <a:ext cx="4117559" cy="54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1">
            <a:extLst>
              <a:ext uri="{FF2B5EF4-FFF2-40B4-BE49-F238E27FC236}">
                <a16:creationId xmlns:a16="http://schemas.microsoft.com/office/drawing/2014/main" id="{50C26588-F5DE-4BA8-8C4E-753B85C5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387" name="文本框 12">
            <a:extLst>
              <a:ext uri="{FF2B5EF4-FFF2-40B4-BE49-F238E27FC236}">
                <a16:creationId xmlns:a16="http://schemas.microsoft.com/office/drawing/2014/main" id="{1D3DEA42-B8F2-40BC-9078-8795F62E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64BAAD49-F178-46A1-BA59-9BE9E4BC6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B6865F3A-6B88-4F94-8CD9-FC4D979833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18B05F0C-4D68-4CB8-9662-E5A3AD3854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ext Box 7">
            <a:extLst>
              <a:ext uri="{FF2B5EF4-FFF2-40B4-BE49-F238E27FC236}">
                <a16:creationId xmlns:a16="http://schemas.microsoft.com/office/drawing/2014/main" id="{1322EF34-491D-4FAE-82D8-ECC439762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6EF74044-992F-42DC-AB33-D4067577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014F2E-640A-471E-A866-9D23A8549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7" t="9434" b="12779"/>
          <a:stretch/>
        </p:blipFill>
        <p:spPr>
          <a:xfrm>
            <a:off x="1525588" y="919163"/>
            <a:ext cx="4166907" cy="22891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442EC9-5EAB-4F88-8CFF-C5912D84C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" t="2699" r="1551" b="3202"/>
          <a:stretch/>
        </p:blipFill>
        <p:spPr>
          <a:xfrm>
            <a:off x="6226317" y="1020764"/>
            <a:ext cx="4622592" cy="2289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39A871-03B4-41FD-8B79-0886D5546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940" y="3649664"/>
            <a:ext cx="2756648" cy="27619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324F1C-750C-4DB4-9B4D-ED6B23DDA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6858000"/>
            <a:ext cx="7704665" cy="46227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07368C-E7B8-424F-BE2B-0F86951A0141}"/>
              </a:ext>
            </a:extLst>
          </p:cNvPr>
          <p:cNvSpPr txBox="1"/>
          <p:nvPr/>
        </p:nvSpPr>
        <p:spPr>
          <a:xfrm>
            <a:off x="6686550" y="4772025"/>
            <a:ext cx="398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www.zhangyuchen.cn/MiniC</a:t>
            </a:r>
            <a:endParaRPr lang="zh-CN" altLang="en-US" sz="24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1">
            <a:extLst>
              <a:ext uri="{FF2B5EF4-FFF2-40B4-BE49-F238E27FC236}">
                <a16:creationId xmlns:a16="http://schemas.microsoft.com/office/drawing/2014/main" id="{50C26588-F5DE-4BA8-8C4E-753B85C5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387" name="文本框 12">
            <a:extLst>
              <a:ext uri="{FF2B5EF4-FFF2-40B4-BE49-F238E27FC236}">
                <a16:creationId xmlns:a16="http://schemas.microsoft.com/office/drawing/2014/main" id="{1D3DEA42-B8F2-40BC-9078-8795F62E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64BAAD49-F178-46A1-BA59-9BE9E4BC6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B6865F3A-6B88-4F94-8CD9-FC4D979833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18B05F0C-4D68-4CB8-9662-E5A3AD3854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ext Box 7">
            <a:extLst>
              <a:ext uri="{FF2B5EF4-FFF2-40B4-BE49-F238E27FC236}">
                <a16:creationId xmlns:a16="http://schemas.microsoft.com/office/drawing/2014/main" id="{1322EF34-491D-4FAE-82D8-ECC439762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6EF74044-992F-42DC-AB33-D4067577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014F2E-640A-471E-A866-9D23A8549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7" t="9434" b="12779"/>
          <a:stretch/>
        </p:blipFill>
        <p:spPr>
          <a:xfrm>
            <a:off x="519392" y="2472532"/>
            <a:ext cx="2139670" cy="11754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442EC9-5EAB-4F88-8CFF-C5912D84C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" t="2699" r="1551" b="3202"/>
          <a:stretch/>
        </p:blipFill>
        <p:spPr>
          <a:xfrm>
            <a:off x="563596" y="1069832"/>
            <a:ext cx="1923984" cy="9527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39A871-03B4-41FD-8B79-0886D5546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76" y="4181476"/>
            <a:ext cx="911062" cy="9128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324F1C-750C-4DB4-9B4D-ED6B23DDA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486" y="1117600"/>
            <a:ext cx="8789458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4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1">
            <a:extLst>
              <a:ext uri="{FF2B5EF4-FFF2-40B4-BE49-F238E27FC236}">
                <a16:creationId xmlns:a16="http://schemas.microsoft.com/office/drawing/2014/main" id="{1EE82349-19D7-47EF-A06B-124D7A09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411" name="文本框 12">
            <a:extLst>
              <a:ext uri="{FF2B5EF4-FFF2-40B4-BE49-F238E27FC236}">
                <a16:creationId xmlns:a16="http://schemas.microsoft.com/office/drawing/2014/main" id="{3CB70C45-CB8E-4E0D-97D3-BC8B6067A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10F43AF-5F7F-4862-9F28-82642E7350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C6763A8E-2717-4CC1-869A-EDA17DB531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2AC80F16-6006-41C7-93E1-4B12C7C76D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Text Box 7">
            <a:extLst>
              <a:ext uri="{FF2B5EF4-FFF2-40B4-BE49-F238E27FC236}">
                <a16:creationId xmlns:a16="http://schemas.microsoft.com/office/drawing/2014/main" id="{255DAF8D-80AB-4F3A-A45A-ECDCDE1C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4854982F-E6FA-4F59-BF60-DEE25685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87AB0-AB70-4265-B010-892D291A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4" y="1265238"/>
            <a:ext cx="5526873" cy="48021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A8426-3109-4A81-A20C-B845B5CD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07" y="1265238"/>
            <a:ext cx="5549948" cy="48222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8CDCFF9-AF3F-421B-AAB5-5C6212FCC392}"/>
              </a:ext>
            </a:extLst>
          </p:cNvPr>
          <p:cNvSpPr txBox="1"/>
          <p:nvPr/>
        </p:nvSpPr>
        <p:spPr>
          <a:xfrm>
            <a:off x="163429" y="6200775"/>
            <a:ext cx="566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词法分析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532806-483E-445F-86B2-6D5CCFE2A449}"/>
              </a:ext>
            </a:extLst>
          </p:cNvPr>
          <p:cNvSpPr txBox="1"/>
          <p:nvPr/>
        </p:nvSpPr>
        <p:spPr>
          <a:xfrm>
            <a:off x="6096000" y="6200775"/>
            <a:ext cx="565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语法分析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A25D96-51C4-4A5A-9677-B263A0B5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929" y="7054850"/>
            <a:ext cx="5310273" cy="46139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BDF5D2C-7060-4463-AF35-74F5EC613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7043814"/>
            <a:ext cx="5310272" cy="461398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C2F5E44-6FCD-4EC5-81E7-EB5478F5FAF8}"/>
              </a:ext>
            </a:extLst>
          </p:cNvPr>
          <p:cNvSpPr txBox="1"/>
          <p:nvPr/>
        </p:nvSpPr>
        <p:spPr>
          <a:xfrm>
            <a:off x="866733" y="11826872"/>
            <a:ext cx="566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语义分析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271E86-70CE-41A9-A893-BA7871774B49}"/>
              </a:ext>
            </a:extLst>
          </p:cNvPr>
          <p:cNvSpPr txBox="1"/>
          <p:nvPr/>
        </p:nvSpPr>
        <p:spPr>
          <a:xfrm>
            <a:off x="6538828" y="11826872"/>
            <a:ext cx="565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变量表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1">
            <a:extLst>
              <a:ext uri="{FF2B5EF4-FFF2-40B4-BE49-F238E27FC236}">
                <a16:creationId xmlns:a16="http://schemas.microsoft.com/office/drawing/2014/main" id="{1EE82349-19D7-47EF-A06B-124D7A09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411" name="文本框 12">
            <a:extLst>
              <a:ext uri="{FF2B5EF4-FFF2-40B4-BE49-F238E27FC236}">
                <a16:creationId xmlns:a16="http://schemas.microsoft.com/office/drawing/2014/main" id="{3CB70C45-CB8E-4E0D-97D3-BC8B6067A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10F43AF-5F7F-4862-9F28-82642E7350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C6763A8E-2717-4CC1-869A-EDA17DB531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2AC80F16-6006-41C7-93E1-4B12C7C76D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Text Box 7">
            <a:extLst>
              <a:ext uri="{FF2B5EF4-FFF2-40B4-BE49-F238E27FC236}">
                <a16:creationId xmlns:a16="http://schemas.microsoft.com/office/drawing/2014/main" id="{255DAF8D-80AB-4F3A-A45A-ECDCDE1C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4854982F-E6FA-4F59-BF60-DEE25685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87AB0-AB70-4265-B010-892D291A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" y="1084263"/>
            <a:ext cx="1035947" cy="9001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A8426-3109-4A81-A20C-B845B5CD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" y="2530711"/>
            <a:ext cx="1033205" cy="8977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8CDCFF9-AF3F-421B-AAB5-5C6212FCC392}"/>
              </a:ext>
            </a:extLst>
          </p:cNvPr>
          <p:cNvSpPr txBox="1"/>
          <p:nvPr/>
        </p:nvSpPr>
        <p:spPr>
          <a:xfrm>
            <a:off x="-7494" y="1981994"/>
            <a:ext cx="12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词法分析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532806-483E-445F-86B2-6D5CCFE2A449}"/>
              </a:ext>
            </a:extLst>
          </p:cNvPr>
          <p:cNvSpPr txBox="1"/>
          <p:nvPr/>
        </p:nvSpPr>
        <p:spPr>
          <a:xfrm>
            <a:off x="-12340" y="3506943"/>
            <a:ext cx="12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语法分析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4A52E8C-2396-4FFE-9122-EF1F0193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929" y="1394824"/>
            <a:ext cx="5310273" cy="4613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990993-BC38-4C19-89A6-EE6AF5B1E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1383788"/>
            <a:ext cx="5310272" cy="46139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B6CBCEF-25B1-41CF-BA12-4449B5434CE2}"/>
              </a:ext>
            </a:extLst>
          </p:cNvPr>
          <p:cNvSpPr txBox="1"/>
          <p:nvPr/>
        </p:nvSpPr>
        <p:spPr>
          <a:xfrm>
            <a:off x="866733" y="6166846"/>
            <a:ext cx="566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B4C007-C115-4B3A-8633-7068BD9088BC}"/>
              </a:ext>
            </a:extLst>
          </p:cNvPr>
          <p:cNvSpPr txBox="1"/>
          <p:nvPr/>
        </p:nvSpPr>
        <p:spPr>
          <a:xfrm>
            <a:off x="6538828" y="6166846"/>
            <a:ext cx="565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变量表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9B1D4AF-D220-4EBD-B5C3-E7B9E21EF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820" y="7020921"/>
            <a:ext cx="4714034" cy="41440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35479DF-E1DF-4695-93CE-38EF2406B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650" y="7020921"/>
            <a:ext cx="4717992" cy="41440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D5F8B05-E319-40A3-9718-63874748EE13}"/>
              </a:ext>
            </a:extLst>
          </p:cNvPr>
          <p:cNvSpPr txBox="1"/>
          <p:nvPr/>
        </p:nvSpPr>
        <p:spPr>
          <a:xfrm>
            <a:off x="5595549" y="1144558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错误检查</a:t>
            </a:r>
          </a:p>
        </p:txBody>
      </p:sp>
    </p:spTree>
    <p:extLst>
      <p:ext uri="{BB962C8B-B14F-4D97-AF65-F5344CB8AC3E}">
        <p14:creationId xmlns:p14="http://schemas.microsoft.com/office/powerpoint/2010/main" val="313753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30">
            <a:extLst>
              <a:ext uri="{FF2B5EF4-FFF2-40B4-BE49-F238E27FC236}">
                <a16:creationId xmlns:a16="http://schemas.microsoft.com/office/drawing/2014/main" id="{E722189B-89A2-44D0-9555-A61EBFB818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097125" y="1550989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" name="直接连接符 3">
            <a:extLst>
              <a:ext uri="{FF2B5EF4-FFF2-40B4-BE49-F238E27FC236}">
                <a16:creationId xmlns:a16="http://schemas.microsoft.com/office/drawing/2014/main" id="{65BC8987-7793-4968-B18C-9945504047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1438" y="1722439"/>
            <a:ext cx="0" cy="3387725"/>
          </a:xfrm>
          <a:prstGeom prst="line">
            <a:avLst/>
          </a:prstGeom>
          <a:noFill/>
          <a:ln w="6350">
            <a:solidFill>
              <a:srgbClr val="0174AB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文本框 22">
            <a:extLst>
              <a:ext uri="{FF2B5EF4-FFF2-40B4-BE49-F238E27FC236}">
                <a16:creationId xmlns:a16="http://schemas.microsoft.com/office/drawing/2014/main" id="{13FD01C9-3446-4BBF-BB33-80E6F910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4" y="901701"/>
            <a:ext cx="3563937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文法分析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部分语义分析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9" name="组合 18">
            <a:extLst>
              <a:ext uri="{FF2B5EF4-FFF2-40B4-BE49-F238E27FC236}">
                <a16:creationId xmlns:a16="http://schemas.microsoft.com/office/drawing/2014/main" id="{B4F142F6-9D2F-40CD-9AD1-AB3AA1810C30}"/>
              </a:ext>
            </a:extLst>
          </p:cNvPr>
          <p:cNvGrpSpPr>
            <a:grpSpLocks/>
          </p:cNvGrpSpPr>
          <p:nvPr/>
        </p:nvGrpSpPr>
        <p:grpSpPr bwMode="auto">
          <a:xfrm>
            <a:off x="2557464" y="2197101"/>
            <a:ext cx="1946275" cy="1939925"/>
            <a:chOff x="0" y="0"/>
            <a:chExt cx="1590160" cy="1584325"/>
          </a:xfrm>
        </p:grpSpPr>
        <p:sp>
          <p:nvSpPr>
            <p:cNvPr id="6166" name="Freeform 6">
              <a:extLst>
                <a:ext uri="{FF2B5EF4-FFF2-40B4-BE49-F238E27FC236}">
                  <a16:creationId xmlns:a16="http://schemas.microsoft.com/office/drawing/2014/main" id="{696A00A6-02A7-4D44-8E62-D8D1BEF7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914721891 w 1276"/>
                <a:gd name="T1" fmla="*/ 1548963379 h 1274"/>
                <a:gd name="T2" fmla="*/ 876332635 w 1276"/>
                <a:gd name="T3" fmla="*/ 1680254240 h 1274"/>
                <a:gd name="T4" fmla="*/ 865742971 w 1276"/>
                <a:gd name="T5" fmla="*/ 1688210599 h 1274"/>
                <a:gd name="T6" fmla="*/ 851181608 w 1276"/>
                <a:gd name="T7" fmla="*/ 1689537235 h 1274"/>
                <a:gd name="T8" fmla="*/ 227688123 w 1276"/>
                <a:gd name="T9" fmla="*/ 1689537235 h 1274"/>
                <a:gd name="T10" fmla="*/ 107225522 w 1276"/>
                <a:gd name="T11" fmla="*/ 1661688251 h 1274"/>
                <a:gd name="T12" fmla="*/ 1324283 w 1276"/>
                <a:gd name="T13" fmla="*/ 1476023756 h 1274"/>
                <a:gd name="T14" fmla="*/ 0 w 1276"/>
                <a:gd name="T15" fmla="*/ 1182940931 h 1274"/>
                <a:gd name="T16" fmla="*/ 0 w 1276"/>
                <a:gd name="T17" fmla="*/ 225448593 h 1274"/>
                <a:gd name="T18" fmla="*/ 225040707 w 1276"/>
                <a:gd name="T19" fmla="*/ 0 h 1274"/>
                <a:gd name="T20" fmla="*/ 1469380261 w 1276"/>
                <a:gd name="T21" fmla="*/ 0 h 1274"/>
                <a:gd name="T22" fmla="*/ 1685153287 w 1276"/>
                <a:gd name="T23" fmla="*/ 173728230 h 1274"/>
                <a:gd name="T24" fmla="*/ 1689124986 w 1276"/>
                <a:gd name="T25" fmla="*/ 222796473 h 1274"/>
                <a:gd name="T26" fmla="*/ 1689124986 w 1276"/>
                <a:gd name="T27" fmla="*/ 834158987 h 1274"/>
                <a:gd name="T28" fmla="*/ 1687800703 w 1276"/>
                <a:gd name="T29" fmla="*/ 855378247 h 1274"/>
                <a:gd name="T30" fmla="*/ 1550129323 w 1276"/>
                <a:gd name="T31" fmla="*/ 873944236 h 1274"/>
                <a:gd name="T32" fmla="*/ 1550129323 w 1276"/>
                <a:gd name="T33" fmla="*/ 283799831 h 1274"/>
                <a:gd name="T34" fmla="*/ 140318796 w 1276"/>
                <a:gd name="T35" fmla="*/ 283799831 h 1274"/>
                <a:gd name="T36" fmla="*/ 140318796 w 1276"/>
                <a:gd name="T37" fmla="*/ 305017939 h 1274"/>
                <a:gd name="T38" fmla="*/ 138995663 w 1276"/>
                <a:gd name="T39" fmla="*/ 1461436522 h 1274"/>
                <a:gd name="T40" fmla="*/ 226363840 w 1276"/>
                <a:gd name="T41" fmla="*/ 1548963379 h 1274"/>
                <a:gd name="T42" fmla="*/ 888246581 w 1276"/>
                <a:gd name="T43" fmla="*/ 1548963379 h 1274"/>
                <a:gd name="T44" fmla="*/ 914721891 w 1276"/>
                <a:gd name="T45" fmla="*/ 1548963379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7" name="Freeform 7">
              <a:extLst>
                <a:ext uri="{FF2B5EF4-FFF2-40B4-BE49-F238E27FC236}">
                  <a16:creationId xmlns:a16="http://schemas.microsoft.com/office/drawing/2014/main" id="{9D1587B2-E06B-46FF-B2BF-4BED3CB6D94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434074320 w 495"/>
                <a:gd name="T1" fmla="*/ 1324929 h 493"/>
                <a:gd name="T2" fmla="*/ 655081475 w 495"/>
                <a:gd name="T3" fmla="*/ 221285082 h 493"/>
                <a:gd name="T4" fmla="*/ 565089925 w 495"/>
                <a:gd name="T5" fmla="*/ 312713269 h 493"/>
                <a:gd name="T6" fmla="*/ 317615749 w 495"/>
                <a:gd name="T7" fmla="*/ 557849383 h 493"/>
                <a:gd name="T8" fmla="*/ 285853484 w 495"/>
                <a:gd name="T9" fmla="*/ 577725626 h 493"/>
                <a:gd name="T10" fmla="*/ 52936342 w 495"/>
                <a:gd name="T11" fmla="*/ 646627711 h 493"/>
                <a:gd name="T12" fmla="*/ 11911137 w 495"/>
                <a:gd name="T13" fmla="*/ 641327993 h 493"/>
                <a:gd name="T14" fmla="*/ 7939991 w 495"/>
                <a:gd name="T15" fmla="*/ 601576658 h 493"/>
                <a:gd name="T16" fmla="*/ 76757465 w 495"/>
                <a:gd name="T17" fmla="*/ 365716201 h 493"/>
                <a:gd name="T18" fmla="*/ 88667452 w 495"/>
                <a:gd name="T19" fmla="*/ 343190099 h 493"/>
                <a:gd name="T20" fmla="*/ 432750221 w 495"/>
                <a:gd name="T21" fmla="*/ 1324929 h 493"/>
                <a:gd name="T22" fmla="*/ 434074320 w 495"/>
                <a:gd name="T23" fmla="*/ 1324929 h 493"/>
                <a:gd name="T24" fmla="*/ 134986751 w 495"/>
                <a:gd name="T25" fmla="*/ 386917374 h 493"/>
                <a:gd name="T26" fmla="*/ 95284495 w 495"/>
                <a:gd name="T27" fmla="*/ 524722694 h 493"/>
                <a:gd name="T28" fmla="*/ 97931542 w 495"/>
                <a:gd name="T29" fmla="*/ 536648210 h 493"/>
                <a:gd name="T30" fmla="*/ 149543785 w 495"/>
                <a:gd name="T31" fmla="*/ 553874595 h 493"/>
                <a:gd name="T32" fmla="*/ 195863083 w 495"/>
                <a:gd name="T33" fmla="*/ 540624149 h 493"/>
                <a:gd name="T34" fmla="*/ 264679407 w 495"/>
                <a:gd name="T35" fmla="*/ 520747906 h 493"/>
                <a:gd name="T36" fmla="*/ 244828279 w 495"/>
                <a:gd name="T37" fmla="*/ 418717982 h 493"/>
                <a:gd name="T38" fmla="*/ 235564189 w 495"/>
                <a:gd name="T39" fmla="*/ 408117395 h 493"/>
                <a:gd name="T40" fmla="*/ 134986751 w 495"/>
                <a:gd name="T41" fmla="*/ 386917374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8" name="Freeform 8">
              <a:extLst>
                <a:ext uri="{FF2B5EF4-FFF2-40B4-BE49-F238E27FC236}">
                  <a16:creationId xmlns:a16="http://schemas.microsoft.com/office/drawing/2014/main" id="{3C5F2F18-A188-467D-8226-5E890C87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37602107 h 104"/>
                <a:gd name="T2" fmla="*/ 0 w 529"/>
                <a:gd name="T3" fmla="*/ 0 h 104"/>
                <a:gd name="T4" fmla="*/ 699593300 w 529"/>
                <a:gd name="T5" fmla="*/ 0 h 104"/>
                <a:gd name="T6" fmla="*/ 699593300 w 529"/>
                <a:gd name="T7" fmla="*/ 137602107 h 104"/>
                <a:gd name="T8" fmla="*/ 0 w 529"/>
                <a:gd name="T9" fmla="*/ 13760210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9" name="Freeform 9">
              <a:extLst>
                <a:ext uri="{FF2B5EF4-FFF2-40B4-BE49-F238E27FC236}">
                  <a16:creationId xmlns:a16="http://schemas.microsoft.com/office/drawing/2014/main" id="{D47EA11F-62EC-4DE4-B8D9-C61FB8EC3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98677957 w 528"/>
                <a:gd name="T1" fmla="*/ 0 h 104"/>
                <a:gd name="T2" fmla="*/ 698677957 w 528"/>
                <a:gd name="T3" fmla="*/ 137602107 h 104"/>
                <a:gd name="T4" fmla="*/ 0 w 528"/>
                <a:gd name="T5" fmla="*/ 137602107 h 104"/>
                <a:gd name="T6" fmla="*/ 0 w 528"/>
                <a:gd name="T7" fmla="*/ 0 h 104"/>
                <a:gd name="T8" fmla="*/ 698677957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0" name="Freeform 10">
              <a:extLst>
                <a:ext uri="{FF2B5EF4-FFF2-40B4-BE49-F238E27FC236}">
                  <a16:creationId xmlns:a16="http://schemas.microsoft.com/office/drawing/2014/main" id="{813C77C1-C8A0-45B9-A8E3-E1B6485B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632824477 w 478"/>
                <a:gd name="T3" fmla="*/ 0 h 105"/>
                <a:gd name="T4" fmla="*/ 624880674 w 478"/>
                <a:gd name="T5" fmla="*/ 10552987 h 105"/>
                <a:gd name="T6" fmla="*/ 507053732 w 478"/>
                <a:gd name="T7" fmla="*/ 127962430 h 105"/>
                <a:gd name="T8" fmla="*/ 484547824 w 478"/>
                <a:gd name="T9" fmla="*/ 137195720 h 105"/>
                <a:gd name="T10" fmla="*/ 10591354 w 478"/>
                <a:gd name="T11" fmla="*/ 138515417 h 105"/>
                <a:gd name="T12" fmla="*/ 0 w 478"/>
                <a:gd name="T13" fmla="*/ 13719572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1" name="Freeform 11">
              <a:extLst>
                <a:ext uri="{FF2B5EF4-FFF2-40B4-BE49-F238E27FC236}">
                  <a16:creationId xmlns:a16="http://schemas.microsoft.com/office/drawing/2014/main" id="{6C270974-4AC1-45AF-92FE-00CFDA6D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15446538 h 244"/>
                <a:gd name="T2" fmla="*/ 87358531 w 246"/>
                <a:gd name="T3" fmla="*/ 26539606 h 244"/>
                <a:gd name="T4" fmla="*/ 183981908 w 246"/>
                <a:gd name="T5" fmla="*/ 26539606 h 244"/>
                <a:gd name="T6" fmla="*/ 297813070 w 246"/>
                <a:gd name="T7" fmla="*/ 140659106 h 244"/>
                <a:gd name="T8" fmla="*/ 300460333 w 246"/>
                <a:gd name="T9" fmla="*/ 236201227 h 244"/>
                <a:gd name="T10" fmla="*/ 210454539 w 246"/>
                <a:gd name="T11" fmla="*/ 323781121 h 244"/>
                <a:gd name="T12" fmla="*/ 0 w 246"/>
                <a:gd name="T13" fmla="*/ 115446538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2" name="Freeform 12">
              <a:extLst>
                <a:ext uri="{FF2B5EF4-FFF2-40B4-BE49-F238E27FC236}">
                  <a16:creationId xmlns:a16="http://schemas.microsoft.com/office/drawing/2014/main" id="{7D661996-75CE-4EEC-A736-1B4B3E9F0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35775031 h 102"/>
                <a:gd name="T2" fmla="*/ 0 w 104"/>
                <a:gd name="T3" fmla="*/ 0 h 102"/>
                <a:gd name="T4" fmla="*/ 137602107 w 104"/>
                <a:gd name="T5" fmla="*/ 0 h 102"/>
                <a:gd name="T6" fmla="*/ 137602107 w 104"/>
                <a:gd name="T7" fmla="*/ 135775031 h 102"/>
                <a:gd name="T8" fmla="*/ 0 w 104"/>
                <a:gd name="T9" fmla="*/ 13577503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3" name="Freeform 13">
              <a:extLst>
                <a:ext uri="{FF2B5EF4-FFF2-40B4-BE49-F238E27FC236}">
                  <a16:creationId xmlns:a16="http://schemas.microsoft.com/office/drawing/2014/main" id="{BE991F67-C716-43A7-9BD9-3FC103031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36687104 w 103"/>
                <a:gd name="T1" fmla="*/ 136687104 h 103"/>
                <a:gd name="T2" fmla="*/ 0 w 103"/>
                <a:gd name="T3" fmla="*/ 136687104 h 103"/>
                <a:gd name="T4" fmla="*/ 0 w 103"/>
                <a:gd name="T5" fmla="*/ 0 h 103"/>
                <a:gd name="T6" fmla="*/ 136687104 w 103"/>
                <a:gd name="T7" fmla="*/ 0 h 103"/>
                <a:gd name="T8" fmla="*/ 136687104 w 103"/>
                <a:gd name="T9" fmla="*/ 13668710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4" name="Freeform 14">
              <a:extLst>
                <a:ext uri="{FF2B5EF4-FFF2-40B4-BE49-F238E27FC236}">
                  <a16:creationId xmlns:a16="http://schemas.microsoft.com/office/drawing/2014/main" id="{612D0F38-EF30-419D-B684-96EC9D383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36687104 w 103"/>
                <a:gd name="T1" fmla="*/ 136687104 h 103"/>
                <a:gd name="T2" fmla="*/ 0 w 103"/>
                <a:gd name="T3" fmla="*/ 136687104 h 103"/>
                <a:gd name="T4" fmla="*/ 0 w 103"/>
                <a:gd name="T5" fmla="*/ 0 h 103"/>
                <a:gd name="T6" fmla="*/ 136687104 w 103"/>
                <a:gd name="T7" fmla="*/ 0 h 103"/>
                <a:gd name="T8" fmla="*/ 136687104 w 103"/>
                <a:gd name="T9" fmla="*/ 13668710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92D14F"/>
            </a:solidFill>
            <a:ln>
              <a:noFill/>
            </a:ln>
            <a:effectLst>
              <a:outerShdw sx="102000" sy="102000" algn="ctr" rotWithShape="0">
                <a:srgbClr val="000000">
                  <a:alpha val="28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50" name="文本框 34">
            <a:extLst>
              <a:ext uri="{FF2B5EF4-FFF2-40B4-BE49-F238E27FC236}">
                <a16:creationId xmlns:a16="http://schemas.microsoft.com/office/drawing/2014/main" id="{0D7AD1A4-446E-405C-9B71-04A9C35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1" y="4137026"/>
            <a:ext cx="265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Group 16">
            <a:extLst>
              <a:ext uri="{FF2B5EF4-FFF2-40B4-BE49-F238E27FC236}">
                <a16:creationId xmlns:a16="http://schemas.microsoft.com/office/drawing/2014/main" id="{539F3694-2C26-432F-B6E6-002A99E80EAB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890588"/>
            <a:ext cx="685800" cy="685800"/>
            <a:chOff x="0" y="0"/>
            <a:chExt cx="1080" cy="1080"/>
          </a:xfrm>
        </p:grpSpPr>
        <p:sp>
          <p:nvSpPr>
            <p:cNvPr id="6164" name="AutoShape 24">
              <a:extLst>
                <a:ext uri="{FF2B5EF4-FFF2-40B4-BE49-F238E27FC236}">
                  <a16:creationId xmlns:a16="http://schemas.microsoft.com/office/drawing/2014/main" id="{1D5F3F6B-F693-4A14-A2F0-2C88D9F6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" cy="108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solidFill>
                  <a:srgbClr val="92D050"/>
                </a:solidFill>
              </a:endParaRPr>
            </a:p>
          </p:txBody>
        </p:sp>
        <p:sp>
          <p:nvSpPr>
            <p:cNvPr id="6165" name="Text Box 26">
              <a:extLst>
                <a:ext uri="{FF2B5EF4-FFF2-40B4-BE49-F238E27FC236}">
                  <a16:creationId xmlns:a16="http://schemas.microsoft.com/office/drawing/2014/main" id="{16FC8B76-76CD-4009-BFE5-1094376F2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133"/>
              <a:ext cx="5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EFEFE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152" name="组合 12">
            <a:extLst>
              <a:ext uri="{FF2B5EF4-FFF2-40B4-BE49-F238E27FC236}">
                <a16:creationId xmlns:a16="http://schemas.microsoft.com/office/drawing/2014/main" id="{CE8E1B11-DA13-403C-B533-688977809C3C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1722438"/>
            <a:ext cx="685800" cy="685800"/>
            <a:chOff x="0" y="0"/>
            <a:chExt cx="685800" cy="685800"/>
          </a:xfrm>
        </p:grpSpPr>
        <p:sp>
          <p:nvSpPr>
            <p:cNvPr id="6162" name="AutoShape 28">
              <a:extLst>
                <a:ext uri="{FF2B5EF4-FFF2-40B4-BE49-F238E27FC236}">
                  <a16:creationId xmlns:a16="http://schemas.microsoft.com/office/drawing/2014/main" id="{D761772A-AA32-4805-854E-4B7B0A357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63" name="Text Box 30">
              <a:extLst>
                <a:ext uri="{FF2B5EF4-FFF2-40B4-BE49-F238E27FC236}">
                  <a16:creationId xmlns:a16="http://schemas.microsoft.com/office/drawing/2014/main" id="{0A778DF5-7E47-46D1-B781-CBC05070D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15" y="98425"/>
              <a:ext cx="3401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EFEFE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6153" name="组合 12">
            <a:extLst>
              <a:ext uri="{FF2B5EF4-FFF2-40B4-BE49-F238E27FC236}">
                <a16:creationId xmlns:a16="http://schemas.microsoft.com/office/drawing/2014/main" id="{BD319274-19E9-4EA1-94ED-4E55DA21A302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2506663"/>
            <a:ext cx="685800" cy="685800"/>
            <a:chOff x="0" y="0"/>
            <a:chExt cx="685800" cy="685800"/>
          </a:xfrm>
        </p:grpSpPr>
        <p:sp>
          <p:nvSpPr>
            <p:cNvPr id="6160" name="AutoShape 28">
              <a:extLst>
                <a:ext uri="{FF2B5EF4-FFF2-40B4-BE49-F238E27FC236}">
                  <a16:creationId xmlns:a16="http://schemas.microsoft.com/office/drawing/2014/main" id="{583E47FE-4AD6-42C6-A076-7C4D95163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61" name="Text Box 30">
              <a:extLst>
                <a:ext uri="{FF2B5EF4-FFF2-40B4-BE49-F238E27FC236}">
                  <a16:creationId xmlns:a16="http://schemas.microsoft.com/office/drawing/2014/main" id="{C2F76B4E-63AA-4C2B-8DCF-8B6F680EC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15" y="98425"/>
              <a:ext cx="3401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EFEFE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EFEFE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54" name="Group 25">
            <a:extLst>
              <a:ext uri="{FF2B5EF4-FFF2-40B4-BE49-F238E27FC236}">
                <a16:creationId xmlns:a16="http://schemas.microsoft.com/office/drawing/2014/main" id="{EFDA4B8F-6852-4D93-AA8D-3B9841CB3D6F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357563"/>
            <a:ext cx="685800" cy="685800"/>
            <a:chOff x="0" y="0"/>
            <a:chExt cx="1080" cy="1080"/>
          </a:xfrm>
        </p:grpSpPr>
        <p:sp>
          <p:nvSpPr>
            <p:cNvPr id="6158" name="AutoShape 24">
              <a:extLst>
                <a:ext uri="{FF2B5EF4-FFF2-40B4-BE49-F238E27FC236}">
                  <a16:creationId xmlns:a16="http://schemas.microsoft.com/office/drawing/2014/main" id="{A5064815-295B-458E-BA8E-022004B56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" cy="108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59" name="Text Box 26">
              <a:extLst>
                <a:ext uri="{FF2B5EF4-FFF2-40B4-BE49-F238E27FC236}">
                  <a16:creationId xmlns:a16="http://schemas.microsoft.com/office/drawing/2014/main" id="{61F0B887-E2FD-4388-B73F-22D1F9CDB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133"/>
              <a:ext cx="5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EFEFE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6155" name="Group 28">
            <a:extLst>
              <a:ext uri="{FF2B5EF4-FFF2-40B4-BE49-F238E27FC236}">
                <a16:creationId xmlns:a16="http://schemas.microsoft.com/office/drawing/2014/main" id="{90947D84-F52D-4EA7-853D-36B1ABF37975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4230688"/>
            <a:ext cx="685800" cy="685800"/>
            <a:chOff x="0" y="0"/>
            <a:chExt cx="1080" cy="1080"/>
          </a:xfrm>
        </p:grpSpPr>
        <p:sp>
          <p:nvSpPr>
            <p:cNvPr id="6156" name="AutoShape 24">
              <a:extLst>
                <a:ext uri="{FF2B5EF4-FFF2-40B4-BE49-F238E27FC236}">
                  <a16:creationId xmlns:a16="http://schemas.microsoft.com/office/drawing/2014/main" id="{F3DC1A37-8DBC-4BFC-B41C-775B852D5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" cy="108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57" name="Text Box 26">
              <a:extLst>
                <a:ext uri="{FF2B5EF4-FFF2-40B4-BE49-F238E27FC236}">
                  <a16:creationId xmlns:a16="http://schemas.microsoft.com/office/drawing/2014/main" id="{FEBC2B09-B3CD-4A12-9D05-C087270DE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133"/>
              <a:ext cx="5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EFEFE"/>
                  </a:solidFill>
                  <a:ea typeface="宋体" panose="02010600030101010101" pitchFamily="2" charset="-122"/>
                </a:rPr>
                <a:t>5</a:t>
              </a:r>
              <a:endParaRPr lang="en-US" altLang="zh-CN" sz="2400">
                <a:solidFill>
                  <a:srgbClr val="FEFEFE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1">
            <a:extLst>
              <a:ext uri="{FF2B5EF4-FFF2-40B4-BE49-F238E27FC236}">
                <a16:creationId xmlns:a16="http://schemas.microsoft.com/office/drawing/2014/main" id="{1EE82349-19D7-47EF-A06B-124D7A09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411" name="文本框 12">
            <a:extLst>
              <a:ext uri="{FF2B5EF4-FFF2-40B4-BE49-F238E27FC236}">
                <a16:creationId xmlns:a16="http://schemas.microsoft.com/office/drawing/2014/main" id="{3CB70C45-CB8E-4E0D-97D3-BC8B6067A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10F43AF-5F7F-4862-9F28-82642E7350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C6763A8E-2717-4CC1-869A-EDA17DB531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2AC80F16-6006-41C7-93E1-4B12C7C76D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Text Box 7">
            <a:extLst>
              <a:ext uri="{FF2B5EF4-FFF2-40B4-BE49-F238E27FC236}">
                <a16:creationId xmlns:a16="http://schemas.microsoft.com/office/drawing/2014/main" id="{255DAF8D-80AB-4F3A-A45A-ECDCDE1C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4854982F-E6FA-4F59-BF60-DEE25685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87AB0-AB70-4265-B010-892D291A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" y="1084263"/>
            <a:ext cx="1035947" cy="9001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8CDCFF9-AF3F-421B-AAB5-5C6212FCC392}"/>
              </a:ext>
            </a:extLst>
          </p:cNvPr>
          <p:cNvSpPr txBox="1"/>
          <p:nvPr/>
        </p:nvSpPr>
        <p:spPr>
          <a:xfrm>
            <a:off x="-7494" y="1981994"/>
            <a:ext cx="12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词法分析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4A52E8C-2396-4FFE-9122-EF1F0193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1" y="4123829"/>
            <a:ext cx="1033205" cy="8977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990993-BC38-4C19-89A6-EE6AF5B1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" y="5512146"/>
            <a:ext cx="1055951" cy="91749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B6CBCEF-25B1-41CF-BA12-4449B5434CE2}"/>
              </a:ext>
            </a:extLst>
          </p:cNvPr>
          <p:cNvSpPr txBox="1"/>
          <p:nvPr/>
        </p:nvSpPr>
        <p:spPr>
          <a:xfrm>
            <a:off x="16272" y="5021560"/>
            <a:ext cx="117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B4C007-C115-4B3A-8633-7068BD9088BC}"/>
              </a:ext>
            </a:extLst>
          </p:cNvPr>
          <p:cNvSpPr txBox="1"/>
          <p:nvPr/>
        </p:nvSpPr>
        <p:spPr>
          <a:xfrm>
            <a:off x="74317" y="6429640"/>
            <a:ext cx="95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变量表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FB13F5-6EC8-4755-87FC-AF81BD06C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9" y="2530711"/>
            <a:ext cx="1033205" cy="89773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1F77270-4195-4896-ADFD-AA9327C47B94}"/>
              </a:ext>
            </a:extLst>
          </p:cNvPr>
          <p:cNvSpPr txBox="1"/>
          <p:nvPr/>
        </p:nvSpPr>
        <p:spPr>
          <a:xfrm>
            <a:off x="-12340" y="3506943"/>
            <a:ext cx="12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语法分析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853A94F-91D5-4135-A88C-2041A443F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955" y="1546225"/>
            <a:ext cx="4714034" cy="41440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319744A-5623-49C6-9A82-A3C55AD67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0785" y="1546225"/>
            <a:ext cx="4717992" cy="414407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D3B7A3-C4A4-46A8-BEC9-ABFD034F55EA}"/>
              </a:ext>
            </a:extLst>
          </p:cNvPr>
          <p:cNvSpPr txBox="1"/>
          <p:nvPr/>
        </p:nvSpPr>
        <p:spPr>
          <a:xfrm>
            <a:off x="6031684" y="5970893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错误检查</a:t>
            </a:r>
          </a:p>
        </p:txBody>
      </p:sp>
    </p:spTree>
    <p:extLst>
      <p:ext uri="{BB962C8B-B14F-4D97-AF65-F5344CB8AC3E}">
        <p14:creationId xmlns:p14="http://schemas.microsoft.com/office/powerpoint/2010/main" val="81199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C938B77B-1FEA-40FE-BE6A-06519B461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6" y="3367088"/>
            <a:ext cx="6126163" cy="938212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pic>
        <p:nvPicPr>
          <p:cNvPr id="20483" name="Group 4">
            <a:extLst>
              <a:ext uri="{FF2B5EF4-FFF2-40B4-BE49-F238E27FC236}">
                <a16:creationId xmlns:a16="http://schemas.microsoft.com/office/drawing/2014/main" id="{B236F1F9-C24B-408E-8186-F5FF117E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92251"/>
            <a:ext cx="18669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1">
            <a:extLst>
              <a:ext uri="{FF2B5EF4-FFF2-40B4-BE49-F238E27FC236}">
                <a16:creationId xmlns:a16="http://schemas.microsoft.com/office/drawing/2014/main" id="{0DD7F526-F4CD-46C5-9B36-A9CFF01F3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171" name="文本框 12">
            <a:extLst>
              <a:ext uri="{FF2B5EF4-FFF2-40B4-BE49-F238E27FC236}">
                <a16:creationId xmlns:a16="http://schemas.microsoft.com/office/drawing/2014/main" id="{C0773640-3271-4124-809D-24096D04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AutoShape 5">
            <a:extLst>
              <a:ext uri="{FF2B5EF4-FFF2-40B4-BE49-F238E27FC236}">
                <a16:creationId xmlns:a16="http://schemas.microsoft.com/office/drawing/2014/main" id="{E5223C70-79B9-4C48-BD3D-38CF1BF649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0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AutoShape 6">
            <a:extLst>
              <a:ext uri="{FF2B5EF4-FFF2-40B4-BE49-F238E27FC236}">
                <a16:creationId xmlns:a16="http://schemas.microsoft.com/office/drawing/2014/main" id="{1EDE9D72-61A8-440C-9E34-7A77A6728A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0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Text Box 7">
            <a:extLst>
              <a:ext uri="{FF2B5EF4-FFF2-40B4-BE49-F238E27FC236}">
                <a16:creationId xmlns:a16="http://schemas.microsoft.com/office/drawing/2014/main" id="{650DD71F-4000-4028-B23D-8A06FD74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66675"/>
            <a:ext cx="3163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MingLiU" panose="02020500000000000000" pitchFamily="18" charset="-120"/>
              </a:rPr>
              <a:t>   功能</a:t>
            </a:r>
          </a:p>
        </p:txBody>
      </p:sp>
      <p:cxnSp>
        <p:nvCxnSpPr>
          <p:cNvPr id="7175" name="AutoShape 5">
            <a:extLst>
              <a:ext uri="{FF2B5EF4-FFF2-40B4-BE49-F238E27FC236}">
                <a16:creationId xmlns:a16="http://schemas.microsoft.com/office/drawing/2014/main" id="{25F4744C-8A34-4485-B9A1-DBC552E39D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8938" y="2339975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6">
            <a:extLst>
              <a:ext uri="{FF2B5EF4-FFF2-40B4-BE49-F238E27FC236}">
                <a16:creationId xmlns:a16="http://schemas.microsoft.com/office/drawing/2014/main" id="{A7782801-D995-4B22-B1A3-A62A6BBBED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59788" y="2409825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文本框 48">
            <a:extLst>
              <a:ext uri="{FF2B5EF4-FFF2-40B4-BE49-F238E27FC236}">
                <a16:creationId xmlns:a16="http://schemas.microsoft.com/office/drawing/2014/main" id="{12521437-B4EE-49B9-9835-108131FA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4" y="898526"/>
            <a:ext cx="2613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实现功能</a:t>
            </a:r>
          </a:p>
        </p:txBody>
      </p:sp>
      <p:sp>
        <p:nvSpPr>
          <p:cNvPr id="7178" name="矩形 3">
            <a:extLst>
              <a:ext uri="{FF2B5EF4-FFF2-40B4-BE49-F238E27FC236}">
                <a16:creationId xmlns:a16="http://schemas.microsoft.com/office/drawing/2014/main" id="{3A18C09E-83A2-4F2D-9216-A22DEC0E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1358900"/>
            <a:ext cx="2282825" cy="76200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18B6C4-EEEC-468D-856A-994089886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6" y="1195825"/>
            <a:ext cx="7124700" cy="54432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词法分析，输出二元式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语法分析，输出语法树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语义分析，输出四元式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输出符号表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部分扩展功能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AutoShape 5">
            <a:extLst>
              <a:ext uri="{FF2B5EF4-FFF2-40B4-BE49-F238E27FC236}">
                <a16:creationId xmlns:a16="http://schemas.microsoft.com/office/drawing/2014/main" id="{94A37478-998D-4816-AC02-73CB3EC77D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03487" y="2527298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6">
            <a:extLst>
              <a:ext uri="{FF2B5EF4-FFF2-40B4-BE49-F238E27FC236}">
                <a16:creationId xmlns:a16="http://schemas.microsoft.com/office/drawing/2014/main" id="{ED2C34A8-3BE9-4727-9269-BF67CC284D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54337" y="2597148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48">
            <a:extLst>
              <a:ext uri="{FF2B5EF4-FFF2-40B4-BE49-F238E27FC236}">
                <a16:creationId xmlns:a16="http://schemas.microsoft.com/office/drawing/2014/main" id="{4F9C9783-54D8-4AE8-B9C1-CADB8EC6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1838" y="1128712"/>
            <a:ext cx="2613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翻译语句种类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688F7D05-8491-4352-B5BA-750DEC01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8838" y="1541461"/>
            <a:ext cx="2282825" cy="76200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CF785F5A-8B5B-4058-86A5-B8618871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4225" y="2030410"/>
            <a:ext cx="4924425" cy="507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数学表达式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自增自减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95F60AF2-4B98-4AFC-BFE1-9BF83C61E977}"/>
              </a:ext>
            </a:extLst>
          </p:cNvPr>
          <p:cNvSpPr txBox="1"/>
          <p:nvPr/>
        </p:nvSpPr>
        <p:spPr>
          <a:xfrm>
            <a:off x="15108236" y="1726976"/>
            <a:ext cx="4924425" cy="3916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None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布尔表达式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switch-case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数组翻译</a:t>
            </a:r>
          </a:p>
        </p:txBody>
      </p:sp>
    </p:spTree>
    <p:extLst>
      <p:ext uri="{BB962C8B-B14F-4D97-AF65-F5344CB8AC3E}">
        <p14:creationId xmlns:p14="http://schemas.microsoft.com/office/powerpoint/2010/main" val="408365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1">
            <a:extLst>
              <a:ext uri="{FF2B5EF4-FFF2-40B4-BE49-F238E27FC236}">
                <a16:creationId xmlns:a16="http://schemas.microsoft.com/office/drawing/2014/main" id="{0DD7F526-F4CD-46C5-9B36-A9CFF01F3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171" name="文本框 12">
            <a:extLst>
              <a:ext uri="{FF2B5EF4-FFF2-40B4-BE49-F238E27FC236}">
                <a16:creationId xmlns:a16="http://schemas.microsoft.com/office/drawing/2014/main" id="{C0773640-3271-4124-809D-24096D04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AutoShape 5">
            <a:extLst>
              <a:ext uri="{FF2B5EF4-FFF2-40B4-BE49-F238E27FC236}">
                <a16:creationId xmlns:a16="http://schemas.microsoft.com/office/drawing/2014/main" id="{E5223C70-79B9-4C48-BD3D-38CF1BF649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0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AutoShape 6">
            <a:extLst>
              <a:ext uri="{FF2B5EF4-FFF2-40B4-BE49-F238E27FC236}">
                <a16:creationId xmlns:a16="http://schemas.microsoft.com/office/drawing/2014/main" id="{1EDE9D72-61A8-440C-9E34-7A77A6728A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0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Text Box 7">
            <a:extLst>
              <a:ext uri="{FF2B5EF4-FFF2-40B4-BE49-F238E27FC236}">
                <a16:creationId xmlns:a16="http://schemas.microsoft.com/office/drawing/2014/main" id="{650DD71F-4000-4028-B23D-8A06FD74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66675"/>
            <a:ext cx="3163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MingLiU" panose="02020500000000000000" pitchFamily="18" charset="-120"/>
              </a:rPr>
              <a:t>   功能</a:t>
            </a:r>
          </a:p>
        </p:txBody>
      </p:sp>
      <p:cxnSp>
        <p:nvCxnSpPr>
          <p:cNvPr id="7175" name="AutoShape 5">
            <a:extLst>
              <a:ext uri="{FF2B5EF4-FFF2-40B4-BE49-F238E27FC236}">
                <a16:creationId xmlns:a16="http://schemas.microsoft.com/office/drawing/2014/main" id="{25F4744C-8A34-4485-B9A1-DBC552E39D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8938" y="2339975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6">
            <a:extLst>
              <a:ext uri="{FF2B5EF4-FFF2-40B4-BE49-F238E27FC236}">
                <a16:creationId xmlns:a16="http://schemas.microsoft.com/office/drawing/2014/main" id="{A7782801-D995-4B22-B1A3-A62A6BBBED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59788" y="2409825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文本框 48">
            <a:extLst>
              <a:ext uri="{FF2B5EF4-FFF2-40B4-BE49-F238E27FC236}">
                <a16:creationId xmlns:a16="http://schemas.microsoft.com/office/drawing/2014/main" id="{12521437-B4EE-49B9-9835-108131FA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7" y="909000"/>
            <a:ext cx="2613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实现功能</a:t>
            </a:r>
          </a:p>
        </p:txBody>
      </p:sp>
      <p:sp>
        <p:nvSpPr>
          <p:cNvPr id="7178" name="矩形 3">
            <a:extLst>
              <a:ext uri="{FF2B5EF4-FFF2-40B4-BE49-F238E27FC236}">
                <a16:creationId xmlns:a16="http://schemas.microsoft.com/office/drawing/2014/main" id="{3A18C09E-83A2-4F2D-9216-A22DEC0E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9" y="1349370"/>
            <a:ext cx="2282825" cy="76200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18B6C4-EEEC-468D-856A-994089886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7" y="1228851"/>
            <a:ext cx="7124700" cy="54432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词法分析，输出二元式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语法分析，输出语法树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语义分析，输出四元式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输出符号表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部分扩展功能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AutoShape 5">
            <a:extLst>
              <a:ext uri="{FF2B5EF4-FFF2-40B4-BE49-F238E27FC236}">
                <a16:creationId xmlns:a16="http://schemas.microsoft.com/office/drawing/2014/main" id="{94A37478-998D-4816-AC02-73CB3EC77D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03487" y="2527298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6">
            <a:extLst>
              <a:ext uri="{FF2B5EF4-FFF2-40B4-BE49-F238E27FC236}">
                <a16:creationId xmlns:a16="http://schemas.microsoft.com/office/drawing/2014/main" id="{ED2C34A8-3BE9-4727-9269-BF67CC284D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54337" y="2597148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48">
            <a:extLst>
              <a:ext uri="{FF2B5EF4-FFF2-40B4-BE49-F238E27FC236}">
                <a16:creationId xmlns:a16="http://schemas.microsoft.com/office/drawing/2014/main" id="{4F9C9783-54D8-4AE8-B9C1-CADB8EC6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421" y="882650"/>
            <a:ext cx="2613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翻译语句种类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688F7D05-8491-4352-B5BA-750DEC01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21" y="1349370"/>
            <a:ext cx="2282825" cy="76200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CF785F5A-8B5B-4058-86A5-B8618871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480" y="1602443"/>
            <a:ext cx="4924425" cy="507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数学表达式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自增自减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95F60AF2-4B98-4AFC-BFE1-9BF83C61E977}"/>
              </a:ext>
            </a:extLst>
          </p:cNvPr>
          <p:cNvSpPr txBox="1"/>
          <p:nvPr/>
        </p:nvSpPr>
        <p:spPr>
          <a:xfrm>
            <a:off x="7419896" y="1296987"/>
            <a:ext cx="4924425" cy="3916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None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布尔表达式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switch-case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数组翻译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62AE296-9A2D-4E00-9056-A93CC669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9" y="6986462"/>
            <a:ext cx="9144000" cy="52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6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1">
            <a:extLst>
              <a:ext uri="{FF2B5EF4-FFF2-40B4-BE49-F238E27FC236}">
                <a16:creationId xmlns:a16="http://schemas.microsoft.com/office/drawing/2014/main" id="{35986F6B-A0DA-4132-8212-BD113D7A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ea typeface="宋体" panose="02010600030101010101" pitchFamily="2" charset="-122"/>
              </a:rPr>
              <a:t> </a:t>
            </a: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267" name="文本框 12">
            <a:extLst>
              <a:ext uri="{FF2B5EF4-FFF2-40B4-BE49-F238E27FC236}">
                <a16:creationId xmlns:a16="http://schemas.microsoft.com/office/drawing/2014/main" id="{EB8AD820-15ED-4CCF-92E8-75C14F74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95250"/>
            <a:ext cx="9129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辅助类设计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68" name="AutoShape 4">
            <a:extLst>
              <a:ext uri="{FF2B5EF4-FFF2-40B4-BE49-F238E27FC236}">
                <a16:creationId xmlns:a16="http://schemas.microsoft.com/office/drawing/2014/main" id="{93E5D0C6-FBDB-49C6-AA07-61BD079834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9" name="AutoShape 5">
            <a:extLst>
              <a:ext uri="{FF2B5EF4-FFF2-40B4-BE49-F238E27FC236}">
                <a16:creationId xmlns:a16="http://schemas.microsoft.com/office/drawing/2014/main" id="{F8C20635-0E83-4A32-BFEB-85BACDDEDA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" name="AutoShape 6">
            <a:extLst>
              <a:ext uri="{FF2B5EF4-FFF2-40B4-BE49-F238E27FC236}">
                <a16:creationId xmlns:a16="http://schemas.microsoft.com/office/drawing/2014/main" id="{C9E3BBE4-0D70-4277-BECF-2896070288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0EBAF63-76EA-4900-828B-91B65CB7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8" y="911225"/>
            <a:ext cx="9144000" cy="52785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AFA392-A4B1-4C7D-AF21-37CB0284204E}"/>
              </a:ext>
            </a:extLst>
          </p:cNvPr>
          <p:cNvSpPr txBox="1"/>
          <p:nvPr/>
        </p:nvSpPr>
        <p:spPr>
          <a:xfrm>
            <a:off x="4003675" y="6321988"/>
            <a:ext cx="411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Util</a:t>
            </a:r>
            <a:r>
              <a:rPr lang="zh-CN" altLang="en-US" dirty="0"/>
              <a:t>中辅助类类图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1">
            <a:extLst>
              <a:ext uri="{FF2B5EF4-FFF2-40B4-BE49-F238E27FC236}">
                <a16:creationId xmlns:a16="http://schemas.microsoft.com/office/drawing/2014/main" id="{8A96DC53-8BFB-497D-B749-59A5994B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291" name="文本框 12">
            <a:extLst>
              <a:ext uri="{FF2B5EF4-FFF2-40B4-BE49-F238E27FC236}">
                <a16:creationId xmlns:a16="http://schemas.microsoft.com/office/drawing/2014/main" id="{31CB578F-7C57-4E74-9CDF-3646E57D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2" name="AutoShape 4">
            <a:extLst>
              <a:ext uri="{FF2B5EF4-FFF2-40B4-BE49-F238E27FC236}">
                <a16:creationId xmlns:a16="http://schemas.microsoft.com/office/drawing/2014/main" id="{43533AE2-121C-4765-BBD2-1583F1935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8350" y="2289176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5">
            <a:extLst>
              <a:ext uri="{FF2B5EF4-FFF2-40B4-BE49-F238E27FC236}">
                <a16:creationId xmlns:a16="http://schemas.microsoft.com/office/drawing/2014/main" id="{17EC98BD-C32B-4A13-80E6-EDE5E96BFB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3775" y="252888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6">
            <a:extLst>
              <a:ext uri="{FF2B5EF4-FFF2-40B4-BE49-F238E27FC236}">
                <a16:creationId xmlns:a16="http://schemas.microsoft.com/office/drawing/2014/main" id="{00291B30-C12F-4140-A0A9-287A15412D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4625" y="25987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5" name="Text Box 7">
            <a:extLst>
              <a:ext uri="{FF2B5EF4-FFF2-40B4-BE49-F238E27FC236}">
                <a16:creationId xmlns:a16="http://schemas.microsoft.com/office/drawing/2014/main" id="{EA593FAA-5B67-45FF-9ECE-2B96AC09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9" y="87313"/>
            <a:ext cx="376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文法分析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C2446A4-4378-49BA-B1A6-887CF41A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6" y="1330325"/>
            <a:ext cx="907097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 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24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24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&lt;逻辑&gt; →&lt;与逻辑&gt;（&lt;||&gt; &lt;与逻辑&gt;）*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&lt;与逻辑&gt; →&lt;非逻辑&gt;（&lt;&amp;&amp;&gt; &lt;非逻辑&gt;）*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&lt;非逻辑&gt; →&lt;条件&gt;（&lt;!&gt; &lt;条件&gt;）*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&lt;条件&gt; →&lt;表达式&gt;（&lt;关系符&gt; &lt;表达式&gt;）*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椭圆 30">
            <a:extLst>
              <a:ext uri="{FF2B5EF4-FFF2-40B4-BE49-F238E27FC236}">
                <a16:creationId xmlns:a16="http://schemas.microsoft.com/office/drawing/2014/main" id="{85257BAD-1DC9-42CA-81B5-2574E3D4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6" y="1357314"/>
            <a:ext cx="606425" cy="554037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298" name="椭圆 30">
            <a:extLst>
              <a:ext uri="{FF2B5EF4-FFF2-40B4-BE49-F238E27FC236}">
                <a16:creationId xmlns:a16="http://schemas.microsoft.com/office/drawing/2014/main" id="{311DA02D-389F-4E26-BD99-932CB2B5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6" y="3040064"/>
            <a:ext cx="606425" cy="554037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B1C565BE-9A45-41A9-B3B9-E1259914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0" y="6858000"/>
            <a:ext cx="9388475" cy="6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switch-case</a:t>
            </a:r>
            <a:r>
              <a:rPr lang="zh-CN" altLang="en-US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〈switch-case语句〉→ switch (ID)&lt;case语句&gt; 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〈case语句〉→(case  &lt; INTEGER_LITERAL &gt;:〈语句块〉break;)*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default:〈语句块〉;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24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&lt;循环语句&gt; →&lt;while语句&gt;|&lt;for语句&gt;|&lt;do-while语句&gt;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&lt;while语句&gt; →&lt;while&gt;&lt;逻辑&gt; &lt;语句块&gt;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&lt;for语句&gt; → &lt;for&gt;(&lt;赋值语句&gt;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;&lt;逻辑&gt;;&lt;赋值语句&gt;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)&lt;语句块&gt;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&lt;do-while语句&gt; →&lt;do&gt;&lt;语句块&gt;&lt;while&gt;&lt;逻辑&gt;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1">
            <a:extLst>
              <a:ext uri="{FF2B5EF4-FFF2-40B4-BE49-F238E27FC236}">
                <a16:creationId xmlns:a16="http://schemas.microsoft.com/office/drawing/2014/main" id="{8A96DC53-8BFB-497D-B749-59A5994B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291" name="文本框 12">
            <a:extLst>
              <a:ext uri="{FF2B5EF4-FFF2-40B4-BE49-F238E27FC236}">
                <a16:creationId xmlns:a16="http://schemas.microsoft.com/office/drawing/2014/main" id="{31CB578F-7C57-4E74-9CDF-3646E57D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2" name="AutoShape 4">
            <a:extLst>
              <a:ext uri="{FF2B5EF4-FFF2-40B4-BE49-F238E27FC236}">
                <a16:creationId xmlns:a16="http://schemas.microsoft.com/office/drawing/2014/main" id="{43533AE2-121C-4765-BBD2-1583F1935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8350" y="2289176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5">
            <a:extLst>
              <a:ext uri="{FF2B5EF4-FFF2-40B4-BE49-F238E27FC236}">
                <a16:creationId xmlns:a16="http://schemas.microsoft.com/office/drawing/2014/main" id="{17EC98BD-C32B-4A13-80E6-EDE5E96BFB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3775" y="252888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6">
            <a:extLst>
              <a:ext uri="{FF2B5EF4-FFF2-40B4-BE49-F238E27FC236}">
                <a16:creationId xmlns:a16="http://schemas.microsoft.com/office/drawing/2014/main" id="{00291B30-C12F-4140-A0A9-287A15412D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4625" y="25987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5" name="Text Box 7">
            <a:extLst>
              <a:ext uri="{FF2B5EF4-FFF2-40B4-BE49-F238E27FC236}">
                <a16:creationId xmlns:a16="http://schemas.microsoft.com/office/drawing/2014/main" id="{EA593FAA-5B67-45FF-9ECE-2B96AC09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9" y="87313"/>
            <a:ext cx="376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文法分析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C2446A4-4378-49BA-B1A6-887CF41A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49" y="1086051"/>
            <a:ext cx="2673828" cy="90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sz="9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9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 if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8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椭圆 30">
            <a:extLst>
              <a:ext uri="{FF2B5EF4-FFF2-40B4-BE49-F238E27FC236}">
                <a16:creationId xmlns:a16="http://schemas.microsoft.com/office/drawing/2014/main" id="{85257BAD-1DC9-42CA-81B5-2574E3D4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70" y="1330325"/>
            <a:ext cx="288779" cy="317456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298" name="椭圆 30">
            <a:extLst>
              <a:ext uri="{FF2B5EF4-FFF2-40B4-BE49-F238E27FC236}">
                <a16:creationId xmlns:a16="http://schemas.microsoft.com/office/drawing/2014/main" id="{311DA02D-389F-4E26-BD99-932CB2B5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70" y="2180541"/>
            <a:ext cx="288779" cy="317456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0B4AC6B-4C66-4BB2-9519-5A7F97FCE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1330325"/>
            <a:ext cx="9388475" cy="6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switch-case</a:t>
            </a:r>
            <a:r>
              <a:rPr lang="zh-CN" altLang="en-US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〈switch-case语句〉→ switch (ID)&lt;case语句&gt; 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〈case语句〉→(case  &lt; INTEGER_LITERAL &gt;:〈语句块〉break;)*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default:〈语句块〉;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24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&lt;循环语句&gt; →&lt;while语句&gt;|&lt;for语句&gt;|&lt;do-while语句&gt;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&lt;while语句&gt; →&lt;while&gt;&lt;逻辑&gt; &lt;语句块&gt;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&lt;for语句&gt; → &lt;for&gt;(&lt;赋值语句&gt;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;&lt;逻辑&gt;;&lt;赋值语句&gt;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)&lt;语句块&gt;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&lt;do-while语句&gt; →&lt;do&gt;&lt;语句块&gt;&lt;while&gt;&lt;逻辑&gt;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30">
            <a:extLst>
              <a:ext uri="{FF2B5EF4-FFF2-40B4-BE49-F238E27FC236}">
                <a16:creationId xmlns:a16="http://schemas.microsoft.com/office/drawing/2014/main" id="{D0C4D320-DA99-4C92-A4A4-024478A7C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586" y="1330325"/>
            <a:ext cx="606425" cy="554038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" name="椭圆 30">
            <a:extLst>
              <a:ext uri="{FF2B5EF4-FFF2-40B4-BE49-F238E27FC236}">
                <a16:creationId xmlns:a16="http://schemas.microsoft.com/office/drawing/2014/main" id="{81005ABD-32D9-4A5E-9647-7546ECFE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586" y="3500439"/>
            <a:ext cx="606425" cy="554037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22518-CA8B-4C09-BCD2-B266FECA0690}"/>
              </a:ext>
            </a:extLst>
          </p:cNvPr>
          <p:cNvSpPr txBox="1"/>
          <p:nvPr/>
        </p:nvSpPr>
        <p:spPr>
          <a:xfrm>
            <a:off x="584858" y="2023112"/>
            <a:ext cx="2691082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sz="9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&lt;逻辑&gt; →&lt;与逻辑&gt;（&lt;||&gt; &lt;与逻辑&gt;）*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&lt;与逻辑&gt; →&lt;非逻辑&gt;（&lt;&amp;&amp;&gt; &lt;非逻辑&gt;）*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&lt;非逻辑&gt; →&lt;条件&gt;（&lt;!&gt; &lt;条件&gt;）*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&lt;条件&gt; →&lt;表达式&gt;（&lt;关系符&gt; &lt;表达式&gt;）*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7CEB2C-0A7C-4338-BAF4-13E1665BA300}"/>
              </a:ext>
            </a:extLst>
          </p:cNvPr>
          <p:cNvSpPr txBox="1"/>
          <p:nvPr/>
        </p:nvSpPr>
        <p:spPr>
          <a:xfrm>
            <a:off x="12281731" y="1321001"/>
            <a:ext cx="6762462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sz="20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&lt;逻辑&gt; →&lt;与逻辑&gt;（&lt;||&gt; &lt;与逻辑&gt;）*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&lt;与逻辑&gt; →&lt;非逻辑&gt;（&lt;&amp;&amp;&gt; &lt;非逻辑&gt;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&lt;非逻辑&gt; →&lt;条件&gt;（&lt;!&gt; &lt;条件&gt;）*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&lt;条件&gt; →&lt;表达式&gt;（&lt;关系符&gt; &lt;表达式&gt;）*</a:t>
            </a: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09DA57B-8D67-4270-AB3E-750FB480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866" y="1427094"/>
            <a:ext cx="3013059" cy="53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1">
            <a:extLst>
              <a:ext uri="{FF2B5EF4-FFF2-40B4-BE49-F238E27FC236}">
                <a16:creationId xmlns:a16="http://schemas.microsoft.com/office/drawing/2014/main" id="{8A96DC53-8BFB-497D-B749-59A5994B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291" name="文本框 12">
            <a:extLst>
              <a:ext uri="{FF2B5EF4-FFF2-40B4-BE49-F238E27FC236}">
                <a16:creationId xmlns:a16="http://schemas.microsoft.com/office/drawing/2014/main" id="{31CB578F-7C57-4E74-9CDF-3646E57D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2" name="AutoShape 4">
            <a:extLst>
              <a:ext uri="{FF2B5EF4-FFF2-40B4-BE49-F238E27FC236}">
                <a16:creationId xmlns:a16="http://schemas.microsoft.com/office/drawing/2014/main" id="{43533AE2-121C-4765-BBD2-1583F1935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8350" y="2289176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5">
            <a:extLst>
              <a:ext uri="{FF2B5EF4-FFF2-40B4-BE49-F238E27FC236}">
                <a16:creationId xmlns:a16="http://schemas.microsoft.com/office/drawing/2014/main" id="{17EC98BD-C32B-4A13-80E6-EDE5E96BFB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3775" y="252888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6">
            <a:extLst>
              <a:ext uri="{FF2B5EF4-FFF2-40B4-BE49-F238E27FC236}">
                <a16:creationId xmlns:a16="http://schemas.microsoft.com/office/drawing/2014/main" id="{00291B30-C12F-4140-A0A9-287A15412D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4625" y="25987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5" name="Text Box 7">
            <a:extLst>
              <a:ext uri="{FF2B5EF4-FFF2-40B4-BE49-F238E27FC236}">
                <a16:creationId xmlns:a16="http://schemas.microsoft.com/office/drawing/2014/main" id="{EA593FAA-5B67-45FF-9ECE-2B96AC09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9" y="87313"/>
            <a:ext cx="376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文法分析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0B4AC6B-4C66-4BB2-9519-5A7F97FCE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54" y="3172635"/>
            <a:ext cx="9388475" cy="468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sz="9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switch-case</a:t>
            </a:r>
            <a:r>
              <a:rPr lang="zh-CN" altLang="en-US" sz="9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ts val="2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〈switch-case语句〉→ switch (ID)&lt;case语句&gt; </a:t>
            </a:r>
          </a:p>
          <a:p>
            <a:pPr>
              <a:lnSpc>
                <a:spcPts val="2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〈case语句〉→(case  &lt; INTEGER_LITERAL &gt;:〈语句块〉break;)*</a:t>
            </a:r>
          </a:p>
          <a:p>
            <a:pPr>
              <a:lnSpc>
                <a:spcPts val="2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default:〈语句块〉;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sz="9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&lt;循环语句&gt; →&lt;while语句&gt;|&lt;for语句&gt;|&lt;do-while语句&gt;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&lt;while语句&gt; →&lt;while&gt;&lt;逻辑&gt; &lt;语句块&gt;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&lt;for语句&gt; → &lt;for&gt;(&lt;赋值语句&gt;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;&lt;逻辑&gt;;&lt;赋值语句&gt;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)&lt;语句块&gt;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&lt;do-while语句&gt; →&lt;do&gt;&lt;语句块&gt;&lt;while&gt;&lt;逻辑&gt;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30">
            <a:extLst>
              <a:ext uri="{FF2B5EF4-FFF2-40B4-BE49-F238E27FC236}">
                <a16:creationId xmlns:a16="http://schemas.microsoft.com/office/drawing/2014/main" id="{D0C4D320-DA99-4C92-A4A4-024478A7C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5" y="3417355"/>
            <a:ext cx="339079" cy="311466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30">
            <a:extLst>
              <a:ext uri="{FF2B5EF4-FFF2-40B4-BE49-F238E27FC236}">
                <a16:creationId xmlns:a16="http://schemas.microsoft.com/office/drawing/2014/main" id="{81005ABD-32D9-4A5E-9647-7546ECFE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5" y="4812455"/>
            <a:ext cx="310887" cy="290630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DE34F1C5-1413-4893-95BC-0EF3E6BF3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83" y="637479"/>
            <a:ext cx="2673828" cy="90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sz="9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9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 if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800" dirty="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30">
            <a:extLst>
              <a:ext uri="{FF2B5EF4-FFF2-40B4-BE49-F238E27FC236}">
                <a16:creationId xmlns:a16="http://schemas.microsoft.com/office/drawing/2014/main" id="{A2A800F9-F36C-451A-ACD8-2C2E83B33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4" y="881753"/>
            <a:ext cx="288779" cy="317456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椭圆 30">
            <a:extLst>
              <a:ext uri="{FF2B5EF4-FFF2-40B4-BE49-F238E27FC236}">
                <a16:creationId xmlns:a16="http://schemas.microsoft.com/office/drawing/2014/main" id="{18A95232-2D53-4C6E-9442-B99F72BC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5" y="1628273"/>
            <a:ext cx="288779" cy="317456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6DB182-90BB-4662-9B5D-3D05000C9813}"/>
              </a:ext>
            </a:extLst>
          </p:cNvPr>
          <p:cNvSpPr txBox="1"/>
          <p:nvPr/>
        </p:nvSpPr>
        <p:spPr>
          <a:xfrm>
            <a:off x="352479" y="1475216"/>
            <a:ext cx="2691082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sz="10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&lt;逻辑&gt; →&lt;与逻辑&gt;（&lt;||&gt; &lt;与逻辑&gt;）*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&lt;与逻辑&gt; →&lt;非逻辑&gt;（&lt;&amp;&amp;&gt; &lt;非逻辑&gt;）*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&lt;非逻辑&gt; →&lt;条件&gt;（&lt;!&gt; &lt;条件&gt;）*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&lt;条件&gt; →&lt;表达式&gt;（&lt;关系符&gt; &lt;表达式&gt;）*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4347B4-525E-44F1-9E13-6120067BD2F9}"/>
              </a:ext>
            </a:extLst>
          </p:cNvPr>
          <p:cNvSpPr txBox="1"/>
          <p:nvPr/>
        </p:nvSpPr>
        <p:spPr>
          <a:xfrm>
            <a:off x="4023990" y="1059672"/>
            <a:ext cx="6762462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 sz="2000" dirty="0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&lt;逻辑&gt; →&lt;与逻辑&gt;（&lt;||&gt; &lt;与逻辑&gt;）*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&lt;与逻辑&gt; →&lt;非逻辑&gt;（&lt;&amp;&amp;&gt; &lt;非逻辑&gt;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&lt;非逻辑&gt; →&lt;条件&gt;（&lt;!&gt; &lt;条件&gt;）*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&lt;条件&gt; →&lt;表达式&gt;（&lt;关系符&gt; &lt;表达式&gt;）*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C1F3D1-F0FE-43A3-AD72-8E6B1301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016" y="1196196"/>
            <a:ext cx="3013059" cy="53065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BF7D28A-14A9-419F-A25A-1B2D0459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275" y="1157773"/>
            <a:ext cx="8381999" cy="56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9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EE29999F-4299-444B-B5DB-8BF3C0D8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339" name="文本框 12">
            <a:extLst>
              <a:ext uri="{FF2B5EF4-FFF2-40B4-BE49-F238E27FC236}">
                <a16:creationId xmlns:a16="http://schemas.microsoft.com/office/drawing/2014/main" id="{5A7F26A2-F22E-4B23-8C4F-E6A5398C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12">
            <a:extLst>
              <a:ext uri="{FF2B5EF4-FFF2-40B4-BE49-F238E27FC236}">
                <a16:creationId xmlns:a16="http://schemas.microsoft.com/office/drawing/2014/main" id="{D18A592E-8561-4861-B980-711D5DEB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6" y="71438"/>
            <a:ext cx="5338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布尔表达式语义分析设计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46695-555B-42D6-B381-902575107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35198"/>
            <a:ext cx="8381999" cy="5650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4">
        <p159:morph option="byObject"/>
      </p:transition>
    </mc:Choice>
    <mc:Fallback xmlns="">
      <p:transition advTm="27004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1629</Words>
  <Application>Microsoft Macintosh PowerPoint</Application>
  <PresentationFormat>宽屏</PresentationFormat>
  <Paragraphs>290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</dc:creator>
  <cp:lastModifiedBy>ZhangYuchen</cp:lastModifiedBy>
  <cp:revision>32</cp:revision>
  <dcterms:created xsi:type="dcterms:W3CDTF">2019-12-20T08:39:58Z</dcterms:created>
  <dcterms:modified xsi:type="dcterms:W3CDTF">2024-05-22T14:43:56Z</dcterms:modified>
</cp:coreProperties>
</file>