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1" r:id="rId7"/>
    <p:sldId id="263" r:id="rId8"/>
    <p:sldId id="264" r:id="rId9"/>
    <p:sldId id="265"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884"/>
  </p:normalViewPr>
  <p:slideViewPr>
    <p:cSldViewPr snapToGrid="0" snapToObjects="1">
      <p:cViewPr varScale="1">
        <p:scale>
          <a:sx n="114" d="100"/>
          <a:sy n="114" d="100"/>
        </p:scale>
        <p:origin x="47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8/27/21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8/27/21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8/27/21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8/27/21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8/27/21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8/27/21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8/27/21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8/27/21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8/27/21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8/27/21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8/27/21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2A54C80-263E-416B-A8E0-580EDEADCBDC}" type="datetimeFigureOut">
              <a:rPr lang="en-US" dirty="0"/>
              <a:t>8/27/21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8/27/21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8/27/21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ABD9B6-EA7D-3646-B1EB-01C67C17300D}"/>
              </a:ext>
            </a:extLst>
          </p:cNvPr>
          <p:cNvSpPr>
            <a:spLocks noGrp="1"/>
          </p:cNvSpPr>
          <p:nvPr>
            <p:ph type="ctrTitle"/>
          </p:nvPr>
        </p:nvSpPr>
        <p:spPr/>
        <p:txBody>
          <a:bodyPr/>
          <a:lstStyle/>
          <a:p>
            <a:r>
              <a:rPr kumimoji="1" lang="zh-CN" altLang="en-US" dirty="0"/>
              <a:t>简易科研文献管理系统</a:t>
            </a:r>
          </a:p>
        </p:txBody>
      </p:sp>
      <p:sp>
        <p:nvSpPr>
          <p:cNvPr id="3" name="副标题 2">
            <a:extLst>
              <a:ext uri="{FF2B5EF4-FFF2-40B4-BE49-F238E27FC236}">
                <a16:creationId xmlns:a16="http://schemas.microsoft.com/office/drawing/2014/main" id="{19C5BE73-7F20-1845-83B8-6D26AB7A055D}"/>
              </a:ext>
            </a:extLst>
          </p:cNvPr>
          <p:cNvSpPr>
            <a:spLocks noGrp="1"/>
          </p:cNvSpPr>
          <p:nvPr>
            <p:ph type="subTitle" idx="1"/>
          </p:nvPr>
        </p:nvSpPr>
        <p:spPr/>
        <p:txBody>
          <a:bodyPr/>
          <a:lstStyle/>
          <a:p>
            <a:r>
              <a:rPr kumimoji="1" lang="zh-CN" altLang="en-US" dirty="0"/>
              <a:t>项目分析</a:t>
            </a:r>
            <a:r>
              <a:rPr kumimoji="1" lang="en-US" altLang="zh-CN" dirty="0"/>
              <a:t>·</a:t>
            </a:r>
            <a:r>
              <a:rPr kumimoji="1" lang="zh-CN" altLang="en-US" dirty="0"/>
              <a:t>模块设计</a:t>
            </a:r>
            <a:r>
              <a:rPr kumimoji="1" lang="en-US" altLang="zh-CN" dirty="0"/>
              <a:t>·</a:t>
            </a:r>
            <a:r>
              <a:rPr kumimoji="1" lang="zh-CN" altLang="en-US" dirty="0"/>
              <a:t>实现思路</a:t>
            </a:r>
            <a:endParaRPr kumimoji="1" lang="en-US" altLang="zh-CN" dirty="0"/>
          </a:p>
        </p:txBody>
      </p:sp>
    </p:spTree>
    <p:extLst>
      <p:ext uri="{BB962C8B-B14F-4D97-AF65-F5344CB8AC3E}">
        <p14:creationId xmlns:p14="http://schemas.microsoft.com/office/powerpoint/2010/main" val="16961668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ABD9B6-EA7D-3646-B1EB-01C67C17300D}"/>
              </a:ext>
            </a:extLst>
          </p:cNvPr>
          <p:cNvSpPr>
            <a:spLocks noGrp="1"/>
          </p:cNvSpPr>
          <p:nvPr>
            <p:ph type="ctrTitle"/>
          </p:nvPr>
        </p:nvSpPr>
        <p:spPr>
          <a:xfrm>
            <a:off x="3900668" y="2395959"/>
            <a:ext cx="3136740" cy="1851950"/>
          </a:xfrm>
        </p:spPr>
        <p:txBody>
          <a:bodyPr/>
          <a:lstStyle/>
          <a:p>
            <a:r>
              <a:rPr kumimoji="1" lang="zh-CN" altLang="en-US" sz="9600" dirty="0"/>
              <a:t>感谢</a:t>
            </a:r>
          </a:p>
        </p:txBody>
      </p:sp>
    </p:spTree>
    <p:extLst>
      <p:ext uri="{BB962C8B-B14F-4D97-AF65-F5344CB8AC3E}">
        <p14:creationId xmlns:p14="http://schemas.microsoft.com/office/powerpoint/2010/main" val="1436124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ABD9B6-EA7D-3646-B1EB-01C67C17300D}"/>
              </a:ext>
            </a:extLst>
          </p:cNvPr>
          <p:cNvSpPr>
            <a:spLocks noGrp="1"/>
          </p:cNvSpPr>
          <p:nvPr>
            <p:ph type="ctrTitle"/>
          </p:nvPr>
        </p:nvSpPr>
        <p:spPr>
          <a:xfrm>
            <a:off x="3836845" y="2415682"/>
            <a:ext cx="3553427" cy="1646302"/>
          </a:xfrm>
        </p:spPr>
        <p:txBody>
          <a:bodyPr/>
          <a:lstStyle/>
          <a:p>
            <a:r>
              <a:rPr kumimoji="1" lang="zh-CN" altLang="en-US" sz="6600" dirty="0"/>
              <a:t>项目分析</a:t>
            </a:r>
          </a:p>
        </p:txBody>
      </p:sp>
    </p:spTree>
    <p:extLst>
      <p:ext uri="{BB962C8B-B14F-4D97-AF65-F5344CB8AC3E}">
        <p14:creationId xmlns:p14="http://schemas.microsoft.com/office/powerpoint/2010/main" val="1404083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B46128-2ED8-A249-8FCC-1D19DBC16BB6}"/>
              </a:ext>
            </a:extLst>
          </p:cNvPr>
          <p:cNvSpPr>
            <a:spLocks noGrp="1"/>
          </p:cNvSpPr>
          <p:nvPr>
            <p:ph type="title"/>
          </p:nvPr>
        </p:nvSpPr>
        <p:spPr/>
        <p:txBody>
          <a:bodyPr/>
          <a:lstStyle/>
          <a:p>
            <a:r>
              <a:rPr kumimoji="1" lang="zh-CN" altLang="en-US" dirty="0"/>
              <a:t>项目分析</a:t>
            </a:r>
          </a:p>
        </p:txBody>
      </p:sp>
      <p:sp>
        <p:nvSpPr>
          <p:cNvPr id="3" name="内容占位符 2">
            <a:extLst>
              <a:ext uri="{FF2B5EF4-FFF2-40B4-BE49-F238E27FC236}">
                <a16:creationId xmlns:a16="http://schemas.microsoft.com/office/drawing/2014/main" id="{BDF298CB-3D3D-8A4B-BFCC-86F560E7BEF8}"/>
              </a:ext>
            </a:extLst>
          </p:cNvPr>
          <p:cNvSpPr>
            <a:spLocks noGrp="1"/>
          </p:cNvSpPr>
          <p:nvPr>
            <p:ph idx="1"/>
          </p:nvPr>
        </p:nvSpPr>
        <p:spPr/>
        <p:txBody>
          <a:bodyPr>
            <a:normAutofit/>
          </a:bodyPr>
          <a:lstStyle/>
          <a:p>
            <a:pPr marL="0" indent="0">
              <a:buNone/>
            </a:pPr>
            <a:r>
              <a:rPr kumimoji="1" lang="zh-CN" altLang="en-US" sz="3200" dirty="0"/>
              <a:t>本项目要实现的是一个简易科研文献管理系统，要求实现科研文献管理中相关对相关业务实体的设计及实现，通过代码实现对各类内容的管理，并使用文件操作实现对各类实体的内容保存及恢复。</a:t>
            </a:r>
            <a:endParaRPr kumimoji="1" lang="en-US" altLang="zh-CN" sz="3200" dirty="0"/>
          </a:p>
        </p:txBody>
      </p:sp>
    </p:spTree>
    <p:extLst>
      <p:ext uri="{BB962C8B-B14F-4D97-AF65-F5344CB8AC3E}">
        <p14:creationId xmlns:p14="http://schemas.microsoft.com/office/powerpoint/2010/main" val="2493109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9AB472-9D58-4B47-9512-3D7C14FE6836}"/>
              </a:ext>
            </a:extLst>
          </p:cNvPr>
          <p:cNvSpPr>
            <a:spLocks noGrp="1"/>
          </p:cNvSpPr>
          <p:nvPr>
            <p:ph type="title"/>
          </p:nvPr>
        </p:nvSpPr>
        <p:spPr/>
        <p:txBody>
          <a:bodyPr/>
          <a:lstStyle/>
          <a:p>
            <a:r>
              <a:rPr kumimoji="1" lang="zh-CN" altLang="en-US" dirty="0"/>
              <a:t>项目分析</a:t>
            </a:r>
          </a:p>
        </p:txBody>
      </p:sp>
      <p:sp>
        <p:nvSpPr>
          <p:cNvPr id="3" name="内容占位符 2">
            <a:extLst>
              <a:ext uri="{FF2B5EF4-FFF2-40B4-BE49-F238E27FC236}">
                <a16:creationId xmlns:a16="http://schemas.microsoft.com/office/drawing/2014/main" id="{145F2066-3B78-974B-8AC4-1FC547DA5808}"/>
              </a:ext>
            </a:extLst>
          </p:cNvPr>
          <p:cNvSpPr>
            <a:spLocks noGrp="1"/>
          </p:cNvSpPr>
          <p:nvPr>
            <p:ph idx="1"/>
          </p:nvPr>
        </p:nvSpPr>
        <p:spPr>
          <a:xfrm>
            <a:off x="1527717" y="1930400"/>
            <a:ext cx="8596668" cy="3880773"/>
          </a:xfrm>
        </p:spPr>
        <p:txBody>
          <a:bodyPr/>
          <a:lstStyle/>
          <a:p>
            <a:pPr marL="0" indent="0">
              <a:buNone/>
            </a:pPr>
            <a:r>
              <a:rPr kumimoji="1" lang="zh-CN" altLang="en-US" dirty="0"/>
              <a:t>根据项目的相关要求，我们将整个系统的设计分为以下几个部分</a:t>
            </a:r>
          </a:p>
        </p:txBody>
      </p:sp>
      <p:pic>
        <p:nvPicPr>
          <p:cNvPr id="7" name="图片 6">
            <a:extLst>
              <a:ext uri="{FF2B5EF4-FFF2-40B4-BE49-F238E27FC236}">
                <a16:creationId xmlns:a16="http://schemas.microsoft.com/office/drawing/2014/main" id="{08F3484F-F5A2-374A-B5F7-DC9DBCBFD429}"/>
              </a:ext>
            </a:extLst>
          </p:cNvPr>
          <p:cNvPicPr>
            <a:picLocks noChangeAspect="1"/>
          </p:cNvPicPr>
          <p:nvPr/>
        </p:nvPicPr>
        <p:blipFill>
          <a:blip r:embed="rId2"/>
          <a:stretch>
            <a:fillRect/>
          </a:stretch>
        </p:blipFill>
        <p:spPr>
          <a:xfrm>
            <a:off x="1527717" y="2457472"/>
            <a:ext cx="9422781" cy="2826628"/>
          </a:xfrm>
          <a:prstGeom prst="rect">
            <a:avLst/>
          </a:prstGeom>
        </p:spPr>
      </p:pic>
    </p:spTree>
    <p:extLst>
      <p:ext uri="{BB962C8B-B14F-4D97-AF65-F5344CB8AC3E}">
        <p14:creationId xmlns:p14="http://schemas.microsoft.com/office/powerpoint/2010/main" val="1464169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EAC99E-EB74-D44D-882A-9235A99466D8}"/>
              </a:ext>
            </a:extLst>
          </p:cNvPr>
          <p:cNvSpPr>
            <a:spLocks noGrp="1"/>
          </p:cNvSpPr>
          <p:nvPr>
            <p:ph type="title"/>
          </p:nvPr>
        </p:nvSpPr>
        <p:spPr>
          <a:xfrm>
            <a:off x="677334" y="442211"/>
            <a:ext cx="8596668" cy="1320800"/>
          </a:xfrm>
        </p:spPr>
        <p:txBody>
          <a:bodyPr/>
          <a:lstStyle/>
          <a:p>
            <a:r>
              <a:rPr kumimoji="1" lang="zh-CN" altLang="en-US" dirty="0"/>
              <a:t>类的设计</a:t>
            </a:r>
          </a:p>
        </p:txBody>
      </p:sp>
      <p:pic>
        <p:nvPicPr>
          <p:cNvPr id="4" name="内容占位符 3">
            <a:extLst>
              <a:ext uri="{FF2B5EF4-FFF2-40B4-BE49-F238E27FC236}">
                <a16:creationId xmlns:a16="http://schemas.microsoft.com/office/drawing/2014/main" id="{BF8DAF06-61F6-3A40-A0DC-60080BFC2304}"/>
              </a:ext>
            </a:extLst>
          </p:cNvPr>
          <p:cNvPicPr>
            <a:picLocks noGrp="1" noChangeAspect="1"/>
          </p:cNvPicPr>
          <p:nvPr>
            <p:ph idx="1"/>
          </p:nvPr>
        </p:nvPicPr>
        <p:blipFill>
          <a:blip r:embed="rId2"/>
          <a:stretch>
            <a:fillRect/>
          </a:stretch>
        </p:blipFill>
        <p:spPr>
          <a:xfrm>
            <a:off x="2802203" y="786423"/>
            <a:ext cx="6173619" cy="6071577"/>
          </a:xfrm>
          <a:prstGeom prst="rect">
            <a:avLst/>
          </a:prstGeom>
        </p:spPr>
      </p:pic>
    </p:spTree>
    <p:extLst>
      <p:ext uri="{BB962C8B-B14F-4D97-AF65-F5344CB8AC3E}">
        <p14:creationId xmlns:p14="http://schemas.microsoft.com/office/powerpoint/2010/main" val="634317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9CECFA-EF17-6746-B5BF-3CCD69053E71}"/>
              </a:ext>
            </a:extLst>
          </p:cNvPr>
          <p:cNvSpPr>
            <a:spLocks noGrp="1"/>
          </p:cNvSpPr>
          <p:nvPr>
            <p:ph type="title"/>
          </p:nvPr>
        </p:nvSpPr>
        <p:spPr/>
        <p:txBody>
          <a:bodyPr/>
          <a:lstStyle/>
          <a:p>
            <a:r>
              <a:rPr kumimoji="1" lang="zh-CN" altLang="en-US" dirty="0"/>
              <a:t>页面设计</a:t>
            </a:r>
          </a:p>
        </p:txBody>
      </p:sp>
      <p:pic>
        <p:nvPicPr>
          <p:cNvPr id="5" name="图片 4">
            <a:extLst>
              <a:ext uri="{FF2B5EF4-FFF2-40B4-BE49-F238E27FC236}">
                <a16:creationId xmlns:a16="http://schemas.microsoft.com/office/drawing/2014/main" id="{7E172792-3598-0041-8DE1-DBD353F93765}"/>
              </a:ext>
            </a:extLst>
          </p:cNvPr>
          <p:cNvPicPr>
            <a:picLocks noChangeAspect="1"/>
          </p:cNvPicPr>
          <p:nvPr/>
        </p:nvPicPr>
        <p:blipFill>
          <a:blip r:embed="rId2"/>
          <a:stretch>
            <a:fillRect/>
          </a:stretch>
        </p:blipFill>
        <p:spPr>
          <a:xfrm>
            <a:off x="677334" y="1671444"/>
            <a:ext cx="9875643" cy="4327912"/>
          </a:xfrm>
          <a:prstGeom prst="rect">
            <a:avLst/>
          </a:prstGeom>
        </p:spPr>
      </p:pic>
    </p:spTree>
    <p:extLst>
      <p:ext uri="{BB962C8B-B14F-4D97-AF65-F5344CB8AC3E}">
        <p14:creationId xmlns:p14="http://schemas.microsoft.com/office/powerpoint/2010/main" val="544370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ABD9B6-EA7D-3646-B1EB-01C67C17300D}"/>
              </a:ext>
            </a:extLst>
          </p:cNvPr>
          <p:cNvSpPr>
            <a:spLocks noGrp="1"/>
          </p:cNvSpPr>
          <p:nvPr>
            <p:ph type="ctrTitle"/>
          </p:nvPr>
        </p:nvSpPr>
        <p:spPr>
          <a:xfrm>
            <a:off x="2330605" y="2426834"/>
            <a:ext cx="6032810" cy="1646302"/>
          </a:xfrm>
        </p:spPr>
        <p:txBody>
          <a:bodyPr/>
          <a:lstStyle/>
          <a:p>
            <a:r>
              <a:rPr kumimoji="1" lang="zh-CN" altLang="en-US" sz="6600" dirty="0"/>
              <a:t>部分细节思路</a:t>
            </a:r>
          </a:p>
        </p:txBody>
      </p:sp>
    </p:spTree>
    <p:extLst>
      <p:ext uri="{BB962C8B-B14F-4D97-AF65-F5344CB8AC3E}">
        <p14:creationId xmlns:p14="http://schemas.microsoft.com/office/powerpoint/2010/main" val="3109389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A348A6-DE07-5C43-BB00-8D638BD62B6A}"/>
              </a:ext>
            </a:extLst>
          </p:cNvPr>
          <p:cNvSpPr>
            <a:spLocks noGrp="1"/>
          </p:cNvSpPr>
          <p:nvPr>
            <p:ph type="title"/>
          </p:nvPr>
        </p:nvSpPr>
        <p:spPr/>
        <p:txBody>
          <a:bodyPr/>
          <a:lstStyle/>
          <a:p>
            <a:r>
              <a:rPr kumimoji="1" lang="zh-CN" altLang="en-US" dirty="0"/>
              <a:t>存储结构的选择</a:t>
            </a:r>
          </a:p>
        </p:txBody>
      </p:sp>
      <p:sp>
        <p:nvSpPr>
          <p:cNvPr id="3" name="内容占位符 2">
            <a:extLst>
              <a:ext uri="{FF2B5EF4-FFF2-40B4-BE49-F238E27FC236}">
                <a16:creationId xmlns:a16="http://schemas.microsoft.com/office/drawing/2014/main" id="{EE0BE10F-ADA2-3B4A-AD30-2265CB47169F}"/>
              </a:ext>
            </a:extLst>
          </p:cNvPr>
          <p:cNvSpPr>
            <a:spLocks noGrp="1"/>
          </p:cNvSpPr>
          <p:nvPr>
            <p:ph idx="1"/>
          </p:nvPr>
        </p:nvSpPr>
        <p:spPr/>
        <p:txBody>
          <a:bodyPr>
            <a:normAutofit/>
          </a:bodyPr>
          <a:lstStyle/>
          <a:p>
            <a:pPr marL="0" indent="0">
              <a:buNone/>
            </a:pPr>
            <a:r>
              <a:rPr kumimoji="1" lang="zh-CN" altLang="en-US" sz="2400" dirty="0"/>
              <a:t>    为了提高程序对存储空间的利用能力，我们选择了链式存储结构来存放我们的相关数据。这里采用了</a:t>
            </a:r>
            <a:r>
              <a:rPr kumimoji="1" lang="en-US" altLang="zh-CN" sz="2400" dirty="0">
                <a:latin typeface="Impact" panose="020B0806030902050204" pitchFamily="34" charset="0"/>
              </a:rPr>
              <a:t>QT</a:t>
            </a:r>
            <a:r>
              <a:rPr kumimoji="1" lang="zh-CN" altLang="en-US" sz="2400" dirty="0"/>
              <a:t>中为我们封装好的</a:t>
            </a:r>
            <a:r>
              <a:rPr kumimoji="1" lang="en-US" altLang="zh-CN" sz="2400" dirty="0" err="1">
                <a:latin typeface="Impact" panose="020B0806030902050204" pitchFamily="34" charset="0"/>
              </a:rPr>
              <a:t>Qlist</a:t>
            </a:r>
            <a:r>
              <a:rPr kumimoji="1" lang="zh-CN" altLang="en-US" sz="2400" dirty="0"/>
              <a:t>来存放数据。</a:t>
            </a:r>
            <a:endParaRPr kumimoji="1" lang="en-US" altLang="zh-CN" sz="2400" dirty="0"/>
          </a:p>
          <a:p>
            <a:pPr marL="0" indent="0">
              <a:buNone/>
            </a:pPr>
            <a:r>
              <a:rPr kumimoji="1" lang="zh-CN" altLang="en-US" sz="2400" dirty="0"/>
              <a:t>    为了获取链表中的数据，通常需要对链表进行遍历，而这样会大大增加访问所需的时间，因此我们还采用了</a:t>
            </a:r>
            <a:r>
              <a:rPr kumimoji="1" lang="en-US" altLang="zh-CN" sz="2400" dirty="0">
                <a:latin typeface="Impact" panose="020B0806030902050204" pitchFamily="34" charset="0"/>
              </a:rPr>
              <a:t>Map</a:t>
            </a:r>
            <a:r>
              <a:rPr kumimoji="1" lang="zh-CN" altLang="en-US" sz="2400" dirty="0"/>
              <a:t>表来根据类的特征信息快速访问到对象本身。</a:t>
            </a:r>
            <a:endParaRPr kumimoji="1" lang="en-US" altLang="zh-CN" sz="2400" dirty="0"/>
          </a:p>
          <a:p>
            <a:pPr marL="0" indent="0">
              <a:buNone/>
            </a:pPr>
            <a:r>
              <a:rPr kumimoji="1" lang="zh-CN" altLang="en-US" sz="2400" dirty="0"/>
              <a:t>    因上述两个存储结构中均存放了类的数据，因此我们选择用指针来管理容器中的数据来尽可能的避免对象之间不必要的拷贝和存储空间的浪费。</a:t>
            </a:r>
          </a:p>
        </p:txBody>
      </p:sp>
    </p:spTree>
    <p:extLst>
      <p:ext uri="{BB962C8B-B14F-4D97-AF65-F5344CB8AC3E}">
        <p14:creationId xmlns:p14="http://schemas.microsoft.com/office/powerpoint/2010/main" val="2667696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92A9C6-68BF-C642-9370-72205CD88850}"/>
              </a:ext>
            </a:extLst>
          </p:cNvPr>
          <p:cNvSpPr>
            <a:spLocks noGrp="1"/>
          </p:cNvSpPr>
          <p:nvPr>
            <p:ph type="title"/>
          </p:nvPr>
        </p:nvSpPr>
        <p:spPr/>
        <p:txBody>
          <a:bodyPr/>
          <a:lstStyle/>
          <a:p>
            <a:r>
              <a:rPr kumimoji="1" lang="zh-CN" altLang="en-US" dirty="0"/>
              <a:t>数据的保存和恢复</a:t>
            </a:r>
          </a:p>
        </p:txBody>
      </p:sp>
      <p:sp>
        <p:nvSpPr>
          <p:cNvPr id="3" name="内容占位符 2">
            <a:extLst>
              <a:ext uri="{FF2B5EF4-FFF2-40B4-BE49-F238E27FC236}">
                <a16:creationId xmlns:a16="http://schemas.microsoft.com/office/drawing/2014/main" id="{102047FF-39C6-2144-BC6C-8ECA34DC2166}"/>
              </a:ext>
            </a:extLst>
          </p:cNvPr>
          <p:cNvSpPr>
            <a:spLocks noGrp="1"/>
          </p:cNvSpPr>
          <p:nvPr>
            <p:ph idx="1"/>
          </p:nvPr>
        </p:nvSpPr>
        <p:spPr/>
        <p:txBody>
          <a:bodyPr>
            <a:normAutofit/>
          </a:bodyPr>
          <a:lstStyle/>
          <a:p>
            <a:pPr marL="0" indent="0">
              <a:buNone/>
            </a:pPr>
            <a:r>
              <a:rPr kumimoji="1" lang="zh-CN" altLang="en-US" sz="2800" dirty="0"/>
              <a:t>    我们设计的应用可以自动保存和恢复系统中的数据。</a:t>
            </a:r>
            <a:endParaRPr kumimoji="1" lang="en-US" altLang="zh-CN" sz="2800" dirty="0"/>
          </a:p>
          <a:p>
            <a:pPr marL="0" indent="0">
              <a:buNone/>
            </a:pPr>
            <a:r>
              <a:rPr kumimoji="1" lang="zh-CN" altLang="en-US" sz="2800" dirty="0"/>
              <a:t>我们采用了</a:t>
            </a:r>
            <a:r>
              <a:rPr kumimoji="1" lang="en-US" altLang="zh-CN" sz="2800" dirty="0">
                <a:latin typeface="Impact" panose="020B0806030902050204" pitchFamily="34" charset="0"/>
              </a:rPr>
              <a:t>QT</a:t>
            </a:r>
            <a:r>
              <a:rPr kumimoji="1" lang="zh-CN" altLang="en-US" sz="2800" dirty="0"/>
              <a:t>中的</a:t>
            </a:r>
            <a:r>
              <a:rPr kumimoji="1" lang="en-US" altLang="zh-CN" sz="2800" dirty="0" err="1">
                <a:latin typeface="Impact" panose="020B0806030902050204" pitchFamily="34" charset="0"/>
              </a:rPr>
              <a:t>QFile</a:t>
            </a:r>
            <a:r>
              <a:rPr kumimoji="1" lang="zh-CN" altLang="en-US" sz="2800" dirty="0"/>
              <a:t>类和</a:t>
            </a:r>
            <a:r>
              <a:rPr kumimoji="1" lang="en-US" altLang="zh-CN" sz="2800" dirty="0" err="1">
                <a:latin typeface="Impact" panose="020B0806030902050204" pitchFamily="34" charset="0"/>
              </a:rPr>
              <a:t>QDir</a:t>
            </a:r>
            <a:r>
              <a:rPr kumimoji="1" lang="zh-CN" altLang="en-US" sz="2800" dirty="0"/>
              <a:t>类来分别实现文件的读取和写入操作，以及对于工作路径的动态调整。</a:t>
            </a:r>
            <a:endParaRPr kumimoji="1" lang="en-US" altLang="zh-CN" sz="2800" dirty="0"/>
          </a:p>
          <a:p>
            <a:pPr marL="0" indent="0">
              <a:buNone/>
            </a:pPr>
            <a:r>
              <a:rPr kumimoji="1" lang="zh-CN" altLang="en-US" sz="2800" dirty="0"/>
              <a:t>    保存文件时，我们使用了自己创建的数据存储逻辑来对软件当前工作环境中的数据进行结构化的存储，这样也保证了下次开启软件时所有的信息可以无损失的恢复。</a:t>
            </a:r>
          </a:p>
        </p:txBody>
      </p:sp>
    </p:spTree>
    <p:extLst>
      <p:ext uri="{BB962C8B-B14F-4D97-AF65-F5344CB8AC3E}">
        <p14:creationId xmlns:p14="http://schemas.microsoft.com/office/powerpoint/2010/main" val="2090645683"/>
      </p:ext>
    </p:extLst>
  </p:cSld>
  <p:clrMapOvr>
    <a:masterClrMapping/>
  </p:clrMapOvr>
</p:sld>
</file>

<file path=ppt/theme/theme1.xml><?xml version="1.0" encoding="utf-8"?>
<a:theme xmlns:a="http://schemas.openxmlformats.org/drawingml/2006/main" name="平面">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平面</Template>
  <TotalTime>393</TotalTime>
  <Words>324</Words>
  <Application>Microsoft Macintosh PowerPoint</Application>
  <PresentationFormat>宽屏</PresentationFormat>
  <Paragraphs>19</Paragraphs>
  <Slides>10</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10</vt:i4>
      </vt:variant>
    </vt:vector>
  </HeadingPairs>
  <TitlesOfParts>
    <vt:vector size="15" baseType="lpstr">
      <vt:lpstr>Arial</vt:lpstr>
      <vt:lpstr>Impact</vt:lpstr>
      <vt:lpstr>Trebuchet MS</vt:lpstr>
      <vt:lpstr>Wingdings 3</vt:lpstr>
      <vt:lpstr>平面</vt:lpstr>
      <vt:lpstr>简易科研文献管理系统</vt:lpstr>
      <vt:lpstr>项目分析</vt:lpstr>
      <vt:lpstr>项目分析</vt:lpstr>
      <vt:lpstr>项目分析</vt:lpstr>
      <vt:lpstr>类的设计</vt:lpstr>
      <vt:lpstr>页面设计</vt:lpstr>
      <vt:lpstr>部分细节思路</vt:lpstr>
      <vt:lpstr>存储结构的选择</vt:lpstr>
      <vt:lpstr>数据的保存和恢复</vt:lpstr>
      <vt:lpstr>感谢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简易科研文献管理系统</dc:title>
  <dc:creator>Simon Jack</dc:creator>
  <cp:lastModifiedBy>Simon Jack</cp:lastModifiedBy>
  <cp:revision>2</cp:revision>
  <dcterms:created xsi:type="dcterms:W3CDTF">2021-08-25T00:02:39Z</dcterms:created>
  <dcterms:modified xsi:type="dcterms:W3CDTF">2021-08-27T03:14:33Z</dcterms:modified>
</cp:coreProperties>
</file>