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Narrow" charset="1" panose="020B0506020202020B04"/>
      <p:regular r:id="rId10"/>
    </p:embeddedFont>
    <p:embeddedFont>
      <p:font typeface="Archivo Narrow Bold" charset="1" panose="020B0806020202020B04"/>
      <p:regular r:id="rId11"/>
    </p:embeddedFont>
    <p:embeddedFont>
      <p:font typeface="Archivo Narrow Italics" charset="1" panose="020B0506020202090B04"/>
      <p:regular r:id="rId12"/>
    </p:embeddedFont>
    <p:embeddedFont>
      <p:font typeface="Archivo Narrow Bold Italics" charset="1" panose="020B0806020202090B04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Italics" charset="1" panose="000004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Medium Italics" charset="1" panose="000006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Semi-Bold Italics" charset="1" panose="00000700000000000000"/>
      <p:regular r:id="rId23"/>
    </p:embeddedFont>
    <p:embeddedFont>
      <p:font typeface="Open Sauce Heavy" charset="1" panose="00000A00000000000000"/>
      <p:regular r:id="rId24"/>
    </p:embeddedFont>
    <p:embeddedFont>
      <p:font typeface="Open Sauce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2275" y="926540"/>
            <a:ext cx="9945163" cy="8433920"/>
            <a:chOff x="0" y="0"/>
            <a:chExt cx="13260217" cy="112452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18867"/>
              <a:ext cx="13260217" cy="654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600"/>
                </a:lnSpc>
              </a:pPr>
              <a:r>
                <a:rPr lang="en-US" sz="12000">
                  <a:solidFill>
                    <a:srgbClr val="FF7C64"/>
                  </a:solidFill>
                  <a:latin typeface="Archivo Narrow"/>
                </a:rPr>
                <a:t>Visualização dos dados coletados via Python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1115405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631779"/>
              <a:ext cx="13260217" cy="2613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</a:rPr>
                <a:t>Utilizando os dados coletados via Python usei o Power BI para coletar os gráficos dessa apresentação.</a:t>
              </a:r>
            </a:p>
            <a:p>
              <a:pPr>
                <a:lnSpc>
                  <a:spcPts val="3919"/>
                </a:lnSpc>
              </a:pP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</a:rPr>
                <a:t>Ycaro César Albano Martins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631752" y="7479061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69793" y="-61440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52215" y="-485254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5202"/>
            <a:ext cx="12499297" cy="10400875"/>
          </a:xfrm>
          <a:custGeom>
            <a:avLst/>
            <a:gdLst/>
            <a:ahLst/>
            <a:cxnLst/>
            <a:rect r="r" b="b" t="t" l="l"/>
            <a:pathLst>
              <a:path h="10400875" w="12499297">
                <a:moveTo>
                  <a:pt x="0" y="0"/>
                </a:moveTo>
                <a:lnTo>
                  <a:pt x="12499297" y="0"/>
                </a:lnTo>
                <a:lnTo>
                  <a:pt x="12499297" y="10400874"/>
                </a:lnTo>
                <a:lnTo>
                  <a:pt x="0" y="10400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776082" y="1851616"/>
            <a:ext cx="5087852" cy="6583768"/>
            <a:chOff x="0" y="0"/>
            <a:chExt cx="6783802" cy="877835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6783802" cy="310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154"/>
                </a:lnSpc>
              </a:pPr>
              <a:r>
                <a:rPr lang="en-US" sz="7629">
                  <a:solidFill>
                    <a:srgbClr val="FF7C64"/>
                  </a:solidFill>
                  <a:latin typeface="Archivo Narrow"/>
                </a:rPr>
                <a:t>Média de nota por Cor/Raça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664205"/>
              <a:ext cx="6783802" cy="5093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90"/>
                </a:lnSpc>
              </a:pPr>
              <a:r>
                <a:rPr lang="en-US" sz="2927">
                  <a:solidFill>
                    <a:srgbClr val="FFFFFF"/>
                  </a:solidFill>
                  <a:latin typeface="Open Sauce Light"/>
                </a:rPr>
                <a:t>O gráfico à esquerda apresenta uma análise de correlação da média em duas áreas da prova do Enem de 2022 com a Cor/Raça de cada um dos  candidatos cearenses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9451" y="785743"/>
            <a:ext cx="13960387" cy="9501257"/>
          </a:xfrm>
          <a:custGeom>
            <a:avLst/>
            <a:gdLst/>
            <a:ahLst/>
            <a:cxnLst/>
            <a:rect r="r" b="b" t="t" l="l"/>
            <a:pathLst>
              <a:path h="9501257" w="13960387">
                <a:moveTo>
                  <a:pt x="0" y="0"/>
                </a:moveTo>
                <a:lnTo>
                  <a:pt x="13960388" y="0"/>
                </a:lnTo>
                <a:lnTo>
                  <a:pt x="13960388" y="9501257"/>
                </a:lnTo>
                <a:lnTo>
                  <a:pt x="0" y="950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809" y="2100440"/>
            <a:ext cx="5610068" cy="4139919"/>
            <a:chOff x="0" y="0"/>
            <a:chExt cx="7480090" cy="551989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7480090" cy="3292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70"/>
                </a:lnSpc>
              </a:pPr>
              <a:r>
                <a:rPr lang="en-US" sz="8142">
                  <a:solidFill>
                    <a:srgbClr val="FF7C64"/>
                  </a:solidFill>
                  <a:latin typeface="Archivo Narrow"/>
                </a:rPr>
                <a:t>Média por Sexo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980422"/>
              <a:ext cx="7480090" cy="1514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00"/>
                </a:lnSpc>
              </a:pPr>
              <a:r>
                <a:rPr lang="en-US" sz="3133">
                  <a:solidFill>
                    <a:srgbClr val="FFFFFF"/>
                  </a:solidFill>
                  <a:latin typeface="Open Sauce Light"/>
                </a:rPr>
                <a:t>Temos agora uma análise com base no sexo declarado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280" y="359307"/>
            <a:ext cx="11561140" cy="9568386"/>
          </a:xfrm>
          <a:custGeom>
            <a:avLst/>
            <a:gdLst/>
            <a:ahLst/>
            <a:cxnLst/>
            <a:rect r="r" b="b" t="t" l="l"/>
            <a:pathLst>
              <a:path h="9568386" w="11561140">
                <a:moveTo>
                  <a:pt x="0" y="0"/>
                </a:moveTo>
                <a:lnTo>
                  <a:pt x="11561140" y="0"/>
                </a:lnTo>
                <a:lnTo>
                  <a:pt x="11561140" y="9568386"/>
                </a:lnTo>
                <a:lnTo>
                  <a:pt x="0" y="9568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53171" y="349782"/>
            <a:ext cx="4834370" cy="307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15"/>
              </a:lnSpc>
            </a:pPr>
            <a:r>
              <a:rPr lang="en-US" sz="6762">
                <a:solidFill>
                  <a:srgbClr val="FFFFFF"/>
                </a:solidFill>
                <a:latin typeface="Archivo Narrow"/>
              </a:rPr>
              <a:t>Média por escola(pública ou privada)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774929" y="3420285"/>
            <a:ext cx="4812611" cy="7011986"/>
            <a:chOff x="0" y="0"/>
            <a:chExt cx="6416815" cy="934931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6416815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>
                  <a:solidFill>
                    <a:srgbClr val="FF7C64"/>
                  </a:solidFill>
                  <a:latin typeface="Open Sauce Bold"/>
                </a:rPr>
                <a:t>Aqui temos um gráfico de colunas empilhado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44224"/>
              <a:ext cx="6416815" cy="7705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Open Sauce"/>
                </a:rPr>
                <a:t>Média em matemática para escola privada: 629,83</a:t>
              </a:r>
            </a:p>
            <a:p>
              <a:pPr>
                <a:lnSpc>
                  <a:spcPts val="3840"/>
                </a:lnSpc>
              </a:pPr>
            </a:p>
            <a:p>
              <a:pPr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Open Sauce"/>
                </a:rPr>
                <a:t>Média em matemática para escola pública: 494,94</a:t>
              </a:r>
            </a:p>
            <a:p>
              <a:pPr>
                <a:lnSpc>
                  <a:spcPts val="3840"/>
                </a:lnSpc>
              </a:pPr>
            </a:p>
            <a:p>
              <a:pPr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Open Sauce"/>
                </a:rPr>
                <a:t>Média em CN para escola particular: 542,84</a:t>
              </a:r>
            </a:p>
            <a:p>
              <a:pPr>
                <a:lnSpc>
                  <a:spcPts val="3840"/>
                </a:lnSpc>
              </a:pPr>
            </a:p>
            <a:p>
              <a:pPr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Open Sauce"/>
                </a:rPr>
                <a:t>Média em CN para escola pública: 467,09</a:t>
              </a:r>
            </a:p>
            <a:p>
              <a:pPr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DAF8Hy1peFY</dc:identifier>
  <dcterms:modified xsi:type="dcterms:W3CDTF">2011-08-01T06:04:30Z</dcterms:modified>
  <cp:revision>1</cp:revision>
  <dc:title>Verde Laranja Padrões de Tecnologia Tecnologia 5G Apresentação de Tecnologia</dc:title>
</cp:coreProperties>
</file>