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89" r:id="rId4"/>
    <p:sldId id="292" r:id="rId5"/>
    <p:sldId id="290" r:id="rId6"/>
    <p:sldId id="291" r:id="rId7"/>
    <p:sldId id="293" r:id="rId8"/>
    <p:sldId id="294" r:id="rId9"/>
    <p:sldId id="297" r:id="rId10"/>
    <p:sldId id="296" r:id="rId11"/>
    <p:sldId id="295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Wiem, że robiliście tak żeby fioletowy nie gryzł się z szarym, ale czerń i szarość przytła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143000" y="1124530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800">
                <a:solidFill>
                  <a:srgbClr val="404040"/>
                </a:solidFill>
              </a:defRPr>
            </a:lvl1pPr>
            <a:lvl2pPr marL="0" indent="0" algn="ctr">
              <a:buSzTx/>
              <a:buNone/>
              <a:defRPr sz="1800">
                <a:solidFill>
                  <a:srgbClr val="404040"/>
                </a:solidFill>
              </a:defRPr>
            </a:lvl2pPr>
            <a:lvl3pPr marL="0" indent="0" algn="ctr">
              <a:buSzTx/>
              <a:buNone/>
              <a:defRPr sz="1800">
                <a:solidFill>
                  <a:srgbClr val="404040"/>
                </a:solidFill>
              </a:defRPr>
            </a:lvl3pPr>
            <a:lvl4pPr marL="0" indent="0" algn="ctr">
              <a:buSzTx/>
              <a:buNone/>
              <a:defRPr sz="1800">
                <a:solidFill>
                  <a:srgbClr val="404040"/>
                </a:solidFill>
              </a:defRPr>
            </a:lvl4pPr>
            <a:lvl5pPr marL="0" indent="0" algn="ctr">
              <a:buSzTx/>
              <a:buNone/>
              <a:defRPr sz="1800">
                <a:solidFill>
                  <a:srgbClr val="40404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623887" y="1712422"/>
            <a:ext cx="7886701" cy="285120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52634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>
                <a:solidFill>
                  <a:srgbClr val="404040"/>
                </a:solidFill>
              </a:defRPr>
            </a:lvl1pPr>
            <a:lvl2pPr marL="0" indent="0">
              <a:buSzTx/>
              <a:buNone/>
              <a:defRPr sz="1800">
                <a:solidFill>
                  <a:srgbClr val="404040"/>
                </a:solidFill>
              </a:defRPr>
            </a:lvl2pPr>
            <a:lvl3pPr marL="0" indent="0">
              <a:buSzTx/>
              <a:buNone/>
              <a:defRPr sz="1800">
                <a:solidFill>
                  <a:srgbClr val="404040"/>
                </a:solidFill>
              </a:defRPr>
            </a:lvl3pPr>
            <a:lvl4pPr marL="0" indent="0">
              <a:buSzTx/>
              <a:buNone/>
              <a:defRPr sz="1800">
                <a:solidFill>
                  <a:srgbClr val="404040"/>
                </a:solidFill>
              </a:defRPr>
            </a:lvl4pPr>
            <a:lvl5pPr marL="0" indent="0">
              <a:buSzTx/>
              <a:buNone/>
              <a:defRPr sz="1800">
                <a:solidFill>
                  <a:srgbClr val="40404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844" y="1828800"/>
            <a:ext cx="3886202" cy="435134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3844" y="1681851"/>
            <a:ext cx="3867152" cy="8257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1800" b="1"/>
            </a:lvl1pPr>
            <a:lvl2pPr marL="0" indent="0">
              <a:spcBef>
                <a:spcPts val="0"/>
              </a:spcBef>
              <a:buSzTx/>
              <a:buNone/>
              <a:defRPr sz="1800" b="1"/>
            </a:lvl2pPr>
            <a:lvl3pPr marL="0" indent="0">
              <a:spcBef>
                <a:spcPts val="0"/>
              </a:spcBef>
              <a:buSzTx/>
              <a:buNone/>
              <a:defRPr sz="1800" b="1"/>
            </a:lvl3pPr>
            <a:lvl4pPr marL="0" indent="0">
              <a:spcBef>
                <a:spcPts val="0"/>
              </a:spcBef>
              <a:buSzTx/>
              <a:buNone/>
              <a:defRPr sz="1800" b="1"/>
            </a:lvl4pPr>
            <a:lvl5pPr marL="0" indent="0">
              <a:spcBef>
                <a:spcPts val="0"/>
              </a:spcBef>
              <a:buSz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48" y="1681851"/>
            <a:ext cx="3886204" cy="82569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630936" y="457201"/>
            <a:ext cx="2948940" cy="160019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30936" y="2057398"/>
            <a:ext cx="2948940" cy="381000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0936" y="2057400"/>
            <a:ext cx="2948940" cy="381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200"/>
            </a:lvl1pPr>
            <a:lvl2pPr marL="0" indent="0">
              <a:buSzTx/>
              <a:buNone/>
              <a:defRPr sz="1200"/>
            </a:lvl2pPr>
            <a:lvl3pPr marL="0" indent="0">
              <a:buSzTx/>
              <a:buNone/>
              <a:defRPr sz="1200"/>
            </a:lvl3pPr>
            <a:lvl4pPr marL="0" indent="0">
              <a:buSzTx/>
              <a:buNone/>
              <a:defRPr sz="1200"/>
            </a:lvl4pPr>
            <a:lvl5pPr marL="0" indent="0">
              <a:buSz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33844" y="365758"/>
            <a:ext cx="7886701" cy="13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1" cy="435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13418" y="6440905"/>
            <a:ext cx="207128" cy="19601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8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ole tekstowe 3"/>
          <p:cNvSpPr txBox="1"/>
          <p:nvPr/>
        </p:nvSpPr>
        <p:spPr>
          <a:xfrm>
            <a:off x="536786" y="1190015"/>
            <a:ext cx="8070428" cy="2297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2933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/>
              <a:t>E-commerce </a:t>
            </a:r>
            <a:r>
              <a:rPr dirty="0"/>
              <a:t>Data Visualization platform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Ting Wei</a:t>
            </a:r>
          </a:p>
          <a:p>
            <a:pPr>
              <a:defRPr sz="2000"/>
            </a:pPr>
            <a:r>
              <a:rPr lang="en-US" dirty="0" err="1"/>
              <a:t>X</a:t>
            </a:r>
            <a:r>
              <a:rPr lang="en-US" altLang="zh-CN" dirty="0" err="1"/>
              <a:t>inchen</a:t>
            </a:r>
            <a:r>
              <a:rPr lang="en-US" altLang="zh-CN" dirty="0"/>
              <a:t> Yang</a:t>
            </a:r>
          </a:p>
          <a:p>
            <a:pPr>
              <a:defRPr sz="2000"/>
            </a:pPr>
            <a:r>
              <a:rPr lang="en-US" dirty="0"/>
              <a:t>Huang </a:t>
            </a:r>
            <a:r>
              <a:rPr lang="en-US" dirty="0" err="1"/>
              <a:t>Jin</a:t>
            </a:r>
            <a:endParaRPr dirty="0"/>
          </a:p>
          <a:p>
            <a:pPr>
              <a:defRPr sz="2000"/>
            </a:pPr>
            <a:r>
              <a:rPr lang="en-US" dirty="0"/>
              <a:t>23May</a:t>
            </a:r>
            <a:r>
              <a:rPr dirty="0"/>
              <a:t>. </a:t>
            </a:r>
            <a:r>
              <a:rPr lang="en-US" dirty="0"/>
              <a:t>2023</a:t>
            </a:r>
            <a:endParaRPr dirty="0"/>
          </a:p>
          <a:p>
            <a:pPr algn="ctr">
              <a:defRPr sz="1400" b="1"/>
            </a:pPr>
            <a:endParaRPr dirty="0"/>
          </a:p>
        </p:txBody>
      </p:sp>
      <p:grpSp>
        <p:nvGrpSpPr>
          <p:cNvPr id="97" name="Prostokąt 7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95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grpSp>
        <p:nvGrpSpPr>
          <p:cNvPr id="100" name="Prostokąt 23"/>
          <p:cNvGrpSpPr/>
          <p:nvPr/>
        </p:nvGrpSpPr>
        <p:grpSpPr>
          <a:xfrm>
            <a:off x="0" y="6301555"/>
            <a:ext cx="9144000" cy="556446"/>
            <a:chOff x="0" y="-1"/>
            <a:chExt cx="9144000" cy="556445"/>
          </a:xfrm>
        </p:grpSpPr>
        <p:sp>
          <p:nvSpPr>
            <p:cNvPr id="98" name="矩形"/>
            <p:cNvSpPr/>
            <p:nvPr/>
          </p:nvSpPr>
          <p:spPr>
            <a:xfrm>
              <a:off x="0" y="-2"/>
              <a:ext cx="9144000" cy="556446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pic>
        <p:nvPicPr>
          <p:cNvPr id="101" name="Obraz 24" descr="Obraz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209" y="5227082"/>
            <a:ext cx="1101791" cy="1043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Order 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8D096D-CADE-9645-BEE8-466ACD80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78"/>
          <a:stretch/>
        </p:blipFill>
        <p:spPr>
          <a:xfrm>
            <a:off x="0" y="805721"/>
            <a:ext cx="9144000" cy="38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693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onsumer </a:t>
            </a:r>
            <a:r>
              <a:rPr lang="en-US" dirty="0">
                <a:solidFill>
                  <a:schemeClr val="bg1"/>
                </a:solidFill>
              </a:rPr>
              <a:t>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71C585-2FC0-BF12-88C7-90CF0B60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361"/>
            <a:ext cx="9144000" cy="56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02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Prostokąt 7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112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pic>
        <p:nvPicPr>
          <p:cNvPr id="115" name="Obraz 14" descr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90" y="5957827"/>
            <a:ext cx="2353108" cy="65887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pole tekstowe 3"/>
          <p:cNvSpPr txBox="1"/>
          <p:nvPr/>
        </p:nvSpPr>
        <p:spPr>
          <a:xfrm>
            <a:off x="261756" y="106467"/>
            <a:ext cx="8070428" cy="852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dirty="0">
                <a:solidFill>
                  <a:schemeClr val="bg1"/>
                </a:solidFill>
              </a:rPr>
              <a:t>Databases</a:t>
            </a:r>
            <a:r>
              <a:rPr lang="en-US" dirty="0">
                <a:solidFill>
                  <a:schemeClr val="bg1"/>
                </a:solidFill>
              </a:rPr>
              <a:t> of Visualization platform</a:t>
            </a:r>
            <a:endParaRPr dirty="0">
              <a:solidFill>
                <a:schemeClr val="bg1"/>
              </a:solidFill>
            </a:endParaRPr>
          </a:p>
          <a:p>
            <a:pPr algn="ctr"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E31E0CD-4D09-8189-31E5-D83AF1EB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7" y="566646"/>
            <a:ext cx="78009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17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rPr dirty="0"/>
                <a:t> 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1478E8E-553F-64DC-0499-77852C35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6" y="599228"/>
            <a:ext cx="6877455" cy="625877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onsumer Activity Analysis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39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onsumer Order Analysis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251483-5C18-0CA6-1177-45000F01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915"/>
            <a:ext cx="9144000" cy="50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83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Conversion rate using funnel model 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pole tekstowe 3">
            <a:extLst>
              <a:ext uri="{FF2B5EF4-FFF2-40B4-BE49-F238E27FC236}">
                <a16:creationId xmlns:a16="http://schemas.microsoft.com/office/drawing/2014/main" id="{6DB56A72-3B7E-21F7-4816-752DD2DA8E39}"/>
              </a:ext>
            </a:extLst>
          </p:cNvPr>
          <p:cNvSpPr txBox="1"/>
          <p:nvPr/>
        </p:nvSpPr>
        <p:spPr>
          <a:xfrm>
            <a:off x="2585990" y="5452008"/>
            <a:ext cx="3941270" cy="31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1600" dirty="0">
                <a:solidFill>
                  <a:schemeClr val="tx1"/>
                </a:solidFill>
              </a:rPr>
              <a:t>Browse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Add to Cart </a:t>
            </a:r>
            <a:r>
              <a:rPr lang="en-US" sz="1600" dirty="0">
                <a:solidFill>
                  <a:schemeClr val="tx1"/>
                </a:solidFill>
              </a:rPr>
              <a:t>&amp;Favorite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Purchase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2C51CA85-7AD0-93ED-B1F5-16D3CFFD4831}"/>
              </a:ext>
            </a:extLst>
          </p:cNvPr>
          <p:cNvSpPr txBox="1"/>
          <p:nvPr/>
        </p:nvSpPr>
        <p:spPr>
          <a:xfrm>
            <a:off x="2809726" y="5765936"/>
            <a:ext cx="3941270" cy="4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2800" b="1" dirty="0">
                <a:solidFill>
                  <a:schemeClr val="tx1"/>
                </a:solidFill>
              </a:rPr>
              <a:t>Action conversion rate</a:t>
            </a:r>
            <a:endParaRPr sz="2800" b="1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50CE9F-D9B7-95FA-8234-F4B4CB52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599"/>
            <a:ext cx="9144000" cy="44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47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Conversion rate using funnel model 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pole tekstowe 3">
            <a:extLst>
              <a:ext uri="{FF2B5EF4-FFF2-40B4-BE49-F238E27FC236}">
                <a16:creationId xmlns:a16="http://schemas.microsoft.com/office/drawing/2014/main" id="{1B583555-3D71-3F16-5B7C-F2B28212017F}"/>
              </a:ext>
            </a:extLst>
          </p:cNvPr>
          <p:cNvSpPr txBox="1"/>
          <p:nvPr/>
        </p:nvSpPr>
        <p:spPr>
          <a:xfrm>
            <a:off x="2585990" y="5452008"/>
            <a:ext cx="3941270" cy="31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1600" dirty="0">
                <a:solidFill>
                  <a:schemeClr val="tx1"/>
                </a:solidFill>
              </a:rPr>
              <a:t>Browse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Add to Cart </a:t>
            </a:r>
            <a:r>
              <a:rPr lang="en-US" sz="1600" dirty="0">
                <a:solidFill>
                  <a:schemeClr val="tx1"/>
                </a:solidFill>
              </a:rPr>
              <a:t>&amp;Favorite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Purchase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3" name="pole tekstowe 3">
            <a:extLst>
              <a:ext uri="{FF2B5EF4-FFF2-40B4-BE49-F238E27FC236}">
                <a16:creationId xmlns:a16="http://schemas.microsoft.com/office/drawing/2014/main" id="{798205B6-E12A-67AA-21F5-0EA2E386E9A6}"/>
              </a:ext>
            </a:extLst>
          </p:cNvPr>
          <p:cNvSpPr txBox="1"/>
          <p:nvPr/>
        </p:nvSpPr>
        <p:spPr>
          <a:xfrm>
            <a:off x="2601365" y="5765936"/>
            <a:ext cx="3941270" cy="4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2800" b="1" dirty="0">
                <a:solidFill>
                  <a:schemeClr val="tx1"/>
                </a:solidFill>
              </a:rPr>
              <a:t>Individual conversion rate</a:t>
            </a:r>
            <a:endParaRPr sz="2800" b="1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CF1A0A-D062-DF8A-7C55-DA073E53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8" y="557942"/>
            <a:ext cx="8226680" cy="47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onsumer Segmentation using K-Means and RFM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E2568B-0B56-82DE-CBBB-4A2CEE85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45759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146A55-A6DE-6315-30A1-5A00B55236D7}"/>
              </a:ext>
            </a:extLst>
          </p:cNvPr>
          <p:cNvSpPr txBox="1"/>
          <p:nvPr/>
        </p:nvSpPr>
        <p:spPr>
          <a:xfrm>
            <a:off x="722767" y="5655251"/>
            <a:ext cx="837551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Recency.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How recent was the customer's last purchase?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Frequency.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How often did this customer make a purchase in a given period?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Monetary.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How much money did the customer spend in a given period? </a:t>
            </a:r>
          </a:p>
        </p:txBody>
      </p:sp>
    </p:spTree>
    <p:extLst>
      <p:ext uri="{BB962C8B-B14F-4D97-AF65-F5344CB8AC3E}">
        <p14:creationId xmlns:p14="http://schemas.microsoft.com/office/powerpoint/2010/main" val="10675795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Order 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8D096D-CADE-9645-BEE8-466ACD80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78"/>
          <a:stretch/>
        </p:blipFill>
        <p:spPr>
          <a:xfrm>
            <a:off x="0" y="805721"/>
            <a:ext cx="9144000" cy="38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93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Order 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339430-AD69-2CD0-595E-4581E2B5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96"/>
            <a:ext cx="9144000" cy="55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2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202</Words>
  <Application>Microsoft Office PowerPoint</Application>
  <PresentationFormat>全屏显示(4:3)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Times Roman</vt:lpstr>
      <vt:lpstr>배달의민족 도현 OTF</vt:lpstr>
      <vt:lpstr>Arial</vt:lpstr>
      <vt:lpstr>Calibri</vt:lpstr>
      <vt:lpstr>Calibri Light</vt:lpstr>
      <vt:lpstr>Times New Roman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Huayu Shen</cp:lastModifiedBy>
  <cp:revision>6</cp:revision>
  <dcterms:modified xsi:type="dcterms:W3CDTF">2023-05-23T17:55:26Z</dcterms:modified>
</cp:coreProperties>
</file>