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2"/>
    <p:restoredTop sz="94659"/>
  </p:normalViewPr>
  <p:slideViewPr>
    <p:cSldViewPr snapToGrid="0" snapToObjects="1">
      <p:cViewPr varScale="1">
        <p:scale>
          <a:sx n="160" d="100"/>
          <a:sy n="160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001C4-5492-A34D-810A-74C3F8C28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D5B995-612C-704F-B60A-369BA96AF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0FF0F0-4394-BD45-A33B-7A88D6EC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822-8763-1A47-9CBB-7607209FE4F4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219620-CBF3-F645-9D5F-4CB556C3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E9D5C-56BB-A04B-97BD-047B59CC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CE06-A0EF-AD4A-9AD3-DF11591A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7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4754B-E7C5-4543-88A6-0BCF4102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FC0606-D45C-EE49-AF36-6F4D3AF79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089DCF-EE8D-264F-AA65-EF884479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822-8763-1A47-9CBB-7607209FE4F4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090C52-43F4-F94F-B625-51AD454B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7E7C35-D6BF-1F4A-BB03-86B0ADD5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CE06-A0EF-AD4A-9AD3-DF11591A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0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31CC8A-2204-7B47-A248-0666AD301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5F047C-ABB4-E042-80B9-58691812B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CBBBA-EF70-9948-BB44-924ABA29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822-8763-1A47-9CBB-7607209FE4F4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49CED7-CBBD-BF4F-9FA0-87310970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446722-1131-5F41-9710-498E5047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CE06-A0EF-AD4A-9AD3-DF11591A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4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93AEC-755A-6A45-8C73-862471C9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9E164-5327-8348-A831-67B05075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0EE8FF-9AE8-8748-A70D-FE5C2425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822-8763-1A47-9CBB-7607209FE4F4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20950D-B819-1744-BCD9-9AF8082F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BF3029-D43C-1246-BA9D-0C9B3AD3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CE06-A0EF-AD4A-9AD3-DF11591A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0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5C367-78F5-A743-9665-5277C0CE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4419E6-49EE-9641-877C-6A4DD220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583953-6E64-F741-A4AB-8CEED7B2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822-8763-1A47-9CBB-7607209FE4F4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9922F3-90D4-1E47-BB09-9D62FDDF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1BBD92-140E-BF41-9F03-8DE3CF24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CE06-A0EF-AD4A-9AD3-DF11591A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0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7CEF2-4ABE-1249-A7D9-9EECF106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AA8EEE-65DA-5148-9ACE-006B14781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B2C9AA-30B2-FE47-B534-3C43B0182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AEF061-B605-C349-9E9F-91759117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822-8763-1A47-9CBB-7607209FE4F4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BD9DA1-E910-EE4C-804A-733ADDA8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A267BE-4854-954F-B80E-B71C0C54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CE06-A0EF-AD4A-9AD3-DF11591A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6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50A56-85EC-9249-B4DA-0198D17E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9BAD1-0ADE-564B-9417-0F128F78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857689-0E9A-0241-8518-A1CF2AC4C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9EC69D-70C1-C747-AC59-AAB2E1EF6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B3DD66-24D7-994E-901F-1C11233BC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ABBA51-2379-CD42-9811-0BF1129A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822-8763-1A47-9CBB-7607209FE4F4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662F8C-D321-164C-9AE4-231A4E76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BEF5EF-8AAD-CE40-9C25-0DD0A515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CE06-A0EF-AD4A-9AD3-DF11591A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DCD43-0077-5241-9B4A-D62123B7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D10BAD-573A-0846-9782-CF2953B8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822-8763-1A47-9CBB-7607209FE4F4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7D4255-DE5E-AA48-81A8-8A4AB600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33D60A-3BD6-BD4C-A8BF-AA698395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CE06-A0EF-AD4A-9AD3-DF11591A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2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3A3187-49B8-B643-BD3C-18FEEAE1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822-8763-1A47-9CBB-7607209FE4F4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79BA81-174C-0646-9DF0-BA8897ED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843EF9-AC73-1740-AE36-8E665AF3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CE06-A0EF-AD4A-9AD3-DF11591A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ACDE4-3942-7C4A-ABED-8A492F31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A3350-764C-C549-8063-326F84B2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FFD47C-9292-784B-B9E5-03ADE0132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690724-2F00-4844-B8EF-BCD3F1D2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822-8763-1A47-9CBB-7607209FE4F4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0BCE4C-4449-6D4C-B873-1A79480E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CA9285-D69E-C146-8AA1-84F48A11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CE06-A0EF-AD4A-9AD3-DF11591A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4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7FB69-C853-0441-B016-D5A485B6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709CA6-820E-3F42-A7CD-DFA695B9D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7211B6-3D87-6B47-8E61-F4D8EF350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7E1516-F7E9-9941-8BCC-915D3755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822-8763-1A47-9CBB-7607209FE4F4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9FE31D-B213-584E-B232-4C616E4D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C1B400-1F71-9F4B-B629-295A8CC0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CE06-A0EF-AD4A-9AD3-DF11591A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5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55D55D-66CA-3840-977E-9FAED877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3E6BFD-4048-904E-BDCD-12AA2C46D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7B41C3-B50A-1F42-9FBF-438F34C61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D822-8763-1A47-9CBB-7607209FE4F4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7CF3A5-E8D9-6542-995B-332CF8ECD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82AD19-6D6C-8843-BAAD-95A3E5925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CCE06-A0EF-AD4A-9AD3-DF11591A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1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égende encadrée 2 3">
            <a:extLst>
              <a:ext uri="{FF2B5EF4-FFF2-40B4-BE49-F238E27FC236}">
                <a16:creationId xmlns:a16="http://schemas.microsoft.com/office/drawing/2014/main" id="{9DE66233-3946-7249-BAD1-F5914B751F6A}"/>
              </a:ext>
            </a:extLst>
          </p:cNvPr>
          <p:cNvSpPr/>
          <p:nvPr/>
        </p:nvSpPr>
        <p:spPr>
          <a:xfrm>
            <a:off x="7958557" y="265771"/>
            <a:ext cx="4165150" cy="897413"/>
          </a:xfrm>
          <a:prstGeom prst="borderCallout2">
            <a:avLst>
              <a:gd name="adj1" fmla="val 33383"/>
              <a:gd name="adj2" fmla="val -327"/>
              <a:gd name="adj3" fmla="val 31662"/>
              <a:gd name="adj4" fmla="val -14519"/>
              <a:gd name="adj5" fmla="val 70478"/>
              <a:gd name="adj6" fmla="val -2254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Légende encadrée 2 4">
            <a:extLst>
              <a:ext uri="{FF2B5EF4-FFF2-40B4-BE49-F238E27FC236}">
                <a16:creationId xmlns:a16="http://schemas.microsoft.com/office/drawing/2014/main" id="{A53E6143-9F79-6E49-AB33-5BA25D3598B9}"/>
              </a:ext>
            </a:extLst>
          </p:cNvPr>
          <p:cNvSpPr/>
          <p:nvPr/>
        </p:nvSpPr>
        <p:spPr>
          <a:xfrm>
            <a:off x="8859887" y="1624304"/>
            <a:ext cx="3263820" cy="715775"/>
          </a:xfrm>
          <a:prstGeom prst="borderCallout2">
            <a:avLst>
              <a:gd name="adj1" fmla="val 50687"/>
              <a:gd name="adj2" fmla="val -292"/>
              <a:gd name="adj3" fmla="val 15202"/>
              <a:gd name="adj4" fmla="val -5513"/>
              <a:gd name="adj5" fmla="val 26961"/>
              <a:gd name="adj6" fmla="val -1288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Légende encadrée 2 5">
            <a:extLst>
              <a:ext uri="{FF2B5EF4-FFF2-40B4-BE49-F238E27FC236}">
                <a16:creationId xmlns:a16="http://schemas.microsoft.com/office/drawing/2014/main" id="{F8A40027-9C9E-F04C-8B3A-5D64CB7C1243}"/>
              </a:ext>
            </a:extLst>
          </p:cNvPr>
          <p:cNvSpPr/>
          <p:nvPr/>
        </p:nvSpPr>
        <p:spPr>
          <a:xfrm>
            <a:off x="8983758" y="2676420"/>
            <a:ext cx="3139949" cy="1034684"/>
          </a:xfrm>
          <a:prstGeom prst="borderCallout2">
            <a:avLst>
              <a:gd name="adj1" fmla="val 52740"/>
              <a:gd name="adj2" fmla="val -379"/>
              <a:gd name="adj3" fmla="val 41086"/>
              <a:gd name="adj4" fmla="val -6889"/>
              <a:gd name="adj5" fmla="val 5044"/>
              <a:gd name="adj6" fmla="val -1270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E3B583-BC75-7440-9C65-76BC5753C7E7}"/>
              </a:ext>
            </a:extLst>
          </p:cNvPr>
          <p:cNvSpPr txBox="1"/>
          <p:nvPr/>
        </p:nvSpPr>
        <p:spPr>
          <a:xfrm>
            <a:off x="7449057" y="319664"/>
            <a:ext cx="2630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Ribosome synthesis</a:t>
            </a:r>
          </a:p>
          <a:p>
            <a:pPr marL="742950" lvl="1" indent="-285750">
              <a:buFont typeface="Wingdings" charset="2"/>
              <a:buChar char="Ø"/>
            </a:pPr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Translation elongation and termination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9C3F800-772B-374C-A8A0-E4416BC63FFC}"/>
              </a:ext>
            </a:extLst>
          </p:cNvPr>
          <p:cNvSpPr txBox="1"/>
          <p:nvPr/>
        </p:nvSpPr>
        <p:spPr>
          <a:xfrm>
            <a:off x="9822506" y="315210"/>
            <a:ext cx="23012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Spermidine transport</a:t>
            </a:r>
          </a:p>
          <a:p>
            <a:pPr marL="285750" indent="-285750">
              <a:buFont typeface="Wingdings" charset="2"/>
              <a:buChar char="Ø"/>
            </a:pPr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Modification and processing of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tRNAs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5A7301-CF7F-2C45-B553-3AB23367B3FE}"/>
              </a:ext>
            </a:extLst>
          </p:cNvPr>
          <p:cNvSpPr txBox="1"/>
          <p:nvPr/>
        </p:nvSpPr>
        <p:spPr>
          <a:xfrm>
            <a:off x="9020590" y="420"/>
            <a:ext cx="204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4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PROTEIN SYNTHESIS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19FCE6-0EA8-8742-8A7C-B52F54D3E7D9}"/>
              </a:ext>
            </a:extLst>
          </p:cNvPr>
          <p:cNvSpPr txBox="1"/>
          <p:nvPr/>
        </p:nvSpPr>
        <p:spPr>
          <a:xfrm>
            <a:off x="8405635" y="1660244"/>
            <a:ext cx="361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Nucleotide synthesis and recycling</a:t>
            </a:r>
          </a:p>
          <a:p>
            <a:pPr marL="742950" lvl="1" indent="-285750">
              <a:buFont typeface="Wingdings" charset="2"/>
              <a:buChar char="Ø"/>
            </a:pPr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RNase HI &amp;HII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2A0794D-58C5-1A4F-B92D-680BD822BA47}"/>
              </a:ext>
            </a:extLst>
          </p:cNvPr>
          <p:cNvSpPr txBox="1"/>
          <p:nvPr/>
        </p:nvSpPr>
        <p:spPr>
          <a:xfrm>
            <a:off x="9587345" y="1334340"/>
            <a:ext cx="193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4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DNA REPLICATION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1F96BAE-BDD2-9E4F-A6E1-CC9A379701A6}"/>
              </a:ext>
            </a:extLst>
          </p:cNvPr>
          <p:cNvSpPr txBox="1"/>
          <p:nvPr/>
        </p:nvSpPr>
        <p:spPr>
          <a:xfrm>
            <a:off x="8496593" y="2695440"/>
            <a:ext cx="3695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Division septum site selection</a:t>
            </a:r>
          </a:p>
          <a:p>
            <a:pPr marL="742950" lvl="1" indent="-285750">
              <a:buFont typeface="Wingdings" charset="2"/>
              <a:buChar char="Ø"/>
            </a:pPr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Regulation of division septum assembly</a:t>
            </a:r>
          </a:p>
          <a:p>
            <a:pPr marL="742950" lvl="1" indent="-285750">
              <a:buFont typeface="Wingdings" charset="2"/>
              <a:buChar char="Ø"/>
            </a:pPr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Regulation of cell division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DC3DA96-492D-884A-8AAC-E05D71116AEE}"/>
              </a:ext>
            </a:extLst>
          </p:cNvPr>
          <p:cNvSpPr txBox="1"/>
          <p:nvPr/>
        </p:nvSpPr>
        <p:spPr>
          <a:xfrm>
            <a:off x="9793039" y="2371623"/>
            <a:ext cx="1707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4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CELL DIVISION</a:t>
            </a:r>
          </a:p>
        </p:txBody>
      </p:sp>
      <p:sp>
        <p:nvSpPr>
          <p:cNvPr id="14" name="Légende encadrée 2 13">
            <a:extLst>
              <a:ext uri="{FF2B5EF4-FFF2-40B4-BE49-F238E27FC236}">
                <a16:creationId xmlns:a16="http://schemas.microsoft.com/office/drawing/2014/main" id="{43B423B6-2FE5-0A45-AED7-3F1144C3E225}"/>
              </a:ext>
            </a:extLst>
          </p:cNvPr>
          <p:cNvSpPr/>
          <p:nvPr/>
        </p:nvSpPr>
        <p:spPr>
          <a:xfrm>
            <a:off x="8145899" y="4159042"/>
            <a:ext cx="3977808" cy="1195342"/>
          </a:xfrm>
          <a:prstGeom prst="borderCallout2">
            <a:avLst>
              <a:gd name="adj1" fmla="val -960"/>
              <a:gd name="adj2" fmla="val -237"/>
              <a:gd name="adj3" fmla="val -16946"/>
              <a:gd name="adj4" fmla="val -2704"/>
              <a:gd name="adj5" fmla="val -72994"/>
              <a:gd name="adj6" fmla="val -304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D97B2D6-3FC3-1346-B7D2-CA670ABFF41C}"/>
              </a:ext>
            </a:extLst>
          </p:cNvPr>
          <p:cNvSpPr txBox="1"/>
          <p:nvPr/>
        </p:nvSpPr>
        <p:spPr>
          <a:xfrm>
            <a:off x="8357050" y="3839446"/>
            <a:ext cx="376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4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MAINTENANCE OF OUTER MEMBRANE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2ED0B1-6B9B-EF4C-B1FD-9FCC26522ADE}"/>
              </a:ext>
            </a:extLst>
          </p:cNvPr>
          <p:cNvSpPr txBox="1"/>
          <p:nvPr/>
        </p:nvSpPr>
        <p:spPr>
          <a:xfrm>
            <a:off x="7754998" y="4154055"/>
            <a:ext cx="439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Lipid II transport</a:t>
            </a:r>
          </a:p>
          <a:p>
            <a:pPr marL="742950" lvl="1" indent="-285750">
              <a:buFont typeface="Wingdings" charset="2"/>
              <a:buChar char="Ø"/>
            </a:pPr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Peptidoglycan biosynthesis</a:t>
            </a:r>
          </a:p>
          <a:p>
            <a:pPr marL="742950" lvl="1" indent="-285750">
              <a:buFont typeface="Wingdings" charset="2"/>
              <a:buChar char="Ø"/>
            </a:pPr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Degradation and turnover of Peptidoglycan components</a:t>
            </a:r>
          </a:p>
        </p:txBody>
      </p:sp>
      <p:sp>
        <p:nvSpPr>
          <p:cNvPr id="17" name="AutoShape 12" descr="ytokinesis, Royalty-free Cytokinesis Vector Images &amp;amp; Drawings |">
            <a:extLst>
              <a:ext uri="{FF2B5EF4-FFF2-40B4-BE49-F238E27FC236}">
                <a16:creationId xmlns:a16="http://schemas.microsoft.com/office/drawing/2014/main" id="{4FCB48AC-7EE6-F348-A67B-5A4CA852CB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701688" cy="370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Légende encadrée 1 17">
            <a:extLst>
              <a:ext uri="{FF2B5EF4-FFF2-40B4-BE49-F238E27FC236}">
                <a16:creationId xmlns:a16="http://schemas.microsoft.com/office/drawing/2014/main" id="{3A3D52A7-F358-1C48-B6DD-2320DF5659AC}"/>
              </a:ext>
            </a:extLst>
          </p:cNvPr>
          <p:cNvSpPr/>
          <p:nvPr/>
        </p:nvSpPr>
        <p:spPr>
          <a:xfrm>
            <a:off x="3106046" y="6104416"/>
            <a:ext cx="6068142" cy="660845"/>
          </a:xfrm>
          <a:prstGeom prst="borderCallout1">
            <a:avLst>
              <a:gd name="adj1" fmla="val -1373"/>
              <a:gd name="adj2" fmla="val 47064"/>
              <a:gd name="adj3" fmla="val -54130"/>
              <a:gd name="adj4" fmla="val 4706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AF146A1-108C-1443-9040-D5FD4D671C43}"/>
              </a:ext>
            </a:extLst>
          </p:cNvPr>
          <p:cNvSpPr txBox="1"/>
          <p:nvPr/>
        </p:nvSpPr>
        <p:spPr>
          <a:xfrm>
            <a:off x="3181059" y="6115198"/>
            <a:ext cx="266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Increase in number of genes involve in anaerobia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Induction of TA systems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39EEB58-D201-C144-81EE-74CA4A69C392}"/>
              </a:ext>
            </a:extLst>
          </p:cNvPr>
          <p:cNvSpPr txBox="1"/>
          <p:nvPr/>
        </p:nvSpPr>
        <p:spPr>
          <a:xfrm>
            <a:off x="5695255" y="6104416"/>
            <a:ext cx="3770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More 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tRNAs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are downregulated</a:t>
            </a:r>
          </a:p>
          <a:p>
            <a:pPr marL="285750" indent="-285750">
              <a:buFont typeface="Wingdings" charset="2"/>
              <a:buChar char="Ø"/>
            </a:pPr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Decrease in motility and cell surface fimbriae</a:t>
            </a:r>
          </a:p>
          <a:p>
            <a:endParaRPr lang="fr-F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Légende encadrée 2 20">
            <a:extLst>
              <a:ext uri="{FF2B5EF4-FFF2-40B4-BE49-F238E27FC236}">
                <a16:creationId xmlns:a16="http://schemas.microsoft.com/office/drawing/2014/main" id="{E8B8AEE2-8CEE-0F48-B932-2294DF6C1A2C}"/>
              </a:ext>
            </a:extLst>
          </p:cNvPr>
          <p:cNvSpPr/>
          <p:nvPr/>
        </p:nvSpPr>
        <p:spPr>
          <a:xfrm>
            <a:off x="700827" y="427538"/>
            <a:ext cx="2070010" cy="408131"/>
          </a:xfrm>
          <a:prstGeom prst="borderCallout2">
            <a:avLst>
              <a:gd name="adj1" fmla="val 49594"/>
              <a:gd name="adj2" fmla="val 101187"/>
              <a:gd name="adj3" fmla="val 37147"/>
              <a:gd name="adj4" fmla="val 117793"/>
              <a:gd name="adj5" fmla="val 150563"/>
              <a:gd name="adj6" fmla="val 17082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F9356E-F236-BF4B-B925-E0C93D8F7B8F}"/>
              </a:ext>
            </a:extLst>
          </p:cNvPr>
          <p:cNvSpPr txBox="1"/>
          <p:nvPr/>
        </p:nvSpPr>
        <p:spPr>
          <a:xfrm>
            <a:off x="817164" y="493104"/>
            <a:ext cx="186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Aerobia </a:t>
            </a:r>
            <a:r>
              <a:rPr lang="en-US" sz="1200" dirty="0">
                <a:latin typeface="Arial" charset="0"/>
                <a:ea typeface="Arial" charset="0"/>
                <a:cs typeface="Arial" charset="0"/>
                <a:sym typeface="Wingdings" pitchFamily="2" charset="2"/>
              </a:rPr>
              <a:t> Anaerobia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70E137D-934C-804D-9E2E-4962172E73AF}"/>
              </a:ext>
            </a:extLst>
          </p:cNvPr>
          <p:cNvSpPr txBox="1"/>
          <p:nvPr/>
        </p:nvSpPr>
        <p:spPr>
          <a:xfrm>
            <a:off x="1046116" y="119761"/>
            <a:ext cx="204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METABOLISM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12286F9-6A6C-7B4F-AFB6-A759DF426EBA}"/>
              </a:ext>
            </a:extLst>
          </p:cNvPr>
          <p:cNvSpPr txBox="1"/>
          <p:nvPr/>
        </p:nvSpPr>
        <p:spPr>
          <a:xfrm>
            <a:off x="-33624" y="1402562"/>
            <a:ext cx="3109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STRESS RESISTANCE SYSTEMS</a:t>
            </a:r>
          </a:p>
        </p:txBody>
      </p:sp>
      <p:sp>
        <p:nvSpPr>
          <p:cNvPr id="25" name="Légende encadrée 2 24">
            <a:extLst>
              <a:ext uri="{FF2B5EF4-FFF2-40B4-BE49-F238E27FC236}">
                <a16:creationId xmlns:a16="http://schemas.microsoft.com/office/drawing/2014/main" id="{59CB5815-7742-C84B-ADB2-F59580A11FA2}"/>
              </a:ext>
            </a:extLst>
          </p:cNvPr>
          <p:cNvSpPr/>
          <p:nvPr/>
        </p:nvSpPr>
        <p:spPr>
          <a:xfrm>
            <a:off x="145881" y="1725425"/>
            <a:ext cx="2728842" cy="1608816"/>
          </a:xfrm>
          <a:prstGeom prst="borderCallout2">
            <a:avLst>
              <a:gd name="adj1" fmla="val 37147"/>
              <a:gd name="adj2" fmla="val 101187"/>
              <a:gd name="adj3" fmla="val 19292"/>
              <a:gd name="adj4" fmla="val 104488"/>
              <a:gd name="adj5" fmla="val 25642"/>
              <a:gd name="adj6" fmla="val 11453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D9EC9EE-5542-9846-9E7D-B44FC88FB492}"/>
              </a:ext>
            </a:extLst>
          </p:cNvPr>
          <p:cNvSpPr txBox="1"/>
          <p:nvPr/>
        </p:nvSpPr>
        <p:spPr>
          <a:xfrm>
            <a:off x="93208" y="1684051"/>
            <a:ext cx="1688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Acid resistance system</a:t>
            </a:r>
          </a:p>
          <a:p>
            <a:pPr marL="285750" indent="-285750">
              <a:buFont typeface="Wingdings" charset="2"/>
              <a:buChar char="Ø"/>
            </a:pPr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Oxidative stress system</a:t>
            </a:r>
          </a:p>
          <a:p>
            <a:pPr marL="285750" indent="-285750">
              <a:buFont typeface="Wingdings" charset="2"/>
              <a:buChar char="Ø"/>
            </a:pPr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DNA and RNA damage</a:t>
            </a:r>
            <a:endParaRPr lang="fr-F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989471C-85C4-664C-91FA-920F203DC206}"/>
              </a:ext>
            </a:extLst>
          </p:cNvPr>
          <p:cNvSpPr txBox="1"/>
          <p:nvPr/>
        </p:nvSpPr>
        <p:spPr>
          <a:xfrm flipH="1">
            <a:off x="1562432" y="1684772"/>
            <a:ext cx="1429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Response to heat</a:t>
            </a:r>
          </a:p>
          <a:p>
            <a:pPr marL="285750" indent="-285750">
              <a:buFont typeface="Wingdings" charset="2"/>
              <a:buChar char="Ø"/>
            </a:pPr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General stress response</a:t>
            </a:r>
          </a:p>
          <a:p>
            <a:endParaRPr lang="fr-F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Légende encadrée 2 27">
            <a:extLst>
              <a:ext uri="{FF2B5EF4-FFF2-40B4-BE49-F238E27FC236}">
                <a16:creationId xmlns:a16="http://schemas.microsoft.com/office/drawing/2014/main" id="{0DB571FE-FB59-2541-9A0C-CF14301730F6}"/>
              </a:ext>
            </a:extLst>
          </p:cNvPr>
          <p:cNvSpPr/>
          <p:nvPr/>
        </p:nvSpPr>
        <p:spPr>
          <a:xfrm>
            <a:off x="392866" y="3975154"/>
            <a:ext cx="2800728" cy="1379230"/>
          </a:xfrm>
          <a:prstGeom prst="borderCallout2">
            <a:avLst>
              <a:gd name="adj1" fmla="val 37147"/>
              <a:gd name="adj2" fmla="val 101187"/>
              <a:gd name="adj3" fmla="val 28394"/>
              <a:gd name="adj4" fmla="val 108422"/>
              <a:gd name="adj5" fmla="val -19785"/>
              <a:gd name="adj6" fmla="val 11993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E8B62C1-AA19-584F-B74E-AF1C7EEBB7B3}"/>
              </a:ext>
            </a:extLst>
          </p:cNvPr>
          <p:cNvSpPr txBox="1"/>
          <p:nvPr/>
        </p:nvSpPr>
        <p:spPr>
          <a:xfrm>
            <a:off x="-54714" y="4016571"/>
            <a:ext cx="3198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charset="2"/>
              <a:buChar char="Ø"/>
            </a:pP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tRNAs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modification and processing</a:t>
            </a:r>
          </a:p>
          <a:p>
            <a:pPr marL="742950" lvl="1" indent="-285750">
              <a:buFont typeface="Wingdings" charset="2"/>
              <a:buChar char="Ø"/>
            </a:pPr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Activation of multiple TA systems</a:t>
            </a:r>
          </a:p>
          <a:p>
            <a:pPr marL="742950" lvl="1" indent="-285750">
              <a:buFont typeface="Wingdings" charset="2"/>
              <a:buChar char="Ø"/>
            </a:pPr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Font typeface="Wingdings" charset="2"/>
              <a:buChar char="Ø"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Induction of SUF system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6B88264-F220-1747-BF9A-1688A2B0CE4D}"/>
              </a:ext>
            </a:extLst>
          </p:cNvPr>
          <p:cNvSpPr txBox="1"/>
          <p:nvPr/>
        </p:nvSpPr>
        <p:spPr>
          <a:xfrm>
            <a:off x="344377" y="3688085"/>
            <a:ext cx="29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ANTIBIOTIC RECALCITRANCE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7CD3C574-CFBC-7D45-A0BB-246AC35208C7}"/>
              </a:ext>
            </a:extLst>
          </p:cNvPr>
          <p:cNvGrpSpPr/>
          <p:nvPr/>
        </p:nvGrpSpPr>
        <p:grpSpPr>
          <a:xfrm>
            <a:off x="3242403" y="907536"/>
            <a:ext cx="5356967" cy="5003673"/>
            <a:chOff x="2991192" y="951434"/>
            <a:chExt cx="5356967" cy="5003673"/>
          </a:xfrm>
        </p:grpSpPr>
        <p:grpSp>
          <p:nvGrpSpPr>
            <p:cNvPr id="32" name="Grouper 30">
              <a:extLst>
                <a:ext uri="{FF2B5EF4-FFF2-40B4-BE49-F238E27FC236}">
                  <a16:creationId xmlns:a16="http://schemas.microsoft.com/office/drawing/2014/main" id="{9FF1A33E-F492-154C-BC7D-B2AD80D74332}"/>
                </a:ext>
              </a:extLst>
            </p:cNvPr>
            <p:cNvGrpSpPr/>
            <p:nvPr/>
          </p:nvGrpSpPr>
          <p:grpSpPr>
            <a:xfrm>
              <a:off x="2991192" y="951434"/>
              <a:ext cx="5356967" cy="5003673"/>
              <a:chOff x="3025587" y="685800"/>
              <a:chExt cx="5437651" cy="5421402"/>
            </a:xfrm>
          </p:grpSpPr>
          <p:grpSp>
            <p:nvGrpSpPr>
              <p:cNvPr id="40" name="Grouper 11">
                <a:extLst>
                  <a:ext uri="{FF2B5EF4-FFF2-40B4-BE49-F238E27FC236}">
                    <a16:creationId xmlns:a16="http://schemas.microsoft.com/office/drawing/2014/main" id="{996171C3-B061-8349-8BE3-8697B9C6F3EC}"/>
                  </a:ext>
                </a:extLst>
              </p:cNvPr>
              <p:cNvGrpSpPr/>
              <p:nvPr/>
            </p:nvGrpSpPr>
            <p:grpSpPr>
              <a:xfrm rot="10800000">
                <a:off x="3025587" y="685800"/>
                <a:ext cx="5437651" cy="5421402"/>
                <a:chOff x="3106688" y="573740"/>
                <a:chExt cx="5356551" cy="5358651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0A64EDA0-B28B-0A4B-94C5-EB399766A3EB}"/>
                    </a:ext>
                  </a:extLst>
                </p:cNvPr>
                <p:cNvSpPr/>
                <p:nvPr/>
              </p:nvSpPr>
              <p:spPr>
                <a:xfrm>
                  <a:off x="3106688" y="2530285"/>
                  <a:ext cx="3307977" cy="3402106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6" name="Ellipse 45">
                  <a:extLst>
                    <a:ext uri="{FF2B5EF4-FFF2-40B4-BE49-F238E27FC236}">
                      <a16:creationId xmlns:a16="http://schemas.microsoft.com/office/drawing/2014/main" id="{2E7CA35A-E1E7-3547-B82A-887E04EAE446}"/>
                    </a:ext>
                  </a:extLst>
                </p:cNvPr>
                <p:cNvSpPr/>
                <p:nvPr/>
              </p:nvSpPr>
              <p:spPr>
                <a:xfrm>
                  <a:off x="5155262" y="2516838"/>
                  <a:ext cx="3307977" cy="340210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7" name="Ellipse 46">
                  <a:extLst>
                    <a:ext uri="{FF2B5EF4-FFF2-40B4-BE49-F238E27FC236}">
                      <a16:creationId xmlns:a16="http://schemas.microsoft.com/office/drawing/2014/main" id="{A3FF4891-1F0E-9F42-BA15-D32AF5233E49}"/>
                    </a:ext>
                  </a:extLst>
                </p:cNvPr>
                <p:cNvSpPr/>
                <p:nvPr/>
              </p:nvSpPr>
              <p:spPr>
                <a:xfrm>
                  <a:off x="4092387" y="573740"/>
                  <a:ext cx="3307977" cy="34021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8" name="Ellipse 47">
                  <a:extLst>
                    <a:ext uri="{FF2B5EF4-FFF2-40B4-BE49-F238E27FC236}">
                      <a16:creationId xmlns:a16="http://schemas.microsoft.com/office/drawing/2014/main" id="{3EAD8746-DFD0-BF47-BCBE-760257ECEFAC}"/>
                    </a:ext>
                  </a:extLst>
                </p:cNvPr>
                <p:cNvSpPr/>
                <p:nvPr/>
              </p:nvSpPr>
              <p:spPr>
                <a:xfrm>
                  <a:off x="4566397" y="1089212"/>
                  <a:ext cx="2359956" cy="238013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C5B3717-B1A6-9E4A-AC4C-6C591E730EF2}"/>
                    </a:ext>
                  </a:extLst>
                </p:cNvPr>
                <p:cNvSpPr/>
                <p:nvPr/>
              </p:nvSpPr>
              <p:spPr>
                <a:xfrm>
                  <a:off x="5728448" y="3072651"/>
                  <a:ext cx="2291038" cy="238013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5D729840-E44D-3A49-BFD8-B2A5E9C118D6}"/>
                    </a:ext>
                  </a:extLst>
                </p:cNvPr>
                <p:cNvSpPr/>
                <p:nvPr/>
              </p:nvSpPr>
              <p:spPr>
                <a:xfrm>
                  <a:off x="3563888" y="3050236"/>
                  <a:ext cx="2359956" cy="238013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0E38EDB6-3EA8-AB4E-8CB1-512B396DBD09}"/>
                    </a:ext>
                  </a:extLst>
                </p:cNvPr>
                <p:cNvSpPr/>
                <p:nvPr/>
              </p:nvSpPr>
              <p:spPr>
                <a:xfrm>
                  <a:off x="4760676" y="2749363"/>
                  <a:ext cx="1861857" cy="1933015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887075C0-AF4C-1C4C-B533-C44D87EBE206}"/>
                  </a:ext>
                </a:extLst>
              </p:cNvPr>
              <p:cNvSpPr txBox="1"/>
              <p:nvPr/>
            </p:nvSpPr>
            <p:spPr>
              <a:xfrm>
                <a:off x="3603726" y="1703730"/>
                <a:ext cx="16866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solidFill>
                      <a:schemeClr val="accent6"/>
                    </a:solidFill>
                    <a:latin typeface="Arial" charset="0"/>
                    <a:ea typeface="Arial" charset="0"/>
                    <a:cs typeface="Arial" charset="0"/>
                  </a:rPr>
                  <a:t>UP</a:t>
                </a:r>
              </a:p>
              <a:p>
                <a:pPr algn="ctr"/>
                <a:r>
                  <a:rPr lang="fr-FR" sz="1600" b="1" dirty="0">
                    <a:solidFill>
                      <a:schemeClr val="accent6"/>
                    </a:solidFill>
                    <a:latin typeface="Arial" charset="0"/>
                    <a:ea typeface="Arial" charset="0"/>
                    <a:cs typeface="Arial" charset="0"/>
                  </a:rPr>
                  <a:t>REGULATION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D197D24-E42E-AB42-8A29-2EE9442994BD}"/>
                  </a:ext>
                </a:extLst>
              </p:cNvPr>
              <p:cNvSpPr txBox="1"/>
              <p:nvPr/>
            </p:nvSpPr>
            <p:spPr>
              <a:xfrm>
                <a:off x="6106795" y="1699829"/>
                <a:ext cx="17611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solidFill>
                      <a:schemeClr val="accent4"/>
                    </a:solidFill>
                    <a:latin typeface="Arial" charset="0"/>
                    <a:ea typeface="Arial" charset="0"/>
                    <a:cs typeface="Arial" charset="0"/>
                  </a:rPr>
                  <a:t>DOWN</a:t>
                </a:r>
              </a:p>
              <a:p>
                <a:pPr algn="ctr"/>
                <a:r>
                  <a:rPr lang="fr-FR" sz="1600" b="1" dirty="0">
                    <a:solidFill>
                      <a:schemeClr val="accent4"/>
                    </a:solidFill>
                    <a:latin typeface="Arial" charset="0"/>
                    <a:ea typeface="Arial" charset="0"/>
                    <a:cs typeface="Arial" charset="0"/>
                  </a:rPr>
                  <a:t>REGULATION</a:t>
                </a:r>
              </a:p>
            </p:txBody>
          </p:sp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C548CBD9-4898-B04E-A3BE-15F018379B43}"/>
                  </a:ext>
                </a:extLst>
              </p:cNvPr>
              <p:cNvSpPr txBox="1"/>
              <p:nvPr/>
            </p:nvSpPr>
            <p:spPr>
              <a:xfrm>
                <a:off x="5049949" y="4490681"/>
                <a:ext cx="1467271" cy="633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>
                    <a:solidFill>
                      <a:schemeClr val="accent1"/>
                    </a:solidFill>
                    <a:latin typeface="Arial" charset="0"/>
                    <a:ea typeface="Arial" charset="0"/>
                    <a:cs typeface="Arial" charset="0"/>
                  </a:rPr>
                  <a:t>Ag43 SPECIFIC </a:t>
                </a:r>
              </a:p>
            </p:txBody>
          </p:sp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D271EB9-881F-C647-9CBB-A4B748014D62}"/>
                </a:ext>
              </a:extLst>
            </p:cNvPr>
            <p:cNvSpPr txBox="1"/>
            <p:nvPr/>
          </p:nvSpPr>
          <p:spPr>
            <a:xfrm>
              <a:off x="3883466" y="982973"/>
              <a:ext cx="580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latin typeface="Arial" charset="0"/>
                  <a:ea typeface="Arial" charset="0"/>
                  <a:cs typeface="Arial" charset="0"/>
                </a:rPr>
                <a:t>O</a:t>
              </a:r>
              <a:r>
                <a:rPr lang="fr-FR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pic>
        <p:nvPicPr>
          <p:cNvPr id="53" name="Picture 28" descr="a symbolique de Éclair">
            <a:extLst>
              <a:ext uri="{FF2B5EF4-FFF2-40B4-BE49-F238E27FC236}">
                <a16:creationId xmlns:a16="http://schemas.microsoft.com/office/drawing/2014/main" id="{4D81DDDC-483F-594E-9AF5-F64D92341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85894">
            <a:off x="3173538" y="1907867"/>
            <a:ext cx="579758" cy="57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6" descr="&amp;#39;icône De Pilule Tablette Et Antibiotique, Symbole De Vitamines Plat  Il">
            <a:extLst>
              <a:ext uri="{FF2B5EF4-FFF2-40B4-BE49-F238E27FC236}">
                <a16:creationId xmlns:a16="http://schemas.microsoft.com/office/drawing/2014/main" id="{A41A7745-C786-BE4F-A427-2E5C93397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62" y="3035730"/>
            <a:ext cx="816893" cy="81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0" descr="ec.1 - Les forces et les mouvements Foreign Language Flashcards - Cram.com">
            <a:extLst>
              <a:ext uri="{FF2B5EF4-FFF2-40B4-BE49-F238E27FC236}">
                <a16:creationId xmlns:a16="http://schemas.microsoft.com/office/drawing/2014/main" id="{3F9F374C-A68C-A344-9642-5D256BC8F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758" y="5381161"/>
            <a:ext cx="1027438" cy="67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A08C0804-B3FE-CD40-8321-95A798DC9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696" y="2605757"/>
            <a:ext cx="1838912" cy="1233689"/>
          </a:xfrm>
          <a:prstGeom prst="rect">
            <a:avLst/>
          </a:prstGeom>
        </p:spPr>
      </p:pic>
      <p:pic>
        <p:nvPicPr>
          <p:cNvPr id="58" name="Picture 4" descr="cône De Protéine, Illustration Illustration de Vecteur - Illustration du ">
            <a:extLst>
              <a:ext uri="{FF2B5EF4-FFF2-40B4-BE49-F238E27FC236}">
                <a16:creationId xmlns:a16="http://schemas.microsoft.com/office/drawing/2014/main" id="{F5A03FBC-9760-9E44-9CEC-143AFCAE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50362">
            <a:off x="6542695" y="711956"/>
            <a:ext cx="828050" cy="88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ector Illustration ADN Spirale Silhouette Noire. Symboles D&amp;#39;ADN Icône.  Signe Géné">
            <a:extLst>
              <a:ext uri="{FF2B5EF4-FFF2-40B4-BE49-F238E27FC236}">
                <a16:creationId xmlns:a16="http://schemas.microsoft.com/office/drawing/2014/main" id="{BB1F971C-59B7-274E-B859-C0B8E17A8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360" y="1478843"/>
            <a:ext cx="664063" cy="66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4" descr="ytokinesis, Royalty-free Cytokinesis Vector Images &amp;amp; Drawings |">
            <a:extLst>
              <a:ext uri="{FF2B5EF4-FFF2-40B4-BE49-F238E27FC236}">
                <a16:creationId xmlns:a16="http://schemas.microsoft.com/office/drawing/2014/main" id="{9B8F75AD-85D7-7E4E-82F7-001E5AFC7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33" y="2348815"/>
            <a:ext cx="660128" cy="7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6" descr="es Bactéries Icône. Médecine Symbole De L&amp;#39;infection. Bactérie Ou Microbe">
            <a:extLst>
              <a:ext uri="{FF2B5EF4-FFF2-40B4-BE49-F238E27FC236}">
                <a16:creationId xmlns:a16="http://schemas.microsoft.com/office/drawing/2014/main" id="{58221F0C-62E0-A34C-A1F7-1619ABEFA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516" y="3014247"/>
            <a:ext cx="951589" cy="95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0484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8873</TotalTime>
  <Words>123</Words>
  <Application>Microsoft Macintosh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Yankel Chekli</dc:creator>
  <cp:lastModifiedBy>Rebecca  STEVICK</cp:lastModifiedBy>
  <cp:revision>19</cp:revision>
  <cp:lastPrinted>2023-03-30T11:41:56Z</cp:lastPrinted>
  <dcterms:created xsi:type="dcterms:W3CDTF">2022-01-11T23:50:13Z</dcterms:created>
  <dcterms:modified xsi:type="dcterms:W3CDTF">2023-03-30T11:42:07Z</dcterms:modified>
</cp:coreProperties>
</file>