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93" r:id="rId5"/>
    <p:sldId id="265" r:id="rId6"/>
    <p:sldId id="268" r:id="rId7"/>
    <p:sldId id="259" r:id="rId8"/>
    <p:sldId id="262" r:id="rId9"/>
    <p:sldId id="261" r:id="rId10"/>
    <p:sldId id="264" r:id="rId11"/>
    <p:sldId id="260" r:id="rId12"/>
    <p:sldId id="263" r:id="rId13"/>
    <p:sldId id="291" r:id="rId14"/>
    <p:sldId id="274" r:id="rId15"/>
    <p:sldId id="275" r:id="rId16"/>
    <p:sldId id="284" r:id="rId17"/>
    <p:sldId id="286" r:id="rId18"/>
    <p:sldId id="290" r:id="rId19"/>
    <p:sldId id="288" r:id="rId20"/>
    <p:sldId id="26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Chen" initials="JC" lastIdx="3" clrIdx="0">
    <p:extLst>
      <p:ext uri="{19B8F6BF-5375-455C-9EA6-DF929625EA0E}">
        <p15:presenceInfo xmlns:p15="http://schemas.microsoft.com/office/powerpoint/2012/main" userId="Joh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6E9BC4"/>
    <a:srgbClr val="4472C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3138" autoAdjust="0"/>
  </p:normalViewPr>
  <p:slideViewPr>
    <p:cSldViewPr snapToGrid="0">
      <p:cViewPr varScale="1">
        <p:scale>
          <a:sx n="92" d="100"/>
          <a:sy n="92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6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7T13:19:51.382" idx="1">
    <p:pos x="1791" y="283"/>
    <p:text>可以明顯發現在validation部分，Student model 會比Teacher model 來的更好。在testing的部分也是如此.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7T13:24:13.014" idx="2">
    <p:pos x="1536" y="146"/>
    <p:text>7-4的部分為比較是否有加Noise而有不同的結果，在這裡取第三次疊代的Student_model。可以發現有image noise的model,其validation表現會比training來得好，主要是在training有加入noise導致training的圖片在每一次的訓練中有可能是不太一樣的。</p:text>
    <p:extLst>
      <p:ext uri="{C676402C-5697-4E1C-873F-D02D1690AC5C}">
        <p15:threadingInfo xmlns:p15="http://schemas.microsoft.com/office/powerpoint/2012/main" timeZoneBias="-480"/>
      </p:ext>
    </p:extLst>
  </p:cm>
  <p:cm authorId="1" dt="2021-06-27T13:32:32.037" idx="3">
    <p:pos x="6702" y="301"/>
    <p:text>在單純增加pseudo data而沒有加Noise時，其結果的表現也不差。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3904FF72-5088-4108-9110-8C24EF5C82CE}" type="datetimeFigureOut">
              <a:rPr lang="zh-TW" altLang="en-US" smtClean="0"/>
              <a:pPr/>
              <a:t>2021/6/26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1416EF28-4FB5-4AA9-BC74-E994B86C197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8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5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CINIC-10 </a:t>
            </a:r>
            <a:r>
              <a:rPr lang="zh-TW" altLang="en-US" dirty="0"/>
              <a:t>是 </a:t>
            </a:r>
            <a:r>
              <a:rPr lang="en-US" altLang="zh-TW" dirty="0"/>
              <a:t>CIFAR-10 </a:t>
            </a:r>
            <a:r>
              <a:rPr lang="zh-TW" altLang="en-US" dirty="0"/>
              <a:t>的增強擴展。 它包含來自 </a:t>
            </a:r>
            <a:r>
              <a:rPr lang="en-US" altLang="zh-TW" dirty="0"/>
              <a:t>CIFAR-10 </a:t>
            </a:r>
            <a:r>
              <a:rPr lang="zh-TW" altLang="en-US" dirty="0"/>
              <a:t>的圖像（</a:t>
            </a:r>
            <a:r>
              <a:rPr lang="en-US" altLang="zh-TW" dirty="0"/>
              <a:t>60,000 </a:t>
            </a:r>
            <a:r>
              <a:rPr lang="zh-TW" altLang="en-US" dirty="0"/>
              <a:t>張圖像，</a:t>
            </a:r>
            <a:r>
              <a:rPr lang="en-US" altLang="zh-TW" dirty="0"/>
              <a:t>32x32 RGB </a:t>
            </a:r>
            <a:r>
              <a:rPr lang="zh-TW" altLang="en-US" dirty="0"/>
              <a:t>像素）和一系列 </a:t>
            </a:r>
            <a:r>
              <a:rPr lang="en-US" altLang="zh-TW" dirty="0"/>
              <a:t>ImageNet </a:t>
            </a:r>
            <a:r>
              <a:rPr lang="zh-TW" altLang="en-US" dirty="0"/>
              <a:t>數據庫圖像（</a:t>
            </a:r>
            <a:r>
              <a:rPr lang="en-US" altLang="zh-TW" dirty="0"/>
              <a:t>210,000 </a:t>
            </a:r>
            <a:r>
              <a:rPr lang="zh-TW" altLang="en-US" dirty="0"/>
              <a:t>張圖像下採樣到 </a:t>
            </a:r>
            <a:r>
              <a:rPr lang="en-US" altLang="zh-TW" dirty="0"/>
              <a:t>32x32</a:t>
            </a:r>
            <a:r>
              <a:rPr lang="zh-TW" altLang="en-US" dirty="0"/>
              <a:t>）。 它被編譯為 </a:t>
            </a:r>
            <a:r>
              <a:rPr lang="en-US" altLang="zh-TW" dirty="0"/>
              <a:t>CIFAR-10 </a:t>
            </a:r>
            <a:r>
              <a:rPr lang="zh-TW" altLang="en-US" dirty="0"/>
              <a:t>和 </a:t>
            </a:r>
            <a:r>
              <a:rPr lang="en-US" altLang="zh-TW" dirty="0"/>
              <a:t>ImageNet </a:t>
            </a:r>
            <a:r>
              <a:rPr lang="zh-TW" altLang="en-US" dirty="0"/>
              <a:t>之間的“橋樑”，用於對機器學習應用程序進行基準測試。 它被分成三個相等的子集</a:t>
            </a:r>
            <a:r>
              <a:rPr lang="en-US" altLang="zh-TW" dirty="0"/>
              <a:t>——</a:t>
            </a:r>
            <a:r>
              <a:rPr lang="zh-TW" altLang="en-US" dirty="0"/>
              <a:t>訓練、驗證和測試</a:t>
            </a:r>
            <a:r>
              <a:rPr lang="en-US" altLang="zh-TW" dirty="0"/>
              <a:t>——</a:t>
            </a:r>
            <a:r>
              <a:rPr lang="zh-TW" altLang="en-US" dirty="0"/>
              <a:t>每個子集包含 </a:t>
            </a:r>
            <a:r>
              <a:rPr lang="en-US" altLang="zh-TW" dirty="0"/>
              <a:t>90,000 </a:t>
            </a:r>
            <a:r>
              <a:rPr lang="zh-TW" altLang="en-US" dirty="0"/>
              <a:t>張圖像。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31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596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 </a:t>
            </a:r>
            <a:r>
              <a:rPr lang="en-US" altLang="zh-TW" dirty="0"/>
              <a:t>no image dropout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48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72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PSEUDO LABEL</a:t>
            </a:r>
          </a:p>
          <a:p>
            <a:r>
              <a:rPr lang="en-US" altLang="zh-TW" dirty="0"/>
              <a:t>https://zhuanlan.zhihu.com/p/35753177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6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4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1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https://blog.csdn.net/u014380165/article/details/90812249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We then select images that have confidence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of the label higher than 0.3. For each class, we select at most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130K images that have the highest confidence. Finally, for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classes that have less than 130K images, we duplicate some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images at random so that each class can have 130K images.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27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Epoch</a:t>
            </a:r>
          </a:p>
          <a:p>
            <a:r>
              <a:rPr lang="en-US" altLang="zh-TW" dirty="0"/>
              <a:t>Learning rate </a:t>
            </a:r>
          </a:p>
          <a:p>
            <a:r>
              <a:rPr lang="zh-TW" altLang="en-US" dirty="0"/>
              <a:t>各參數設定值</a:t>
            </a:r>
            <a:r>
              <a:rPr lang="en-US" altLang="zh-TW" dirty="0"/>
              <a:t>…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The best model in our experiments is a result of three iterations of putting back the student as the new teacher.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We use stochastic depth [37], dropout [75], and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RandAugment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 [18] to noise the student.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 The hyperparameters for these noise functions are the same for EfficientNet-B7 and L2.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In particular, we set the survival probability in stochastic depth to 0.8 for the final layer and follow the linear decay rule for other layers. 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We apply dropout to the final layer with a dropout rate of 0.5.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For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RandAugment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, we apply two random operations with magnitude set to 27.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上面公式中的表示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的是第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层在训练中的生存概率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,L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的总数量，因此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pL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就是最后一个残差块的生存几率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RandAugment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不多作解釋，有意思的是後兩者。作者認為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dropout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及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stochastic depth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有助於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teacher model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形成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emsemble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 model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，而不是以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regularization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的觀點理解。</a:t>
            </a:r>
          </a:p>
          <a:p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when dropout and stochastic depth function are used as noise, the teacher behaves like an ensemble at inference time (when it generates pseudo labels), whereas the student behaves like a single model. </a:t>
            </a:r>
            <a:r>
              <a:rPr lang="en-US" altLang="zh-TW" sz="1200" b="1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rPr>
              <a:t>In other words, the student is forced to mimic a more powerful ensemble model.</a:t>
            </a:r>
            <a:endParaRPr lang="en-US" altLang="zh-TW" sz="1200" b="0" i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87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Top-1 and Top-5 Accuracy of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NoisyStudent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 and previous state-of-the-art methods on ImageNet.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EfficientNets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cs typeface="+mn-cs"/>
            </a:endParaRP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trained with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NoisyStudent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 have better tradeoff in terms of accuracy and model size compared to previous state-of-the-art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models.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cs typeface="+mn-cs"/>
              </a:rPr>
              <a:t>NoisyStudent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 (EfficientNet-L2) is the result of iterative training for multiple iterations. †: Big Transfer is a concur-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cs typeface="+mn-cs"/>
              </a:rPr>
              <a:t>rent work that performs transfer learning from the JFT dataset.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EF28-4FB5-4AA9-BC74-E994B86C197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6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92921-4880-44E9-BC01-135591C6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A2A15A-4E13-4989-A8EB-C7E363D93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068BB-946B-455B-AAD3-AEA180B1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DD202-1660-48BE-8650-6FD2091E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A5CA7-2018-4D99-81A4-382CB8C6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8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D17C0-3F50-49E8-919F-F18A1AC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3D2A47-391A-40CF-9D0F-8C3B00F72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BDA3-BDF7-4DDB-B861-0247AA91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3522F-6731-46B8-9703-8CDFC30B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DD0AF-5B46-41A1-AC3B-BE3ABFAB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409D1B-C899-4805-9AF6-223034B07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B47775-B82F-4EC9-9FD8-B3314FD8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031A5-A2C1-476B-9354-E8F93B90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9978-0970-4EC3-9F03-A80AB8A4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0A8B5-70D7-40E7-BDBC-E2A3A2F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F87E7-7873-4EA3-A16A-EEE5304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89B85-D2A1-4509-A112-2D188B03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2442F0-87EC-4EDA-91EE-B855C416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BFC47-806D-42EE-86EF-AFBD1C37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4736B-5BD0-452B-9660-6E6C5F07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8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4EF3D-4953-4CDD-B07D-C6EEAFDF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37467F-0E33-4F50-AA0A-7B42CCCC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7C9CF-DC19-47C3-9BFA-FE5EA351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C0B80-AC48-45F5-AF7B-CBAA6B4E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C8951-B241-4F6B-8C7A-864E35B0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4C453-2674-42C2-8FF7-927B0E0D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8F4FD-38B9-49CA-AE10-11EE1DE12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03351F-F7E6-469B-9656-B4DA2A5B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C1A49D-5699-46C9-9184-A5D44440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EA9EF-C69C-4EE7-BF0A-F1C013DF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074A30-8D5A-4E8D-A06A-4525811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5305D-2A8E-4D2B-96FB-50637D80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8FA0CE-D317-4FCC-914B-2A53F86E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ED47DE-664C-4F57-B915-4059EBEDA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37407F-605B-4846-A374-0387E1BAA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5E7825F-7569-48DE-8E31-613FC423F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CC026E-9AB2-416B-B397-9E3F3971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D7A1CB-D90F-4B42-BFE8-5F160CD5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A2CD80-07AF-4385-8030-EF45F7A2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02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EDC8-C67D-43EB-B5DE-05626E2C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71C7E-6EC1-47EB-BB14-70B2E480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E720D9-3A64-4772-9109-803DB06A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3152FD-100B-4FDF-9E3B-B01B7757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7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BB64AB-0C58-47E5-A79C-45AAAC9A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53E50F-D486-4CCD-8E76-738FA4B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EFF8E8-7487-4E04-BC0A-FCA1E393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8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511D4-89C7-4BCA-8179-B9546A6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7C0F20-7FA9-4374-951E-3AD76F0E5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88D812-F1F6-41D8-B3BC-D08CFAEC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D3945-3E5D-45D4-94CB-3FA56C61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583018-F6DE-4E51-BD5A-8E1ACC0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C3A2D-E186-4BD2-B07F-E5FE9B2D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0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2CA0-57B0-4507-8BE0-994C9FC3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0CFF18-E6A9-4F94-98DD-08ACE3D02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8B7798-88DB-4DC2-BE3F-FE2C98B4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0A2CA-3185-4EE1-9DEC-3B79D5B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D3E3-46CB-47C3-ACFB-7B4587A40AB4}" type="datetimeFigureOut">
              <a:rPr lang="zh-TW" altLang="en-US" smtClean="0"/>
              <a:t>2021/6/26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2BD879-1241-45EC-94A3-BE4FB60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6FF45-54E6-4596-BE54-CDDBEAE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5C8C-5F92-4BBB-9A45-ADCA25946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0EC3D7-0910-454F-80F6-84445999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4A45D-E9A8-47FA-AF95-E01DABE9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08CD5-3A5C-40D9-B986-765A822AD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0D63D3E3-46CB-47C3-ACFB-7B4587A40AB4}" type="datetimeFigureOut">
              <a:rPr lang="zh-TW" altLang="en-US" smtClean="0"/>
              <a:pPr/>
              <a:t>2021/6/26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0B831A-422F-460B-9EDB-BFC9EA00F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3ADEE-5026-4EDF-9CE6-B81CB3AF3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620C5C8C-5F92-4BBB-9A45-ADCA259461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8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omments" Target="../comments/comment1.xml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omments" Target="../comments/comment2.xml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C9629B4-FEE5-48E7-949B-E10D446B46A3}"/>
              </a:ext>
            </a:extLst>
          </p:cNvPr>
          <p:cNvSpPr/>
          <p:nvPr/>
        </p:nvSpPr>
        <p:spPr>
          <a:xfrm rot="10800000" flipV="1">
            <a:off x="1730504" y="1159560"/>
            <a:ext cx="8490857" cy="215495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04E5FF-A444-4D27-9B3C-216FD74A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200025"/>
            <a:ext cx="9382124" cy="34766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Structural Machine Learning Models and Their Applications</a:t>
            </a:r>
            <a:br>
              <a:rPr lang="en-US" altLang="zh-TW" dirty="0"/>
            </a:br>
            <a:r>
              <a:rPr lang="en-US" altLang="zh-TW" b="1" dirty="0"/>
              <a:t>Paper Presentation II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67DE98-5DA4-4D3B-AFF7-9997BB38B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984" y="3920737"/>
            <a:ext cx="10069015" cy="808037"/>
          </a:xfrm>
        </p:spPr>
        <p:txBody>
          <a:bodyPr>
            <a:normAutofit/>
          </a:bodyPr>
          <a:lstStyle/>
          <a:p>
            <a:r>
              <a:rPr lang="en-US" altLang="zh-TW" sz="1200" dirty="0" err="1"/>
              <a:t>Qizhe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Xie</a:t>
            </a:r>
            <a:r>
              <a:rPr lang="en-US" altLang="zh-TW" sz="1200" dirty="0"/>
              <a:t>, Minh-Thang Luong, Eduard </a:t>
            </a:r>
            <a:r>
              <a:rPr lang="en-US" altLang="zh-TW" sz="1200" dirty="0" err="1"/>
              <a:t>Hovy</a:t>
            </a:r>
            <a:r>
              <a:rPr lang="en-US" altLang="zh-TW" sz="1200" dirty="0"/>
              <a:t>, Quoc V. Le</a:t>
            </a:r>
          </a:p>
          <a:p>
            <a:r>
              <a:rPr lang="en-US" altLang="zh-TW" sz="1200" dirty="0"/>
              <a:t>Google Research, Brain Team, Carnegie Mellon University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961F8-4C14-48DD-A0C7-C04609C212CA}"/>
              </a:ext>
            </a:extLst>
          </p:cNvPr>
          <p:cNvSpPr/>
          <p:nvPr/>
        </p:nvSpPr>
        <p:spPr>
          <a:xfrm>
            <a:off x="2057202" y="5583549"/>
            <a:ext cx="8543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2020 IEEE/CVF Conference on Computer Vision and Pattern Recognition (CVPR)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AA7DFC-69A9-4011-91D8-4098EE46B546}"/>
              </a:ext>
            </a:extLst>
          </p:cNvPr>
          <p:cNvSpPr/>
          <p:nvPr/>
        </p:nvSpPr>
        <p:spPr>
          <a:xfrm>
            <a:off x="516365" y="3441123"/>
            <a:ext cx="10461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Self-training with Noisy Student improves ImageNet classification</a:t>
            </a:r>
          </a:p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2BAF8F-B0C5-446B-B138-FB53343AF692}"/>
              </a:ext>
            </a:extLst>
          </p:cNvPr>
          <p:cNvSpPr txBox="1"/>
          <p:nvPr/>
        </p:nvSpPr>
        <p:spPr>
          <a:xfrm>
            <a:off x="2194384" y="6010275"/>
            <a:ext cx="71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8108050001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陳奕傑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2021/06/21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0615626-51B3-4FF7-A1FE-6DEB21F9B245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76160A-9683-47D6-BF82-8297FD7D6845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873556-7241-43D6-9F22-9F5ADA546342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F07AACD-17A1-4EF4-8F92-3814A5D8D0DF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AFA252-C2EB-4901-B429-8163A2C245BA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A63A2B5-8546-49DC-9949-E76025FB1985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4091549C-8A20-4D69-B425-9D67C4AF28C1}"/>
              </a:ext>
            </a:extLst>
          </p:cNvPr>
          <p:cNvSpPr/>
          <p:nvPr/>
        </p:nvSpPr>
        <p:spPr>
          <a:xfrm>
            <a:off x="18263" y="2782529"/>
            <a:ext cx="4819208" cy="3931471"/>
          </a:xfrm>
          <a:prstGeom prst="rtTriangle">
            <a:avLst/>
          </a:prstGeom>
          <a:solidFill>
            <a:srgbClr val="FB933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88976-86CD-4FDB-AFF6-BFFD1963E7CC}"/>
              </a:ext>
            </a:extLst>
          </p:cNvPr>
          <p:cNvSpPr/>
          <p:nvPr/>
        </p:nvSpPr>
        <p:spPr>
          <a:xfrm>
            <a:off x="1576835" y="4814815"/>
            <a:ext cx="8105097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 Zeki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Yalniz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 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Hervé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Jégou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 Kan Chen, Manohar </a:t>
            </a:r>
            <a:r>
              <a:rPr lang="en-US" altLang="zh-TW" sz="12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Paluri</a:t>
            </a: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, Dhruv Mahajan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3449B5-0019-44E9-9719-2C1469FEE8DC}"/>
              </a:ext>
            </a:extLst>
          </p:cNvPr>
          <p:cNvSpPr/>
          <p:nvPr/>
        </p:nvSpPr>
        <p:spPr>
          <a:xfrm>
            <a:off x="657641" y="4426731"/>
            <a:ext cx="9943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Billion-scale semi-supervised learning for image classification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1FDA9-0585-415C-BF33-43C9BAE9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90" y="0"/>
            <a:ext cx="10515600" cy="1325563"/>
          </a:xfrm>
        </p:spPr>
        <p:txBody>
          <a:bodyPr/>
          <a:lstStyle/>
          <a:p>
            <a:r>
              <a:rPr lang="en-US" altLang="zh-TW" dirty="0"/>
              <a:t>5.Training Detail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A98CF6-BE4F-4907-ABC3-D99F6D76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6" y="2671422"/>
            <a:ext cx="5344271" cy="146705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DF3336-9717-41D3-8172-7F765FEDD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66" y="324208"/>
            <a:ext cx="4515480" cy="29245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586475-31E7-4C95-A113-B3884C634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095" y="3428999"/>
            <a:ext cx="4416252" cy="2506749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D8096C84-0361-4F53-9D19-ABC3BE8E09B6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61BD84-D661-4700-AAB3-0896B8D74037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FAAD8B9-2293-40D3-B666-E6048FA42207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0E4192-F749-4EB7-8BCA-01FC0A567F18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4E7703-4AA5-405E-83C8-08F8375FAE7A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148B5E-4848-4CCA-8118-4728422681AE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2AA97-3570-46C4-BC1D-6617F3277BB7}"/>
              </a:ext>
            </a:extLst>
          </p:cNvPr>
          <p:cNvSpPr txBox="1"/>
          <p:nvPr/>
        </p:nvSpPr>
        <p:spPr>
          <a:xfrm>
            <a:off x="486160" y="1312810"/>
            <a:ext cx="5513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student 350 epochs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starts at 0.128 for labeled batch size 2048 and decays by 0.97 every 2.4 epoch.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0C7B878-2408-482E-A7CE-4125082D5297}"/>
              </a:ext>
            </a:extLst>
          </p:cNvPr>
          <p:cNvSpPr/>
          <p:nvPr/>
        </p:nvSpPr>
        <p:spPr>
          <a:xfrm>
            <a:off x="3526971" y="3287542"/>
            <a:ext cx="180870" cy="180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EDD0838-DF5A-4E70-8B72-E63967761123}"/>
              </a:ext>
            </a:extLst>
          </p:cNvPr>
          <p:cNvSpPr/>
          <p:nvPr/>
        </p:nvSpPr>
        <p:spPr>
          <a:xfrm>
            <a:off x="3749707" y="3299266"/>
            <a:ext cx="180870" cy="180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FDF5F6-20D9-4D4F-9029-D6B0EF30530C}"/>
              </a:ext>
            </a:extLst>
          </p:cNvPr>
          <p:cNvSpPr txBox="1"/>
          <p:nvPr/>
        </p:nvSpPr>
        <p:spPr>
          <a:xfrm>
            <a:off x="2132944" y="2444197"/>
            <a:ext cx="12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CEC0BD2-EF53-44DD-BD23-50FF150194FC}"/>
              </a:ext>
            </a:extLst>
          </p:cNvPr>
          <p:cNvSpPr txBox="1"/>
          <p:nvPr/>
        </p:nvSpPr>
        <p:spPr>
          <a:xfrm>
            <a:off x="3930577" y="2414064"/>
            <a:ext cx="173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C6F3296-8406-4186-8619-E9D44D57E822}"/>
              </a:ext>
            </a:extLst>
          </p:cNvPr>
          <p:cNvCxnSpPr/>
          <p:nvPr/>
        </p:nvCxnSpPr>
        <p:spPr>
          <a:xfrm flipH="1" flipV="1">
            <a:off x="3096321" y="2783396"/>
            <a:ext cx="430650" cy="515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03435BB-7494-41D0-AC04-BA8DA94DED44}"/>
              </a:ext>
            </a:extLst>
          </p:cNvPr>
          <p:cNvCxnSpPr>
            <a:cxnSpLocks/>
          </p:cNvCxnSpPr>
          <p:nvPr/>
        </p:nvCxnSpPr>
        <p:spPr>
          <a:xfrm flipV="1">
            <a:off x="3916388" y="2777534"/>
            <a:ext cx="580592" cy="521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7462E-1A3A-42EF-86C0-331A9895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8E925-EE7F-48D2-9134-C5769A3F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 Noise: data augmentation with </a:t>
            </a:r>
            <a:r>
              <a:rPr lang="en-US" altLang="zh-TW" dirty="0" err="1"/>
              <a:t>RandAugment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Model Noise: </a:t>
            </a:r>
          </a:p>
          <a:p>
            <a:pPr marL="0" indent="0">
              <a:buNone/>
            </a:pPr>
            <a:r>
              <a:rPr lang="en-US" altLang="zh-TW" dirty="0"/>
              <a:t>Dropout: to the final layer with a dropout rate of 0.5</a:t>
            </a:r>
          </a:p>
          <a:p>
            <a:pPr marL="0" indent="0">
              <a:buNone/>
            </a:pPr>
            <a:r>
              <a:rPr lang="en-US" altLang="zh-TW" dirty="0"/>
              <a:t>Stochastic depth : set the survival probability in stochastic depth to 0.8 for the final layer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1DFCC7C-8314-4563-AEB3-674E739A009B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16949C-F459-48AD-8FCD-EDDE95FC004C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91C119-4084-4F43-B96D-143311E09075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944E73E5-D75B-440F-AC36-4F562B85248D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62DA404-D39A-48D0-BD63-C0CFDDC4D70C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952248-B663-4725-900B-239B3EFD2192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C1BDAD4-C9F7-41A1-B37E-AB3FB338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7" y="4338279"/>
            <a:ext cx="6706070" cy="23757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C58CE2-68DB-4CE9-B927-892AD36C2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270" y="5492848"/>
            <a:ext cx="356284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141D3-2E41-4DB4-835E-C91392AF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52" y="192556"/>
            <a:ext cx="10515600" cy="1325563"/>
          </a:xfrm>
        </p:spPr>
        <p:txBody>
          <a:bodyPr/>
          <a:lstStyle/>
          <a:p>
            <a:r>
              <a:rPr lang="en-US" altLang="zh-TW" dirty="0"/>
              <a:t>6.Result and Performance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5F83BC-0083-4AEC-9E99-73426C73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5" y="1253331"/>
            <a:ext cx="6413352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59BF4CA-37AF-4588-9F0B-35734EF51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44" y="1371600"/>
            <a:ext cx="5274911" cy="4233069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A4FAB6CD-3796-4C23-8931-27D7DD23602B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4C7BD3-1FA4-4D15-99E1-7AFA33B8F252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B10DA4-4A2B-46CC-9E33-4A5C8F0FA86E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200DBDB-9A6A-4B35-87E7-2EA04DF1C2B1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63275A-877B-4B79-BC49-1614A3531892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DC46F2-2330-4DA3-8247-14BB270624AF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7320117-A5A5-4E37-99F0-199D87B7D753}"/>
              </a:ext>
            </a:extLst>
          </p:cNvPr>
          <p:cNvSpPr/>
          <p:nvPr/>
        </p:nvSpPr>
        <p:spPr>
          <a:xfrm>
            <a:off x="206085" y="5255288"/>
            <a:ext cx="6526311" cy="34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2CF96A-7B1B-4BA0-837E-6C2238CCF54B}"/>
              </a:ext>
            </a:extLst>
          </p:cNvPr>
          <p:cNvSpPr txBox="1"/>
          <p:nvPr/>
        </p:nvSpPr>
        <p:spPr>
          <a:xfrm>
            <a:off x="321547" y="6002662"/>
            <a:ext cx="1022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But,EfficientNet-L2, needs to be trained for 6 days on a Cloud TPU v3 Pod, which has 2048 cores,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unlabeled batch size is 14x the labeled batch size.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6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F537C-1D40-4D11-8D6A-D9A36E260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891" y="1320326"/>
            <a:ext cx="9144000" cy="2387600"/>
          </a:xfrm>
        </p:spPr>
        <p:txBody>
          <a:bodyPr/>
          <a:lstStyle/>
          <a:p>
            <a:r>
              <a:rPr lang="en-US" altLang="zh-TW" dirty="0"/>
              <a:t>7.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416733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B1086-DD3E-4C63-9227-72CF7961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5685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CIFAR-10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32 * 32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這些影象涵蓋了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個類別：飛機， 汽車， 鳥， 貓， 鹿， 狗， 青蛙， 馬， 船以及卡車。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資料集總共包含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張圖片，每個類別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張。其中，訓練集包含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50000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張圖片，測試集包含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10000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張圖片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pPr marL="0" lvl="0" indent="0" fontAlgn="base">
              <a:buNone/>
            </a:pPr>
            <a:r>
              <a:rPr lang="en-US" altLang="zh-TW" b="1" dirty="0">
                <a:solidFill>
                  <a:prstClr val="black"/>
                </a:solidFill>
              </a:rPr>
              <a:t>CINIC-10 is an augmented extension of CIFAR-10.</a:t>
            </a:r>
          </a:p>
          <a:p>
            <a:pPr marL="0" lvl="0" indent="0" fontAlgn="base">
              <a:buNone/>
            </a:pPr>
            <a:endParaRPr lang="en-US" altLang="zh-TW" b="1" dirty="0">
              <a:solidFill>
                <a:prstClr val="black"/>
              </a:solidFill>
            </a:endParaRPr>
          </a:p>
          <a:p>
            <a:pPr lvl="0" fontAlgn="base"/>
            <a:r>
              <a:rPr lang="en-US" altLang="zh-TW" dirty="0" err="1">
                <a:solidFill>
                  <a:prstClr val="black"/>
                </a:solidFill>
              </a:rPr>
              <a:t>unlabel</a:t>
            </a:r>
            <a:r>
              <a:rPr lang="en-US" altLang="zh-TW" dirty="0">
                <a:solidFill>
                  <a:prstClr val="black"/>
                </a:solidFill>
              </a:rPr>
              <a:t> data total numbers</a:t>
            </a:r>
            <a:r>
              <a:rPr lang="en-US" altLang="zh-TW" b="1" dirty="0">
                <a:solidFill>
                  <a:prstClr val="black"/>
                </a:solidFill>
              </a:rPr>
              <a:t>:70,000 (for training)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Label data total numbers: </a:t>
            </a:r>
            <a:r>
              <a:rPr lang="en-US" altLang="zh-TW" b="1" dirty="0">
                <a:solidFill>
                  <a:prstClr val="black"/>
                </a:solidFill>
              </a:rPr>
              <a:t>500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(for testing)</a:t>
            </a: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942CA04-D8D8-492E-9E0A-D534D82E537B}"/>
              </a:ext>
            </a:extLst>
          </p:cNvPr>
          <p:cNvSpPr txBox="1">
            <a:spLocks/>
          </p:cNvSpPr>
          <p:nvPr/>
        </p:nvSpPr>
        <p:spPr>
          <a:xfrm>
            <a:off x="550524" y="1804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7-1.Dataset: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9C65382-4CC2-48C3-A83C-E1102178A2FC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CC30F0B-3058-41F9-BE11-E723FE5EE104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5E7069-631C-47B9-B358-5F0CBAEC0483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A77BC20-1776-4AD2-98A5-D80226207869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CB88483-E839-45D5-ACB9-F6EC9CC4ACD2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EC278EC-6D85-4B6B-AC81-D3D58DF076AB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5ED536-EE02-45A1-9841-CE71DD0B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80BB-5799-43A5-9007-5DD757B654B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87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3229F-0023-4ACD-A692-22A7B06D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35362"/>
            <a:ext cx="10515600" cy="1325563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7-1.</a:t>
            </a:r>
            <a:r>
              <a:rPr lang="en-US" altLang="zh-TW" b="1" dirty="0">
                <a:cs typeface="Times New Roman" panose="02020603050405020304" pitchFamily="18" charset="0"/>
              </a:rPr>
              <a:t> Dataset: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550F537-DD2C-4866-BF4C-1AFB0620C692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A349B8-82C1-4728-A2E7-18CCF61A4C8D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C1A58D-0CE9-4A64-A24D-10873813F986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A6B0908-0013-4559-AAE4-15AD82DF9CC5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3C2F8C-C157-428F-90E3-B350D4BBB00D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286F49-AECD-4364-8A13-434DE02BCEF2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707344D-3FB5-4BC6-8236-44C004E2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80BB-5799-43A5-9007-5DD757B654B3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E621DB6-EF22-499E-9A67-36F33C78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26122"/>
              </p:ext>
            </p:extLst>
          </p:nvPr>
        </p:nvGraphicFramePr>
        <p:xfrm>
          <a:off x="1905290" y="1152422"/>
          <a:ext cx="87857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45">
                  <a:extLst>
                    <a:ext uri="{9D8B030D-6E8A-4147-A177-3AD203B41FA5}">
                      <a16:colId xmlns:a16="http://schemas.microsoft.com/office/drawing/2014/main" val="561338351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1274951274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3763044477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107843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CINIC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 Dataset 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Pseudo label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Total:120,000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CINIC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5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 Dataset 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Pseudo label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Total:120,000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CINIC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9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  Dataset 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Pseudo label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Total:120,000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CINIC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2577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9E9C57-3B93-461C-8385-A66322EE4A91}"/>
              </a:ext>
            </a:extLst>
          </p:cNvPr>
          <p:cNvSpPr txBox="1"/>
          <p:nvPr/>
        </p:nvSpPr>
        <p:spPr>
          <a:xfrm>
            <a:off x="1937001" y="5100147"/>
            <a:ext cx="7654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Batch size = 64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 size:32 * 32 * 3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Pseudo label data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CINIC-10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資料集排除跟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CIFAR 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相同的照片後，進行偽標籤後取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Confidence Score &gt; 0.3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並每類依照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Confidence Score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由高至低排序取前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7000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筆資料，若資料數不夠就重複選取現有的資料。</a:t>
            </a:r>
          </a:p>
        </p:txBody>
      </p:sp>
    </p:spTree>
    <p:extLst>
      <p:ext uri="{BB962C8B-B14F-4D97-AF65-F5344CB8AC3E}">
        <p14:creationId xmlns:p14="http://schemas.microsoft.com/office/powerpoint/2010/main" val="193390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9EA89CA-562E-4716-BE6C-64DC6EB073C4}"/>
              </a:ext>
            </a:extLst>
          </p:cNvPr>
          <p:cNvSpPr/>
          <p:nvPr/>
        </p:nvSpPr>
        <p:spPr>
          <a:xfrm>
            <a:off x="6892824" y="1834631"/>
            <a:ext cx="4751109" cy="3281530"/>
          </a:xfrm>
          <a:prstGeom prst="rect">
            <a:avLst/>
          </a:prstGeom>
          <a:solidFill>
            <a:schemeClr val="accent6">
              <a:lumMod val="20000"/>
              <a:lumOff val="8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572DE3-2858-4367-8153-728F767B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55" y="386422"/>
            <a:ext cx="10515600" cy="1325563"/>
          </a:xfrm>
        </p:spPr>
        <p:txBody>
          <a:bodyPr/>
          <a:lstStyle/>
          <a:p>
            <a:r>
              <a:rPr lang="en-US" altLang="zh-TW" dirty="0"/>
              <a:t>7-2.</a:t>
            </a:r>
            <a:r>
              <a:rPr lang="zh-TW" altLang="en-US" dirty="0"/>
              <a:t>訓練流程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4EA6A73-6CB6-446D-B361-866A10F7EC57}"/>
              </a:ext>
            </a:extLst>
          </p:cNvPr>
          <p:cNvGrpSpPr/>
          <p:nvPr/>
        </p:nvGrpSpPr>
        <p:grpSpPr>
          <a:xfrm>
            <a:off x="125720" y="1641887"/>
            <a:ext cx="6873662" cy="4451928"/>
            <a:chOff x="2100011" y="1929885"/>
            <a:chExt cx="6873662" cy="445192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3ACAE5C-6CF5-49C9-9FC6-D74238E17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11" y="1929885"/>
              <a:ext cx="6873661" cy="445192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9B4314A-8F5E-4F0A-BFDA-C7F70C21FC27}"/>
                </a:ext>
              </a:extLst>
            </p:cNvPr>
            <p:cNvSpPr txBox="1"/>
            <p:nvPr/>
          </p:nvSpPr>
          <p:spPr>
            <a:xfrm>
              <a:off x="3530299" y="4082528"/>
              <a:ext cx="2006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Teacher_model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70B997-CED0-4976-9FC1-E696EF756D39}"/>
                </a:ext>
              </a:extLst>
            </p:cNvPr>
            <p:cNvSpPr txBox="1"/>
            <p:nvPr/>
          </p:nvSpPr>
          <p:spPr>
            <a:xfrm>
              <a:off x="6897447" y="4064801"/>
              <a:ext cx="2076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student_model_1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2827F93-2BE6-4640-A24B-CC2ACE40E397}"/>
                </a:ext>
              </a:extLst>
            </p:cNvPr>
            <p:cNvSpPr txBox="1"/>
            <p:nvPr/>
          </p:nvSpPr>
          <p:spPr>
            <a:xfrm>
              <a:off x="3460615" y="4899499"/>
              <a:ext cx="2076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student_model_1</a:t>
              </a:r>
              <a:endPara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3A9EF6F-7578-413A-92BE-35B0F62183D3}"/>
                </a:ext>
              </a:extLst>
            </p:cNvPr>
            <p:cNvSpPr txBox="1"/>
            <p:nvPr/>
          </p:nvSpPr>
          <p:spPr>
            <a:xfrm>
              <a:off x="6897447" y="4864110"/>
              <a:ext cx="2076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student_model_2</a:t>
              </a:r>
              <a:endPara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45EF9FE-44CD-4C9C-8DD1-686B02DC73DF}"/>
                </a:ext>
              </a:extLst>
            </p:cNvPr>
            <p:cNvSpPr txBox="1"/>
            <p:nvPr/>
          </p:nvSpPr>
          <p:spPr>
            <a:xfrm>
              <a:off x="3495456" y="5716470"/>
              <a:ext cx="2076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student_model_2</a:t>
              </a:r>
              <a:endParaRPr lang="zh-TW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71F0D43-78C2-4288-865B-56304E0A2EE4}"/>
                </a:ext>
              </a:extLst>
            </p:cNvPr>
            <p:cNvSpPr txBox="1"/>
            <p:nvPr/>
          </p:nvSpPr>
          <p:spPr>
            <a:xfrm>
              <a:off x="6897447" y="5663419"/>
              <a:ext cx="2076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student_model_3</a:t>
              </a:r>
              <a:endParaRPr lang="zh-TW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266A1C-2A8D-4D65-8792-CDF9AB9D0C76}"/>
              </a:ext>
            </a:extLst>
          </p:cNvPr>
          <p:cNvSpPr txBox="1"/>
          <p:nvPr/>
        </p:nvSpPr>
        <p:spPr>
          <a:xfrm>
            <a:off x="7216697" y="1854041"/>
            <a:ext cx="4335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model: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E694EBD-4B95-4538-BCC6-8FB465319DAC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42D711-5DD9-4024-81C3-B3B8786D3254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2F09A9-7A1A-42DB-8F49-F32F7A3B325B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A9F8705-EB1E-4858-A771-77DF8519C098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991114-1A5C-411E-B530-2703B438A264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3D3D495-06EB-43BE-B709-610E6F050348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CF9898-E8A4-4C71-884B-191C17B45D52}"/>
              </a:ext>
            </a:extLst>
          </p:cNvPr>
          <p:cNvSpPr txBox="1"/>
          <p:nvPr/>
        </p:nvSpPr>
        <p:spPr>
          <a:xfrm>
            <a:off x="7292595" y="2484958"/>
            <a:ext cx="4335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augmentation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RandAugment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Stochastic depth  (use in residual block)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3.Dropout rate = 0.1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F5EE83-DDB5-4F1B-BF17-F899F8604A62}"/>
              </a:ext>
            </a:extLst>
          </p:cNvPr>
          <p:cNvSpPr txBox="1"/>
          <p:nvPr/>
        </p:nvSpPr>
        <p:spPr>
          <a:xfrm>
            <a:off x="7327455" y="3638833"/>
            <a:ext cx="4335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Epoch:50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select images that have confidence of the label higher than 0.3. 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1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49ED0E-DB60-4156-A46D-2D1FDB6C6846}"/>
              </a:ext>
            </a:extLst>
          </p:cNvPr>
          <p:cNvSpPr/>
          <p:nvPr/>
        </p:nvSpPr>
        <p:spPr>
          <a:xfrm>
            <a:off x="118475" y="5811967"/>
            <a:ext cx="11819640" cy="710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A35BC75-4A91-4EE6-9A73-E4D632DF5D75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2405E23-B6F9-4AE8-A388-0CF6DE314147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CF7EA9-446F-4F03-9263-EA84C9897922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BF8933D-FEAA-4D28-BE4B-B51A1218CF35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55EF1AA-5CF8-4606-BB57-E92109BD6EA2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3B5F76-2FA7-41D8-841E-847281D8D120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05E5E8E-70BC-4812-9550-C705D6C5C27A}"/>
              </a:ext>
            </a:extLst>
          </p:cNvPr>
          <p:cNvGrpSpPr/>
          <p:nvPr/>
        </p:nvGrpSpPr>
        <p:grpSpPr>
          <a:xfrm>
            <a:off x="118475" y="1059540"/>
            <a:ext cx="11819640" cy="4738919"/>
            <a:chOff x="67560" y="1473346"/>
            <a:chExt cx="11819640" cy="473891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AD9D7C-AD6E-41B8-B2DA-70EA5CAAB220}"/>
                </a:ext>
              </a:extLst>
            </p:cNvPr>
            <p:cNvSpPr/>
            <p:nvPr/>
          </p:nvSpPr>
          <p:spPr>
            <a:xfrm>
              <a:off x="67560" y="1473347"/>
              <a:ext cx="2902613" cy="47389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6BBEA2-4B7A-4FE4-B0C8-1AF4185A1585}"/>
                </a:ext>
              </a:extLst>
            </p:cNvPr>
            <p:cNvSpPr/>
            <p:nvPr/>
          </p:nvSpPr>
          <p:spPr>
            <a:xfrm>
              <a:off x="2974050" y="1473347"/>
              <a:ext cx="8913150" cy="47389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BE7C515-DEE2-49DC-8B41-BFAE094C7E2C}"/>
                </a:ext>
              </a:extLst>
            </p:cNvPr>
            <p:cNvSpPr txBox="1"/>
            <p:nvPr/>
          </p:nvSpPr>
          <p:spPr>
            <a:xfrm>
              <a:off x="819497" y="1473346"/>
              <a:ext cx="226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C87B16C-E4C9-49E1-A3E6-F3D839297239}"/>
                </a:ext>
              </a:extLst>
            </p:cNvPr>
            <p:cNvSpPr txBox="1"/>
            <p:nvPr/>
          </p:nvSpPr>
          <p:spPr>
            <a:xfrm>
              <a:off x="3583022" y="1476544"/>
              <a:ext cx="226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Model 1th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7AF83A9-7ACA-47C0-8750-6B628C74204B}"/>
                </a:ext>
              </a:extLst>
            </p:cNvPr>
            <p:cNvSpPr txBox="1"/>
            <p:nvPr/>
          </p:nvSpPr>
          <p:spPr>
            <a:xfrm>
              <a:off x="6478778" y="1473346"/>
              <a:ext cx="226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Model 2th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3130618-1CBC-480C-97DA-89469579DDDC}"/>
                </a:ext>
              </a:extLst>
            </p:cNvPr>
            <p:cNvSpPr txBox="1"/>
            <p:nvPr/>
          </p:nvSpPr>
          <p:spPr>
            <a:xfrm>
              <a:off x="9251574" y="1473346"/>
              <a:ext cx="2262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Model 3th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694A2F66-4C11-4ED8-A8BA-414DA64EEB6B}"/>
              </a:ext>
            </a:extLst>
          </p:cNvPr>
          <p:cNvSpPr/>
          <p:nvPr/>
        </p:nvSpPr>
        <p:spPr>
          <a:xfrm>
            <a:off x="956926" y="5827126"/>
            <a:ext cx="1493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loss:2.1933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26225F6-7698-4FDB-AA1C-C8A19CA0985A}"/>
              </a:ext>
            </a:extLst>
          </p:cNvPr>
          <p:cNvSpPr/>
          <p:nvPr/>
        </p:nvSpPr>
        <p:spPr>
          <a:xfrm>
            <a:off x="4018962" y="5862796"/>
            <a:ext cx="136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loss:1.4325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203FE2-8B48-409B-B711-3E63B995C8D8}"/>
              </a:ext>
            </a:extLst>
          </p:cNvPr>
          <p:cNvSpPr/>
          <p:nvPr/>
        </p:nvSpPr>
        <p:spPr>
          <a:xfrm>
            <a:off x="7026171" y="5850224"/>
            <a:ext cx="1269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loss:2.0122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0.554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5276B2-BE76-4993-A078-C8BE80A77685}"/>
              </a:ext>
            </a:extLst>
          </p:cNvPr>
          <p:cNvSpPr/>
          <p:nvPr/>
        </p:nvSpPr>
        <p:spPr>
          <a:xfrm>
            <a:off x="9647861" y="5816212"/>
            <a:ext cx="1278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loss:1.6917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63C90E-3F69-4EB2-9EB7-66B48195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" y="1480637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F29894-CDC1-4643-9EB7-776486B5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0632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15F48DC-C87E-4CCF-AE6E-DEDB6F85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06" y="1493209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BE35C7-A34F-4F37-AD73-B5AB9DE3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06" y="3750632"/>
            <a:ext cx="289556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8C1D13-8E6F-4DBB-B78B-05580807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328" y="1493209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E2BC883-A34F-49D9-A884-3B0EB632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42" y="3750632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DADB7D7-D4BE-411F-BBC7-9001CCC9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180" y="1490343"/>
            <a:ext cx="296626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81D1912-BCB8-494B-9A76-FDC5FDDA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10" y="3750935"/>
            <a:ext cx="292143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標題 1">
            <a:extLst>
              <a:ext uri="{FF2B5EF4-FFF2-40B4-BE49-F238E27FC236}">
                <a16:creationId xmlns:a16="http://schemas.microsoft.com/office/drawing/2014/main" id="{9FA5461C-DA11-4ECA-A11E-978F042B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35362"/>
            <a:ext cx="10515600" cy="1325563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7-3.</a:t>
            </a:r>
            <a:r>
              <a:rPr lang="zh-TW" altLang="en-US" dirty="0">
                <a:cs typeface="Times New Roman" panose="02020603050405020304" pitchFamily="18" charset="0"/>
              </a:rPr>
              <a:t>訓練結果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5DA8703-1B1B-4ED0-905E-2A0CE53B086C}"/>
              </a:ext>
            </a:extLst>
          </p:cNvPr>
          <p:cNvSpPr txBox="1"/>
          <p:nvPr/>
        </p:nvSpPr>
        <p:spPr>
          <a:xfrm>
            <a:off x="59238" y="5777948"/>
            <a:ext cx="95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6CDDF314-1570-4BBF-8A8C-D752DF1635ED}"/>
              </a:ext>
            </a:extLst>
          </p:cNvPr>
          <p:cNvSpPr/>
          <p:nvPr/>
        </p:nvSpPr>
        <p:spPr>
          <a:xfrm>
            <a:off x="9101741" y="144000"/>
            <a:ext cx="3101903" cy="65577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5F4270-B32F-4856-8485-C32AC9D2C9A7}"/>
              </a:ext>
            </a:extLst>
          </p:cNvPr>
          <p:cNvSpPr/>
          <p:nvPr/>
        </p:nvSpPr>
        <p:spPr>
          <a:xfrm>
            <a:off x="6136595" y="132400"/>
            <a:ext cx="2946011" cy="65577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494166-E07E-43EA-8CBD-99C1AF8F8E76}"/>
              </a:ext>
            </a:extLst>
          </p:cNvPr>
          <p:cNvSpPr/>
          <p:nvPr/>
        </p:nvSpPr>
        <p:spPr>
          <a:xfrm>
            <a:off x="3188549" y="144000"/>
            <a:ext cx="2946011" cy="6557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602C90-3DC2-4FC8-B27E-1682007273D2}"/>
              </a:ext>
            </a:extLst>
          </p:cNvPr>
          <p:cNvSpPr/>
          <p:nvPr/>
        </p:nvSpPr>
        <p:spPr>
          <a:xfrm>
            <a:off x="-16212" y="144000"/>
            <a:ext cx="3203938" cy="6557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9F634C-71F6-47C1-B3A8-66FD7FAB60F6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C7DDCA-68E5-46BF-92F3-23247BF05071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19ED42C-8D8E-4EAB-9232-867654F643AD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00C665B-94AB-4969-8053-EEE3DE026B3F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9D4C87-21E5-44FB-A249-2834D99B6983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2F7A8B-831A-48EC-A17D-237A29731EA9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6A7B908-95C1-4A9F-BAF3-4A7D5A8A8FC5}"/>
              </a:ext>
            </a:extLst>
          </p:cNvPr>
          <p:cNvSpPr txBox="1"/>
          <p:nvPr/>
        </p:nvSpPr>
        <p:spPr>
          <a:xfrm>
            <a:off x="515332" y="707176"/>
            <a:ext cx="255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 3th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(dropout and image noise)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E8B4E4-5CBD-42F3-B2D9-A56799CA2E43}"/>
              </a:ext>
            </a:extLst>
          </p:cNvPr>
          <p:cNvSpPr/>
          <p:nvPr/>
        </p:nvSpPr>
        <p:spPr>
          <a:xfrm>
            <a:off x="1101663" y="5989987"/>
            <a:ext cx="1278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loss:1.6917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B139FD3E-14DD-4882-B662-0F0E083A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1" y="1463891"/>
            <a:ext cx="296626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716B0753-D9A0-415F-AC44-029D8885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2" y="3554275"/>
            <a:ext cx="2921434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ED460AC-C425-45B2-A302-BD17CA7F3FCB}"/>
              </a:ext>
            </a:extLst>
          </p:cNvPr>
          <p:cNvSpPr txBox="1"/>
          <p:nvPr/>
        </p:nvSpPr>
        <p:spPr>
          <a:xfrm>
            <a:off x="2528816" y="688736"/>
            <a:ext cx="448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 3th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(drop out)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A95EDC9-2E43-45AC-9E0B-DF14EEA9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09" y="1474816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2199D150-5CC9-47DF-AF71-45938D9A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509" y="3561363"/>
            <a:ext cx="2906491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062B3665-BF17-46AD-AD3B-79E446D49213}"/>
              </a:ext>
            </a:extLst>
          </p:cNvPr>
          <p:cNvSpPr/>
          <p:nvPr/>
        </p:nvSpPr>
        <p:spPr>
          <a:xfrm>
            <a:off x="4015148" y="5948625"/>
            <a:ext cx="1454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loss:1.4091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0.558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D90FF1C-6758-4363-BE4B-678A012622D5}"/>
              </a:ext>
            </a:extLst>
          </p:cNvPr>
          <p:cNvSpPr txBox="1"/>
          <p:nvPr/>
        </p:nvSpPr>
        <p:spPr>
          <a:xfrm>
            <a:off x="5260156" y="688646"/>
            <a:ext cx="490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 3th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 noise)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3EA09C9-F91F-42EF-A9F4-F686CBCAF89E}"/>
              </a:ext>
            </a:extLst>
          </p:cNvPr>
          <p:cNvSpPr/>
          <p:nvPr/>
        </p:nvSpPr>
        <p:spPr>
          <a:xfrm>
            <a:off x="6993860" y="5920909"/>
            <a:ext cx="136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loss:1.4147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0.558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A6D76797-7D42-43FC-A924-DA0AFDC9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76" y="1449000"/>
            <a:ext cx="290649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3E4FCD05-44D6-4F15-AB1F-DE90CE41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76" y="3581456"/>
            <a:ext cx="290649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313F13C7-4EC5-4022-A363-9A6BE5047150}"/>
              </a:ext>
            </a:extLst>
          </p:cNvPr>
          <p:cNvSpPr txBox="1"/>
          <p:nvPr/>
        </p:nvSpPr>
        <p:spPr>
          <a:xfrm>
            <a:off x="8439767" y="678013"/>
            <a:ext cx="448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 3th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noise)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EC83C09-250F-416D-BCED-027966BC7887}"/>
              </a:ext>
            </a:extLst>
          </p:cNvPr>
          <p:cNvSpPr/>
          <p:nvPr/>
        </p:nvSpPr>
        <p:spPr>
          <a:xfrm>
            <a:off x="9908351" y="5920909"/>
            <a:ext cx="1457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loss:1.6321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0.564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6">
            <a:extLst>
              <a:ext uri="{FF2B5EF4-FFF2-40B4-BE49-F238E27FC236}">
                <a16:creationId xmlns:a16="http://schemas.microsoft.com/office/drawing/2014/main" id="{50FEAF11-2D6A-4801-B2AF-748CFF04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082" y="1481169"/>
            <a:ext cx="293637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A02D32C-742D-44DC-A04F-F77DBC46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54" y="3564446"/>
            <a:ext cx="2936377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8F4079C-AB85-4022-83C3-9229049E0358}"/>
              </a:ext>
            </a:extLst>
          </p:cNvPr>
          <p:cNvSpPr txBox="1"/>
          <p:nvPr/>
        </p:nvSpPr>
        <p:spPr>
          <a:xfrm>
            <a:off x="5272557" y="5560738"/>
            <a:ext cx="367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2A3503-0A50-4253-A9D2-20E238BE5AFD}"/>
              </a:ext>
            </a:extLst>
          </p:cNvPr>
          <p:cNvSpPr/>
          <p:nvPr/>
        </p:nvSpPr>
        <p:spPr>
          <a:xfrm>
            <a:off x="414779" y="5597925"/>
            <a:ext cx="11564680" cy="1038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3AD546-CC1E-455B-A6FD-BC4712D06CAF}"/>
              </a:ext>
            </a:extLst>
          </p:cNvPr>
          <p:cNvSpPr txBox="1"/>
          <p:nvPr/>
        </p:nvSpPr>
        <p:spPr>
          <a:xfrm>
            <a:off x="171760" y="220684"/>
            <a:ext cx="524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7-4.Noise </a:t>
            </a:r>
            <a:r>
              <a:rPr lang="zh-TW" altLang="en-US" sz="28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95865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93224-92A6-44EF-B337-3F41BF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8" y="247698"/>
            <a:ext cx="11284670" cy="1426082"/>
          </a:xfrm>
        </p:spPr>
        <p:txBody>
          <a:bodyPr>
            <a:noAutofit/>
          </a:bodyPr>
          <a:lstStyle/>
          <a:p>
            <a:r>
              <a:rPr lang="en-US" altLang="zh-TW" sz="2800" b="1" dirty="0"/>
              <a:t>7-5.Billion-scale semi-supervised learning for image classification</a:t>
            </a:r>
            <a:br>
              <a:rPr lang="en-US" altLang="zh-TW" sz="2800" b="1" dirty="0"/>
            </a:br>
            <a:endParaRPr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4E8572-C129-41F5-A2CC-86E605011771}"/>
              </a:ext>
            </a:extLst>
          </p:cNvPr>
          <p:cNvSpPr/>
          <p:nvPr/>
        </p:nvSpPr>
        <p:spPr>
          <a:xfrm>
            <a:off x="1568602" y="5963971"/>
            <a:ext cx="1723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loss:1.6358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acc: 0.488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2E971B-34E1-4CF5-A96D-D459EECD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9" y="1204020"/>
            <a:ext cx="3366857" cy="22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EF8967-2FAD-4573-ADD7-67A108F8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9" y="3429001"/>
            <a:ext cx="3581450" cy="236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90602CF-3195-4BF2-AF55-BB6A85EBA028}"/>
              </a:ext>
            </a:extLst>
          </p:cNvPr>
          <p:cNvSpPr/>
          <p:nvPr/>
        </p:nvSpPr>
        <p:spPr>
          <a:xfrm>
            <a:off x="4020856" y="120402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897DFC6-8794-47DF-988A-F9D65DD47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09384"/>
              </p:ext>
            </p:extLst>
          </p:nvPr>
        </p:nvGraphicFramePr>
        <p:xfrm>
          <a:off x="4434920" y="1647290"/>
          <a:ext cx="658933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45">
                  <a:extLst>
                    <a:ext uri="{9D8B030D-6E8A-4147-A177-3AD203B41FA5}">
                      <a16:colId xmlns:a16="http://schemas.microsoft.com/office/drawing/2014/main" val="561338351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1274951274"/>
                    </a:ext>
                  </a:extLst>
                </a:gridCol>
                <a:gridCol w="2196445">
                  <a:extLst>
                    <a:ext uri="{9D8B030D-6E8A-4147-A177-3AD203B41FA5}">
                      <a16:colId xmlns:a16="http://schemas.microsoft.com/office/drawing/2014/main" val="3763044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1 pretrained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 label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Total:40,000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K=4,000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5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1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fintuning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Total:50,000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 10 Dataset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9635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9DBC4A5-9F3A-4B54-ACA0-D32CDABDF697}"/>
              </a:ext>
            </a:extLst>
          </p:cNvPr>
          <p:cNvSpPr/>
          <p:nvPr/>
        </p:nvSpPr>
        <p:spPr>
          <a:xfrm>
            <a:off x="4434920" y="45311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</a:t>
            </a:r>
          </a:p>
          <a:p>
            <a:pPr lvl="0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CINIC Dataset</a:t>
            </a:r>
          </a:p>
          <a:p>
            <a:pPr lvl="0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Total:500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CD7782-E6F7-4245-A5D0-D5FA3477C4ED}"/>
              </a:ext>
            </a:extLst>
          </p:cNvPr>
          <p:cNvGrpSpPr/>
          <p:nvPr/>
        </p:nvGrpSpPr>
        <p:grpSpPr>
          <a:xfrm>
            <a:off x="0" y="6701728"/>
            <a:ext cx="12192000" cy="144000"/>
            <a:chOff x="0" y="0"/>
            <a:chExt cx="12192000" cy="144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09CE93-713E-4EC3-B926-2D4C1E1DEE95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8172CB9-8B39-4365-9DB3-EDBBC3A619CB}"/>
                </a:ext>
              </a:extLst>
            </p:cNvPr>
            <p:cNvSpPr/>
            <p:nvPr/>
          </p:nvSpPr>
          <p:spPr>
            <a:xfrm>
              <a:off x="2241395" y="0"/>
              <a:ext cx="9950605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D68E76F-B428-4896-BCC9-CBB0178921FA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F5E446-F64D-46D7-9118-A7C37F59A575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7C2E55C-D5BD-4FCF-860C-9F6719868542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52200D-7045-4B77-A8AC-D60CEBACADFC}"/>
              </a:ext>
            </a:extLst>
          </p:cNvPr>
          <p:cNvSpPr txBox="1"/>
          <p:nvPr/>
        </p:nvSpPr>
        <p:spPr>
          <a:xfrm>
            <a:off x="4434920" y="5590309"/>
            <a:ext cx="6932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K=4,000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，因在進行偽標籤時，最少類別的個數為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4000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多。並在此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paper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也無進行照片增量的動作。故只取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K=4000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，最後訓練結果也沒有比較好。也可能是因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unlabeled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的數量不太夠。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CA5BE0C-D219-4DEB-B0F7-7DD0741E8AEC}"/>
              </a:ext>
            </a:extLst>
          </p:cNvPr>
          <p:cNvGrpSpPr/>
          <p:nvPr/>
        </p:nvGrpSpPr>
        <p:grpSpPr>
          <a:xfrm>
            <a:off x="512955" y="349753"/>
            <a:ext cx="3107147" cy="1958550"/>
            <a:chOff x="591013" y="706902"/>
            <a:chExt cx="3222706" cy="20313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AF833E-ABEA-4C2C-93CE-2723BB994FA4}"/>
                </a:ext>
              </a:extLst>
            </p:cNvPr>
            <p:cNvSpPr/>
            <p:nvPr/>
          </p:nvSpPr>
          <p:spPr>
            <a:xfrm>
              <a:off x="947855" y="909795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7A62DE-4F31-41DB-8219-FBCAA3360777}"/>
                </a:ext>
              </a:extLst>
            </p:cNvPr>
            <p:cNvSpPr/>
            <p:nvPr/>
          </p:nvSpPr>
          <p:spPr>
            <a:xfrm>
              <a:off x="591013" y="706902"/>
              <a:ext cx="2865864" cy="1828498"/>
            </a:xfrm>
            <a:prstGeom prst="rect">
              <a:avLst/>
            </a:prstGeom>
            <a:noFill/>
            <a:ln w="57150">
              <a:solidFill>
                <a:srgbClr val="D2E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985D750-7A4C-428A-8376-661AA78E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01" y="615276"/>
            <a:ext cx="10515600" cy="1325563"/>
          </a:xfrm>
        </p:spPr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00747-331A-4B63-A150-ECA7F98B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070" y="2308302"/>
            <a:ext cx="10515600" cy="380109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Based model-</a:t>
            </a:r>
            <a:r>
              <a:rPr lang="en-US" altLang="zh-TW" b="1" dirty="0" err="1"/>
              <a:t>EfficientNet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Training Detail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Result and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/>
              <a:t>實作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Reference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55BDD19-F308-401B-B1E1-B6B5178FA1CE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E45C9A-06DD-4EC4-AEE4-17715AE32F06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E868E69-CE3A-4B0C-BC96-B0E35BC323B5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55A8AA3-5C03-4E82-9606-9DDD602C4120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B5F5DF-A107-4863-89EC-3F4C3B99FDBC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A640DA4-89EB-4CA4-90A2-9BEE9EB47892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F32092F8-DF5E-4506-81B6-5E96343C0415}"/>
              </a:ext>
            </a:extLst>
          </p:cNvPr>
          <p:cNvSpPr/>
          <p:nvPr/>
        </p:nvSpPr>
        <p:spPr>
          <a:xfrm flipH="1">
            <a:off x="7372792" y="2779579"/>
            <a:ext cx="4819208" cy="3931471"/>
          </a:xfrm>
          <a:prstGeom prst="rtTriangle">
            <a:avLst/>
          </a:prstGeom>
          <a:solidFill>
            <a:srgbClr val="FB933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3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8B5BC-D5B5-4C9B-9A35-6B96C31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DF0C5-262D-4D4F-83E7-C252852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[1]</a:t>
            </a:r>
            <a:r>
              <a:rPr lang="en-US" altLang="zh-TW" dirty="0"/>
              <a:t> TAN, </a:t>
            </a:r>
            <a:r>
              <a:rPr lang="en-US" altLang="zh-TW" dirty="0" err="1"/>
              <a:t>Mingxing</a:t>
            </a:r>
            <a:r>
              <a:rPr lang="en-US" altLang="zh-TW" dirty="0"/>
              <a:t>; LE, Quoc. </a:t>
            </a:r>
            <a:r>
              <a:rPr lang="en-US" altLang="zh-TW" dirty="0" err="1"/>
              <a:t>Efficientnet</a:t>
            </a:r>
            <a:r>
              <a:rPr lang="en-US" altLang="zh-TW" dirty="0"/>
              <a:t>: Rethinking model scaling for convolutional neural networks. In: </a:t>
            </a:r>
            <a:r>
              <a:rPr lang="en-US" altLang="zh-TW" i="1" dirty="0"/>
              <a:t>International Conference on Machine Learning</a:t>
            </a:r>
            <a:r>
              <a:rPr lang="en-US" altLang="zh-TW" dirty="0"/>
              <a:t>. PMLR, 2019. p. 6105-6114.</a:t>
            </a:r>
          </a:p>
          <a:p>
            <a:r>
              <a:rPr lang="en-US" altLang="zh-TW" dirty="0"/>
              <a:t>[2] XIE, </a:t>
            </a:r>
            <a:r>
              <a:rPr lang="en-US" altLang="zh-TW" dirty="0" err="1"/>
              <a:t>Qizhe</a:t>
            </a:r>
            <a:r>
              <a:rPr lang="en-US" altLang="zh-TW" dirty="0"/>
              <a:t>, et al. Self-training with noisy student improves </a:t>
            </a:r>
            <a:r>
              <a:rPr lang="en-US" altLang="zh-TW" dirty="0" err="1"/>
              <a:t>imagenet</a:t>
            </a:r>
            <a:r>
              <a:rPr lang="en-US" altLang="zh-TW" dirty="0"/>
              <a:t> classification. In: </a:t>
            </a:r>
            <a:r>
              <a:rPr lang="en-US" altLang="zh-TW" i="1" dirty="0"/>
              <a:t>Proceedings of the IEEE/CVF Conference on Computer Vision and Pattern Recognition</a:t>
            </a:r>
            <a:r>
              <a:rPr lang="en-US" altLang="zh-TW" dirty="0"/>
              <a:t>. 2020. p. 10687-10698.</a:t>
            </a:r>
          </a:p>
          <a:p>
            <a:r>
              <a:rPr lang="en-US" altLang="zh-TW" dirty="0"/>
              <a:t>[3] YALNIZ, I. Zeki, et al. Billion-scale semi-supervised learning for image classification. </a:t>
            </a:r>
            <a:r>
              <a:rPr lang="en-US" altLang="zh-TW" dirty="0" err="1"/>
              <a:t>arXiv</a:t>
            </a:r>
            <a:r>
              <a:rPr lang="en-US" altLang="zh-TW" dirty="0"/>
              <a:t> preprint arXiv:1905.00546, 2019.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2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191A7B22-7E97-469A-9D9D-629CF9F7C8FA}"/>
              </a:ext>
            </a:extLst>
          </p:cNvPr>
          <p:cNvSpPr/>
          <p:nvPr/>
        </p:nvSpPr>
        <p:spPr>
          <a:xfrm>
            <a:off x="838199" y="2721297"/>
            <a:ext cx="5978087" cy="1454720"/>
          </a:xfrm>
          <a:prstGeom prst="rect">
            <a:avLst/>
          </a:prstGeom>
          <a:solidFill>
            <a:schemeClr val="accent5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287B07-25BE-406E-8B22-89F054D564FB}"/>
              </a:ext>
            </a:extLst>
          </p:cNvPr>
          <p:cNvSpPr/>
          <p:nvPr/>
        </p:nvSpPr>
        <p:spPr>
          <a:xfrm>
            <a:off x="813297" y="1273485"/>
            <a:ext cx="5978087" cy="1407337"/>
          </a:xfrm>
          <a:prstGeom prst="rect">
            <a:avLst/>
          </a:prstGeom>
          <a:solidFill>
            <a:schemeClr val="accent6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91EEEA-B78A-4FDB-AD12-1BA492457299}"/>
              </a:ext>
            </a:extLst>
          </p:cNvPr>
          <p:cNvSpPr/>
          <p:nvPr/>
        </p:nvSpPr>
        <p:spPr>
          <a:xfrm>
            <a:off x="849759" y="4226740"/>
            <a:ext cx="5978087" cy="2528657"/>
          </a:xfrm>
          <a:prstGeom prst="rect">
            <a:avLst/>
          </a:prstGeom>
          <a:solidFill>
            <a:schemeClr val="accent4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4CD568-C251-4540-A255-53118E14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422"/>
          </a:xfrm>
        </p:spPr>
        <p:txBody>
          <a:bodyPr>
            <a:normAutofit fontScale="90000"/>
          </a:bodyPr>
          <a:lstStyle/>
          <a:p>
            <a:r>
              <a:rPr lang="en-US" altLang="zh-TW" sz="2900" b="1" dirty="0"/>
              <a:t>1-1.Introduction- </a:t>
            </a:r>
            <a:br>
              <a:rPr lang="en-US" altLang="zh-TW" sz="2900" b="1" dirty="0"/>
            </a:br>
            <a:r>
              <a:rPr lang="en-US" altLang="zh-TW" sz="2900" b="1" dirty="0"/>
              <a:t>Self-training with Noisy Student improves ImageNet classification</a:t>
            </a:r>
            <a:br>
              <a:rPr lang="en-US" altLang="zh-TW" b="1" dirty="0"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A1FA6E1-2C47-4F74-A543-48A4F488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1" y="4868015"/>
            <a:ext cx="1080000" cy="10800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C13EE7-905E-4C58-90C1-9A9AD3D97C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8" y="1332596"/>
            <a:ext cx="1080000" cy="10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3F47E3-9163-4CAA-90B3-29A617114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1" y="1332596"/>
            <a:ext cx="1080000" cy="10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4B296D-34F2-4C49-8889-5871AC80B0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8" y="2825156"/>
            <a:ext cx="108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55AA33-E923-4A9F-9136-C187DE007C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1" y="2825156"/>
            <a:ext cx="1080000" cy="10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BB8B81D-7E00-4408-AEF3-21C2720BF2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71" y="2825156"/>
            <a:ext cx="1080000" cy="10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F1FA547-807B-477D-9191-B37D18A7C4F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8" y="4274772"/>
            <a:ext cx="1080000" cy="10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6B3976-D6BF-42EB-A2BE-284F4F6C34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5495455"/>
            <a:ext cx="1080000" cy="1080000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71F9F5-212D-47B0-AA15-484E74EB8B7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24248" y="1872596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075C45D-F0A3-4C08-8888-225E00667811}"/>
              </a:ext>
            </a:extLst>
          </p:cNvPr>
          <p:cNvCxnSpPr/>
          <p:nvPr/>
        </p:nvCxnSpPr>
        <p:spPr>
          <a:xfrm>
            <a:off x="2224248" y="3483980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1EBD682-6D3E-4813-9100-60C465A0A8A4}"/>
              </a:ext>
            </a:extLst>
          </p:cNvPr>
          <p:cNvCxnSpPr/>
          <p:nvPr/>
        </p:nvCxnSpPr>
        <p:spPr>
          <a:xfrm>
            <a:off x="4202951" y="3483980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BD6E30B-8A82-4848-9005-872902C1AEEE}"/>
              </a:ext>
            </a:extLst>
          </p:cNvPr>
          <p:cNvCxnSpPr>
            <a:cxnSpLocks/>
          </p:cNvCxnSpPr>
          <p:nvPr/>
        </p:nvCxnSpPr>
        <p:spPr>
          <a:xfrm>
            <a:off x="2348623" y="4868015"/>
            <a:ext cx="795917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D434266-1EAC-47A0-9E63-3EDA7F78F87B}"/>
              </a:ext>
            </a:extLst>
          </p:cNvPr>
          <p:cNvCxnSpPr>
            <a:cxnSpLocks/>
          </p:cNvCxnSpPr>
          <p:nvPr/>
        </p:nvCxnSpPr>
        <p:spPr>
          <a:xfrm flipV="1">
            <a:off x="2327034" y="5688378"/>
            <a:ext cx="795917" cy="4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4C69326-7C81-4147-82F5-B77C7E71DF31}"/>
              </a:ext>
            </a:extLst>
          </p:cNvPr>
          <p:cNvCxnSpPr/>
          <p:nvPr/>
        </p:nvCxnSpPr>
        <p:spPr>
          <a:xfrm>
            <a:off x="4506665" y="5502737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4CAAD377-B036-419D-9850-121D28862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01" y="4918347"/>
            <a:ext cx="1080000" cy="10800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67B7C7-A748-4994-99A5-590DCCE50583}"/>
              </a:ext>
            </a:extLst>
          </p:cNvPr>
          <p:cNvSpPr txBox="1"/>
          <p:nvPr/>
        </p:nvSpPr>
        <p:spPr>
          <a:xfrm>
            <a:off x="998102" y="2371369"/>
            <a:ext cx="14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3073E1-EEB6-4035-9819-051FFC30EF27}"/>
              </a:ext>
            </a:extLst>
          </p:cNvPr>
          <p:cNvSpPr txBox="1"/>
          <p:nvPr/>
        </p:nvSpPr>
        <p:spPr>
          <a:xfrm>
            <a:off x="989235" y="3834002"/>
            <a:ext cx="16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UnLabel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E27FA8E-5C29-434F-A268-03F39C830F42}"/>
              </a:ext>
            </a:extLst>
          </p:cNvPr>
          <p:cNvSpPr txBox="1"/>
          <p:nvPr/>
        </p:nvSpPr>
        <p:spPr>
          <a:xfrm>
            <a:off x="2224248" y="1512757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C4FD44-9362-40B2-8D04-09D9A6FE8867}"/>
              </a:ext>
            </a:extLst>
          </p:cNvPr>
          <p:cNvSpPr txBox="1"/>
          <p:nvPr/>
        </p:nvSpPr>
        <p:spPr>
          <a:xfrm>
            <a:off x="2194808" y="31497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testing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90DB92-9A50-4AFF-82B9-08B8447B192F}"/>
              </a:ext>
            </a:extLst>
          </p:cNvPr>
          <p:cNvSpPr txBox="1"/>
          <p:nvPr/>
        </p:nvSpPr>
        <p:spPr>
          <a:xfrm>
            <a:off x="4144071" y="31497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Add label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93BDCB-0682-47DC-98B0-C1CF73EE23B5}"/>
              </a:ext>
            </a:extLst>
          </p:cNvPr>
          <p:cNvSpPr txBox="1"/>
          <p:nvPr/>
        </p:nvSpPr>
        <p:spPr>
          <a:xfrm>
            <a:off x="4651743" y="3905156"/>
            <a:ext cx="22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Pseudo 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E5B177-F36A-46F8-8A78-654574A84EC3}"/>
              </a:ext>
            </a:extLst>
          </p:cNvPr>
          <p:cNvSpPr txBox="1"/>
          <p:nvPr/>
        </p:nvSpPr>
        <p:spPr>
          <a:xfrm>
            <a:off x="641441" y="6445387"/>
            <a:ext cx="22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Pseudo 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54949C-4086-4CDB-8552-925BD26B8E60}"/>
              </a:ext>
            </a:extLst>
          </p:cNvPr>
          <p:cNvSpPr txBox="1"/>
          <p:nvPr/>
        </p:nvSpPr>
        <p:spPr>
          <a:xfrm>
            <a:off x="1021984" y="5210581"/>
            <a:ext cx="138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2" name="箭號: 弧形右彎 31">
            <a:extLst>
              <a:ext uri="{FF2B5EF4-FFF2-40B4-BE49-F238E27FC236}">
                <a16:creationId xmlns:a16="http://schemas.microsoft.com/office/drawing/2014/main" id="{3DEA436A-6BFE-4A63-8B46-15553F136D6A}"/>
              </a:ext>
            </a:extLst>
          </p:cNvPr>
          <p:cNvSpPr/>
          <p:nvPr/>
        </p:nvSpPr>
        <p:spPr>
          <a:xfrm>
            <a:off x="74332" y="3473358"/>
            <a:ext cx="740544" cy="2470166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3" name="箭號: 弧形右彎 32">
            <a:extLst>
              <a:ext uri="{FF2B5EF4-FFF2-40B4-BE49-F238E27FC236}">
                <a16:creationId xmlns:a16="http://schemas.microsoft.com/office/drawing/2014/main" id="{16B5EB69-D179-4C55-A1A1-5C8FF4F9341F}"/>
              </a:ext>
            </a:extLst>
          </p:cNvPr>
          <p:cNvSpPr/>
          <p:nvPr/>
        </p:nvSpPr>
        <p:spPr>
          <a:xfrm rot="10800000">
            <a:off x="6816288" y="3228636"/>
            <a:ext cx="740544" cy="2470166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09E6B-8386-4CC3-80FA-4C959F21CFF0}"/>
              </a:ext>
            </a:extLst>
          </p:cNvPr>
          <p:cNvSpPr txBox="1"/>
          <p:nvPr/>
        </p:nvSpPr>
        <p:spPr>
          <a:xfrm>
            <a:off x="3237593" y="2356247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teacher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9C38AC2-F760-4368-8B28-D4E7F9E7CFCC}"/>
              </a:ext>
            </a:extLst>
          </p:cNvPr>
          <p:cNvSpPr txBox="1"/>
          <p:nvPr/>
        </p:nvSpPr>
        <p:spPr>
          <a:xfrm>
            <a:off x="3245368" y="3824214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teacher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208C5AA-EA26-4DA1-9964-6A9A0AB397D9}"/>
              </a:ext>
            </a:extLst>
          </p:cNvPr>
          <p:cNvSpPr txBox="1"/>
          <p:nvPr/>
        </p:nvSpPr>
        <p:spPr>
          <a:xfrm>
            <a:off x="3191510" y="5981209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student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4D004D4-4A2D-4E69-861D-6D750FFC8370}"/>
              </a:ext>
            </a:extLst>
          </p:cNvPr>
          <p:cNvSpPr txBox="1"/>
          <p:nvPr/>
        </p:nvSpPr>
        <p:spPr>
          <a:xfrm>
            <a:off x="5659708" y="5978345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teacher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5D82DC-F695-4213-B766-BB3D2C6257E0}"/>
              </a:ext>
            </a:extLst>
          </p:cNvPr>
          <p:cNvSpPr/>
          <p:nvPr/>
        </p:nvSpPr>
        <p:spPr>
          <a:xfrm>
            <a:off x="7545869" y="1135323"/>
            <a:ext cx="42202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1) train a teacher model on labeled images,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2) use the teacher to generate pseudo labels on unlabeled images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3) train a student model on the combination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 labeled images and pseudo labeled images.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256AC1-DD46-4268-94A2-D400B231721D}"/>
              </a:ext>
            </a:extLst>
          </p:cNvPr>
          <p:cNvSpPr/>
          <p:nvPr/>
        </p:nvSpPr>
        <p:spPr>
          <a:xfrm>
            <a:off x="8702430" y="4708441"/>
            <a:ext cx="1686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?Pseudo label</a:t>
            </a:r>
          </a:p>
          <a:p>
            <a:pPr algn="ctr"/>
            <a:endParaRPr lang="zh-TW" altLang="en-US" sz="20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23590FF6-DEB3-4B8A-AB04-C6AE7A291A71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9602FAC-8FB3-45C3-A174-358FBDEE15F6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F0DB65-C907-4DAA-A6ED-384BD8E9E831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1C0B184-B7A4-4A49-9209-C5E9E21A6EAC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D4D2B72-6BD8-4F4C-8AE9-D9B2509E2517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CF58F1E-5F48-45A6-B24F-1E90B0A15A34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32EE21-2D04-47AE-B32E-9C6788213C82}"/>
              </a:ext>
            </a:extLst>
          </p:cNvPr>
          <p:cNvSpPr txBox="1"/>
          <p:nvPr/>
        </p:nvSpPr>
        <p:spPr>
          <a:xfrm>
            <a:off x="2255294" y="5319046"/>
            <a:ext cx="89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Noise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AA2B58BE-9613-4F09-9334-30EF6DB2DD41}"/>
              </a:ext>
            </a:extLst>
          </p:cNvPr>
          <p:cNvSpPr/>
          <p:nvPr/>
        </p:nvSpPr>
        <p:spPr>
          <a:xfrm>
            <a:off x="849757" y="4372738"/>
            <a:ext cx="10382816" cy="1965717"/>
          </a:xfrm>
          <a:prstGeom prst="rect">
            <a:avLst/>
          </a:prstGeom>
          <a:solidFill>
            <a:schemeClr val="accent4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1A7B22-7E97-469A-9D9D-629CF9F7C8FA}"/>
              </a:ext>
            </a:extLst>
          </p:cNvPr>
          <p:cNvSpPr/>
          <p:nvPr/>
        </p:nvSpPr>
        <p:spPr>
          <a:xfrm>
            <a:off x="838222" y="2782884"/>
            <a:ext cx="5978087" cy="1454720"/>
          </a:xfrm>
          <a:prstGeom prst="rect">
            <a:avLst/>
          </a:prstGeom>
          <a:solidFill>
            <a:schemeClr val="accent5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287B07-25BE-406E-8B22-89F054D564FB}"/>
              </a:ext>
            </a:extLst>
          </p:cNvPr>
          <p:cNvSpPr/>
          <p:nvPr/>
        </p:nvSpPr>
        <p:spPr>
          <a:xfrm>
            <a:off x="813297" y="1273485"/>
            <a:ext cx="5978087" cy="1407337"/>
          </a:xfrm>
          <a:prstGeom prst="rect">
            <a:avLst/>
          </a:prstGeom>
          <a:solidFill>
            <a:schemeClr val="accent6">
              <a:lumMod val="20000"/>
              <a:lumOff val="80000"/>
              <a:alpha val="2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A1FA6E1-2C47-4F74-A543-48A4F4889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40" y="4512886"/>
            <a:ext cx="1080000" cy="1080000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C13EE7-905E-4C58-90C1-9A9AD3D97C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8" y="1332596"/>
            <a:ext cx="1080000" cy="10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3F47E3-9163-4CAA-90B3-29A617114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1" y="1332596"/>
            <a:ext cx="1080000" cy="10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4B296D-34F2-4C49-8889-5871AC80B0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48" y="2825156"/>
            <a:ext cx="1080000" cy="10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455AA33-E923-4A9F-9136-C187DE007C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51" y="2825156"/>
            <a:ext cx="1080000" cy="10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BB8B81D-7E00-4408-AEF3-21C2720BF2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71" y="2825156"/>
            <a:ext cx="1080000" cy="10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6B3976-D6BF-42EB-A2BE-284F4F6C34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66" y="4512886"/>
            <a:ext cx="1080000" cy="1080000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71F9F5-212D-47B0-AA15-484E74EB8B7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24248" y="1872596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075C45D-F0A3-4C08-8888-225E00667811}"/>
              </a:ext>
            </a:extLst>
          </p:cNvPr>
          <p:cNvCxnSpPr/>
          <p:nvPr/>
        </p:nvCxnSpPr>
        <p:spPr>
          <a:xfrm>
            <a:off x="2224248" y="3483980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1EBD682-6D3E-4813-9100-60C465A0A8A4}"/>
              </a:ext>
            </a:extLst>
          </p:cNvPr>
          <p:cNvCxnSpPr/>
          <p:nvPr/>
        </p:nvCxnSpPr>
        <p:spPr>
          <a:xfrm>
            <a:off x="4202951" y="3483980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4C69326-7C81-4147-82F5-B77C7E71DF31}"/>
              </a:ext>
            </a:extLst>
          </p:cNvPr>
          <p:cNvCxnSpPr/>
          <p:nvPr/>
        </p:nvCxnSpPr>
        <p:spPr>
          <a:xfrm>
            <a:off x="2240865" y="5135121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367B7C7-A748-4994-99A5-590DCCE50583}"/>
              </a:ext>
            </a:extLst>
          </p:cNvPr>
          <p:cNvSpPr txBox="1"/>
          <p:nvPr/>
        </p:nvSpPr>
        <p:spPr>
          <a:xfrm>
            <a:off x="998102" y="2371369"/>
            <a:ext cx="14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43073E1-EEB6-4035-9819-051FFC30EF27}"/>
              </a:ext>
            </a:extLst>
          </p:cNvPr>
          <p:cNvSpPr txBox="1"/>
          <p:nvPr/>
        </p:nvSpPr>
        <p:spPr>
          <a:xfrm>
            <a:off x="989235" y="3834002"/>
            <a:ext cx="16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UnLabel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E27FA8E-5C29-434F-A268-03F39C830F42}"/>
              </a:ext>
            </a:extLst>
          </p:cNvPr>
          <p:cNvSpPr txBox="1"/>
          <p:nvPr/>
        </p:nvSpPr>
        <p:spPr>
          <a:xfrm>
            <a:off x="2224248" y="1512757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C4FD44-9362-40B2-8D04-09D9A6FE8867}"/>
              </a:ext>
            </a:extLst>
          </p:cNvPr>
          <p:cNvSpPr txBox="1"/>
          <p:nvPr/>
        </p:nvSpPr>
        <p:spPr>
          <a:xfrm>
            <a:off x="2194808" y="31497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testing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90DB92-9A50-4AFF-82B9-08B8447B192F}"/>
              </a:ext>
            </a:extLst>
          </p:cNvPr>
          <p:cNvSpPr txBox="1"/>
          <p:nvPr/>
        </p:nvSpPr>
        <p:spPr>
          <a:xfrm>
            <a:off x="4144071" y="314970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Add label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93BDCB-0682-47DC-98B0-C1CF73EE23B5}"/>
              </a:ext>
            </a:extLst>
          </p:cNvPr>
          <p:cNvSpPr txBox="1"/>
          <p:nvPr/>
        </p:nvSpPr>
        <p:spPr>
          <a:xfrm>
            <a:off x="4651743" y="3905156"/>
            <a:ext cx="22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Pseudo 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E5B177-F36A-46F8-8A78-654574A84EC3}"/>
              </a:ext>
            </a:extLst>
          </p:cNvPr>
          <p:cNvSpPr txBox="1"/>
          <p:nvPr/>
        </p:nvSpPr>
        <p:spPr>
          <a:xfrm>
            <a:off x="465561" y="5531891"/>
            <a:ext cx="222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Pseudo </a:t>
            </a:r>
          </a:p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09E6B-8386-4CC3-80FA-4C959F21CFF0}"/>
              </a:ext>
            </a:extLst>
          </p:cNvPr>
          <p:cNvSpPr txBox="1"/>
          <p:nvPr/>
        </p:nvSpPr>
        <p:spPr>
          <a:xfrm>
            <a:off x="3237593" y="2356247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teacher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9C38AC2-F760-4368-8B28-D4E7F9E7CFCC}"/>
              </a:ext>
            </a:extLst>
          </p:cNvPr>
          <p:cNvSpPr txBox="1"/>
          <p:nvPr/>
        </p:nvSpPr>
        <p:spPr>
          <a:xfrm>
            <a:off x="3263399" y="3875472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teacher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208C5AA-EA26-4DA1-9964-6A9A0AB397D9}"/>
              </a:ext>
            </a:extLst>
          </p:cNvPr>
          <p:cNvSpPr txBox="1"/>
          <p:nvPr/>
        </p:nvSpPr>
        <p:spPr>
          <a:xfrm>
            <a:off x="3287523" y="5671836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student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5D82DC-F695-4213-B766-BB3D2C6257E0}"/>
              </a:ext>
            </a:extLst>
          </p:cNvPr>
          <p:cNvSpPr/>
          <p:nvPr/>
        </p:nvSpPr>
        <p:spPr>
          <a:xfrm>
            <a:off x="6829892" y="1224000"/>
            <a:ext cx="4919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1) train a teacher model on labeled images.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2) use the teacher to generate pseudo labels on unlabeled images.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3) train a student model on the pseudo labeled images.(Select Top K for each classification)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4)</a:t>
            </a:r>
            <a:r>
              <a:rPr lang="en-US" altLang="zh-TW" sz="20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Finetunig</a:t>
            </a:r>
            <a:r>
              <a:rPr lang="en-US" altLang="zh-TW" sz="2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student model on the labeled images.</a:t>
            </a:r>
            <a:endParaRPr lang="zh-TW" altLang="en-US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23590FF6-DEB3-4B8A-AB04-C6AE7A291A71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9602FAC-8FB3-45C3-A174-358FBDEE15F6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F0DB65-C907-4DAA-A6ED-384BD8E9E831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1C0B184-B7A4-4A49-9209-C5E9E21A6EAC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D4D2B72-6BD8-4F4C-8AE9-D9B2509E2517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CF58F1E-5F48-45A6-B24F-1E90B0A15A34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標題 1">
            <a:extLst>
              <a:ext uri="{FF2B5EF4-FFF2-40B4-BE49-F238E27FC236}">
                <a16:creationId xmlns:a16="http://schemas.microsoft.com/office/drawing/2014/main" id="{B1B1E53A-B977-4653-BA6C-2D04A2E3FE3B}"/>
              </a:ext>
            </a:extLst>
          </p:cNvPr>
          <p:cNvSpPr txBox="1">
            <a:spLocks/>
          </p:cNvSpPr>
          <p:nvPr/>
        </p:nvSpPr>
        <p:spPr>
          <a:xfrm>
            <a:off x="425876" y="218934"/>
            <a:ext cx="11284670" cy="142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j-cs"/>
              </a:defRPr>
            </a:lvl1pPr>
          </a:lstStyle>
          <a:p>
            <a:br>
              <a:rPr lang="en-US" altLang="zh-TW" b="1" dirty="0"/>
            </a:br>
            <a:r>
              <a:rPr lang="en-US" altLang="zh-TW" dirty="0"/>
              <a:t>1-2.Introduction-</a:t>
            </a:r>
          </a:p>
          <a:p>
            <a:r>
              <a:rPr lang="en-US" altLang="zh-TW" b="1" dirty="0">
                <a:cs typeface="Times New Roman" panose="02020603050405020304" pitchFamily="18" charset="0"/>
              </a:rPr>
              <a:t> Billion-scale semi-supervised learning for image classification</a:t>
            </a:r>
            <a:endParaRPr lang="zh-TW" altLang="en-US" b="1" dirty="0">
              <a:cs typeface="Times New Roman" panose="02020603050405020304" pitchFamily="18" charset="0"/>
            </a:endParaRPr>
          </a:p>
          <a:p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27C8C66-6BDC-4378-81B0-5F6067359A40}"/>
              </a:ext>
            </a:extLst>
          </p:cNvPr>
          <p:cNvSpPr txBox="1"/>
          <p:nvPr/>
        </p:nvSpPr>
        <p:spPr>
          <a:xfrm>
            <a:off x="2240865" y="474896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training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2CEAB9EC-4A27-43D5-824F-3B817302F2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06" y="4512886"/>
            <a:ext cx="1080000" cy="1080000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31F19C0A-ACB2-4504-BAB1-65B607B274A6}"/>
              </a:ext>
            </a:extLst>
          </p:cNvPr>
          <p:cNvSpPr txBox="1"/>
          <p:nvPr/>
        </p:nvSpPr>
        <p:spPr>
          <a:xfrm>
            <a:off x="6608803" y="5639174"/>
            <a:ext cx="14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 data</a:t>
            </a:r>
            <a:endParaRPr lang="zh-TW" altLang="en-US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4" name="內容版面配置區 5">
            <a:extLst>
              <a:ext uri="{FF2B5EF4-FFF2-40B4-BE49-F238E27FC236}">
                <a16:creationId xmlns:a16="http://schemas.microsoft.com/office/drawing/2014/main" id="{D91BF793-0D90-4289-9207-34ECCCD032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14" y="4512886"/>
            <a:ext cx="1080000" cy="1080000"/>
          </a:xfrm>
          <a:prstGeom prst="rect">
            <a:avLst/>
          </a:prstGeom>
        </p:spPr>
      </p:pic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507FE99-1CD8-4340-A314-480E613DAFBC}"/>
              </a:ext>
            </a:extLst>
          </p:cNvPr>
          <p:cNvCxnSpPr/>
          <p:nvPr/>
        </p:nvCxnSpPr>
        <p:spPr>
          <a:xfrm>
            <a:off x="4273611" y="5101630"/>
            <a:ext cx="89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2114252-59F4-4E58-BBEC-3EB54F751A38}"/>
              </a:ext>
            </a:extLst>
          </p:cNvPr>
          <p:cNvSpPr txBox="1"/>
          <p:nvPr/>
        </p:nvSpPr>
        <p:spPr>
          <a:xfrm>
            <a:off x="5341702" y="5662999"/>
            <a:ext cx="120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student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7B693B-55C8-4DB4-9434-47DC2E4EA7DD}"/>
              </a:ext>
            </a:extLst>
          </p:cNvPr>
          <p:cNvSpPr txBox="1"/>
          <p:nvPr/>
        </p:nvSpPr>
        <p:spPr>
          <a:xfrm>
            <a:off x="6330319" y="4901681"/>
            <a:ext cx="24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5BE655A-927C-4CBE-88AD-0930E185194A}"/>
              </a:ext>
            </a:extLst>
          </p:cNvPr>
          <p:cNvCxnSpPr>
            <a:cxnSpLocks/>
          </p:cNvCxnSpPr>
          <p:nvPr/>
        </p:nvCxnSpPr>
        <p:spPr>
          <a:xfrm>
            <a:off x="8093809" y="5181917"/>
            <a:ext cx="1195664" cy="1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CFD4419-AC24-4C01-9C78-B90F814573D4}"/>
              </a:ext>
            </a:extLst>
          </p:cNvPr>
          <p:cNvSpPr txBox="1"/>
          <p:nvPr/>
        </p:nvSpPr>
        <p:spPr>
          <a:xfrm>
            <a:off x="8093809" y="4811849"/>
            <a:ext cx="13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內容版面配置區 5">
            <a:extLst>
              <a:ext uri="{FF2B5EF4-FFF2-40B4-BE49-F238E27FC236}">
                <a16:creationId xmlns:a16="http://schemas.microsoft.com/office/drawing/2014/main" id="{5C8D301F-5AA1-4DD5-A474-5B754368893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75" y="4524627"/>
            <a:ext cx="1377409" cy="1377409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00F45968-03C4-4DA8-A97E-2EBCA302F2DC}"/>
              </a:ext>
            </a:extLst>
          </p:cNvPr>
          <p:cNvSpPr txBox="1"/>
          <p:nvPr/>
        </p:nvSpPr>
        <p:spPr>
          <a:xfrm>
            <a:off x="9618408" y="5902036"/>
            <a:ext cx="161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Final Model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6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8C02C-3390-4F13-A055-D1DA4BDC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129900"/>
            <a:ext cx="10515600" cy="1325563"/>
          </a:xfrm>
        </p:spPr>
        <p:txBody>
          <a:bodyPr/>
          <a:lstStyle/>
          <a:p>
            <a:r>
              <a:rPr lang="en-US" altLang="zh-TW" dirty="0"/>
              <a:t>2.Based model – Efficient 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E5A4C-9BC0-49E3-B99C-BE89F5D7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699" y="1152268"/>
            <a:ext cx="5667375" cy="54104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/>
              <a:t>ICML2019</a:t>
            </a: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dirty="0" err="1"/>
              <a:t>combounding</a:t>
            </a:r>
            <a:r>
              <a:rPr lang="en-US" altLang="zh-TW" dirty="0"/>
              <a:t> scale</a:t>
            </a:r>
          </a:p>
          <a:p>
            <a:r>
              <a:rPr lang="en-US" altLang="zh-TW" dirty="0"/>
              <a:t>depth scaling</a:t>
            </a:r>
            <a:r>
              <a:rPr lang="zh-TW" altLang="en-US" dirty="0"/>
              <a:t>擴增如右圖</a:t>
            </a:r>
            <a:r>
              <a:rPr lang="en-US" altLang="zh-TW" dirty="0"/>
              <a:t>(c)</a:t>
            </a:r>
            <a:r>
              <a:rPr lang="zh-TW" altLang="en-US" dirty="0"/>
              <a:t>增加</a:t>
            </a:r>
            <a:r>
              <a:rPr lang="en-US" altLang="zh-TW" dirty="0"/>
              <a:t>layer</a:t>
            </a:r>
            <a:r>
              <a:rPr lang="zh-TW" altLang="en-US" dirty="0"/>
              <a:t>數</a:t>
            </a:r>
          </a:p>
          <a:p>
            <a:r>
              <a:rPr lang="en-US" altLang="zh-TW" dirty="0"/>
              <a:t>width scaling (b)</a:t>
            </a:r>
            <a:r>
              <a:rPr lang="zh-TW" altLang="en-US" dirty="0"/>
              <a:t>增加的</a:t>
            </a:r>
            <a:r>
              <a:rPr lang="en-US" altLang="zh-TW" dirty="0"/>
              <a:t>channel</a:t>
            </a:r>
            <a:r>
              <a:rPr lang="zh-TW" altLang="en-US" dirty="0"/>
              <a:t>數</a:t>
            </a:r>
            <a:r>
              <a:rPr lang="en-US" altLang="zh-TW" dirty="0"/>
              <a:t>(like </a:t>
            </a:r>
            <a:r>
              <a:rPr lang="en-US" altLang="zh-TW" dirty="0" err="1"/>
              <a:t>rgb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image size </a:t>
            </a:r>
            <a:r>
              <a:rPr lang="zh-TW" altLang="en-US" dirty="0"/>
              <a:t>其實就是增加其</a:t>
            </a:r>
            <a:r>
              <a:rPr lang="en-US" altLang="zh-TW" dirty="0"/>
              <a:t>resolution</a:t>
            </a:r>
            <a:r>
              <a:rPr lang="zh-TW" altLang="en-US" dirty="0"/>
              <a:t>的部分</a:t>
            </a:r>
            <a:r>
              <a:rPr lang="en-US" altLang="zh-TW" dirty="0"/>
              <a:t>!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2EBEAE-6BF8-4FCF-B4F4-F3F137F8B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7" y="1834953"/>
            <a:ext cx="5910869" cy="24860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C0DDF0F-7773-4994-A548-568E38429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1441362"/>
            <a:ext cx="4382112" cy="11336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25FA298-9442-4147-880B-A74FB35C7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5" y="2940593"/>
            <a:ext cx="4077269" cy="1524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90227E-5A06-446D-9DE7-720D3A6F9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6" y="4830404"/>
            <a:ext cx="3181794" cy="171473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F8713CCB-3908-43EB-B16B-6830C31CB0CE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452CC1-3BCE-4FB6-9D24-CEB6CB4A83F8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26992F7-83CF-4095-B054-F60FBB8E15D9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8399CE-C4BD-4CE3-81F8-0A3C83825461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717591-98D9-488F-AAE4-1818540B4B18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B422C2-D968-4A23-B7CC-AB290E773D5B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57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5BE6E-B835-4EE6-BA41-C510D5DB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84150"/>
            <a:ext cx="10515600" cy="1325563"/>
          </a:xfrm>
        </p:spPr>
        <p:txBody>
          <a:bodyPr/>
          <a:lstStyle/>
          <a:p>
            <a:r>
              <a:rPr lang="en-US" altLang="zh-TW" dirty="0"/>
              <a:t>2.Based model – Efficient Net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6FC484-1D67-4DC8-A0E9-84B58EB88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88198" y="2916796"/>
            <a:ext cx="6171406" cy="127285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2233DD-C316-4105-932D-5E763C6E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531541"/>
            <a:ext cx="4420217" cy="21815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FFA1052-56B9-4DD6-ADB8-3C4B481E6AC0}"/>
              </a:ext>
            </a:extLst>
          </p:cNvPr>
          <p:cNvSpPr txBox="1"/>
          <p:nvPr/>
        </p:nvSpPr>
        <p:spPr>
          <a:xfrm>
            <a:off x="2781608" y="3658195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EfficientNet-B0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729DD7-BBC5-40F2-A13D-877565C1D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16822"/>
              </p:ext>
            </p:extLst>
          </p:nvPr>
        </p:nvGraphicFramePr>
        <p:xfrm>
          <a:off x="6325403" y="1531541"/>
          <a:ext cx="40331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282">
                  <a:extLst>
                    <a:ext uri="{9D8B030D-6E8A-4147-A177-3AD203B41FA5}">
                      <a16:colId xmlns:a16="http://schemas.microsoft.com/office/drawing/2014/main" val="1242219455"/>
                    </a:ext>
                  </a:extLst>
                </a:gridCol>
                <a:gridCol w="1008282">
                  <a:extLst>
                    <a:ext uri="{9D8B030D-6E8A-4147-A177-3AD203B41FA5}">
                      <a16:colId xmlns:a16="http://schemas.microsoft.com/office/drawing/2014/main" val="2764125079"/>
                    </a:ext>
                  </a:extLst>
                </a:gridCol>
                <a:gridCol w="1008282">
                  <a:extLst>
                    <a:ext uri="{9D8B030D-6E8A-4147-A177-3AD203B41FA5}">
                      <a16:colId xmlns:a16="http://schemas.microsoft.com/office/drawing/2014/main" val="477926806"/>
                    </a:ext>
                  </a:extLst>
                </a:gridCol>
                <a:gridCol w="1008282">
                  <a:extLst>
                    <a:ext uri="{9D8B030D-6E8A-4147-A177-3AD203B41FA5}">
                      <a16:colId xmlns:a16="http://schemas.microsoft.com/office/drawing/2014/main" val="2917216287"/>
                    </a:ext>
                  </a:extLst>
                </a:gridCol>
              </a:tblGrid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 err="1"/>
                        <a:t>H,r</a:t>
                      </a:r>
                      <a:r>
                        <a:rPr lang="en-US" altLang="zh-TW" dirty="0"/>
                        <a:t>*W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63897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14552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7247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18632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1740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78387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571045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53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B7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5609"/>
                  </a:ext>
                </a:extLst>
              </a:tr>
              <a:tr h="29972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53437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A622B955-2E9C-4073-86AE-EF183E698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68" y="4027527"/>
            <a:ext cx="3543795" cy="552527"/>
          </a:xfrm>
          <a:prstGeom prst="rect">
            <a:avLst/>
          </a:prstGeom>
        </p:spPr>
      </p:pic>
      <p:pic>
        <p:nvPicPr>
          <p:cNvPr id="16" name="內容版面配置區 4">
            <a:extLst>
              <a:ext uri="{FF2B5EF4-FFF2-40B4-BE49-F238E27FC236}">
                <a16:creationId xmlns:a16="http://schemas.microsoft.com/office/drawing/2014/main" id="{E33C5379-1AED-4680-ADDB-9BE1FDA818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48" b="1"/>
          <a:stretch/>
        </p:blipFill>
        <p:spPr>
          <a:xfrm>
            <a:off x="3473557" y="4594348"/>
            <a:ext cx="2082907" cy="1603432"/>
          </a:xfrm>
          <a:prstGeom prst="rect">
            <a:avLst/>
          </a:prstGeom>
        </p:spPr>
      </p:pic>
      <p:pic>
        <p:nvPicPr>
          <p:cNvPr id="18" name="內容版面配置區 4">
            <a:extLst>
              <a:ext uri="{FF2B5EF4-FFF2-40B4-BE49-F238E27FC236}">
                <a16:creationId xmlns:a16="http://schemas.microsoft.com/office/drawing/2014/main" id="{09807E2E-BABD-40AD-B1F2-84FF31F668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/>
        </p:blipFill>
        <p:spPr>
          <a:xfrm>
            <a:off x="1390650" y="4529080"/>
            <a:ext cx="2082907" cy="2109845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5ABF9D12-3CBA-4D01-84DC-B4D945FBD05C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A55ACF-7F9A-4ABF-A9B0-E1EC49A15D7A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28F5A3-2755-4286-B3EF-73FF4592383A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6C34076-A28E-4BFE-A39D-5E7791E3BDD9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E55310-11CB-4382-8224-AC210E03520A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A28702-933A-4903-957C-FA622E7015AF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36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7BD5C-5F1A-47E9-9772-C3CEDC2E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3.Loss function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C02A7A-60B0-46FC-A087-373BFB73C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502911"/>
            <a:ext cx="4955522" cy="483124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165C18-4098-4807-8880-3A693F0CD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50" y="2485450"/>
            <a:ext cx="2389650" cy="885949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B8D81FD2-A682-4FFA-BB90-5DB091FEB725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26D3BC-976C-4ACB-A3B3-F5488265B3CA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C945A7E-555C-4632-B407-E2CF034D605D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04BE3E9-6801-43A8-A206-1159E5892BA5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A84A4D-E543-4259-9E8A-E62322BA4F8C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847138-DED0-4453-A58A-6C8269D9553F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27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B3477-D3E2-464B-86F7-AD8D631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22250"/>
            <a:ext cx="10515600" cy="1325563"/>
          </a:xfrm>
        </p:spPr>
        <p:txBody>
          <a:bodyPr/>
          <a:lstStyle/>
          <a:p>
            <a:r>
              <a:rPr lang="en-US" altLang="zh-TW" dirty="0"/>
              <a:t>4.Dataset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551B6-F588-4D67-A29B-E5CB9D4A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/>
          <a:lstStyle/>
          <a:p>
            <a:r>
              <a:rPr lang="en-US" altLang="zh-TW" dirty="0"/>
              <a:t>Labeled dataset.</a:t>
            </a:r>
          </a:p>
          <a:p>
            <a:pPr marL="0" indent="0">
              <a:buNone/>
            </a:pPr>
            <a:r>
              <a:rPr lang="en-US" altLang="zh-TW" dirty="0"/>
              <a:t>-ImageNet 2012 ILSVRC challenge prediction task</a:t>
            </a:r>
          </a:p>
          <a:p>
            <a:r>
              <a:rPr lang="en-US" altLang="zh-TW" dirty="0"/>
              <a:t>Unlabeled dataset.</a:t>
            </a:r>
          </a:p>
          <a:p>
            <a:pPr marL="0" indent="0">
              <a:buNone/>
            </a:pPr>
            <a:r>
              <a:rPr lang="en-US" altLang="zh-TW" dirty="0"/>
              <a:t>-JFT dataset, </a:t>
            </a:r>
          </a:p>
          <a:p>
            <a:pPr marL="0" indent="0">
              <a:buNone/>
            </a:pPr>
            <a:r>
              <a:rPr lang="en-US" altLang="zh-TW" dirty="0"/>
              <a:t>is an internal Google dataset used for training image classification </a:t>
            </a:r>
            <a:r>
              <a:rPr lang="en-US" altLang="zh-TW" dirty="0" err="1"/>
              <a:t>models,which</a:t>
            </a:r>
            <a:r>
              <a:rPr lang="en-US" altLang="zh-TW" dirty="0"/>
              <a:t> has around 300M images.</a:t>
            </a:r>
          </a:p>
          <a:p>
            <a:pPr marL="0" indent="0">
              <a:buNone/>
            </a:pPr>
            <a:r>
              <a:rPr lang="en-US" altLang="zh-TW" dirty="0"/>
              <a:t>ignore the labels and treat them as unlabeled data.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C15D596-DDCA-47BA-BEBD-A9945FEF66E6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838191-6CFA-4556-BA1A-956600B86371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477C0A-DDE7-436A-A514-87D35D028926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4A490-AB48-4692-A40F-C9028461FC4D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C0098-EE28-4268-AC19-6D87A229530C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AF2F283-8D16-4F68-ABF6-9FF2D8CD6219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6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F82DE-9A27-4726-86F9-2769C7B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filtering and balancing.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0A379-5BB2-4B2C-816D-57178E6E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255"/>
            <a:ext cx="10515600" cy="3110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First, we run an EfficientNet-B0 trained on ImageNet over the JFT dataset to predict a label for each image.</a:t>
            </a:r>
          </a:p>
          <a:p>
            <a:pPr marL="0" indent="0">
              <a:buNone/>
            </a:pPr>
            <a:r>
              <a:rPr lang="en-US" altLang="zh-TW" dirty="0"/>
              <a:t>We then select images that have confidence of the label higher than </a:t>
            </a:r>
            <a:r>
              <a:rPr lang="en-US" altLang="zh-TW" dirty="0">
                <a:highlight>
                  <a:srgbClr val="FFFF00"/>
                </a:highlight>
              </a:rPr>
              <a:t>0.3</a:t>
            </a:r>
            <a:r>
              <a:rPr lang="en-US" altLang="zh-TW" dirty="0"/>
              <a:t>. </a:t>
            </a:r>
          </a:p>
          <a:p>
            <a:pPr marL="0" indent="0">
              <a:buNone/>
            </a:pPr>
            <a:r>
              <a:rPr lang="en-US" altLang="zh-TW" dirty="0"/>
              <a:t>For each class, we select at most </a:t>
            </a:r>
            <a:r>
              <a:rPr lang="en-US" altLang="zh-TW" dirty="0">
                <a:highlight>
                  <a:srgbClr val="FFFF00"/>
                </a:highlight>
              </a:rPr>
              <a:t>130K</a:t>
            </a:r>
            <a:r>
              <a:rPr lang="en-US" altLang="zh-TW" dirty="0"/>
              <a:t> images that have the highest confidence. </a:t>
            </a:r>
          </a:p>
          <a:p>
            <a:pPr marL="0" indent="0">
              <a:buNone/>
            </a:pPr>
            <a:r>
              <a:rPr lang="en-US" altLang="zh-TW" dirty="0"/>
              <a:t>Finally, for classes that have less than 130K images, we duplicate some images at random so that each class can have 130K images.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7AD2DDE-6F1B-413C-BDAF-64C770B24058}"/>
              </a:ext>
            </a:extLst>
          </p:cNvPr>
          <p:cNvGrpSpPr/>
          <p:nvPr/>
        </p:nvGrpSpPr>
        <p:grpSpPr>
          <a:xfrm>
            <a:off x="0" y="0"/>
            <a:ext cx="12192000" cy="144000"/>
            <a:chOff x="0" y="0"/>
            <a:chExt cx="12192000" cy="144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9E8937-2344-4B6E-B29C-E0959233976E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EBE199-943B-43EC-B934-8C3DD09A7085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B9C2E6-4C87-4C0E-B97B-4ED4994BBDE6}"/>
              </a:ext>
            </a:extLst>
          </p:cNvPr>
          <p:cNvGrpSpPr/>
          <p:nvPr/>
        </p:nvGrpSpPr>
        <p:grpSpPr>
          <a:xfrm rot="10800000">
            <a:off x="0" y="6714000"/>
            <a:ext cx="12192000" cy="144000"/>
            <a:chOff x="0" y="0"/>
            <a:chExt cx="12192000" cy="144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41AAC2-D8E4-43EF-9F94-93FF947DF150}"/>
                </a:ext>
              </a:extLst>
            </p:cNvPr>
            <p:cNvSpPr/>
            <p:nvPr/>
          </p:nvSpPr>
          <p:spPr>
            <a:xfrm>
              <a:off x="0" y="0"/>
              <a:ext cx="12192000" cy="144000"/>
            </a:xfrm>
            <a:prstGeom prst="rect">
              <a:avLst/>
            </a:prstGeom>
            <a:solidFill>
              <a:srgbClr val="003D59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5B6D68-5051-47E7-9002-0302561AF6CE}"/>
                </a:ext>
              </a:extLst>
            </p:cNvPr>
            <p:cNvSpPr/>
            <p:nvPr/>
          </p:nvSpPr>
          <p:spPr>
            <a:xfrm>
              <a:off x="5999356" y="0"/>
              <a:ext cx="6192644" cy="1440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13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1770</Words>
  <Application>Microsoft Office PowerPoint</Application>
  <PresentationFormat>寬螢幕</PresentationFormat>
  <Paragraphs>312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Structural Machine Learning Models and Their Applications Paper Presentation II </vt:lpstr>
      <vt:lpstr>Content</vt:lpstr>
      <vt:lpstr>1-1.Introduction-  Self-training with Noisy Student improves ImageNet classification </vt:lpstr>
      <vt:lpstr>PowerPoint 簡報</vt:lpstr>
      <vt:lpstr>2.Based model – Efficient Net</vt:lpstr>
      <vt:lpstr>2.Based model – Efficient Net</vt:lpstr>
      <vt:lpstr>3.Loss function</vt:lpstr>
      <vt:lpstr>4.Dataset</vt:lpstr>
      <vt:lpstr>Data filtering and balancing.</vt:lpstr>
      <vt:lpstr>5.Training Detail</vt:lpstr>
      <vt:lpstr>Noise</vt:lpstr>
      <vt:lpstr>6.Result and Performance</vt:lpstr>
      <vt:lpstr>7.實作</vt:lpstr>
      <vt:lpstr>PowerPoint 簡報</vt:lpstr>
      <vt:lpstr>7-1. Dataset:</vt:lpstr>
      <vt:lpstr>7-2.訓練流程</vt:lpstr>
      <vt:lpstr>7-3.訓練結果:</vt:lpstr>
      <vt:lpstr>PowerPoint 簡報</vt:lpstr>
      <vt:lpstr>7-5.Billion-scale semi-supervised learning for image classification </vt:lpstr>
      <vt:lpstr>8.Reference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Self-training with Noisy Student improves ImageNet classification</dc:title>
  <dc:creator>John Chen</dc:creator>
  <cp:lastModifiedBy>John Chen</cp:lastModifiedBy>
  <cp:revision>94</cp:revision>
  <dcterms:created xsi:type="dcterms:W3CDTF">2021-04-11T08:01:31Z</dcterms:created>
  <dcterms:modified xsi:type="dcterms:W3CDTF">2021-06-27T07:39:37Z</dcterms:modified>
</cp:coreProperties>
</file>