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4" r:id="rId17"/>
    <p:sldId id="271" r:id="rId18"/>
    <p:sldId id="272" r:id="rId19"/>
    <p:sldId id="273" r:id="rId20"/>
  </p:sldIdLst>
  <p:sldSz cx="9144000" cy="5143500" type="screen16x9"/>
  <p:notesSz cx="6858000" cy="9144000"/>
  <p:embeddedFontLst>
    <p:embeddedFont>
      <p:font typeface="Calibri" panose="020F0502020204030204" pitchFamily="34" charset="0"/>
      <p:regular r:id="rId22"/>
      <p:bold r:id="rId23"/>
      <p:italic r:id="rId24"/>
      <p:boldItalic r:id="rId25"/>
    </p:embeddedFont>
    <p:embeddedFont>
      <p:font typeface="Economica" panose="020B0604020202020204" charset="0"/>
      <p:regular r:id="rId26"/>
      <p:bold r:id="rId27"/>
      <p:italic r:id="rId28"/>
      <p:boldItalic r:id="rId29"/>
    </p:embeddedFont>
    <p:embeddedFont>
      <p:font typeface="Open Sans" panose="020B060603050402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839" autoAdjust="0"/>
    <p:restoredTop sz="94660"/>
  </p:normalViewPr>
  <p:slideViewPr>
    <p:cSldViewPr snapToGrid="0">
      <p:cViewPr varScale="1">
        <p:scale>
          <a:sx n="108" d="100"/>
          <a:sy n="108" d="100"/>
        </p:scale>
        <p:origin x="446"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21" Type="http://schemas.openxmlformats.org/officeDocument/2006/relationships/notesMaster" Target="notesMasters/notesMaster1.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5aa2e7da5a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5aa2e7da5a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5aa2e7da5a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5aa2e7da5a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5aa2e7da5a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5aa2e7da5a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5aa2e7da5a_0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5aa2e7da5a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5aa2e7da5a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5aa2e7da5a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ba00b05697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ba00b05697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5aa2e7da5a_0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5aa2e7da5a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5aa2e7da5a_0_1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5aa2e7da5a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5aa2e7da5a_1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5aa2e7da5a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5aa2e7da5a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5aa2e7da5a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5aa2e7da5a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5aa2e7da5a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5aa2e7da5a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5aa2e7da5a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5aa2e7da5a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15aa2e7da5a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5aa2e7da5a_1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5aa2e7da5a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5aa2e7da5a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5aa2e7da5a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5aa2e7da5a_1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5aa2e7da5a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5aa2e7da5a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5aa2e7da5a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mailto:sapantawane@mitaoe.ac.in" TargetMode="External"/><Relationship Id="rId4" Type="http://schemas.openxmlformats.org/officeDocument/2006/relationships/hyperlink" Target="mailto:aniketyadav@mitaoe.ac.in"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773700" y="1368225"/>
            <a:ext cx="7596600" cy="2736600"/>
          </a:xfrm>
          <a:prstGeom prst="rect">
            <a:avLst/>
          </a:prstGeom>
        </p:spPr>
        <p:txBody>
          <a:bodyPr spcFirstLastPara="1" wrap="square" lIns="91425" tIns="91425" rIns="91425" bIns="91425" anchor="ctr" anchorCtr="0">
            <a:normAutofit/>
          </a:bodyPr>
          <a:lstStyle/>
          <a:p>
            <a:pPr marL="0" lvl="0" indent="0" algn="ctr" rtl="0">
              <a:spcBef>
                <a:spcPts val="1200"/>
              </a:spcBef>
              <a:spcAft>
                <a:spcPts val="0"/>
              </a:spcAft>
              <a:buClr>
                <a:schemeClr val="dk1"/>
              </a:buClr>
              <a:buSzPct val="37358"/>
              <a:buFont typeface="Arial"/>
              <a:buNone/>
            </a:pPr>
            <a:r>
              <a:rPr lang="en" sz="2944" b="1">
                <a:highlight>
                  <a:schemeClr val="lt1"/>
                </a:highlight>
                <a:latin typeface="Times New Roman"/>
                <a:ea typeface="Times New Roman"/>
                <a:cs typeface="Times New Roman"/>
                <a:sym typeface="Times New Roman"/>
              </a:rPr>
              <a:t>Collaborative coding platform</a:t>
            </a:r>
            <a:endParaRPr sz="2944" b="1">
              <a:highlight>
                <a:schemeClr val="lt1"/>
              </a:highlight>
              <a:latin typeface="Times New Roman"/>
              <a:ea typeface="Times New Roman"/>
              <a:cs typeface="Times New Roman"/>
              <a:sym typeface="Times New Roman"/>
            </a:endParaRPr>
          </a:p>
          <a:p>
            <a:pPr marL="0" marR="635" lvl="0" indent="0" algn="ctr" rtl="0">
              <a:lnSpc>
                <a:spcPct val="107916"/>
              </a:lnSpc>
              <a:spcBef>
                <a:spcPts val="300"/>
              </a:spcBef>
              <a:spcAft>
                <a:spcPts val="0"/>
              </a:spcAft>
              <a:buClr>
                <a:schemeClr val="dk1"/>
              </a:buClr>
              <a:buSzPct val="81481"/>
              <a:buFont typeface="Arial"/>
              <a:buNone/>
            </a:pPr>
            <a:r>
              <a:rPr lang="en" sz="1350">
                <a:highlight>
                  <a:schemeClr val="lt1"/>
                </a:highlight>
                <a:latin typeface="Calibri"/>
                <a:ea typeface="Calibri"/>
                <a:cs typeface="Calibri"/>
                <a:sym typeface="Calibri"/>
              </a:rPr>
              <a:t>Aniket Yadav</a:t>
            </a:r>
            <a:r>
              <a:rPr lang="en" sz="1350" baseline="30000">
                <a:highlight>
                  <a:schemeClr val="lt1"/>
                </a:highlight>
                <a:latin typeface="Calibri"/>
                <a:ea typeface="Calibri"/>
                <a:cs typeface="Calibri"/>
                <a:sym typeface="Calibri"/>
              </a:rPr>
              <a:t>#1</a:t>
            </a:r>
            <a:r>
              <a:rPr lang="en" sz="1350">
                <a:highlight>
                  <a:schemeClr val="lt1"/>
                </a:highlight>
                <a:latin typeface="Calibri"/>
                <a:ea typeface="Calibri"/>
                <a:cs typeface="Calibri"/>
                <a:sym typeface="Calibri"/>
              </a:rPr>
              <a:t>, Shreyash Pantawane</a:t>
            </a:r>
            <a:r>
              <a:rPr lang="en" sz="1350" baseline="30000">
                <a:highlight>
                  <a:schemeClr val="lt1"/>
                </a:highlight>
                <a:latin typeface="Calibri"/>
                <a:ea typeface="Calibri"/>
                <a:cs typeface="Calibri"/>
                <a:sym typeface="Calibri"/>
              </a:rPr>
              <a:t>#2</a:t>
            </a:r>
            <a:r>
              <a:rPr lang="en" sz="1350">
                <a:highlight>
                  <a:schemeClr val="lt1"/>
                </a:highlight>
                <a:latin typeface="Calibri"/>
                <a:ea typeface="Calibri"/>
                <a:cs typeface="Calibri"/>
                <a:sym typeface="Calibri"/>
              </a:rPr>
              <a:t>, Bhagyashree Alhat</a:t>
            </a:r>
            <a:endParaRPr sz="1400">
              <a:highlight>
                <a:schemeClr val="lt1"/>
              </a:highlight>
              <a:latin typeface="Calibri"/>
              <a:ea typeface="Calibri"/>
              <a:cs typeface="Calibri"/>
              <a:sym typeface="Calibri"/>
            </a:endParaRPr>
          </a:p>
          <a:p>
            <a:pPr marL="1350010" marR="590550" lvl="0" indent="-348615" algn="l" rtl="0">
              <a:lnSpc>
                <a:spcPct val="107916"/>
              </a:lnSpc>
              <a:spcBef>
                <a:spcPts val="535"/>
              </a:spcBef>
              <a:spcAft>
                <a:spcPts val="0"/>
              </a:spcAft>
              <a:buClr>
                <a:schemeClr val="dk1"/>
              </a:buClr>
              <a:buSzPct val="100000"/>
              <a:buFont typeface="Arial"/>
              <a:buNone/>
            </a:pPr>
            <a:endParaRPr sz="1100">
              <a:highlight>
                <a:schemeClr val="lt1"/>
              </a:highlight>
              <a:latin typeface="Calibri"/>
              <a:ea typeface="Calibri"/>
              <a:cs typeface="Calibri"/>
              <a:sym typeface="Calibri"/>
            </a:endParaRPr>
          </a:p>
          <a:p>
            <a:pPr marL="6350" marR="2540" lvl="0" indent="-6350" algn="ctr" rtl="0">
              <a:lnSpc>
                <a:spcPct val="107916"/>
              </a:lnSpc>
              <a:spcBef>
                <a:spcPts val="185"/>
              </a:spcBef>
              <a:spcAft>
                <a:spcPts val="0"/>
              </a:spcAft>
              <a:buClr>
                <a:schemeClr val="dk1"/>
              </a:buClr>
              <a:buSzPct val="115789"/>
              <a:buFont typeface="Arial"/>
              <a:buNone/>
            </a:pPr>
            <a:r>
              <a:rPr lang="en" sz="950" u="sng">
                <a:solidFill>
                  <a:srgbClr val="0563C1"/>
                </a:solidFill>
                <a:highlight>
                  <a:schemeClr val="lt1"/>
                </a:highlight>
                <a:latin typeface="Courier New"/>
                <a:ea typeface="Courier New"/>
                <a:cs typeface="Courier New"/>
                <a:sym typeface="Courier New"/>
                <a:hlinkClick r:id="rId4">
                  <a:extLst>
                    <a:ext uri="{A12FA001-AC4F-418D-AE19-62706E023703}">
                      <ahyp:hlinkClr xmlns:ahyp="http://schemas.microsoft.com/office/drawing/2018/hyperlinkcolor" val="tx"/>
                    </a:ext>
                  </a:extLst>
                </a:hlinkClick>
              </a:rPr>
              <a:t>aniketyadav@mitaoe.ac.in</a:t>
            </a:r>
            <a:endParaRPr sz="950">
              <a:highlight>
                <a:schemeClr val="lt1"/>
              </a:highlight>
              <a:latin typeface="Courier New"/>
              <a:ea typeface="Courier New"/>
              <a:cs typeface="Courier New"/>
              <a:sym typeface="Courier New"/>
            </a:endParaRPr>
          </a:p>
          <a:p>
            <a:pPr marL="6350" marR="2540" lvl="0" indent="-6350" algn="ctr" rtl="0">
              <a:lnSpc>
                <a:spcPct val="107916"/>
              </a:lnSpc>
              <a:spcBef>
                <a:spcPts val="340"/>
              </a:spcBef>
              <a:spcAft>
                <a:spcPts val="0"/>
              </a:spcAft>
              <a:buClr>
                <a:schemeClr val="dk1"/>
              </a:buClr>
              <a:buSzPct val="115789"/>
              <a:buFont typeface="Arial"/>
              <a:buNone/>
            </a:pPr>
            <a:r>
              <a:rPr lang="en" sz="950" u="sng">
                <a:solidFill>
                  <a:srgbClr val="0563C1"/>
                </a:solidFill>
                <a:highlight>
                  <a:schemeClr val="lt1"/>
                </a:highlight>
                <a:latin typeface="Courier New"/>
                <a:ea typeface="Courier New"/>
                <a:cs typeface="Courier New"/>
                <a:sym typeface="Courier New"/>
                <a:hlinkClick r:id="rId5">
                  <a:extLst>
                    <a:ext uri="{A12FA001-AC4F-418D-AE19-62706E023703}">
                      <ahyp:hlinkClr xmlns:ahyp="http://schemas.microsoft.com/office/drawing/2018/hyperlinkcolor" val="tx"/>
                    </a:ext>
                  </a:extLst>
                </a:hlinkClick>
              </a:rPr>
              <a:t>sapantawane@mitaoe.ac.in</a:t>
            </a:r>
            <a:endParaRPr sz="950">
              <a:highlight>
                <a:schemeClr val="lt1"/>
              </a:highlight>
              <a:latin typeface="Courier New"/>
              <a:ea typeface="Courier New"/>
              <a:cs typeface="Courier New"/>
              <a:sym typeface="Courier New"/>
            </a:endParaRPr>
          </a:p>
          <a:p>
            <a:pPr marL="6350" marR="2540" lvl="0" indent="-6350" algn="ctr" rtl="0">
              <a:lnSpc>
                <a:spcPct val="107916"/>
              </a:lnSpc>
              <a:spcBef>
                <a:spcPts val="340"/>
              </a:spcBef>
              <a:spcAft>
                <a:spcPts val="0"/>
              </a:spcAft>
              <a:buClr>
                <a:schemeClr val="dk1"/>
              </a:buClr>
              <a:buSzPct val="115789"/>
              <a:buFont typeface="Arial"/>
              <a:buNone/>
            </a:pPr>
            <a:r>
              <a:rPr lang="en" sz="950">
                <a:highlight>
                  <a:schemeClr val="lt1"/>
                </a:highlight>
                <a:latin typeface="Courier New"/>
                <a:ea typeface="Courier New"/>
                <a:cs typeface="Courier New"/>
                <a:sym typeface="Courier New"/>
              </a:rPr>
              <a:t>bralhat@comp.maepune.ac.in</a:t>
            </a:r>
            <a:endParaRPr sz="950">
              <a:highlight>
                <a:schemeClr val="lt1"/>
              </a:highlight>
              <a:latin typeface="Courier New"/>
              <a:ea typeface="Courier New"/>
              <a:cs typeface="Courier New"/>
              <a:sym typeface="Courier New"/>
            </a:endParaRPr>
          </a:p>
          <a:p>
            <a:pPr marL="12700" lvl="0" indent="0" algn="l" rtl="0">
              <a:lnSpc>
                <a:spcPct val="115000"/>
              </a:lnSpc>
              <a:spcBef>
                <a:spcPts val="340"/>
              </a:spcBef>
              <a:spcAft>
                <a:spcPts val="0"/>
              </a:spcAft>
              <a:buClr>
                <a:schemeClr val="dk1"/>
              </a:buClr>
              <a:buSzPct val="129411"/>
              <a:buFont typeface="Arial"/>
              <a:buNone/>
            </a:pPr>
            <a:endParaRPr sz="850" b="1" u="sng">
              <a:solidFill>
                <a:srgbClr val="0563C1"/>
              </a:solidFill>
              <a:latin typeface="Courier New"/>
              <a:ea typeface="Courier New"/>
              <a:cs typeface="Courier New"/>
              <a:sym typeface="Courier New"/>
            </a:endParaRPr>
          </a:p>
          <a:p>
            <a:pPr marL="6350" marR="2540" lvl="0" indent="-6350" algn="ctr" rtl="0">
              <a:lnSpc>
                <a:spcPct val="107916"/>
              </a:lnSpc>
              <a:spcBef>
                <a:spcPts val="300"/>
              </a:spcBef>
              <a:spcAft>
                <a:spcPts val="0"/>
              </a:spcAft>
              <a:buClr>
                <a:schemeClr val="dk1"/>
              </a:buClr>
              <a:buSzPct val="115789"/>
              <a:buFont typeface="Arial"/>
              <a:buNone/>
            </a:pPr>
            <a:endParaRPr sz="950">
              <a:highlight>
                <a:schemeClr val="lt1"/>
              </a:highlight>
              <a:latin typeface="Courier New"/>
              <a:ea typeface="Courier New"/>
              <a:cs typeface="Courier New"/>
              <a:sym typeface="Courier New"/>
            </a:endParaRPr>
          </a:p>
          <a:p>
            <a:pPr marL="0" marR="2540" lvl="0" indent="0" algn="l" rtl="0">
              <a:lnSpc>
                <a:spcPct val="107916"/>
              </a:lnSpc>
              <a:spcBef>
                <a:spcPts val="340"/>
              </a:spcBef>
              <a:spcAft>
                <a:spcPts val="340"/>
              </a:spcAft>
              <a:buClr>
                <a:schemeClr val="dk1"/>
              </a:buClr>
              <a:buSzPct val="25581"/>
              <a:buFont typeface="Arial"/>
              <a:buNone/>
            </a:pPr>
            <a:endParaRPr sz="4300">
              <a:highlight>
                <a:schemeClr val="lt1"/>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txBox="1">
            <a:spLocks noGrp="1"/>
          </p:cNvSpPr>
          <p:nvPr>
            <p:ph type="body" idx="1"/>
          </p:nvPr>
        </p:nvSpPr>
        <p:spPr>
          <a:xfrm>
            <a:off x="311700" y="532075"/>
            <a:ext cx="8520600" cy="4047300"/>
          </a:xfrm>
          <a:prstGeom prst="rect">
            <a:avLst/>
          </a:prstGeom>
        </p:spPr>
        <p:txBody>
          <a:bodyPr spcFirstLastPara="1" wrap="square" lIns="91425" tIns="91425" rIns="91425" bIns="91425" anchor="t" anchorCtr="0">
            <a:normAutofit/>
          </a:bodyPr>
          <a:lstStyle/>
          <a:p>
            <a:pPr marL="0" lvl="0" indent="457200" algn="just" rtl="0">
              <a:lnSpc>
                <a:spcPct val="107916"/>
              </a:lnSpc>
              <a:spcBef>
                <a:spcPts val="0"/>
              </a:spcBef>
              <a:spcAft>
                <a:spcPts val="0"/>
              </a:spcAft>
              <a:buClr>
                <a:schemeClr val="dk1"/>
              </a:buClr>
              <a:buSzPts val="1100"/>
              <a:buFont typeface="Arial"/>
              <a:buNone/>
            </a:pPr>
            <a:r>
              <a:rPr lang="en" sz="1900" b="1">
                <a:latin typeface="Times New Roman"/>
                <a:ea typeface="Times New Roman"/>
                <a:cs typeface="Times New Roman"/>
                <a:sym typeface="Times New Roman"/>
              </a:rPr>
              <a:t>VII. METHODOLOGY</a:t>
            </a:r>
            <a:endParaRPr sz="1900" b="1">
              <a:latin typeface="Times New Roman"/>
              <a:ea typeface="Times New Roman"/>
              <a:cs typeface="Times New Roman"/>
              <a:sym typeface="Times New Roman"/>
            </a:endParaRPr>
          </a:p>
          <a:p>
            <a:pPr marL="0" lvl="0" indent="0" algn="just" rtl="0">
              <a:lnSpc>
                <a:spcPct val="107916"/>
              </a:lnSpc>
              <a:spcBef>
                <a:spcPts val="800"/>
              </a:spcBef>
              <a:spcAft>
                <a:spcPts val="0"/>
              </a:spcAft>
              <a:buClr>
                <a:schemeClr val="dk1"/>
              </a:buClr>
              <a:buSzPts val="1100"/>
              <a:buFont typeface="Arial"/>
              <a:buNone/>
            </a:pPr>
            <a:r>
              <a:rPr lang="en" sz="1600">
                <a:latin typeface="Times New Roman"/>
                <a:ea typeface="Times New Roman"/>
                <a:cs typeface="Times New Roman"/>
                <a:sym typeface="Times New Roman"/>
              </a:rPr>
              <a:t>Here first Interviewer will register on projects website for organizing and scheduling the interview, then only link will be generated for the same.</a:t>
            </a:r>
            <a:endParaRPr sz="1600">
              <a:latin typeface="Times New Roman"/>
              <a:ea typeface="Times New Roman"/>
              <a:cs typeface="Times New Roman"/>
              <a:sym typeface="Times New Roman"/>
            </a:endParaRPr>
          </a:p>
          <a:p>
            <a:pPr marL="0" lvl="0" indent="0" algn="just" rtl="0">
              <a:lnSpc>
                <a:spcPct val="107916"/>
              </a:lnSpc>
              <a:spcBef>
                <a:spcPts val="800"/>
              </a:spcBef>
              <a:spcAft>
                <a:spcPts val="0"/>
              </a:spcAft>
              <a:buClr>
                <a:schemeClr val="dk1"/>
              </a:buClr>
              <a:buSzPts val="1100"/>
              <a:buFont typeface="Arial"/>
              <a:buNone/>
            </a:pPr>
            <a:r>
              <a:rPr lang="en" sz="1600">
                <a:latin typeface="Times New Roman"/>
                <a:ea typeface="Times New Roman"/>
                <a:cs typeface="Times New Roman"/>
                <a:sym typeface="Times New Roman"/>
              </a:rPr>
              <a:t>Now on the scheduled time the Interviewer will ask the student to add to the same link for the interview.</a:t>
            </a:r>
            <a:endParaRPr sz="1600">
              <a:latin typeface="Times New Roman"/>
              <a:ea typeface="Times New Roman"/>
              <a:cs typeface="Times New Roman"/>
              <a:sym typeface="Times New Roman"/>
            </a:endParaRPr>
          </a:p>
          <a:p>
            <a:pPr marL="0" lvl="0" indent="0" algn="just" rtl="0">
              <a:lnSpc>
                <a:spcPct val="107916"/>
              </a:lnSpc>
              <a:spcBef>
                <a:spcPts val="800"/>
              </a:spcBef>
              <a:spcAft>
                <a:spcPts val="0"/>
              </a:spcAft>
              <a:buClr>
                <a:schemeClr val="dk1"/>
              </a:buClr>
              <a:buSzPts val="1100"/>
              <a:buFont typeface="Arial"/>
              <a:buNone/>
            </a:pPr>
            <a:r>
              <a:rPr lang="en" sz="1600">
                <a:latin typeface="Times New Roman"/>
                <a:ea typeface="Times New Roman"/>
                <a:cs typeface="Times New Roman"/>
                <a:sym typeface="Times New Roman"/>
              </a:rPr>
              <a:t>After joining and agreeing to all agreements, the person giving the interview will be locked on the same platform.</a:t>
            </a:r>
            <a:endParaRPr sz="1600">
              <a:latin typeface="Times New Roman"/>
              <a:ea typeface="Times New Roman"/>
              <a:cs typeface="Times New Roman"/>
              <a:sym typeface="Times New Roman"/>
            </a:endParaRPr>
          </a:p>
          <a:p>
            <a:pPr marL="0" lvl="0" indent="0" algn="just" rtl="0">
              <a:lnSpc>
                <a:spcPct val="107916"/>
              </a:lnSpc>
              <a:spcBef>
                <a:spcPts val="800"/>
              </a:spcBef>
              <a:spcAft>
                <a:spcPts val="0"/>
              </a:spcAft>
              <a:buClr>
                <a:schemeClr val="dk1"/>
              </a:buClr>
              <a:buSzPts val="1100"/>
              <a:buFont typeface="Arial"/>
              <a:buNone/>
            </a:pPr>
            <a:r>
              <a:rPr lang="en" sz="1600">
                <a:latin typeface="Times New Roman"/>
                <a:ea typeface="Times New Roman"/>
                <a:cs typeface="Times New Roman"/>
                <a:sym typeface="Times New Roman"/>
              </a:rPr>
              <a:t>Now its upto Interviewer to start the interview. He/She can access the features of tool such as  blank document, paint sheet or ask the person to write the code on IDE attached on platform.</a:t>
            </a:r>
            <a:endParaRPr sz="1600">
              <a:latin typeface="Times New Roman"/>
              <a:ea typeface="Times New Roman"/>
              <a:cs typeface="Times New Roman"/>
              <a:sym typeface="Times New Roman"/>
            </a:endParaRPr>
          </a:p>
          <a:p>
            <a:pPr marL="0" lvl="0" indent="0" algn="just" rtl="0">
              <a:lnSpc>
                <a:spcPct val="107916"/>
              </a:lnSpc>
              <a:spcBef>
                <a:spcPts val="800"/>
              </a:spcBef>
              <a:spcAft>
                <a:spcPts val="0"/>
              </a:spcAft>
              <a:buClr>
                <a:schemeClr val="dk1"/>
              </a:buClr>
              <a:buSzPts val="1100"/>
              <a:buFont typeface="Arial"/>
              <a:buNone/>
            </a:pPr>
            <a:r>
              <a:rPr lang="en" sz="1600">
                <a:latin typeface="Times New Roman"/>
                <a:ea typeface="Times New Roman"/>
                <a:cs typeface="Times New Roman"/>
                <a:sym typeface="Times New Roman"/>
              </a:rPr>
              <a:t>In this whole process data will be encrypted and stored on MongoDB for later use. Platform’s frontend is developed via HTML, CSS, JavaScript using Angular Framework.</a:t>
            </a:r>
            <a:endParaRPr sz="1600">
              <a:latin typeface="Times New Roman"/>
              <a:ea typeface="Times New Roman"/>
              <a:cs typeface="Times New Roman"/>
              <a:sym typeface="Times New Roman"/>
            </a:endParaRPr>
          </a:p>
          <a:p>
            <a:pPr marL="0" lvl="0" indent="0" algn="l" rtl="0">
              <a:spcBef>
                <a:spcPts val="800"/>
              </a:spcBef>
              <a:spcAft>
                <a:spcPts val="12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3"/>
          <p:cNvSpPr txBox="1">
            <a:spLocks noGrp="1"/>
          </p:cNvSpPr>
          <p:nvPr>
            <p:ph type="body" idx="1"/>
          </p:nvPr>
        </p:nvSpPr>
        <p:spPr>
          <a:xfrm>
            <a:off x="311700" y="468725"/>
            <a:ext cx="8520600" cy="4097700"/>
          </a:xfrm>
          <a:prstGeom prst="rect">
            <a:avLst/>
          </a:prstGeom>
        </p:spPr>
        <p:txBody>
          <a:bodyPr spcFirstLastPara="1" wrap="square" lIns="91425" tIns="91425" rIns="91425" bIns="91425" anchor="t" anchorCtr="0">
            <a:normAutofit/>
          </a:bodyPr>
          <a:lstStyle/>
          <a:p>
            <a:pPr marL="0" lvl="0" indent="0" algn="l" rtl="0">
              <a:lnSpc>
                <a:spcPct val="107916"/>
              </a:lnSpc>
              <a:spcBef>
                <a:spcPts val="0"/>
              </a:spcBef>
              <a:spcAft>
                <a:spcPts val="0"/>
              </a:spcAft>
              <a:buClr>
                <a:schemeClr val="dk1"/>
              </a:buClr>
              <a:buSzPts val="1100"/>
              <a:buFont typeface="Arial"/>
              <a:buNone/>
            </a:pPr>
            <a:endParaRPr sz="1200" b="1">
              <a:latin typeface="Times New Roman"/>
              <a:ea typeface="Times New Roman"/>
              <a:cs typeface="Times New Roman"/>
              <a:sym typeface="Times New Roman"/>
            </a:endParaRPr>
          </a:p>
          <a:p>
            <a:pPr marL="0" lvl="0" indent="0" algn="ctr" rtl="0">
              <a:lnSpc>
                <a:spcPct val="107916"/>
              </a:lnSpc>
              <a:spcBef>
                <a:spcPts val="800"/>
              </a:spcBef>
              <a:spcAft>
                <a:spcPts val="0"/>
              </a:spcAft>
              <a:buClr>
                <a:schemeClr val="dk1"/>
              </a:buClr>
              <a:buSzPts val="1100"/>
              <a:buFont typeface="Arial"/>
              <a:buNone/>
            </a:pPr>
            <a:r>
              <a:rPr lang="en" sz="1900" b="1">
                <a:latin typeface="Times New Roman"/>
                <a:ea typeface="Times New Roman"/>
                <a:cs typeface="Times New Roman"/>
                <a:sym typeface="Times New Roman"/>
              </a:rPr>
              <a:t>VIII. COMPARISON</a:t>
            </a:r>
            <a:endParaRPr sz="1900" b="1">
              <a:latin typeface="Times New Roman"/>
              <a:ea typeface="Times New Roman"/>
              <a:cs typeface="Times New Roman"/>
              <a:sym typeface="Times New Roman"/>
            </a:endParaRPr>
          </a:p>
          <a:p>
            <a:pPr marL="0" lvl="0" indent="0" algn="just" rtl="0">
              <a:lnSpc>
                <a:spcPct val="107916"/>
              </a:lnSpc>
              <a:spcBef>
                <a:spcPts val="800"/>
              </a:spcBef>
              <a:spcAft>
                <a:spcPts val="0"/>
              </a:spcAft>
              <a:buClr>
                <a:schemeClr val="dk1"/>
              </a:buClr>
              <a:buSzPts val="1100"/>
              <a:buFont typeface="Arial"/>
              <a:buNone/>
            </a:pPr>
            <a:r>
              <a:rPr lang="en" sz="1600">
                <a:latin typeface="Times New Roman"/>
                <a:ea typeface="Times New Roman"/>
                <a:cs typeface="Times New Roman"/>
                <a:sym typeface="Times New Roman"/>
              </a:rPr>
              <a:t>User testing, this approach is beneficial in two ways: communication, in addition to source-code editing. and tools for practitioners collaborating on data use to collaborate on data. Participants were recruited in two ways to reduce confusion and limit unsolicited emails, the institution’s computer science department. students and faculty. These contacts were generally computer science (or related) department. separately. Second, the recruitment email was sent to well professional announcements and international institutions. perceptions of the aforementioned applications was administered online through Qualtrics. In total, there were 23 faculty responses . Most faculty respondents (18/23) reported collaborating in realt ime. laborations. with specific examples from the survey responses. transfer, and DevOps. We see a lot of overlap in the types tools. Due to space constraints, some applications are not included in the table. Docs specifically. Two students did not mention currently . difficult to set up. laborations were mostly done through pair programming. Students revealed a desire for additional support. point things out. Our previous research confirmed similar.</a:t>
            </a:r>
            <a:endParaRPr sz="1600">
              <a:latin typeface="Times New Roman"/>
              <a:ea typeface="Times New Roman"/>
              <a:cs typeface="Times New Roman"/>
              <a:sym typeface="Times New Roman"/>
            </a:endParaRPr>
          </a:p>
          <a:p>
            <a:pPr marL="0" lvl="0" indent="0" algn="l" rtl="0">
              <a:spcBef>
                <a:spcPts val="800"/>
              </a:spcBef>
              <a:spcAft>
                <a:spcPts val="12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311700" y="315925"/>
            <a:ext cx="8520600" cy="697500"/>
          </a:xfrm>
          <a:prstGeom prst="rect">
            <a:avLst/>
          </a:prstGeom>
        </p:spPr>
        <p:txBody>
          <a:bodyPr spcFirstLastPara="1" wrap="square" lIns="91425" tIns="91425" rIns="91425" bIns="91425" anchor="b" anchorCtr="0">
            <a:normAutofit/>
          </a:bodyPr>
          <a:lstStyle/>
          <a:p>
            <a:pPr marL="0" lvl="0" indent="0" algn="ctr" rtl="0">
              <a:lnSpc>
                <a:spcPct val="107916"/>
              </a:lnSpc>
              <a:spcBef>
                <a:spcPts val="0"/>
              </a:spcBef>
              <a:spcAft>
                <a:spcPts val="800"/>
              </a:spcAft>
              <a:buClr>
                <a:schemeClr val="dk1"/>
              </a:buClr>
              <a:buSzPts val="1100"/>
              <a:buFont typeface="Arial"/>
              <a:buNone/>
            </a:pPr>
            <a:r>
              <a:rPr lang="en" sz="1900" b="1">
                <a:latin typeface="Times New Roman"/>
                <a:ea typeface="Times New Roman"/>
                <a:cs typeface="Times New Roman"/>
                <a:sym typeface="Times New Roman"/>
              </a:rPr>
              <a:t>IX. TECHNIQUES</a:t>
            </a:r>
            <a:endParaRPr sz="4900"/>
          </a:p>
        </p:txBody>
      </p:sp>
      <p:sp>
        <p:nvSpPr>
          <p:cNvPr id="122" name="Google Shape;122;p24"/>
          <p:cNvSpPr txBox="1"/>
          <p:nvPr/>
        </p:nvSpPr>
        <p:spPr>
          <a:xfrm>
            <a:off x="4984475" y="4431950"/>
            <a:ext cx="3000000" cy="369300"/>
          </a:xfrm>
          <a:prstGeom prst="rect">
            <a:avLst/>
          </a:prstGeom>
          <a:noFill/>
          <a:ln>
            <a:noFill/>
          </a:ln>
        </p:spPr>
        <p:txBody>
          <a:bodyPr spcFirstLastPara="1" wrap="square" lIns="91425" tIns="91425" rIns="91425" bIns="91425" anchor="t" anchorCtr="0">
            <a:spAutoFit/>
          </a:bodyPr>
          <a:lstStyle/>
          <a:p>
            <a:pPr marL="457200" lvl="0" indent="0" algn="l" rtl="0">
              <a:lnSpc>
                <a:spcPct val="107916"/>
              </a:lnSpc>
              <a:spcBef>
                <a:spcPts val="0"/>
              </a:spcBef>
              <a:spcAft>
                <a:spcPts val="0"/>
              </a:spcAft>
              <a:buNone/>
            </a:pPr>
            <a:r>
              <a:rPr lang="en" sz="1200" b="1">
                <a:solidFill>
                  <a:schemeClr val="dk1"/>
                </a:solidFill>
                <a:latin typeface="Times New Roman"/>
                <a:ea typeface="Times New Roman"/>
                <a:cs typeface="Times New Roman"/>
                <a:sym typeface="Times New Roman"/>
              </a:rPr>
              <a:t>Fig. 1. Block Diagram</a:t>
            </a:r>
            <a:endParaRPr/>
          </a:p>
        </p:txBody>
      </p:sp>
      <p:sp>
        <p:nvSpPr>
          <p:cNvPr id="123" name="Google Shape;123;p24"/>
          <p:cNvSpPr txBox="1"/>
          <p:nvPr/>
        </p:nvSpPr>
        <p:spPr>
          <a:xfrm>
            <a:off x="363375" y="1870225"/>
            <a:ext cx="3685200" cy="2409000"/>
          </a:xfrm>
          <a:prstGeom prst="rect">
            <a:avLst/>
          </a:prstGeom>
          <a:noFill/>
          <a:ln>
            <a:noFill/>
          </a:ln>
        </p:spPr>
        <p:txBody>
          <a:bodyPr spcFirstLastPara="1" wrap="square" lIns="91425" tIns="91425" rIns="91425" bIns="91425" anchor="t" anchorCtr="0">
            <a:spAutoFit/>
          </a:bodyPr>
          <a:lstStyle/>
          <a:p>
            <a:pPr marL="457200" lvl="0" indent="-323850" algn="l" rtl="0">
              <a:lnSpc>
                <a:spcPct val="107916"/>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For the Front-End part we had used HTML, CSS and JavaScript using Angular framework.</a:t>
            </a:r>
            <a:endParaRPr sz="1500" b="1">
              <a:solidFill>
                <a:schemeClr val="dk1"/>
              </a:solidFill>
              <a:latin typeface="Times New Roman"/>
              <a:ea typeface="Times New Roman"/>
              <a:cs typeface="Times New Roman"/>
              <a:sym typeface="Times New Roman"/>
            </a:endParaRPr>
          </a:p>
          <a:p>
            <a:pPr marL="457200" lvl="0" indent="-323850" algn="l" rtl="0">
              <a:lnSpc>
                <a:spcPct val="107916"/>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In project we had implemented MEAN stake over MERN.</a:t>
            </a:r>
            <a:endParaRPr sz="1500" b="1">
              <a:solidFill>
                <a:schemeClr val="dk1"/>
              </a:solidFill>
              <a:latin typeface="Times New Roman"/>
              <a:ea typeface="Times New Roman"/>
              <a:cs typeface="Times New Roman"/>
              <a:sym typeface="Times New Roman"/>
            </a:endParaRPr>
          </a:p>
          <a:p>
            <a:pPr marL="457200" lvl="0" indent="-323850" algn="l" rtl="0">
              <a:lnSpc>
                <a:spcPct val="107916"/>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For Backend we had used MongoDB.</a:t>
            </a:r>
            <a:endParaRPr sz="1500" b="1">
              <a:solidFill>
                <a:schemeClr val="dk1"/>
              </a:solidFill>
              <a:latin typeface="Times New Roman"/>
              <a:ea typeface="Times New Roman"/>
              <a:cs typeface="Times New Roman"/>
              <a:sym typeface="Times New Roman"/>
            </a:endParaRPr>
          </a:p>
          <a:p>
            <a:pPr marL="457200" lvl="0" indent="-323850" algn="l" rtl="0">
              <a:lnSpc>
                <a:spcPct val="107916"/>
              </a:lnSpc>
              <a:spcBef>
                <a:spcPts val="0"/>
              </a:spcBef>
              <a:spcAft>
                <a:spcPts val="80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We implemented socket.io for connecting various nodes over local host</a:t>
            </a:r>
            <a:endParaRPr sz="1700"/>
          </a:p>
        </p:txBody>
      </p:sp>
      <p:pic>
        <p:nvPicPr>
          <p:cNvPr id="124" name="Google Shape;124;p24"/>
          <p:cNvPicPr preferRelativeResize="0"/>
          <p:nvPr/>
        </p:nvPicPr>
        <p:blipFill>
          <a:blip r:embed="rId3">
            <a:alphaModFix/>
          </a:blip>
          <a:stretch>
            <a:fillRect/>
          </a:stretch>
        </p:blipFill>
        <p:spPr>
          <a:xfrm>
            <a:off x="4200975" y="1165825"/>
            <a:ext cx="4790626" cy="272918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25"/>
          <p:cNvPicPr preferRelativeResize="0"/>
          <p:nvPr/>
        </p:nvPicPr>
        <p:blipFill>
          <a:blip r:embed="rId3">
            <a:alphaModFix/>
          </a:blip>
          <a:stretch>
            <a:fillRect/>
          </a:stretch>
        </p:blipFill>
        <p:spPr>
          <a:xfrm>
            <a:off x="4737375" y="590075"/>
            <a:ext cx="3725325" cy="3172450"/>
          </a:xfrm>
          <a:prstGeom prst="rect">
            <a:avLst/>
          </a:prstGeom>
          <a:noFill/>
          <a:ln>
            <a:noFill/>
          </a:ln>
        </p:spPr>
      </p:pic>
      <p:sp>
        <p:nvSpPr>
          <p:cNvPr id="130" name="Google Shape;130;p25"/>
          <p:cNvSpPr txBox="1"/>
          <p:nvPr/>
        </p:nvSpPr>
        <p:spPr>
          <a:xfrm>
            <a:off x="4870925" y="3959800"/>
            <a:ext cx="3000000" cy="369300"/>
          </a:xfrm>
          <a:prstGeom prst="rect">
            <a:avLst/>
          </a:prstGeom>
          <a:noFill/>
          <a:ln>
            <a:noFill/>
          </a:ln>
        </p:spPr>
        <p:txBody>
          <a:bodyPr spcFirstLastPara="1" wrap="square" lIns="91425" tIns="91425" rIns="91425" bIns="91425" anchor="t" anchorCtr="0">
            <a:spAutoFit/>
          </a:bodyPr>
          <a:lstStyle/>
          <a:p>
            <a:pPr marL="457200" lvl="0" indent="0" algn="l" rtl="0">
              <a:lnSpc>
                <a:spcPct val="107916"/>
              </a:lnSpc>
              <a:spcBef>
                <a:spcPts val="0"/>
              </a:spcBef>
              <a:spcAft>
                <a:spcPts val="0"/>
              </a:spcAft>
              <a:buNone/>
            </a:pPr>
            <a:r>
              <a:rPr lang="en" sz="1200" b="1">
                <a:solidFill>
                  <a:schemeClr val="dk1"/>
                </a:solidFill>
                <a:latin typeface="Times New Roman"/>
                <a:ea typeface="Times New Roman"/>
                <a:cs typeface="Times New Roman"/>
                <a:sym typeface="Times New Roman"/>
              </a:rPr>
              <a:t>Fig.3 Activity Diagram</a:t>
            </a:r>
            <a:endParaRPr/>
          </a:p>
        </p:txBody>
      </p:sp>
      <p:pic>
        <p:nvPicPr>
          <p:cNvPr id="131" name="Google Shape;131;p25"/>
          <p:cNvPicPr preferRelativeResize="0"/>
          <p:nvPr/>
        </p:nvPicPr>
        <p:blipFill>
          <a:blip r:embed="rId4">
            <a:alphaModFix/>
          </a:blip>
          <a:stretch>
            <a:fillRect/>
          </a:stretch>
        </p:blipFill>
        <p:spPr>
          <a:xfrm>
            <a:off x="311700" y="590075"/>
            <a:ext cx="4425675" cy="3428225"/>
          </a:xfrm>
          <a:prstGeom prst="rect">
            <a:avLst/>
          </a:prstGeom>
          <a:noFill/>
          <a:ln>
            <a:noFill/>
          </a:ln>
        </p:spPr>
      </p:pic>
      <p:sp>
        <p:nvSpPr>
          <p:cNvPr id="132" name="Google Shape;132;p25"/>
          <p:cNvSpPr txBox="1"/>
          <p:nvPr/>
        </p:nvSpPr>
        <p:spPr>
          <a:xfrm>
            <a:off x="674363" y="4144050"/>
            <a:ext cx="3000000" cy="369300"/>
          </a:xfrm>
          <a:prstGeom prst="rect">
            <a:avLst/>
          </a:prstGeom>
          <a:noFill/>
          <a:ln>
            <a:noFill/>
          </a:ln>
        </p:spPr>
        <p:txBody>
          <a:bodyPr spcFirstLastPara="1" wrap="square" lIns="91425" tIns="91425" rIns="91425" bIns="91425" anchor="t" anchorCtr="0">
            <a:spAutoFit/>
          </a:bodyPr>
          <a:lstStyle/>
          <a:p>
            <a:pPr marL="457200" lvl="0" indent="0" algn="l" rtl="0">
              <a:lnSpc>
                <a:spcPct val="107916"/>
              </a:lnSpc>
              <a:spcBef>
                <a:spcPts val="0"/>
              </a:spcBef>
              <a:spcAft>
                <a:spcPts val="0"/>
              </a:spcAft>
              <a:buNone/>
            </a:pPr>
            <a:r>
              <a:rPr lang="en" sz="1200" b="1">
                <a:solidFill>
                  <a:schemeClr val="dk1"/>
                </a:solidFill>
                <a:latin typeface="Times New Roman"/>
                <a:ea typeface="Times New Roman"/>
                <a:cs typeface="Times New Roman"/>
                <a:sym typeface="Times New Roman"/>
              </a:rPr>
              <a:t>Fig.2 Sequence diagram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6"/>
          <p:cNvSpPr txBox="1">
            <a:spLocks noGrp="1"/>
          </p:cNvSpPr>
          <p:nvPr>
            <p:ph type="title"/>
          </p:nvPr>
        </p:nvSpPr>
        <p:spPr>
          <a:xfrm>
            <a:off x="311700" y="-55775"/>
            <a:ext cx="8520600" cy="588000"/>
          </a:xfrm>
          <a:prstGeom prst="rect">
            <a:avLst/>
          </a:prstGeom>
        </p:spPr>
        <p:txBody>
          <a:bodyPr spcFirstLastPara="1" wrap="square" lIns="91425" tIns="91425" rIns="91425" bIns="91425" anchor="b" anchorCtr="0">
            <a:normAutofit fontScale="90000"/>
          </a:bodyPr>
          <a:lstStyle/>
          <a:p>
            <a:pPr marL="0" lvl="0" indent="0" algn="ctr" rtl="0">
              <a:lnSpc>
                <a:spcPct val="107916"/>
              </a:lnSpc>
              <a:spcBef>
                <a:spcPts val="0"/>
              </a:spcBef>
              <a:spcAft>
                <a:spcPts val="800"/>
              </a:spcAft>
              <a:buClr>
                <a:schemeClr val="dk1"/>
              </a:buClr>
              <a:buSzPts val="1100"/>
              <a:buFont typeface="Arial"/>
              <a:buNone/>
            </a:pPr>
            <a:r>
              <a:rPr lang="en" sz="2000" b="1">
                <a:latin typeface="Times New Roman"/>
                <a:ea typeface="Times New Roman"/>
                <a:cs typeface="Times New Roman"/>
                <a:sym typeface="Times New Roman"/>
              </a:rPr>
              <a:t>X. RESULT</a:t>
            </a:r>
            <a:endParaRPr sz="5000"/>
          </a:p>
        </p:txBody>
      </p:sp>
      <p:sp>
        <p:nvSpPr>
          <p:cNvPr id="138" name="Google Shape;138;p26"/>
          <p:cNvSpPr txBox="1">
            <a:spLocks noGrp="1"/>
          </p:cNvSpPr>
          <p:nvPr>
            <p:ph type="body" idx="1"/>
          </p:nvPr>
        </p:nvSpPr>
        <p:spPr>
          <a:xfrm>
            <a:off x="191150" y="684100"/>
            <a:ext cx="8520600" cy="4155300"/>
          </a:xfrm>
          <a:prstGeom prst="rect">
            <a:avLst/>
          </a:prstGeom>
        </p:spPr>
        <p:txBody>
          <a:bodyPr spcFirstLastPara="1" wrap="square" lIns="91425" tIns="91425" rIns="91425" bIns="91425" anchor="t" anchorCtr="0">
            <a:normAutofit/>
          </a:bodyPr>
          <a:lstStyle/>
          <a:p>
            <a:pPr marL="0" lvl="0" indent="0" algn="ctr" rtl="0">
              <a:lnSpc>
                <a:spcPct val="107916"/>
              </a:lnSpc>
              <a:spcBef>
                <a:spcPts val="0"/>
              </a:spcBef>
              <a:spcAft>
                <a:spcPts val="0"/>
              </a:spcAft>
              <a:buClr>
                <a:schemeClr val="dk1"/>
              </a:buClr>
              <a:buSzPts val="1100"/>
              <a:buFont typeface="Arial"/>
              <a:buNone/>
            </a:pPr>
            <a:endParaRPr sz="1200" b="1">
              <a:latin typeface="Times New Roman"/>
              <a:ea typeface="Times New Roman"/>
              <a:cs typeface="Times New Roman"/>
              <a:sym typeface="Times New Roman"/>
            </a:endParaRPr>
          </a:p>
          <a:p>
            <a:pPr marL="457200" lvl="0" indent="-330200" algn="just" rtl="0">
              <a:lnSpc>
                <a:spcPct val="107916"/>
              </a:lnSpc>
              <a:spcBef>
                <a:spcPts val="800"/>
              </a:spcBef>
              <a:spcAft>
                <a:spcPts val="0"/>
              </a:spcAft>
              <a:buSzPts val="1600"/>
              <a:buFont typeface="Times New Roman"/>
              <a:buChar char="●"/>
            </a:pPr>
            <a:r>
              <a:rPr lang="en" sz="1600">
                <a:latin typeface="Times New Roman"/>
                <a:ea typeface="Times New Roman"/>
                <a:cs typeface="Times New Roman"/>
                <a:sym typeface="Times New Roman"/>
              </a:rPr>
              <a:t>Connection was successfully established using socket.io</a:t>
            </a:r>
            <a:endParaRPr sz="1600">
              <a:latin typeface="Times New Roman"/>
              <a:ea typeface="Times New Roman"/>
              <a:cs typeface="Times New Roman"/>
              <a:sym typeface="Times New Roman"/>
            </a:endParaRPr>
          </a:p>
          <a:p>
            <a:pPr marL="457200" lvl="0" indent="-330200" algn="just" rtl="0">
              <a:lnSpc>
                <a:spcPct val="107916"/>
              </a:lnSpc>
              <a:spcBef>
                <a:spcPts val="0"/>
              </a:spcBef>
              <a:spcAft>
                <a:spcPts val="0"/>
              </a:spcAft>
              <a:buSzPts val="1600"/>
              <a:buFont typeface="Times New Roman"/>
              <a:buChar char="●"/>
            </a:pPr>
            <a:r>
              <a:rPr lang="en" sz="1600">
                <a:latin typeface="Times New Roman"/>
                <a:ea typeface="Times New Roman"/>
                <a:cs typeface="Times New Roman"/>
                <a:sym typeface="Times New Roman"/>
              </a:rPr>
              <a:t>Data processed in IDE is stored in backend using MongoDB.</a:t>
            </a:r>
            <a:endParaRPr sz="1600">
              <a:latin typeface="Times New Roman"/>
              <a:ea typeface="Times New Roman"/>
              <a:cs typeface="Times New Roman"/>
              <a:sym typeface="Times New Roman"/>
            </a:endParaRPr>
          </a:p>
          <a:p>
            <a:pPr marL="457200" lvl="0" indent="-304800" algn="just" rtl="0">
              <a:lnSpc>
                <a:spcPct val="107916"/>
              </a:lnSpc>
              <a:spcBef>
                <a:spcPts val="0"/>
              </a:spcBef>
              <a:spcAft>
                <a:spcPts val="800"/>
              </a:spcAft>
              <a:buSzPts val="1200"/>
              <a:buFont typeface="Times New Roman"/>
              <a:buChar char="●"/>
            </a:pPr>
            <a:r>
              <a:rPr lang="en" sz="1600">
                <a:latin typeface="Times New Roman"/>
                <a:ea typeface="Times New Roman"/>
                <a:cs typeface="Times New Roman"/>
                <a:sym typeface="Times New Roman"/>
              </a:rPr>
              <a:t>Deployment was successfully done at Heroku platform.</a:t>
            </a:r>
            <a:r>
              <a:rPr lang="en" sz="1200">
                <a:latin typeface="Times New Roman"/>
                <a:ea typeface="Times New Roman"/>
                <a:cs typeface="Times New Roman"/>
                <a:sym typeface="Times New Roman"/>
              </a:rPr>
              <a:t> </a:t>
            </a:r>
            <a:endParaRPr/>
          </a:p>
        </p:txBody>
      </p:sp>
      <p:sp>
        <p:nvSpPr>
          <p:cNvPr id="139" name="Google Shape;139;p26"/>
          <p:cNvSpPr txBox="1"/>
          <p:nvPr/>
        </p:nvSpPr>
        <p:spPr>
          <a:xfrm>
            <a:off x="2387100" y="4289600"/>
            <a:ext cx="2184900" cy="684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latin typeface="Times New Roman"/>
                <a:ea typeface="Times New Roman"/>
                <a:cs typeface="Times New Roman"/>
                <a:sym typeface="Times New Roman"/>
              </a:rPr>
              <a:t>Fig. 4 &amp; 5 Implemented model </a:t>
            </a:r>
            <a:endParaRPr/>
          </a:p>
        </p:txBody>
      </p:sp>
      <p:pic>
        <p:nvPicPr>
          <p:cNvPr id="140" name="Google Shape;140;p26"/>
          <p:cNvPicPr preferRelativeResize="0"/>
          <p:nvPr/>
        </p:nvPicPr>
        <p:blipFill>
          <a:blip r:embed="rId3">
            <a:alphaModFix/>
          </a:blip>
          <a:stretch>
            <a:fillRect/>
          </a:stretch>
        </p:blipFill>
        <p:spPr>
          <a:xfrm>
            <a:off x="646100" y="1989000"/>
            <a:ext cx="6587727" cy="27271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145" name="Google Shape;145;p27"/>
          <p:cNvPicPr preferRelativeResize="0"/>
          <p:nvPr/>
        </p:nvPicPr>
        <p:blipFill>
          <a:blip r:embed="rId3">
            <a:alphaModFix/>
          </a:blip>
          <a:stretch>
            <a:fillRect/>
          </a:stretch>
        </p:blipFill>
        <p:spPr>
          <a:xfrm>
            <a:off x="152400" y="152400"/>
            <a:ext cx="8839198" cy="431704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FBCD336-650D-38C1-E421-BA639731BCBA}"/>
              </a:ext>
            </a:extLst>
          </p:cNvPr>
          <p:cNvPicPr>
            <a:picLocks noChangeAspect="1"/>
          </p:cNvPicPr>
          <p:nvPr/>
        </p:nvPicPr>
        <p:blipFill>
          <a:blip r:embed="rId2"/>
          <a:stretch>
            <a:fillRect/>
          </a:stretch>
        </p:blipFill>
        <p:spPr>
          <a:xfrm>
            <a:off x="294167" y="974462"/>
            <a:ext cx="8555665" cy="3978523"/>
          </a:xfrm>
          <a:prstGeom prst="rect">
            <a:avLst/>
          </a:prstGeom>
        </p:spPr>
      </p:pic>
      <p:sp>
        <p:nvSpPr>
          <p:cNvPr id="4" name="TextBox 3">
            <a:extLst>
              <a:ext uri="{FF2B5EF4-FFF2-40B4-BE49-F238E27FC236}">
                <a16:creationId xmlns:a16="http://schemas.microsoft.com/office/drawing/2014/main" id="{A4190F89-401B-4F1E-19EB-0A6D68E448E4}"/>
              </a:ext>
            </a:extLst>
          </p:cNvPr>
          <p:cNvSpPr txBox="1"/>
          <p:nvPr/>
        </p:nvSpPr>
        <p:spPr>
          <a:xfrm>
            <a:off x="708837" y="439479"/>
            <a:ext cx="6088912" cy="307777"/>
          </a:xfrm>
          <a:prstGeom prst="rect">
            <a:avLst/>
          </a:prstGeom>
          <a:noFill/>
        </p:spPr>
        <p:txBody>
          <a:bodyPr wrap="square" rtlCol="0">
            <a:spAutoFit/>
          </a:bodyPr>
          <a:lstStyle/>
          <a:p>
            <a:r>
              <a:rPr lang="en-IN" dirty="0"/>
              <a:t>Live collaborating </a:t>
            </a:r>
          </a:p>
        </p:txBody>
      </p:sp>
    </p:spTree>
    <p:extLst>
      <p:ext uri="{BB962C8B-B14F-4D97-AF65-F5344CB8AC3E}">
        <p14:creationId xmlns:p14="http://schemas.microsoft.com/office/powerpoint/2010/main" val="15526572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8"/>
          <p:cNvSpPr txBox="1">
            <a:spLocks noGrp="1"/>
          </p:cNvSpPr>
          <p:nvPr>
            <p:ph type="body" idx="1"/>
          </p:nvPr>
        </p:nvSpPr>
        <p:spPr>
          <a:xfrm>
            <a:off x="311700" y="430725"/>
            <a:ext cx="8520600" cy="4148400"/>
          </a:xfrm>
          <a:prstGeom prst="rect">
            <a:avLst/>
          </a:prstGeom>
        </p:spPr>
        <p:txBody>
          <a:bodyPr spcFirstLastPara="1" wrap="square" lIns="91425" tIns="91425" rIns="91425" bIns="91425" anchor="t" anchorCtr="0">
            <a:normAutofit/>
          </a:bodyPr>
          <a:lstStyle/>
          <a:p>
            <a:pPr marL="0" lvl="0" indent="0" algn="ctr" rtl="0">
              <a:lnSpc>
                <a:spcPct val="107916"/>
              </a:lnSpc>
              <a:spcBef>
                <a:spcPts val="0"/>
              </a:spcBef>
              <a:spcAft>
                <a:spcPts val="0"/>
              </a:spcAft>
              <a:buClr>
                <a:schemeClr val="dk1"/>
              </a:buClr>
              <a:buSzPts val="1100"/>
              <a:buFont typeface="Arial"/>
              <a:buNone/>
            </a:pPr>
            <a:r>
              <a:rPr lang="en" sz="1900" b="1">
                <a:latin typeface="Times New Roman"/>
                <a:ea typeface="Times New Roman"/>
                <a:cs typeface="Times New Roman"/>
                <a:sym typeface="Times New Roman"/>
              </a:rPr>
              <a:t>XI. CONCLUSION</a:t>
            </a:r>
            <a:endParaRPr sz="1900" b="1">
              <a:latin typeface="Times New Roman"/>
              <a:ea typeface="Times New Roman"/>
              <a:cs typeface="Times New Roman"/>
              <a:sym typeface="Times New Roman"/>
            </a:endParaRPr>
          </a:p>
          <a:p>
            <a:pPr marL="0" lvl="0" indent="0" algn="ctr" rtl="0">
              <a:lnSpc>
                <a:spcPct val="107916"/>
              </a:lnSpc>
              <a:spcBef>
                <a:spcPts val="800"/>
              </a:spcBef>
              <a:spcAft>
                <a:spcPts val="0"/>
              </a:spcAft>
              <a:buClr>
                <a:schemeClr val="dk1"/>
              </a:buClr>
              <a:buSzPts val="1100"/>
              <a:buFont typeface="Arial"/>
              <a:buNone/>
            </a:pPr>
            <a:endParaRPr sz="1200" b="1">
              <a:latin typeface="Times New Roman"/>
              <a:ea typeface="Times New Roman"/>
              <a:cs typeface="Times New Roman"/>
              <a:sym typeface="Times New Roman"/>
            </a:endParaRPr>
          </a:p>
          <a:p>
            <a:pPr marL="0" lvl="0" indent="0" algn="just" rtl="0">
              <a:lnSpc>
                <a:spcPct val="107916"/>
              </a:lnSpc>
              <a:spcBef>
                <a:spcPts val="800"/>
              </a:spcBef>
              <a:spcAft>
                <a:spcPts val="0"/>
              </a:spcAft>
              <a:buClr>
                <a:schemeClr val="dk1"/>
              </a:buClr>
              <a:buSzPts val="1100"/>
              <a:buFont typeface="Arial"/>
              <a:buNone/>
            </a:pPr>
            <a:r>
              <a:rPr lang="en" sz="1500">
                <a:latin typeface="Times New Roman"/>
                <a:ea typeface="Times New Roman"/>
                <a:cs typeface="Times New Roman"/>
                <a:sym typeface="Times New Roman"/>
              </a:rPr>
              <a:t>●</a:t>
            </a:r>
            <a:r>
              <a:rPr lang="en" sz="1200">
                <a:latin typeface="Times New Roman"/>
                <a:ea typeface="Times New Roman"/>
                <a:cs typeface="Times New Roman"/>
                <a:sym typeface="Times New Roman"/>
              </a:rPr>
              <a:t> </a:t>
            </a:r>
            <a:r>
              <a:rPr lang="en" sz="1500">
                <a:latin typeface="Times New Roman"/>
                <a:ea typeface="Times New Roman"/>
                <a:cs typeface="Times New Roman"/>
                <a:sym typeface="Times New Roman"/>
              </a:rPr>
              <a:t>Each collaborator will hold a copy of the shared document along with the server.</a:t>
            </a:r>
            <a:endParaRPr sz="1500">
              <a:latin typeface="Times New Roman"/>
              <a:ea typeface="Times New Roman"/>
              <a:cs typeface="Times New Roman"/>
              <a:sym typeface="Times New Roman"/>
            </a:endParaRPr>
          </a:p>
          <a:p>
            <a:pPr marL="0" lvl="0" indent="0" algn="just" rtl="0">
              <a:lnSpc>
                <a:spcPct val="107916"/>
              </a:lnSpc>
              <a:spcBef>
                <a:spcPts val="800"/>
              </a:spcBef>
              <a:spcAft>
                <a:spcPts val="0"/>
              </a:spcAft>
              <a:buClr>
                <a:schemeClr val="dk1"/>
              </a:buClr>
              <a:buSzPts val="1100"/>
              <a:buFont typeface="Arial"/>
              <a:buNone/>
            </a:pPr>
            <a:r>
              <a:rPr lang="en" sz="1500">
                <a:latin typeface="Times New Roman"/>
                <a:ea typeface="Times New Roman"/>
                <a:cs typeface="Times New Roman"/>
                <a:sym typeface="Times New Roman"/>
              </a:rPr>
              <a:t> ● In case different users are updating different part of the same document, server applies the changes to its copy and forwards the changes to other collaborators. </a:t>
            </a:r>
            <a:endParaRPr sz="1500">
              <a:latin typeface="Times New Roman"/>
              <a:ea typeface="Times New Roman"/>
              <a:cs typeface="Times New Roman"/>
              <a:sym typeface="Times New Roman"/>
            </a:endParaRPr>
          </a:p>
          <a:p>
            <a:pPr marL="0" lvl="0" indent="0" algn="just" rtl="0">
              <a:lnSpc>
                <a:spcPct val="107916"/>
              </a:lnSpc>
              <a:spcBef>
                <a:spcPts val="800"/>
              </a:spcBef>
              <a:spcAft>
                <a:spcPts val="0"/>
              </a:spcAft>
              <a:buClr>
                <a:schemeClr val="dk1"/>
              </a:buClr>
              <a:buSzPts val="1100"/>
              <a:buFont typeface="Arial"/>
              <a:buNone/>
            </a:pPr>
            <a:r>
              <a:rPr lang="en" sz="1500">
                <a:latin typeface="Times New Roman"/>
                <a:ea typeface="Times New Roman"/>
                <a:cs typeface="Times New Roman"/>
                <a:sym typeface="Times New Roman"/>
              </a:rPr>
              <a:t>● Socket.io works properly for proper implementation of the project. </a:t>
            </a:r>
            <a:endParaRPr sz="1500">
              <a:latin typeface="Times New Roman"/>
              <a:ea typeface="Times New Roman"/>
              <a:cs typeface="Times New Roman"/>
              <a:sym typeface="Times New Roman"/>
            </a:endParaRPr>
          </a:p>
          <a:p>
            <a:pPr marL="0" lvl="0" indent="0" algn="just" rtl="0">
              <a:lnSpc>
                <a:spcPct val="107916"/>
              </a:lnSpc>
              <a:spcBef>
                <a:spcPts val="800"/>
              </a:spcBef>
              <a:spcAft>
                <a:spcPts val="0"/>
              </a:spcAft>
              <a:buClr>
                <a:schemeClr val="dk1"/>
              </a:buClr>
              <a:buSzPts val="1100"/>
              <a:buFont typeface="Arial"/>
              <a:buNone/>
            </a:pPr>
            <a:r>
              <a:rPr lang="en" sz="1500">
                <a:latin typeface="Times New Roman"/>
                <a:ea typeface="Times New Roman"/>
                <a:cs typeface="Times New Roman"/>
                <a:sym typeface="Times New Roman"/>
              </a:rPr>
              <a:t>● Security has been increased via using multi-digit roomID code.</a:t>
            </a:r>
            <a:endParaRPr sz="1500">
              <a:latin typeface="Times New Roman"/>
              <a:ea typeface="Times New Roman"/>
              <a:cs typeface="Times New Roman"/>
              <a:sym typeface="Times New Roman"/>
            </a:endParaRPr>
          </a:p>
          <a:p>
            <a:pPr marL="0" lvl="0" indent="0" algn="l" rtl="0">
              <a:spcBef>
                <a:spcPts val="800"/>
              </a:spcBef>
              <a:spcAft>
                <a:spcPts val="120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9"/>
          <p:cNvSpPr txBox="1">
            <a:spLocks noGrp="1"/>
          </p:cNvSpPr>
          <p:nvPr>
            <p:ph type="title"/>
          </p:nvPr>
        </p:nvSpPr>
        <p:spPr>
          <a:xfrm>
            <a:off x="311700" y="315925"/>
            <a:ext cx="8520600" cy="621600"/>
          </a:xfrm>
          <a:prstGeom prst="rect">
            <a:avLst/>
          </a:prstGeom>
        </p:spPr>
        <p:txBody>
          <a:bodyPr spcFirstLastPara="1" wrap="square" lIns="91425" tIns="91425" rIns="91425" bIns="91425" anchor="b" anchorCtr="0">
            <a:normAutofit/>
          </a:bodyPr>
          <a:lstStyle/>
          <a:p>
            <a:pPr marL="0" lvl="0" indent="0" algn="ctr" rtl="0">
              <a:lnSpc>
                <a:spcPct val="107916"/>
              </a:lnSpc>
              <a:spcBef>
                <a:spcPts val="0"/>
              </a:spcBef>
              <a:spcAft>
                <a:spcPts val="800"/>
              </a:spcAft>
              <a:buClr>
                <a:schemeClr val="dk1"/>
              </a:buClr>
              <a:buSzPts val="1100"/>
              <a:buFont typeface="Arial"/>
              <a:buNone/>
            </a:pPr>
            <a:r>
              <a:rPr lang="en" sz="1900" b="1">
                <a:latin typeface="Times New Roman"/>
                <a:ea typeface="Times New Roman"/>
                <a:cs typeface="Times New Roman"/>
                <a:sym typeface="Times New Roman"/>
              </a:rPr>
              <a:t>XII. REFERENCES</a:t>
            </a:r>
            <a:endParaRPr sz="4900"/>
          </a:p>
        </p:txBody>
      </p:sp>
      <p:sp>
        <p:nvSpPr>
          <p:cNvPr id="156" name="Google Shape;156;p29"/>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fontScale="25000" lnSpcReduction="20000"/>
          </a:bodyPr>
          <a:lstStyle/>
          <a:p>
            <a:pPr marL="0" lvl="0" indent="0" algn="ctr" rtl="0">
              <a:lnSpc>
                <a:spcPct val="107916"/>
              </a:lnSpc>
              <a:spcBef>
                <a:spcPts val="0"/>
              </a:spcBef>
              <a:spcAft>
                <a:spcPts val="0"/>
              </a:spcAft>
              <a:buClr>
                <a:schemeClr val="dk1"/>
              </a:buClr>
              <a:buSzPct val="91666"/>
              <a:buFont typeface="Arial"/>
              <a:buNone/>
            </a:pPr>
            <a:endParaRPr sz="1200" b="1">
              <a:latin typeface="Times New Roman"/>
              <a:ea typeface="Times New Roman"/>
              <a:cs typeface="Times New Roman"/>
              <a:sym typeface="Times New Roman"/>
            </a:endParaRPr>
          </a:p>
          <a:p>
            <a:pPr marL="0" lvl="0" indent="0" algn="ctr" rtl="0">
              <a:lnSpc>
                <a:spcPct val="107916"/>
              </a:lnSpc>
              <a:spcBef>
                <a:spcPts val="800"/>
              </a:spcBef>
              <a:spcAft>
                <a:spcPts val="0"/>
              </a:spcAft>
              <a:buClr>
                <a:schemeClr val="dk1"/>
              </a:buClr>
              <a:buSzPct val="91666"/>
              <a:buFont typeface="Arial"/>
              <a:buNone/>
            </a:pPr>
            <a:endParaRPr sz="1200" b="1">
              <a:latin typeface="Times New Roman"/>
              <a:ea typeface="Times New Roman"/>
              <a:cs typeface="Times New Roman"/>
              <a:sym typeface="Times New Roman"/>
            </a:endParaRPr>
          </a:p>
          <a:p>
            <a:pPr marL="228600" lvl="0" indent="0" algn="just" rtl="0">
              <a:lnSpc>
                <a:spcPct val="107916"/>
              </a:lnSpc>
              <a:spcBef>
                <a:spcPts val="800"/>
              </a:spcBef>
              <a:spcAft>
                <a:spcPts val="0"/>
              </a:spcAft>
              <a:buClr>
                <a:schemeClr val="dk1"/>
              </a:buClr>
              <a:buSzPts val="275"/>
              <a:buFont typeface="Arial"/>
              <a:buNone/>
            </a:pPr>
            <a:r>
              <a:rPr lang="en" sz="5131">
                <a:latin typeface="Times New Roman"/>
                <a:ea typeface="Times New Roman"/>
                <a:cs typeface="Times New Roman"/>
                <a:sym typeface="Times New Roman"/>
              </a:rPr>
              <a:t>[1] Fiala J, Yee-King M, Grierson M. Collaborative coding interfaces on the Web. InProceedings of the International Conference on Live Interfaces 2016 Jun 29 (pp. 49-57). REFRAME Books, University of Sussex.</a:t>
            </a:r>
            <a:endParaRPr sz="5131">
              <a:latin typeface="Times New Roman"/>
              <a:ea typeface="Times New Roman"/>
              <a:cs typeface="Times New Roman"/>
              <a:sym typeface="Times New Roman"/>
            </a:endParaRPr>
          </a:p>
          <a:p>
            <a:pPr marL="228600" lvl="0" indent="0" algn="just" rtl="0">
              <a:lnSpc>
                <a:spcPct val="107916"/>
              </a:lnSpc>
              <a:spcBef>
                <a:spcPts val="0"/>
              </a:spcBef>
              <a:spcAft>
                <a:spcPts val="0"/>
              </a:spcAft>
              <a:buClr>
                <a:schemeClr val="dk1"/>
              </a:buClr>
              <a:buSzPts val="275"/>
              <a:buFont typeface="Arial"/>
              <a:buNone/>
            </a:pPr>
            <a:endParaRPr sz="5131">
              <a:latin typeface="Times New Roman"/>
              <a:ea typeface="Times New Roman"/>
              <a:cs typeface="Times New Roman"/>
              <a:sym typeface="Times New Roman"/>
            </a:endParaRPr>
          </a:p>
          <a:p>
            <a:pPr marL="228600" lvl="0" indent="0" algn="just" rtl="0">
              <a:lnSpc>
                <a:spcPct val="107916"/>
              </a:lnSpc>
              <a:spcBef>
                <a:spcPts val="0"/>
              </a:spcBef>
              <a:spcAft>
                <a:spcPts val="0"/>
              </a:spcAft>
              <a:buClr>
                <a:schemeClr val="dk1"/>
              </a:buClr>
              <a:buSzPts val="275"/>
              <a:buFont typeface="Arial"/>
              <a:buNone/>
            </a:pPr>
            <a:r>
              <a:rPr lang="en" sz="5131">
                <a:latin typeface="Times New Roman"/>
                <a:ea typeface="Times New Roman"/>
                <a:cs typeface="Times New Roman"/>
                <a:sym typeface="Times New Roman"/>
              </a:rPr>
              <a:t> [2] Naganathan, G., Srikanthan, S., Balachandran, A., Gladdy, A. and Shanmuganathan, V., 2022. Collaborative Zoom Coding—A Novel Approach to Qualitative Analysis. International Journal of Qualitative Methods, 21, p.16094069221075862 </a:t>
            </a:r>
            <a:endParaRPr sz="5131">
              <a:latin typeface="Times New Roman"/>
              <a:ea typeface="Times New Roman"/>
              <a:cs typeface="Times New Roman"/>
              <a:sym typeface="Times New Roman"/>
            </a:endParaRPr>
          </a:p>
          <a:p>
            <a:pPr marL="228600" lvl="0" indent="0" algn="just" rtl="0">
              <a:lnSpc>
                <a:spcPct val="107916"/>
              </a:lnSpc>
              <a:spcBef>
                <a:spcPts val="0"/>
              </a:spcBef>
              <a:spcAft>
                <a:spcPts val="0"/>
              </a:spcAft>
              <a:buClr>
                <a:schemeClr val="dk1"/>
              </a:buClr>
              <a:buSzPts val="275"/>
              <a:buFont typeface="Arial"/>
              <a:buNone/>
            </a:pPr>
            <a:endParaRPr sz="5131">
              <a:latin typeface="Times New Roman"/>
              <a:ea typeface="Times New Roman"/>
              <a:cs typeface="Times New Roman"/>
              <a:sym typeface="Times New Roman"/>
            </a:endParaRPr>
          </a:p>
          <a:p>
            <a:pPr marL="228600" lvl="0" indent="0" algn="just" rtl="0">
              <a:lnSpc>
                <a:spcPct val="107916"/>
              </a:lnSpc>
              <a:spcBef>
                <a:spcPts val="0"/>
              </a:spcBef>
              <a:spcAft>
                <a:spcPts val="0"/>
              </a:spcAft>
              <a:buClr>
                <a:schemeClr val="dk1"/>
              </a:buClr>
              <a:buSzPts val="275"/>
              <a:buFont typeface="Arial"/>
              <a:buNone/>
            </a:pPr>
            <a:r>
              <a:rPr lang="en" sz="5131">
                <a:latin typeface="Times New Roman"/>
                <a:ea typeface="Times New Roman"/>
                <a:cs typeface="Times New Roman"/>
                <a:sym typeface="Times New Roman"/>
              </a:rPr>
              <a:t>[3] Saini R, Mussbacher G. Towards Conflict-Free Collaborative Modelling using VS Code Extensions. In2021 ACM/IEEE International Conference on Model Driven Engineering Languages and Systems Companion (MODELS-C) 2021 Oct 10 (pp. 35-44). IEEE. </a:t>
            </a:r>
            <a:endParaRPr sz="5131">
              <a:latin typeface="Times New Roman"/>
              <a:ea typeface="Times New Roman"/>
              <a:cs typeface="Times New Roman"/>
              <a:sym typeface="Times New Roman"/>
            </a:endParaRPr>
          </a:p>
          <a:p>
            <a:pPr marL="228600" lvl="0" indent="0" algn="just" rtl="0">
              <a:lnSpc>
                <a:spcPct val="107916"/>
              </a:lnSpc>
              <a:spcBef>
                <a:spcPts val="0"/>
              </a:spcBef>
              <a:spcAft>
                <a:spcPts val="0"/>
              </a:spcAft>
              <a:buClr>
                <a:schemeClr val="dk1"/>
              </a:buClr>
              <a:buSzPts val="275"/>
              <a:buFont typeface="Arial"/>
              <a:buNone/>
            </a:pPr>
            <a:endParaRPr sz="5131">
              <a:latin typeface="Times New Roman"/>
              <a:ea typeface="Times New Roman"/>
              <a:cs typeface="Times New Roman"/>
              <a:sym typeface="Times New Roman"/>
            </a:endParaRPr>
          </a:p>
          <a:p>
            <a:pPr marL="228600" lvl="0" indent="0" algn="just" rtl="0">
              <a:lnSpc>
                <a:spcPct val="107916"/>
              </a:lnSpc>
              <a:spcBef>
                <a:spcPts val="0"/>
              </a:spcBef>
              <a:spcAft>
                <a:spcPts val="0"/>
              </a:spcAft>
              <a:buClr>
                <a:schemeClr val="dk1"/>
              </a:buClr>
              <a:buSzPts val="275"/>
              <a:buFont typeface="Arial"/>
              <a:buNone/>
            </a:pPr>
            <a:r>
              <a:rPr lang="en" sz="5131">
                <a:latin typeface="Times New Roman"/>
                <a:ea typeface="Times New Roman"/>
                <a:cs typeface="Times New Roman"/>
                <a:sym typeface="Times New Roman"/>
              </a:rPr>
              <a:t>[4] Xambó, A., Freeman, J., Magerko, B. and Shah, P., 2016. Challenges and new directions for collaborative live coding in the classroom. In International Conference of Live Interfaces (ICLI 2016). Brighton, UK. </a:t>
            </a:r>
            <a:endParaRPr sz="5131">
              <a:latin typeface="Times New Roman"/>
              <a:ea typeface="Times New Roman"/>
              <a:cs typeface="Times New Roman"/>
              <a:sym typeface="Times New Roman"/>
            </a:endParaRPr>
          </a:p>
          <a:p>
            <a:pPr marL="228600" lvl="0" indent="0" algn="just" rtl="0">
              <a:lnSpc>
                <a:spcPct val="107916"/>
              </a:lnSpc>
              <a:spcBef>
                <a:spcPts val="0"/>
              </a:spcBef>
              <a:spcAft>
                <a:spcPts val="0"/>
              </a:spcAft>
              <a:buClr>
                <a:schemeClr val="dk1"/>
              </a:buClr>
              <a:buSzPts val="275"/>
              <a:buFont typeface="Arial"/>
              <a:buNone/>
            </a:pPr>
            <a:endParaRPr sz="5131">
              <a:latin typeface="Times New Roman"/>
              <a:ea typeface="Times New Roman"/>
              <a:cs typeface="Times New Roman"/>
              <a:sym typeface="Times New Roman"/>
            </a:endParaRPr>
          </a:p>
          <a:p>
            <a:pPr marL="228600" lvl="0" indent="0" algn="just" rtl="0">
              <a:lnSpc>
                <a:spcPct val="107916"/>
              </a:lnSpc>
              <a:spcBef>
                <a:spcPts val="0"/>
              </a:spcBef>
              <a:spcAft>
                <a:spcPts val="0"/>
              </a:spcAft>
              <a:buClr>
                <a:schemeClr val="dk1"/>
              </a:buClr>
              <a:buSzPts val="275"/>
              <a:buFont typeface="Arial"/>
              <a:buNone/>
            </a:pPr>
            <a:r>
              <a:rPr lang="en" sz="5131">
                <a:latin typeface="Times New Roman"/>
                <a:ea typeface="Times New Roman"/>
                <a:cs typeface="Times New Roman"/>
                <a:sym typeface="Times New Roman"/>
              </a:rPr>
              <a:t>[5] Sawant, S., 2021. Online Collaborative Learning Tools and Types: Their Key Role in Managing Classrooms Without Walls. In Human-Computer Interaction and Technology Integration in Modern Society (pp. 12-41). IGI Global.</a:t>
            </a:r>
            <a:endParaRPr sz="5131">
              <a:latin typeface="Times New Roman"/>
              <a:ea typeface="Times New Roman"/>
              <a:cs typeface="Times New Roman"/>
              <a:sym typeface="Times New Roman"/>
            </a:endParaRPr>
          </a:p>
          <a:p>
            <a:pPr marL="228600" lvl="0" indent="0" algn="just" rtl="0">
              <a:lnSpc>
                <a:spcPct val="107916"/>
              </a:lnSpc>
              <a:spcBef>
                <a:spcPts val="0"/>
              </a:spcBef>
              <a:spcAft>
                <a:spcPts val="0"/>
              </a:spcAft>
              <a:buClr>
                <a:schemeClr val="dk1"/>
              </a:buClr>
              <a:buSzPts val="275"/>
              <a:buFont typeface="Arial"/>
              <a:buNone/>
            </a:pPr>
            <a:endParaRPr sz="5131">
              <a:latin typeface="Times New Roman"/>
              <a:ea typeface="Times New Roman"/>
              <a:cs typeface="Times New Roman"/>
              <a:sym typeface="Times New Roman"/>
            </a:endParaRPr>
          </a:p>
          <a:p>
            <a:pPr marL="228600" lvl="0" indent="0" algn="just" rtl="0">
              <a:lnSpc>
                <a:spcPct val="107916"/>
              </a:lnSpc>
              <a:spcBef>
                <a:spcPts val="0"/>
              </a:spcBef>
              <a:spcAft>
                <a:spcPts val="0"/>
              </a:spcAft>
              <a:buClr>
                <a:schemeClr val="dk1"/>
              </a:buClr>
              <a:buSzPts val="275"/>
              <a:buFont typeface="Arial"/>
              <a:buNone/>
            </a:pPr>
            <a:r>
              <a:rPr lang="en" sz="5131">
                <a:latin typeface="Times New Roman"/>
                <a:ea typeface="Times New Roman"/>
                <a:cs typeface="Times New Roman"/>
                <a:sym typeface="Times New Roman"/>
              </a:rPr>
              <a:t>[6] </a:t>
            </a:r>
            <a:r>
              <a:rPr lang="en" sz="5131">
                <a:solidFill>
                  <a:srgbClr val="111111"/>
                </a:solidFill>
                <a:highlight>
                  <a:srgbClr val="FFFFFF"/>
                </a:highlight>
                <a:latin typeface="Times New Roman"/>
                <a:ea typeface="Times New Roman"/>
                <a:cs typeface="Times New Roman"/>
                <a:sym typeface="Times New Roman"/>
              </a:rPr>
              <a:t>Coding together – coding alone: the role of trust in collaborative programming Fabian Stephany, Fabian Braesemann. University of Oxford. August 24,2019.</a:t>
            </a:r>
            <a:endParaRPr sz="5131">
              <a:latin typeface="Times New Roman"/>
              <a:ea typeface="Times New Roman"/>
              <a:cs typeface="Times New Roman"/>
              <a:sym typeface="Times New Roman"/>
            </a:endParaRPr>
          </a:p>
          <a:p>
            <a:pPr marL="228600" lvl="0" indent="0" algn="just" rtl="0">
              <a:lnSpc>
                <a:spcPct val="107916"/>
              </a:lnSpc>
              <a:spcBef>
                <a:spcPts val="0"/>
              </a:spcBef>
              <a:spcAft>
                <a:spcPts val="0"/>
              </a:spcAft>
              <a:buClr>
                <a:schemeClr val="dk1"/>
              </a:buClr>
              <a:buSzPct val="91666"/>
              <a:buFont typeface="Arial"/>
              <a:buNone/>
            </a:pPr>
            <a:endParaRPr sz="1200">
              <a:latin typeface="Times New Roman"/>
              <a:ea typeface="Times New Roman"/>
              <a:cs typeface="Times New Roman"/>
              <a:sym typeface="Times New Roman"/>
            </a:endParaRPr>
          </a:p>
          <a:p>
            <a:pPr marL="228600" lvl="0" indent="0" algn="just" rtl="0">
              <a:lnSpc>
                <a:spcPct val="107916"/>
              </a:lnSpc>
              <a:spcBef>
                <a:spcPts val="0"/>
              </a:spcBef>
              <a:spcAft>
                <a:spcPts val="0"/>
              </a:spcAft>
              <a:buClr>
                <a:schemeClr val="dk1"/>
              </a:buClr>
              <a:buSzPct val="91666"/>
              <a:buFont typeface="Arial"/>
              <a:buNone/>
            </a:pPr>
            <a:endParaRPr sz="1200">
              <a:latin typeface="Times New Roman"/>
              <a:ea typeface="Times New Roman"/>
              <a:cs typeface="Times New Roman"/>
              <a:sym typeface="Times New Roman"/>
            </a:endParaRPr>
          </a:p>
          <a:p>
            <a:pPr marL="0" lvl="0" indent="0" algn="l" rtl="0">
              <a:spcBef>
                <a:spcPts val="800"/>
              </a:spcBef>
              <a:spcAft>
                <a:spcPts val="120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60"/>
        <p:cNvGrpSpPr/>
        <p:nvPr/>
      </p:nvGrpSpPr>
      <p:grpSpPr>
        <a:xfrm>
          <a:off x="0" y="0"/>
          <a:ext cx="0" cy="0"/>
          <a:chOff x="0" y="0"/>
          <a:chExt cx="0" cy="0"/>
        </a:xfrm>
      </p:grpSpPr>
      <p:sp>
        <p:nvSpPr>
          <p:cNvPr id="161" name="Google Shape;161;p30"/>
          <p:cNvSpPr txBox="1">
            <a:spLocks noGrp="1"/>
          </p:cNvSpPr>
          <p:nvPr>
            <p:ph type="body" idx="1"/>
          </p:nvPr>
        </p:nvSpPr>
        <p:spPr>
          <a:xfrm>
            <a:off x="311700" y="354725"/>
            <a:ext cx="8520600" cy="422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sz="4500"/>
          </a:p>
          <a:p>
            <a:pPr marL="0" lvl="0" indent="0" algn="ctr" rtl="0">
              <a:spcBef>
                <a:spcPts val="1200"/>
              </a:spcBef>
              <a:spcAft>
                <a:spcPts val="0"/>
              </a:spcAft>
              <a:buNone/>
            </a:pPr>
            <a:r>
              <a:rPr lang="en" sz="4500"/>
              <a:t>THANK YOU</a:t>
            </a:r>
            <a:endParaRPr sz="4500"/>
          </a:p>
          <a:p>
            <a:pPr marL="0" lvl="0" indent="0" algn="ctr" rtl="0">
              <a:spcBef>
                <a:spcPts val="1200"/>
              </a:spcBef>
              <a:spcAft>
                <a:spcPts val="1200"/>
              </a:spcAft>
              <a:buNone/>
            </a:pPr>
            <a:r>
              <a:rPr lang="en" sz="4000"/>
              <a:t>Any Questions?</a:t>
            </a:r>
            <a:endParaRPr sz="4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4294967295"/>
          </p:nvPr>
        </p:nvSpPr>
        <p:spPr>
          <a:xfrm>
            <a:off x="311700" y="1212575"/>
            <a:ext cx="8520600" cy="3354000"/>
          </a:xfrm>
          <a:prstGeom prst="rect">
            <a:avLst/>
          </a:prstGeom>
        </p:spPr>
        <p:txBody>
          <a:bodyPr spcFirstLastPara="1" wrap="square" lIns="91425" tIns="91425" rIns="91425" bIns="91425" anchor="t" anchorCtr="0">
            <a:normAutofit/>
          </a:bodyPr>
          <a:lstStyle/>
          <a:p>
            <a:pPr marL="685800" lvl="0" indent="-577850" algn="just" rtl="0">
              <a:lnSpc>
                <a:spcPct val="100000"/>
              </a:lnSpc>
              <a:spcBef>
                <a:spcPts val="0"/>
              </a:spcBef>
              <a:spcAft>
                <a:spcPts val="0"/>
              </a:spcAft>
              <a:buSzPts val="1900"/>
              <a:buFont typeface="Times New Roman"/>
              <a:buAutoNum type="romanUcPeriod"/>
            </a:pPr>
            <a:r>
              <a:rPr lang="en" sz="1900" b="1">
                <a:latin typeface="Times New Roman"/>
                <a:ea typeface="Times New Roman"/>
                <a:cs typeface="Times New Roman"/>
                <a:sym typeface="Times New Roman"/>
              </a:rPr>
              <a:t>ABSTRACT</a:t>
            </a:r>
            <a:endParaRPr sz="1900" b="1">
              <a:latin typeface="Times New Roman"/>
              <a:ea typeface="Times New Roman"/>
              <a:cs typeface="Times New Roman"/>
              <a:sym typeface="Times New Roman"/>
            </a:endParaRPr>
          </a:p>
          <a:p>
            <a:pPr marL="685800" lvl="0" indent="0" algn="just" rtl="0">
              <a:lnSpc>
                <a:spcPct val="100000"/>
              </a:lnSpc>
              <a:spcBef>
                <a:spcPts val="0"/>
              </a:spcBef>
              <a:spcAft>
                <a:spcPts val="0"/>
              </a:spcAft>
              <a:buClr>
                <a:schemeClr val="dk1"/>
              </a:buClr>
              <a:buSzPts val="1100"/>
              <a:buFont typeface="Arial"/>
              <a:buNone/>
            </a:pPr>
            <a:endParaRPr sz="1200" b="1">
              <a:latin typeface="Times New Roman"/>
              <a:ea typeface="Times New Roman"/>
              <a:cs typeface="Times New Roman"/>
              <a:sym typeface="Times New Roman"/>
            </a:endParaRPr>
          </a:p>
          <a:p>
            <a:pPr marL="0" lvl="0" indent="0" algn="just" rtl="0">
              <a:lnSpc>
                <a:spcPct val="107916"/>
              </a:lnSpc>
              <a:spcBef>
                <a:spcPts val="0"/>
              </a:spcBef>
              <a:spcAft>
                <a:spcPts val="800"/>
              </a:spcAft>
              <a:buClr>
                <a:schemeClr val="dk1"/>
              </a:buClr>
              <a:buSzPts val="1100"/>
              <a:buFont typeface="Arial"/>
              <a:buNone/>
            </a:pPr>
            <a:r>
              <a:rPr lang="en">
                <a:latin typeface="Times New Roman"/>
                <a:ea typeface="Times New Roman"/>
                <a:cs typeface="Times New Roman"/>
                <a:sym typeface="Times New Roman"/>
              </a:rPr>
              <a:t>In this new era of Computer Technology and Automation there is an outburst in new webs and apps which help people in their betterment. As we can see there has been huge development in Technology in the last decade. As of now we all are recovering from COVID-19 pandemic, in this period we got to know the importance of Computer technology. To develop Career in this field people need to know about coding and for doing so in groups so they can get help right in there so they can grow widely, the collaborative coding and editing sites must be there. This project is to help this type of people and lead them to be a master coder</a:t>
            </a:r>
            <a:r>
              <a:rPr lang="en" sz="1200">
                <a:latin typeface="Times New Roman"/>
                <a:ea typeface="Times New Roman"/>
                <a:cs typeface="Times New Roman"/>
                <a:sym typeface="Times New Roman"/>
              </a:rPr>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body" idx="4294967295"/>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457200" algn="just" rtl="0">
              <a:lnSpc>
                <a:spcPct val="107916"/>
              </a:lnSpc>
              <a:spcBef>
                <a:spcPts val="0"/>
              </a:spcBef>
              <a:spcAft>
                <a:spcPts val="0"/>
              </a:spcAft>
              <a:buClr>
                <a:schemeClr val="dk1"/>
              </a:buClr>
              <a:buSzPts val="1100"/>
              <a:buFont typeface="Arial"/>
              <a:buNone/>
            </a:pPr>
            <a:r>
              <a:rPr lang="en" sz="1900" b="1">
                <a:latin typeface="Times New Roman"/>
                <a:ea typeface="Times New Roman"/>
                <a:cs typeface="Times New Roman"/>
                <a:sym typeface="Times New Roman"/>
              </a:rPr>
              <a:t>II. INTRODUCTION</a:t>
            </a:r>
            <a:endParaRPr sz="1900" b="1">
              <a:latin typeface="Times New Roman"/>
              <a:ea typeface="Times New Roman"/>
              <a:cs typeface="Times New Roman"/>
              <a:sym typeface="Times New Roman"/>
            </a:endParaRPr>
          </a:p>
          <a:p>
            <a:pPr marL="0" lvl="0" indent="0" algn="just" rtl="0">
              <a:lnSpc>
                <a:spcPct val="100000"/>
              </a:lnSpc>
              <a:spcBef>
                <a:spcPts val="1200"/>
              </a:spcBef>
              <a:spcAft>
                <a:spcPts val="0"/>
              </a:spcAft>
              <a:buClr>
                <a:schemeClr val="dk1"/>
              </a:buClr>
              <a:buSzPts val="1100"/>
              <a:buFont typeface="Arial"/>
              <a:buNone/>
            </a:pPr>
            <a:r>
              <a:rPr lang="en">
                <a:latin typeface="Times New Roman"/>
                <a:ea typeface="Times New Roman"/>
                <a:cs typeface="Times New Roman"/>
                <a:sym typeface="Times New Roman"/>
              </a:rPr>
              <a:t>This paper is based on developing a collaborative coding platform where the interviewer will be able to share the link of online IDE (our projects deployment) where attendee will write code, compile and debug. This will also help interview to avoid cheating on technical interviews. It is based on Cloud so each being can use the platform anywhere and anytime</a:t>
            </a:r>
            <a:r>
              <a:rPr lang="en"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p>
            <a:pPr marL="0" lvl="0" indent="0" algn="just" rtl="0">
              <a:lnSpc>
                <a:spcPct val="100000"/>
              </a:lnSpc>
              <a:spcBef>
                <a:spcPts val="1200"/>
              </a:spcBef>
              <a:spcAft>
                <a:spcPts val="0"/>
              </a:spcAft>
              <a:buClr>
                <a:schemeClr val="dk1"/>
              </a:buClr>
              <a:buSzPts val="1100"/>
              <a:buFont typeface="Arial"/>
              <a:buNone/>
            </a:pPr>
            <a:endParaRPr>
              <a:latin typeface="Times New Roman"/>
              <a:ea typeface="Times New Roman"/>
              <a:cs typeface="Times New Roman"/>
              <a:sym typeface="Times New Roman"/>
            </a:endParaRPr>
          </a:p>
          <a:p>
            <a:pPr marL="0" lvl="0" indent="0" algn="just" rtl="0">
              <a:lnSpc>
                <a:spcPct val="100000"/>
              </a:lnSpc>
              <a:spcBef>
                <a:spcPts val="1200"/>
              </a:spcBef>
              <a:spcAft>
                <a:spcPts val="1200"/>
              </a:spcAft>
              <a:buClr>
                <a:schemeClr val="dk1"/>
              </a:buClr>
              <a:buSzPts val="1100"/>
              <a:buFont typeface="Arial"/>
              <a:buNone/>
            </a:pPr>
            <a:endParaRPr>
              <a:latin typeface="Times New Roman"/>
              <a:ea typeface="Times New Roman"/>
              <a:cs typeface="Times New Roman"/>
              <a:sym typeface="Times New Roman"/>
            </a:endParaRPr>
          </a:p>
        </p:txBody>
      </p:sp>
      <p:pic>
        <p:nvPicPr>
          <p:cNvPr id="73" name="Google Shape;73;p15"/>
          <p:cNvPicPr preferRelativeResize="0"/>
          <p:nvPr/>
        </p:nvPicPr>
        <p:blipFill>
          <a:blip r:embed="rId3">
            <a:alphaModFix/>
          </a:blip>
          <a:stretch>
            <a:fillRect/>
          </a:stretch>
        </p:blipFill>
        <p:spPr>
          <a:xfrm>
            <a:off x="4814125" y="3027825"/>
            <a:ext cx="3392700" cy="1925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457200" algn="just" rtl="0">
              <a:lnSpc>
                <a:spcPct val="107916"/>
              </a:lnSpc>
              <a:spcBef>
                <a:spcPts val="0"/>
              </a:spcBef>
              <a:spcAft>
                <a:spcPts val="0"/>
              </a:spcAft>
              <a:buClr>
                <a:schemeClr val="dk1"/>
              </a:buClr>
              <a:buSzPts val="1100"/>
              <a:buFont typeface="Arial"/>
              <a:buNone/>
            </a:pPr>
            <a:r>
              <a:rPr lang="en" sz="1900" b="1">
                <a:latin typeface="Times New Roman"/>
                <a:ea typeface="Times New Roman"/>
                <a:cs typeface="Times New Roman"/>
                <a:sym typeface="Times New Roman"/>
              </a:rPr>
              <a:t>III. MOTIVATION</a:t>
            </a:r>
            <a:endParaRPr sz="1900" b="1">
              <a:latin typeface="Times New Roman"/>
              <a:ea typeface="Times New Roman"/>
              <a:cs typeface="Times New Roman"/>
              <a:sym typeface="Times New Roman"/>
            </a:endParaRPr>
          </a:p>
          <a:p>
            <a:pPr marL="0" lvl="0" indent="0" algn="just" rtl="0">
              <a:lnSpc>
                <a:spcPct val="107916"/>
              </a:lnSpc>
              <a:spcBef>
                <a:spcPts val="800"/>
              </a:spcBef>
              <a:spcAft>
                <a:spcPts val="0"/>
              </a:spcAft>
              <a:buClr>
                <a:schemeClr val="dk1"/>
              </a:buClr>
              <a:buSzPts val="1100"/>
              <a:buFont typeface="Arial"/>
              <a:buNone/>
            </a:pPr>
            <a:r>
              <a:rPr lang="en">
                <a:latin typeface="Times New Roman"/>
                <a:ea typeface="Times New Roman"/>
                <a:cs typeface="Times New Roman"/>
                <a:sym typeface="Times New Roman"/>
              </a:rPr>
              <a:t>We had seen how easy is to copy code and explain it like it was written by the individual itself, same thing can occur at professional technical interviews as well, where student can copy the code assigned to him/ her from internet run it on personnel IDE and submit it like it was coded by himself. To avoid this mis-conduct we got motivated to develop an online IDE, where interviewer can monitor candidate on real-time while he/she is coding.</a:t>
            </a:r>
            <a:endParaRPr>
              <a:latin typeface="Times New Roman"/>
              <a:ea typeface="Times New Roman"/>
              <a:cs typeface="Times New Roman"/>
              <a:sym typeface="Times New Roman"/>
            </a:endParaRPr>
          </a:p>
          <a:p>
            <a:pPr marL="0" lvl="0" indent="0" algn="l" rtl="0">
              <a:spcBef>
                <a:spcPts val="80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457200" algn="just" rtl="0">
              <a:lnSpc>
                <a:spcPct val="107916"/>
              </a:lnSpc>
              <a:spcBef>
                <a:spcPts val="0"/>
              </a:spcBef>
              <a:spcAft>
                <a:spcPts val="800"/>
              </a:spcAft>
              <a:buClr>
                <a:schemeClr val="dk1"/>
              </a:buClr>
              <a:buSzPts val="1100"/>
              <a:buFont typeface="Arial"/>
              <a:buNone/>
            </a:pPr>
            <a:r>
              <a:rPr lang="en" sz="1900" b="1">
                <a:latin typeface="Times New Roman"/>
                <a:ea typeface="Times New Roman"/>
                <a:cs typeface="Times New Roman"/>
                <a:sym typeface="Times New Roman"/>
              </a:rPr>
              <a:t>IV. LITERATURE SURVEY</a:t>
            </a:r>
            <a:endParaRPr sz="2000"/>
          </a:p>
        </p:txBody>
      </p:sp>
      <p:sp>
        <p:nvSpPr>
          <p:cNvPr id="84" name="Google Shape;84;p17"/>
          <p:cNvSpPr txBox="1">
            <a:spLocks noGrp="1"/>
          </p:cNvSpPr>
          <p:nvPr>
            <p:ph type="body" idx="1"/>
          </p:nvPr>
        </p:nvSpPr>
        <p:spPr>
          <a:xfrm>
            <a:off x="261025" y="1225225"/>
            <a:ext cx="8520600" cy="3354000"/>
          </a:xfrm>
          <a:prstGeom prst="rect">
            <a:avLst/>
          </a:prstGeom>
        </p:spPr>
        <p:txBody>
          <a:bodyPr spcFirstLastPara="1" wrap="square" lIns="91425" tIns="91425" rIns="91425" bIns="91425" anchor="t" anchorCtr="0">
            <a:normAutofit/>
          </a:bodyPr>
          <a:lstStyle/>
          <a:p>
            <a:pPr marL="0" lvl="0" indent="457200" algn="just" rtl="0">
              <a:lnSpc>
                <a:spcPct val="107916"/>
              </a:lnSpc>
              <a:spcBef>
                <a:spcPts val="0"/>
              </a:spcBef>
              <a:spcAft>
                <a:spcPts val="0"/>
              </a:spcAft>
              <a:buClr>
                <a:schemeClr val="dk1"/>
              </a:buClr>
              <a:buSzPts val="1100"/>
              <a:buFont typeface="Arial"/>
              <a:buNone/>
            </a:pPr>
            <a:endParaRPr sz="1200" b="1">
              <a:latin typeface="Times New Roman"/>
              <a:ea typeface="Times New Roman"/>
              <a:cs typeface="Times New Roman"/>
              <a:sym typeface="Times New Roman"/>
            </a:endParaRPr>
          </a:p>
          <a:p>
            <a:pPr marL="0" lvl="0" indent="0" algn="just" rtl="0">
              <a:lnSpc>
                <a:spcPct val="107916"/>
              </a:lnSpc>
              <a:spcBef>
                <a:spcPts val="800"/>
              </a:spcBef>
              <a:spcAft>
                <a:spcPts val="0"/>
              </a:spcAft>
              <a:buClr>
                <a:schemeClr val="dk1"/>
              </a:buClr>
              <a:buSzPts val="1100"/>
              <a:buFont typeface="Arial"/>
              <a:buNone/>
            </a:pPr>
            <a:r>
              <a:rPr lang="en" sz="1300" b="1">
                <a:latin typeface="Times New Roman"/>
                <a:ea typeface="Times New Roman"/>
                <a:cs typeface="Times New Roman"/>
                <a:sym typeface="Times New Roman"/>
              </a:rPr>
              <a:t>[</a:t>
            </a:r>
            <a:r>
              <a:rPr lang="en" sz="1624" b="1">
                <a:latin typeface="Times New Roman"/>
                <a:ea typeface="Times New Roman"/>
                <a:cs typeface="Times New Roman"/>
                <a:sym typeface="Times New Roman"/>
              </a:rPr>
              <a:t>1]</a:t>
            </a:r>
            <a:r>
              <a:rPr lang="en" sz="1624">
                <a:latin typeface="Calibri"/>
                <a:ea typeface="Calibri"/>
                <a:cs typeface="Calibri"/>
                <a:sym typeface="Calibri"/>
              </a:rPr>
              <a:t> </a:t>
            </a:r>
            <a:r>
              <a:rPr lang="en" sz="1724" b="1">
                <a:latin typeface="Times New Roman"/>
                <a:ea typeface="Times New Roman"/>
                <a:cs typeface="Times New Roman"/>
                <a:sym typeface="Times New Roman"/>
              </a:rPr>
              <a:t>Challenges</a:t>
            </a:r>
            <a:endParaRPr sz="1724">
              <a:latin typeface="Times New Roman"/>
              <a:ea typeface="Times New Roman"/>
              <a:cs typeface="Times New Roman"/>
              <a:sym typeface="Times New Roman"/>
            </a:endParaRPr>
          </a:p>
          <a:p>
            <a:pPr marL="0" lvl="0" indent="0" algn="just" rtl="0">
              <a:lnSpc>
                <a:spcPct val="107916"/>
              </a:lnSpc>
              <a:spcBef>
                <a:spcPts val="800"/>
              </a:spcBef>
              <a:spcAft>
                <a:spcPts val="0"/>
              </a:spcAft>
              <a:buClr>
                <a:schemeClr val="dk1"/>
              </a:buClr>
              <a:buSzPts val="1100"/>
              <a:buFont typeface="Arial"/>
              <a:buNone/>
            </a:pPr>
            <a:r>
              <a:rPr lang="en" sz="1500">
                <a:latin typeface="Times New Roman"/>
                <a:ea typeface="Times New Roman"/>
                <a:cs typeface="Times New Roman"/>
                <a:sym typeface="Times New Roman"/>
              </a:rPr>
              <a:t>This paper is an initial step to fill the gap between collaboration. </a:t>
            </a:r>
            <a:r>
              <a:rPr lang="en" sz="1500" b="1">
                <a:latin typeface="Times New Roman"/>
                <a:ea typeface="Times New Roman"/>
                <a:cs typeface="Times New Roman"/>
                <a:sym typeface="Times New Roman"/>
              </a:rPr>
              <a:t>The EarSketch and New Directions for Collaborative Live Coding in the Classroom :</a:t>
            </a:r>
            <a:r>
              <a:rPr lang="en" sz="1500">
                <a:latin typeface="Times New Roman"/>
                <a:ea typeface="Times New Roman"/>
                <a:cs typeface="Times New Roman"/>
                <a:sym typeface="Times New Roman"/>
              </a:rPr>
              <a:t> h API is built on top of JavaScript and Python so that EarSketch can be easy to used by students. Users can work either with their own uploaded sounds, or with 4000 available music samples that were engineer and tour DJ, which renders the tracks on the DAW view; and press the play button to listen to the result music.</a:t>
            </a:r>
            <a:endParaRPr sz="1500">
              <a:latin typeface="Times New Roman"/>
              <a:ea typeface="Times New Roman"/>
              <a:cs typeface="Times New Roman"/>
              <a:sym typeface="Times New Roman"/>
            </a:endParaRPr>
          </a:p>
          <a:p>
            <a:pPr marL="0" lvl="0" indent="0" algn="l" rtl="0">
              <a:spcBef>
                <a:spcPts val="8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just" rtl="0">
              <a:lnSpc>
                <a:spcPct val="107916"/>
              </a:lnSpc>
              <a:spcBef>
                <a:spcPts val="0"/>
              </a:spcBef>
              <a:spcAft>
                <a:spcPts val="0"/>
              </a:spcAft>
              <a:buClr>
                <a:schemeClr val="dk1"/>
              </a:buClr>
              <a:buSzPts val="1100"/>
              <a:buFont typeface="Arial"/>
              <a:buNone/>
            </a:pPr>
            <a:r>
              <a:rPr lang="en" sz="1700" b="1">
                <a:latin typeface="Times New Roman"/>
                <a:ea typeface="Times New Roman"/>
                <a:cs typeface="Times New Roman"/>
                <a:sym typeface="Times New Roman"/>
              </a:rPr>
              <a:t>[2]</a:t>
            </a:r>
            <a:r>
              <a:rPr lang="en" sz="1700">
                <a:latin typeface="Times New Roman"/>
                <a:ea typeface="Times New Roman"/>
                <a:cs typeface="Times New Roman"/>
                <a:sym typeface="Times New Roman"/>
              </a:rPr>
              <a:t> </a:t>
            </a:r>
            <a:r>
              <a:rPr lang="en" sz="1700" b="1">
                <a:latin typeface="Times New Roman"/>
                <a:ea typeface="Times New Roman"/>
                <a:cs typeface="Times New Roman"/>
                <a:sym typeface="Times New Roman"/>
              </a:rPr>
              <a:t>Using GITHUB in software engineering course: Analysis of students acceptance of collaborative coding platform:</a:t>
            </a:r>
            <a:r>
              <a:rPr lang="en" sz="1700">
                <a:latin typeface="Times New Roman"/>
                <a:ea typeface="Times New Roman"/>
                <a:cs typeface="Times New Roman"/>
                <a:sym typeface="Times New Roman"/>
              </a:rPr>
              <a:t> </a:t>
            </a:r>
            <a:endParaRPr sz="1700" b="1">
              <a:latin typeface="Times New Roman"/>
              <a:ea typeface="Times New Roman"/>
              <a:cs typeface="Times New Roman"/>
              <a:sym typeface="Times New Roman"/>
            </a:endParaRPr>
          </a:p>
          <a:p>
            <a:pPr marL="0" lvl="0" indent="0" algn="just" rtl="0">
              <a:lnSpc>
                <a:spcPct val="107916"/>
              </a:lnSpc>
              <a:spcBef>
                <a:spcPts val="800"/>
              </a:spcBef>
              <a:spcAft>
                <a:spcPts val="0"/>
              </a:spcAft>
              <a:buClr>
                <a:schemeClr val="dk1"/>
              </a:buClr>
              <a:buSzPts val="1100"/>
              <a:buFont typeface="Arial"/>
              <a:buNone/>
            </a:pPr>
            <a:r>
              <a:rPr lang="en" sz="1500">
                <a:latin typeface="Times New Roman"/>
                <a:ea typeface="Times New Roman"/>
                <a:cs typeface="Times New Roman"/>
                <a:sym typeface="Times New Roman"/>
              </a:rPr>
              <a:t>Here experiment course is performed in the last semester of the bachelor’s degree study program and it builds on the knowledge that students acquired through the first five semesters. By adding software engineering theory and practices on top of analysis and specification, design, development, testing, deployment and documentation divided into up-to-five-member teams. Each team member was responsible for performing all aforementioned activities on four (plus/minus one) functional use cases (i.e. software tester and operations manager.</a:t>
            </a:r>
            <a:endParaRPr sz="1500">
              <a:latin typeface="Times New Roman"/>
              <a:ea typeface="Times New Roman"/>
              <a:cs typeface="Times New Roman"/>
              <a:sym typeface="Times New Roman"/>
            </a:endParaRPr>
          </a:p>
          <a:p>
            <a:pPr marL="0" lvl="0" indent="0" algn="l" rtl="0">
              <a:spcBef>
                <a:spcPts val="80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just" rtl="0">
              <a:lnSpc>
                <a:spcPct val="107916"/>
              </a:lnSpc>
              <a:spcBef>
                <a:spcPts val="0"/>
              </a:spcBef>
              <a:spcAft>
                <a:spcPts val="0"/>
              </a:spcAft>
              <a:buClr>
                <a:schemeClr val="dk1"/>
              </a:buClr>
              <a:buSzPts val="1100"/>
              <a:buFont typeface="Arial"/>
              <a:buNone/>
            </a:pPr>
            <a:r>
              <a:rPr lang="en" sz="1700" b="1">
                <a:latin typeface="Times New Roman"/>
                <a:ea typeface="Times New Roman"/>
                <a:cs typeface="Times New Roman"/>
                <a:sym typeface="Times New Roman"/>
              </a:rPr>
              <a:t>[3] Vivace: a collaborative live coding language and platform : </a:t>
            </a:r>
            <a:endParaRPr sz="1700" b="1">
              <a:latin typeface="Times New Roman"/>
              <a:ea typeface="Times New Roman"/>
              <a:cs typeface="Times New Roman"/>
              <a:sym typeface="Times New Roman"/>
            </a:endParaRPr>
          </a:p>
          <a:p>
            <a:pPr marL="0" lvl="0" indent="0" algn="just" rtl="0">
              <a:lnSpc>
                <a:spcPct val="107916"/>
              </a:lnSpc>
              <a:spcBef>
                <a:spcPts val="800"/>
              </a:spcBef>
              <a:spcAft>
                <a:spcPts val="0"/>
              </a:spcAft>
              <a:buClr>
                <a:schemeClr val="dk1"/>
              </a:buClr>
              <a:buSzPts val="1100"/>
              <a:buFont typeface="Arial"/>
              <a:buNone/>
            </a:pPr>
            <a:r>
              <a:rPr lang="en" sz="1500">
                <a:latin typeface="Times New Roman"/>
                <a:ea typeface="Times New Roman"/>
                <a:cs typeface="Times New Roman"/>
                <a:sym typeface="Times New Roman"/>
              </a:rPr>
              <a:t>Vivace enables the emergence of the performance and makes it a kind of a collective game, where the rules, being visible to everyone through the code, eases audiences and specialists alike to join in. Live coding becomes a natural path to the type of use and technological development in which freak coders are involved</a:t>
            </a:r>
            <a:endParaRPr sz="1500">
              <a:latin typeface="Times New Roman"/>
              <a:ea typeface="Times New Roman"/>
              <a:cs typeface="Times New Roman"/>
              <a:sym typeface="Times New Roman"/>
            </a:endParaRPr>
          </a:p>
          <a:p>
            <a:pPr marL="0" lvl="0" indent="0" algn="just" rtl="0">
              <a:lnSpc>
                <a:spcPct val="107916"/>
              </a:lnSpc>
              <a:spcBef>
                <a:spcPts val="800"/>
              </a:spcBef>
              <a:spcAft>
                <a:spcPts val="0"/>
              </a:spcAft>
              <a:buClr>
                <a:schemeClr val="dk1"/>
              </a:buClr>
              <a:buSzPts val="1100"/>
              <a:buFont typeface="Arial"/>
              <a:buNone/>
            </a:pPr>
            <a:endParaRPr sz="1200">
              <a:latin typeface="Times New Roman"/>
              <a:ea typeface="Times New Roman"/>
              <a:cs typeface="Times New Roman"/>
              <a:sym typeface="Times New Roman"/>
            </a:endParaRPr>
          </a:p>
          <a:p>
            <a:pPr marL="0" lvl="0" indent="0" algn="l" rtl="0">
              <a:spcBef>
                <a:spcPts val="800"/>
              </a:spcBef>
              <a:spcAft>
                <a:spcPts val="1200"/>
              </a:spcAft>
              <a:buNone/>
            </a:pPr>
            <a:endParaRPr/>
          </a:p>
        </p:txBody>
      </p:sp>
      <p:pic>
        <p:nvPicPr>
          <p:cNvPr id="95" name="Google Shape;95;p19"/>
          <p:cNvPicPr preferRelativeResize="0"/>
          <p:nvPr/>
        </p:nvPicPr>
        <p:blipFill>
          <a:blip r:embed="rId3">
            <a:alphaModFix/>
          </a:blip>
          <a:stretch>
            <a:fillRect/>
          </a:stretch>
        </p:blipFill>
        <p:spPr>
          <a:xfrm>
            <a:off x="4712775" y="2571750"/>
            <a:ext cx="3568845" cy="2007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just" rtl="0">
              <a:lnSpc>
                <a:spcPct val="107916"/>
              </a:lnSpc>
              <a:spcBef>
                <a:spcPts val="0"/>
              </a:spcBef>
              <a:spcAft>
                <a:spcPts val="0"/>
              </a:spcAft>
              <a:buClr>
                <a:schemeClr val="dk1"/>
              </a:buClr>
              <a:buSzPts val="1100"/>
              <a:buFont typeface="Arial"/>
              <a:buNone/>
            </a:pPr>
            <a:r>
              <a:rPr lang="en" sz="1700" b="1">
                <a:latin typeface="Times New Roman"/>
                <a:ea typeface="Times New Roman"/>
                <a:cs typeface="Times New Roman"/>
                <a:sym typeface="Times New Roman"/>
              </a:rPr>
              <a:t>[4] Coding together - Coding alone: The role of trust in collaborative coding :</a:t>
            </a:r>
            <a:endParaRPr sz="1700" b="1">
              <a:latin typeface="Times New Roman"/>
              <a:ea typeface="Times New Roman"/>
              <a:cs typeface="Times New Roman"/>
              <a:sym typeface="Times New Roman"/>
            </a:endParaRPr>
          </a:p>
          <a:p>
            <a:pPr marL="0" lvl="0" indent="0" algn="just" rtl="0">
              <a:lnSpc>
                <a:spcPct val="107916"/>
              </a:lnSpc>
              <a:spcBef>
                <a:spcPts val="800"/>
              </a:spcBef>
              <a:spcAft>
                <a:spcPts val="800"/>
              </a:spcAft>
              <a:buClr>
                <a:schemeClr val="dk1"/>
              </a:buClr>
              <a:buSzPts val="1100"/>
              <a:buFont typeface="Arial"/>
              <a:buNone/>
            </a:pPr>
            <a:r>
              <a:rPr lang="en" sz="1500">
                <a:latin typeface="Times New Roman"/>
                <a:ea typeface="Times New Roman"/>
                <a:cs typeface="Times New Roman"/>
                <a:sym typeface="Times New Roman"/>
              </a:rPr>
              <a:t>In this digital world, where we all want to grow fast and safer in small duration. The Collaborative Coding is a thing for them but while performing this technique/process all the team members must believe in each other. If any two members are not having a trust in each other, the project won’t be complete and for such people this process won’t work well. To overcome this, first you have to make sure what there won't be trust issues and each module and each unit is discussed very well before implementing.</a:t>
            </a:r>
            <a:r>
              <a:rPr lang="en" sz="1200">
                <a:latin typeface="Times New Roman"/>
                <a:ea typeface="Times New Roman"/>
                <a:cs typeface="Times New Roman"/>
                <a:sym typeface="Times New Roman"/>
              </a:rPr>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457200" algn="just" rtl="0">
              <a:lnSpc>
                <a:spcPct val="107916"/>
              </a:lnSpc>
              <a:spcBef>
                <a:spcPts val="0"/>
              </a:spcBef>
              <a:spcAft>
                <a:spcPts val="800"/>
              </a:spcAft>
              <a:buClr>
                <a:schemeClr val="dk1"/>
              </a:buClr>
              <a:buSzPts val="1100"/>
              <a:buFont typeface="Arial"/>
              <a:buNone/>
            </a:pPr>
            <a:r>
              <a:rPr lang="en" sz="1900" b="1">
                <a:latin typeface="Times New Roman"/>
                <a:ea typeface="Times New Roman"/>
                <a:cs typeface="Times New Roman"/>
                <a:sym typeface="Times New Roman"/>
              </a:rPr>
              <a:t>VI. RELATED WORK</a:t>
            </a:r>
            <a:endParaRPr sz="4900"/>
          </a:p>
        </p:txBody>
      </p:sp>
      <p:sp>
        <p:nvSpPr>
          <p:cNvPr id="106" name="Google Shape;106;p21"/>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457200" algn="just" rtl="0">
              <a:lnSpc>
                <a:spcPct val="107916"/>
              </a:lnSpc>
              <a:spcBef>
                <a:spcPts val="0"/>
              </a:spcBef>
              <a:spcAft>
                <a:spcPts val="0"/>
              </a:spcAft>
              <a:buClr>
                <a:schemeClr val="dk1"/>
              </a:buClr>
              <a:buSzPts val="1100"/>
              <a:buFont typeface="Arial"/>
              <a:buNone/>
            </a:pPr>
            <a:endParaRPr sz="1200" b="1">
              <a:latin typeface="Times New Roman"/>
              <a:ea typeface="Times New Roman"/>
              <a:cs typeface="Times New Roman"/>
              <a:sym typeface="Times New Roman"/>
            </a:endParaRPr>
          </a:p>
          <a:p>
            <a:pPr marL="0" lvl="0" indent="0" algn="l" rtl="0">
              <a:lnSpc>
                <a:spcPct val="107916"/>
              </a:lnSpc>
              <a:spcBef>
                <a:spcPts val="800"/>
              </a:spcBef>
              <a:spcAft>
                <a:spcPts val="0"/>
              </a:spcAft>
              <a:buClr>
                <a:schemeClr val="dk1"/>
              </a:buClr>
              <a:buSzPts val="1100"/>
              <a:buFont typeface="Arial"/>
              <a:buNone/>
            </a:pPr>
            <a:r>
              <a:rPr lang="en" sz="1500" b="1">
                <a:latin typeface="Times New Roman"/>
                <a:ea typeface="Times New Roman"/>
                <a:cs typeface="Times New Roman"/>
                <a:sym typeface="Times New Roman"/>
              </a:rPr>
              <a:t>Weblinux:</a:t>
            </a:r>
            <a:r>
              <a:rPr lang="en" sz="1500">
                <a:latin typeface="Times New Roman"/>
                <a:ea typeface="Times New Roman"/>
                <a:cs typeface="Times New Roman"/>
                <a:sym typeface="Times New Roman"/>
              </a:rPr>
              <a:t> It is a web app tool providing a standard Linux OS and an IDE in the brows²er, including a terminal, a code editor and a file browser. It provides a client side and offline Linux OS environment based on a JavaScript emulated processor.</a:t>
            </a:r>
            <a:endParaRPr sz="1500">
              <a:latin typeface="Times New Roman"/>
              <a:ea typeface="Times New Roman"/>
              <a:cs typeface="Times New Roman"/>
              <a:sym typeface="Times New Roman"/>
            </a:endParaRPr>
          </a:p>
          <a:p>
            <a:pPr marL="0" lvl="0" indent="0" algn="l" rtl="0">
              <a:lnSpc>
                <a:spcPct val="107916"/>
              </a:lnSpc>
              <a:spcBef>
                <a:spcPts val="800"/>
              </a:spcBef>
              <a:spcAft>
                <a:spcPts val="0"/>
              </a:spcAft>
              <a:buClr>
                <a:schemeClr val="dk1"/>
              </a:buClr>
              <a:buSzPts val="1100"/>
              <a:buFont typeface="Arial"/>
              <a:buNone/>
            </a:pPr>
            <a:r>
              <a:rPr lang="en" sz="1500">
                <a:latin typeface="Times New Roman"/>
                <a:ea typeface="Times New Roman"/>
                <a:cs typeface="Times New Roman"/>
                <a:sym typeface="Times New Roman"/>
              </a:rPr>
              <a:t> </a:t>
            </a:r>
            <a:r>
              <a:rPr lang="en" sz="1500" b="1">
                <a:latin typeface="Times New Roman"/>
                <a:ea typeface="Times New Roman"/>
                <a:cs typeface="Times New Roman"/>
                <a:sym typeface="Times New Roman"/>
              </a:rPr>
              <a:t>REPL base GoTTY:</a:t>
            </a:r>
            <a:r>
              <a:rPr lang="en" sz="1500">
                <a:latin typeface="Times New Roman"/>
                <a:ea typeface="Times New Roman"/>
                <a:cs typeface="Times New Roman"/>
                <a:sym typeface="Times New Roman"/>
              </a:rPr>
              <a:t> It is read–eval–print loop or language shell based approach in which user is provided with interactive computer programming environment (IDE) that takes single user inputs, executes, and returns the result to the user.</a:t>
            </a:r>
            <a:endParaRPr sz="1500" b="1">
              <a:latin typeface="Times New Roman"/>
              <a:ea typeface="Times New Roman"/>
              <a:cs typeface="Times New Roman"/>
              <a:sym typeface="Times New Roman"/>
            </a:endParaRPr>
          </a:p>
          <a:p>
            <a:pPr marL="0" lvl="0" indent="0" algn="l" rtl="0">
              <a:spcBef>
                <a:spcPts val="800"/>
              </a:spcBef>
              <a:spcAft>
                <a:spcPts val="1200"/>
              </a:spcAft>
              <a:buNone/>
            </a:pPr>
            <a:endParaRPr/>
          </a:p>
        </p:txBody>
      </p:sp>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1598</Words>
  <Application>Microsoft Office PowerPoint</Application>
  <PresentationFormat>On-screen Show (16:9)</PresentationFormat>
  <Paragraphs>76</Paragraphs>
  <Slides>19</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Economica</vt:lpstr>
      <vt:lpstr>Times New Roman</vt:lpstr>
      <vt:lpstr>Arial</vt:lpstr>
      <vt:lpstr>Calibri</vt:lpstr>
      <vt:lpstr>Courier New</vt:lpstr>
      <vt:lpstr>Open Sans</vt:lpstr>
      <vt:lpstr>Luxe</vt:lpstr>
      <vt:lpstr>Collaborative coding platform Aniket Yadav#1, Shreyash Pantawane#2, Bhagyashree Alhat  aniketyadav@mitaoe.ac.in sapantawane@mitaoe.ac.in bralhat@comp.maepune.ac.in   </vt:lpstr>
      <vt:lpstr>PowerPoint Presentation</vt:lpstr>
      <vt:lpstr>PowerPoint Presentation</vt:lpstr>
      <vt:lpstr>PowerPoint Presentation</vt:lpstr>
      <vt:lpstr>IV. LITERATURE SURVEY</vt:lpstr>
      <vt:lpstr>PowerPoint Presentation</vt:lpstr>
      <vt:lpstr>PowerPoint Presentation</vt:lpstr>
      <vt:lpstr>PowerPoint Presentation</vt:lpstr>
      <vt:lpstr>VI. RELATED WORK</vt:lpstr>
      <vt:lpstr>PowerPoint Presentation</vt:lpstr>
      <vt:lpstr>PowerPoint Presentation</vt:lpstr>
      <vt:lpstr>IX. TECHNIQUES</vt:lpstr>
      <vt:lpstr>PowerPoint Presentation</vt:lpstr>
      <vt:lpstr>X. RESULT</vt:lpstr>
      <vt:lpstr>PowerPoint Presentation</vt:lpstr>
      <vt:lpstr>PowerPoint Presentation</vt:lpstr>
      <vt:lpstr>PowerPoint Presentation</vt:lpstr>
      <vt:lpstr>XII. 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Collaborative coding platform Aniket Yadav#1, Shreyash Pantawane#2, Bhagyashree Alhat  aniketyadav@mitaoe.ac.in sapantawane@mitaoe.ac.in bralhat@comp.maepune.ac.in   </dc:title>
  <cp:lastModifiedBy>Aniket Yadav</cp:lastModifiedBy>
  <cp:revision>1</cp:revision>
  <dcterms:modified xsi:type="dcterms:W3CDTF">2022-12-16T02:26:27Z</dcterms:modified>
</cp:coreProperties>
</file>