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7" r:id="rId3"/>
    <p:sldId id="286" r:id="rId4"/>
    <p:sldId id="280" r:id="rId5"/>
    <p:sldId id="287" r:id="rId6"/>
    <p:sldId id="282" r:id="rId7"/>
    <p:sldId id="278" r:id="rId8"/>
    <p:sldId id="283" r:id="rId9"/>
    <p:sldId id="279" r:id="rId10"/>
  </p:sldIdLst>
  <p:sldSz cx="18288000" cy="10287000"/>
  <p:notesSz cx="6858000" cy="9144000"/>
  <p:embeddedFontLst>
    <p:embeddedFont>
      <p:font typeface="Alegreya Sans Black" panose="020B0604020202020204" charset="0"/>
      <p:regular r:id="rId11"/>
    </p:embeddedFont>
    <p:embeddedFont>
      <p:font typeface="Calibri" panose="020F0502020204030204" pitchFamily="34" charset="0"/>
      <p:regular r:id="rId12"/>
      <p:bold r:id="rId13"/>
      <p:italic r:id="rId14"/>
      <p:boldItalic r:id="rId15"/>
    </p:embeddedFont>
    <p:embeddedFont>
      <p:font typeface="Canva Sans" panose="020B0604020202020204" charset="0"/>
      <p:regular r:id="rId16"/>
    </p:embeddedFont>
    <p:embeddedFont>
      <p:font typeface="Canva Sans Bold" panose="020B0604020202020204" charset="0"/>
      <p:regular r:id="rId17"/>
    </p:embeddedFont>
    <p:embeddedFont>
      <p:font typeface="DM Sans Bold" panose="020B0604020202020204" charset="0"/>
      <p:regular r:id="rId18"/>
    </p:embeddedFont>
    <p:embeddedFont>
      <p:font typeface="Migra ExtraBold" panose="020B0604020202020204" charset="0"/>
      <p:regular r:id="rId19"/>
    </p:embeddedFont>
    <p:embeddedFont>
      <p:font typeface="Montserrat Classic" panose="020B0604020202020204" charset="0"/>
      <p:regular r:id="rId20"/>
    </p:embeddedFont>
    <p:embeddedFont>
      <p:font typeface="Montserrat Classic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65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8896200" y="0"/>
            <a:ext cx="11113534" cy="10287000"/>
          </a:xfrm>
          <a:prstGeom prst="rect">
            <a:avLst/>
          </a:prstGeom>
        </p:spPr>
      </p:pic>
      <p:pic>
        <p:nvPicPr>
          <p:cNvPr id="3" name="Picture 3"/>
          <p:cNvPicPr>
            <a:picLocks noChangeAspect="1"/>
          </p:cNvPicPr>
          <p:nvPr/>
        </p:nvPicPr>
        <p:blipFill>
          <a:blip r:embed="rId3"/>
          <a:srcRect/>
          <a:stretch>
            <a:fillRect/>
          </a:stretch>
        </p:blipFill>
        <p:spPr>
          <a:xfrm>
            <a:off x="1028700" y="687284"/>
            <a:ext cx="6174171" cy="1279179"/>
          </a:xfrm>
          <a:prstGeom prst="rect">
            <a:avLst/>
          </a:prstGeom>
        </p:spPr>
      </p:pic>
      <p:grpSp>
        <p:nvGrpSpPr>
          <p:cNvPr id="4" name="Group 4"/>
          <p:cNvGrpSpPr/>
          <p:nvPr/>
        </p:nvGrpSpPr>
        <p:grpSpPr>
          <a:xfrm>
            <a:off x="603778" y="3153443"/>
            <a:ext cx="2330697" cy="2330697"/>
            <a:chOff x="0" y="0"/>
            <a:chExt cx="812800" cy="812800"/>
          </a:xfrm>
        </p:grpSpPr>
        <p:sp>
          <p:nvSpPr>
            <p:cNvPr id="5" name="Freeform 5"/>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6E3"/>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pic>
        <p:nvPicPr>
          <p:cNvPr id="7" name="Picture 7"/>
          <p:cNvPicPr>
            <a:picLocks noChangeAspect="1"/>
          </p:cNvPicPr>
          <p:nvPr/>
        </p:nvPicPr>
        <p:blipFill>
          <a:blip r:embed="rId4"/>
          <a:srcRect/>
          <a:stretch>
            <a:fillRect/>
          </a:stretch>
        </p:blipFill>
        <p:spPr>
          <a:xfrm>
            <a:off x="5891811" y="3861827"/>
            <a:ext cx="2622120" cy="2767793"/>
          </a:xfrm>
          <a:prstGeom prst="rect">
            <a:avLst/>
          </a:prstGeom>
        </p:spPr>
      </p:pic>
      <p:sp>
        <p:nvSpPr>
          <p:cNvPr id="8" name="TextBox 8"/>
          <p:cNvSpPr txBox="1"/>
          <p:nvPr/>
        </p:nvSpPr>
        <p:spPr>
          <a:xfrm>
            <a:off x="1028700" y="7276744"/>
            <a:ext cx="6744891" cy="2663550"/>
          </a:xfrm>
          <a:prstGeom prst="rect">
            <a:avLst/>
          </a:prstGeom>
        </p:spPr>
        <p:txBody>
          <a:bodyPr lIns="0" tIns="0" rIns="0" bIns="0" rtlCol="0" anchor="t">
            <a:spAutoFit/>
          </a:bodyPr>
          <a:lstStyle/>
          <a:p>
            <a:pPr>
              <a:lnSpc>
                <a:spcPts val="3499"/>
              </a:lnSpc>
            </a:pPr>
            <a:r>
              <a:rPr lang="en-US" sz="2499" dirty="0">
                <a:solidFill>
                  <a:srgbClr val="000000"/>
                </a:solidFill>
                <a:latin typeface="Canva Sans Bold"/>
              </a:rPr>
              <a:t>NAME :</a:t>
            </a:r>
            <a:r>
              <a:rPr lang="en-US" sz="2499" dirty="0">
                <a:solidFill>
                  <a:srgbClr val="000000"/>
                </a:solidFill>
                <a:latin typeface="Canva Sans"/>
              </a:rPr>
              <a:t> Aniket Yadav</a:t>
            </a:r>
          </a:p>
          <a:p>
            <a:pPr>
              <a:lnSpc>
                <a:spcPts val="3499"/>
              </a:lnSpc>
            </a:pPr>
            <a:r>
              <a:rPr lang="en-US" sz="2499" dirty="0">
                <a:solidFill>
                  <a:srgbClr val="000000"/>
                </a:solidFill>
                <a:latin typeface="Canva Sans Bold"/>
              </a:rPr>
              <a:t>PRN :</a:t>
            </a:r>
            <a:r>
              <a:rPr lang="en-US" sz="2499" dirty="0">
                <a:solidFill>
                  <a:srgbClr val="000000"/>
                </a:solidFill>
                <a:latin typeface="Canva Sans"/>
              </a:rPr>
              <a:t> 0120190328</a:t>
            </a:r>
          </a:p>
          <a:p>
            <a:pPr>
              <a:lnSpc>
                <a:spcPts val="3499"/>
              </a:lnSpc>
            </a:pPr>
            <a:r>
              <a:rPr lang="en-US" sz="2499" dirty="0">
                <a:solidFill>
                  <a:srgbClr val="000000"/>
                </a:solidFill>
                <a:latin typeface="Canva Sans Bold"/>
              </a:rPr>
              <a:t>PROGRAM :</a:t>
            </a:r>
            <a:r>
              <a:rPr lang="en-US" sz="2499" dirty="0">
                <a:solidFill>
                  <a:srgbClr val="000000"/>
                </a:solidFill>
                <a:latin typeface="Canva Sans"/>
              </a:rPr>
              <a:t> Bachelor of Technology</a:t>
            </a:r>
          </a:p>
          <a:p>
            <a:pPr>
              <a:lnSpc>
                <a:spcPts val="3499"/>
              </a:lnSpc>
            </a:pPr>
            <a:r>
              <a:rPr lang="en-US" sz="2499" dirty="0">
                <a:solidFill>
                  <a:srgbClr val="000000"/>
                </a:solidFill>
                <a:latin typeface="Canva Sans Bold"/>
              </a:rPr>
              <a:t>DISCIPLINE :</a:t>
            </a:r>
            <a:r>
              <a:rPr lang="en-US" sz="2499" dirty="0">
                <a:solidFill>
                  <a:srgbClr val="000000"/>
                </a:solidFill>
                <a:latin typeface="Canva Sans"/>
              </a:rPr>
              <a:t> Computer Engineering</a:t>
            </a:r>
          </a:p>
          <a:p>
            <a:pPr>
              <a:lnSpc>
                <a:spcPts val="3499"/>
              </a:lnSpc>
            </a:pPr>
            <a:r>
              <a:rPr lang="en-US" sz="2499" dirty="0">
                <a:solidFill>
                  <a:srgbClr val="000000"/>
                </a:solidFill>
                <a:latin typeface="Canva Sans Bold"/>
              </a:rPr>
              <a:t>ACADEMIC YEAR :</a:t>
            </a:r>
            <a:r>
              <a:rPr lang="en-US" sz="2499" dirty="0">
                <a:solidFill>
                  <a:srgbClr val="000000"/>
                </a:solidFill>
                <a:latin typeface="Canva Sans"/>
              </a:rPr>
              <a:t> 2019 - 2023</a:t>
            </a:r>
          </a:p>
          <a:p>
            <a:pPr>
              <a:lnSpc>
                <a:spcPts val="3499"/>
              </a:lnSpc>
              <a:spcBef>
                <a:spcPct val="0"/>
              </a:spcBef>
            </a:pPr>
            <a:endParaRPr lang="en-US" sz="2499" dirty="0">
              <a:solidFill>
                <a:srgbClr val="000000"/>
              </a:solidFill>
              <a:latin typeface="Canva Sans"/>
            </a:endParaRPr>
          </a:p>
        </p:txBody>
      </p:sp>
      <p:sp>
        <p:nvSpPr>
          <p:cNvPr id="9" name="TextBox 9"/>
          <p:cNvSpPr txBox="1"/>
          <p:nvPr/>
        </p:nvSpPr>
        <p:spPr>
          <a:xfrm>
            <a:off x="929309" y="3375563"/>
            <a:ext cx="5611116" cy="1771639"/>
          </a:xfrm>
          <a:prstGeom prst="rect">
            <a:avLst/>
          </a:prstGeom>
        </p:spPr>
        <p:txBody>
          <a:bodyPr lIns="0" tIns="0" rIns="0" bIns="0" rtlCol="0" anchor="t">
            <a:spAutoFit/>
          </a:bodyPr>
          <a:lstStyle/>
          <a:p>
            <a:pPr algn="ctr">
              <a:lnSpc>
                <a:spcPts val="7279"/>
              </a:lnSpc>
            </a:pPr>
            <a:r>
              <a:rPr lang="en-US" sz="5199" dirty="0">
                <a:solidFill>
                  <a:srgbClr val="192A4D"/>
                </a:solidFill>
                <a:latin typeface="Alegreya Sans Black"/>
              </a:rPr>
              <a:t>CAPSTONE 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615758">
            <a:off x="9144000" y="0"/>
            <a:ext cx="9235941" cy="10287000"/>
            <a:chOff x="0" y="0"/>
            <a:chExt cx="2432511" cy="2709333"/>
          </a:xfrm>
        </p:grpSpPr>
        <p:sp>
          <p:nvSpPr>
            <p:cNvPr id="3" name="Freeform 3"/>
            <p:cNvSpPr/>
            <p:nvPr/>
          </p:nvSpPr>
          <p:spPr>
            <a:xfrm>
              <a:off x="0" y="0"/>
              <a:ext cx="2432511" cy="2709333"/>
            </a:xfrm>
            <a:custGeom>
              <a:avLst/>
              <a:gdLst/>
              <a:ahLst/>
              <a:cxnLst/>
              <a:rect l="l" t="t" r="r" b="b"/>
              <a:pathLst>
                <a:path w="2432511" h="2709333">
                  <a:moveTo>
                    <a:pt x="0" y="0"/>
                  </a:moveTo>
                  <a:lnTo>
                    <a:pt x="2432511" y="0"/>
                  </a:lnTo>
                  <a:lnTo>
                    <a:pt x="2432511" y="2709333"/>
                  </a:lnTo>
                  <a:lnTo>
                    <a:pt x="0" y="2709333"/>
                  </a:lnTo>
                  <a:close/>
                </a:path>
              </a:pathLst>
            </a:custGeom>
            <a:solidFill>
              <a:srgbClr val="FFF6E3"/>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072730" y="3611847"/>
            <a:ext cx="8369444" cy="4098926"/>
          </a:xfrm>
          <a:prstGeom prst="rect">
            <a:avLst/>
          </a:prstGeom>
        </p:spPr>
        <p:txBody>
          <a:bodyPr lIns="0" tIns="0" rIns="0" bIns="0" rtlCol="0" anchor="t">
            <a:spAutoFit/>
          </a:bodyPr>
          <a:lstStyle/>
          <a:p>
            <a:pPr>
              <a:lnSpc>
                <a:spcPts val="8000"/>
              </a:lnSpc>
            </a:pPr>
            <a:r>
              <a:rPr lang="en-US" sz="8000" dirty="0">
                <a:solidFill>
                  <a:srgbClr val="000000"/>
                </a:solidFill>
                <a:latin typeface="Montserrat Classic Bold"/>
              </a:rPr>
              <a:t>RAIN FALL PREDICTION USING ML MODELS</a:t>
            </a:r>
          </a:p>
        </p:txBody>
      </p:sp>
      <p:grpSp>
        <p:nvGrpSpPr>
          <p:cNvPr id="7" name="Group 7"/>
          <p:cNvGrpSpPr/>
          <p:nvPr/>
        </p:nvGrpSpPr>
        <p:grpSpPr>
          <a:xfrm>
            <a:off x="10287000" y="1589646"/>
            <a:ext cx="7076585" cy="6321095"/>
            <a:chOff x="0" y="0"/>
            <a:chExt cx="9435447" cy="8428127"/>
          </a:xfrm>
        </p:grpSpPr>
        <p:sp>
          <p:nvSpPr>
            <p:cNvPr id="8" name="TextBox 8"/>
            <p:cNvSpPr txBox="1"/>
            <p:nvPr/>
          </p:nvSpPr>
          <p:spPr>
            <a:xfrm>
              <a:off x="76878" y="-95250"/>
              <a:ext cx="9358569" cy="1466850"/>
            </a:xfrm>
            <a:prstGeom prst="rect">
              <a:avLst/>
            </a:prstGeom>
          </p:spPr>
          <p:txBody>
            <a:bodyPr lIns="0" tIns="0" rIns="0" bIns="0" rtlCol="0" anchor="t">
              <a:spAutoFit/>
            </a:bodyPr>
            <a:lstStyle/>
            <a:p>
              <a:pPr>
                <a:lnSpc>
                  <a:spcPts val="4500"/>
                </a:lnSpc>
              </a:pPr>
              <a:r>
                <a:rPr lang="en-US" sz="3000">
                  <a:solidFill>
                    <a:srgbClr val="000000"/>
                  </a:solidFill>
                  <a:latin typeface="Montserrat Classic Bold"/>
                </a:rPr>
                <a:t>ABSTRACT </a:t>
              </a:r>
            </a:p>
            <a:p>
              <a:pPr marL="0" lvl="1" indent="0" algn="l">
                <a:lnSpc>
                  <a:spcPts val="4500"/>
                </a:lnSpc>
                <a:spcBef>
                  <a:spcPct val="0"/>
                </a:spcBef>
              </a:pPr>
              <a:endParaRPr lang="en-US" sz="3000">
                <a:solidFill>
                  <a:srgbClr val="000000"/>
                </a:solidFill>
                <a:latin typeface="Montserrat Classic Bold"/>
              </a:endParaRPr>
            </a:p>
          </p:txBody>
        </p:sp>
        <p:sp>
          <p:nvSpPr>
            <p:cNvPr id="9" name="TextBox 9"/>
            <p:cNvSpPr txBox="1"/>
            <p:nvPr/>
          </p:nvSpPr>
          <p:spPr>
            <a:xfrm>
              <a:off x="0" y="1524196"/>
              <a:ext cx="9435447" cy="6903932"/>
            </a:xfrm>
            <a:prstGeom prst="rect">
              <a:avLst/>
            </a:prstGeom>
          </p:spPr>
          <p:txBody>
            <a:bodyPr lIns="0" tIns="0" rIns="0" bIns="0" rtlCol="0" anchor="t">
              <a:spAutoFit/>
            </a:bodyPr>
            <a:lstStyle/>
            <a:p>
              <a:pPr marL="0" lvl="0" indent="0" algn="l">
                <a:lnSpc>
                  <a:spcPts val="3220"/>
                </a:lnSpc>
              </a:pPr>
              <a:r>
                <a:rPr lang="en-US" sz="2300" dirty="0">
                  <a:solidFill>
                    <a:srgbClr val="000000"/>
                  </a:solidFill>
                  <a:latin typeface="Montserrat Classic"/>
                </a:rPr>
                <a:t>The purpose of this project is to mine rainfall data for Indian states using the dataset as provided on data.gov.in/. The project is divided into two phases. The first phase consists of data cleaning, data pre-processing and preliminary data visualization. The second phase will involve the application of different data mining algorithms and gaining insights from it subsequently. The project also aims at predicting future rainfall trends and provide useful insights in rainfall distribution of Indian Subcontinent. This can further help in policy making and planning by the government.</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90959">
            <a:off x="9144000" y="0"/>
            <a:ext cx="9235941" cy="10287000"/>
            <a:chOff x="0" y="0"/>
            <a:chExt cx="2432511" cy="2709333"/>
          </a:xfrm>
        </p:grpSpPr>
        <p:sp>
          <p:nvSpPr>
            <p:cNvPr id="3" name="Freeform 3"/>
            <p:cNvSpPr/>
            <p:nvPr/>
          </p:nvSpPr>
          <p:spPr>
            <a:xfrm>
              <a:off x="0" y="0"/>
              <a:ext cx="2432511" cy="2709333"/>
            </a:xfrm>
            <a:custGeom>
              <a:avLst/>
              <a:gdLst/>
              <a:ahLst/>
              <a:cxnLst/>
              <a:rect l="l" t="t" r="r" b="b"/>
              <a:pathLst>
                <a:path w="2432511" h="2709333">
                  <a:moveTo>
                    <a:pt x="0" y="0"/>
                  </a:moveTo>
                  <a:lnTo>
                    <a:pt x="2432511" y="0"/>
                  </a:lnTo>
                  <a:lnTo>
                    <a:pt x="2432511" y="2709333"/>
                  </a:lnTo>
                  <a:lnTo>
                    <a:pt x="0" y="2709333"/>
                  </a:lnTo>
                  <a:close/>
                </a:path>
              </a:pathLst>
            </a:custGeom>
            <a:solidFill>
              <a:srgbClr val="FFF6E3"/>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838200" y="3776000"/>
            <a:ext cx="8369444" cy="2079626"/>
          </a:xfrm>
          <a:prstGeom prst="rect">
            <a:avLst/>
          </a:prstGeom>
        </p:spPr>
        <p:txBody>
          <a:bodyPr lIns="0" tIns="0" rIns="0" bIns="0" rtlCol="0" anchor="t">
            <a:spAutoFit/>
          </a:bodyPr>
          <a:lstStyle/>
          <a:p>
            <a:pPr>
              <a:lnSpc>
                <a:spcPts val="8000"/>
              </a:lnSpc>
            </a:pPr>
            <a:r>
              <a:rPr lang="en-US" sz="8000" dirty="0">
                <a:solidFill>
                  <a:srgbClr val="000000"/>
                </a:solidFill>
                <a:latin typeface="Montserrat Classic Bold"/>
              </a:rPr>
              <a:t>OBJECTIVES AND GOALS</a:t>
            </a:r>
          </a:p>
        </p:txBody>
      </p:sp>
      <p:grpSp>
        <p:nvGrpSpPr>
          <p:cNvPr id="8" name="Group 8"/>
          <p:cNvGrpSpPr/>
          <p:nvPr/>
        </p:nvGrpSpPr>
        <p:grpSpPr>
          <a:xfrm>
            <a:off x="10439400" y="2715194"/>
            <a:ext cx="5231288" cy="4201238"/>
            <a:chOff x="0" y="-95250"/>
            <a:chExt cx="6975051" cy="5601653"/>
          </a:xfrm>
        </p:grpSpPr>
        <p:sp>
          <p:nvSpPr>
            <p:cNvPr id="9" name="TextBox 9"/>
            <p:cNvSpPr txBox="1"/>
            <p:nvPr/>
          </p:nvSpPr>
          <p:spPr>
            <a:xfrm>
              <a:off x="56831" y="-95250"/>
              <a:ext cx="6918220" cy="676596"/>
            </a:xfrm>
            <a:prstGeom prst="rect">
              <a:avLst/>
            </a:prstGeom>
          </p:spPr>
          <p:txBody>
            <a:bodyPr lIns="0" tIns="0" rIns="0" bIns="0" rtlCol="0" anchor="t">
              <a:spAutoFit/>
            </a:bodyPr>
            <a:lstStyle/>
            <a:p>
              <a:pPr marL="0" lvl="1" indent="0" algn="l">
                <a:lnSpc>
                  <a:spcPts val="4500"/>
                </a:lnSpc>
                <a:spcBef>
                  <a:spcPct val="0"/>
                </a:spcBef>
              </a:pPr>
              <a:endParaRPr lang="en-US" sz="3000" dirty="0">
                <a:solidFill>
                  <a:srgbClr val="000000"/>
                </a:solidFill>
                <a:latin typeface="Montserrat Classic Bold"/>
              </a:endParaRPr>
            </a:p>
          </p:txBody>
        </p:sp>
        <p:sp>
          <p:nvSpPr>
            <p:cNvPr id="10" name="TextBox 10"/>
            <p:cNvSpPr txBox="1"/>
            <p:nvPr/>
          </p:nvSpPr>
          <p:spPr>
            <a:xfrm>
              <a:off x="0" y="762196"/>
              <a:ext cx="6975051" cy="4744207"/>
            </a:xfrm>
            <a:prstGeom prst="rect">
              <a:avLst/>
            </a:prstGeom>
          </p:spPr>
          <p:txBody>
            <a:bodyPr lIns="0" tIns="0" rIns="0" bIns="0" rtlCol="0" anchor="t">
              <a:spAutoFit/>
            </a:bodyPr>
            <a:lstStyle/>
            <a:p>
              <a:pPr marL="342900" lvl="0" indent="-342900" algn="l">
                <a:lnSpc>
                  <a:spcPts val="2800"/>
                </a:lnSpc>
                <a:buFont typeface="Arial" panose="020B0604020202020204" pitchFamily="34" charset="0"/>
                <a:buChar char="•"/>
              </a:pPr>
              <a:r>
                <a:rPr lang="en-US" sz="2300" b="0" i="0" u="none" strike="noStrike" dirty="0">
                  <a:effectLst/>
                  <a:latin typeface="Montserrat Classic" panose="020B0604020202020204" charset="0"/>
                </a:rPr>
                <a:t>Predict coming year's rainfall pattern</a:t>
              </a:r>
            </a:p>
            <a:p>
              <a:pPr marL="342900" lvl="0" indent="-342900" algn="l">
                <a:lnSpc>
                  <a:spcPts val="2800"/>
                </a:lnSpc>
                <a:buFont typeface="Arial" panose="020B0604020202020204" pitchFamily="34" charset="0"/>
                <a:buChar char="•"/>
              </a:pPr>
              <a:r>
                <a:rPr lang="en-US" sz="2300" b="0" i="0" u="none" strike="noStrike" dirty="0">
                  <a:effectLst/>
                  <a:latin typeface="Montserrat Classic" panose="020B0604020202020204" charset="0"/>
                </a:rPr>
                <a:t>Exploring open data @data.gov.in</a:t>
              </a:r>
            </a:p>
            <a:p>
              <a:pPr marL="342900" lvl="0" indent="-342900" algn="l">
                <a:lnSpc>
                  <a:spcPts val="2800"/>
                </a:lnSpc>
                <a:buFont typeface="Arial" panose="020B0604020202020204" pitchFamily="34" charset="0"/>
                <a:buChar char="•"/>
              </a:pPr>
              <a:r>
                <a:rPr lang="en-US" sz="2300" b="0" i="0" u="none" strike="noStrike" dirty="0">
                  <a:effectLst/>
                  <a:latin typeface="Montserrat Classic" panose="020B0604020202020204" charset="0"/>
                </a:rPr>
                <a:t>Visualizing 117 years of data</a:t>
              </a:r>
            </a:p>
            <a:p>
              <a:pPr marL="342900" lvl="0" indent="-342900" algn="l">
                <a:lnSpc>
                  <a:spcPts val="2800"/>
                </a:lnSpc>
                <a:buFont typeface="Arial" panose="020B0604020202020204" pitchFamily="34" charset="0"/>
                <a:buChar char="•"/>
              </a:pPr>
              <a:r>
                <a:rPr lang="en-IN" sz="2300" b="0" i="0" u="none" strike="noStrike" dirty="0">
                  <a:effectLst/>
                  <a:latin typeface="Montserrat Classic" panose="020B0604020202020204" charset="0"/>
                </a:rPr>
                <a:t>Identify flood &amp; drought areas</a:t>
              </a:r>
              <a:endParaRPr lang="en-US" sz="2300" dirty="0">
                <a:latin typeface="Montserrat Classic" panose="020B0604020202020204" charset="0"/>
              </a:endParaRPr>
            </a:p>
            <a:p>
              <a:pPr marL="342900" lvl="0" indent="-342900" algn="l">
                <a:lnSpc>
                  <a:spcPts val="2800"/>
                </a:lnSpc>
                <a:buFont typeface="Arial" panose="020B0604020202020204" pitchFamily="34" charset="0"/>
                <a:buChar char="•"/>
              </a:pPr>
              <a:r>
                <a:rPr lang="en-US" sz="2300" b="0" i="0" u="none" strike="noStrike" dirty="0">
                  <a:effectLst/>
                  <a:latin typeface="Montserrat Classic" panose="020B0604020202020204" charset="0"/>
                </a:rPr>
                <a:t>Forming clusters among common states</a:t>
              </a:r>
            </a:p>
            <a:p>
              <a:pPr marL="342900" lvl="0" indent="-342900" algn="l">
                <a:lnSpc>
                  <a:spcPts val="2800"/>
                </a:lnSpc>
                <a:buFont typeface="Arial" panose="020B0604020202020204" pitchFamily="34" charset="0"/>
                <a:buChar char="•"/>
              </a:pPr>
              <a:endParaRPr lang="en-US" sz="2300" b="0" i="0" u="none" strike="noStrike" dirty="0">
                <a:solidFill>
                  <a:srgbClr val="494F56"/>
                </a:solidFill>
                <a:effectLst/>
                <a:latin typeface="Montserrat Classic" panose="020B0604020202020204" charset="0"/>
              </a:endParaRPr>
            </a:p>
            <a:p>
              <a:pPr marL="0" lvl="0" indent="0" algn="l">
                <a:lnSpc>
                  <a:spcPts val="2800"/>
                </a:lnSpc>
              </a:pPr>
              <a:endParaRPr lang="en-US" sz="2300" dirty="0">
                <a:solidFill>
                  <a:srgbClr val="000000"/>
                </a:solidFill>
                <a:latin typeface="Montserrat Classic" panose="020B0604020202020204" charset="0"/>
              </a:endParaRPr>
            </a:p>
          </p:txBody>
        </p:sp>
      </p:grpSp>
    </p:spTree>
    <p:extLst>
      <p:ext uri="{BB962C8B-B14F-4D97-AF65-F5344CB8AC3E}">
        <p14:creationId xmlns:p14="http://schemas.microsoft.com/office/powerpoint/2010/main" val="2891654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90959">
            <a:off x="9144000" y="0"/>
            <a:ext cx="9235941" cy="10287000"/>
            <a:chOff x="0" y="0"/>
            <a:chExt cx="2432511" cy="2709333"/>
          </a:xfrm>
        </p:grpSpPr>
        <p:sp>
          <p:nvSpPr>
            <p:cNvPr id="3" name="Freeform 3"/>
            <p:cNvSpPr/>
            <p:nvPr/>
          </p:nvSpPr>
          <p:spPr>
            <a:xfrm>
              <a:off x="0" y="0"/>
              <a:ext cx="2432511" cy="2709333"/>
            </a:xfrm>
            <a:custGeom>
              <a:avLst/>
              <a:gdLst/>
              <a:ahLst/>
              <a:cxnLst/>
              <a:rect l="l" t="t" r="r" b="b"/>
              <a:pathLst>
                <a:path w="2432511" h="2709333">
                  <a:moveTo>
                    <a:pt x="0" y="0"/>
                  </a:moveTo>
                  <a:lnTo>
                    <a:pt x="2432511" y="0"/>
                  </a:lnTo>
                  <a:lnTo>
                    <a:pt x="2432511" y="2709333"/>
                  </a:lnTo>
                  <a:lnTo>
                    <a:pt x="0" y="2709333"/>
                  </a:lnTo>
                  <a:close/>
                </a:path>
              </a:pathLst>
            </a:custGeom>
            <a:solidFill>
              <a:srgbClr val="FFF6E3"/>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685800" y="1432842"/>
            <a:ext cx="8369444" cy="2051844"/>
          </a:xfrm>
          <a:prstGeom prst="rect">
            <a:avLst/>
          </a:prstGeom>
        </p:spPr>
        <p:txBody>
          <a:bodyPr lIns="0" tIns="0" rIns="0" bIns="0" rtlCol="0" anchor="t">
            <a:spAutoFit/>
          </a:bodyPr>
          <a:lstStyle/>
          <a:p>
            <a:pPr>
              <a:lnSpc>
                <a:spcPts val="8000"/>
              </a:lnSpc>
            </a:pPr>
            <a:r>
              <a:rPr lang="en-US" sz="8000" dirty="0">
                <a:solidFill>
                  <a:srgbClr val="000000"/>
                </a:solidFill>
                <a:latin typeface="Montserrat Classic Bold"/>
              </a:rPr>
              <a:t>PROBLEM STATEMENT</a:t>
            </a:r>
          </a:p>
        </p:txBody>
      </p:sp>
      <p:grpSp>
        <p:nvGrpSpPr>
          <p:cNvPr id="8" name="Group 8"/>
          <p:cNvGrpSpPr/>
          <p:nvPr/>
        </p:nvGrpSpPr>
        <p:grpSpPr>
          <a:xfrm>
            <a:off x="10561990" y="1009883"/>
            <a:ext cx="5231288" cy="2764947"/>
            <a:chOff x="0" y="-95250"/>
            <a:chExt cx="6975051" cy="3686598"/>
          </a:xfrm>
        </p:grpSpPr>
        <p:sp>
          <p:nvSpPr>
            <p:cNvPr id="9" name="TextBox 9"/>
            <p:cNvSpPr txBox="1"/>
            <p:nvPr/>
          </p:nvSpPr>
          <p:spPr>
            <a:xfrm>
              <a:off x="56831" y="-95250"/>
              <a:ext cx="6918220" cy="676596"/>
            </a:xfrm>
            <a:prstGeom prst="rect">
              <a:avLst/>
            </a:prstGeom>
          </p:spPr>
          <p:txBody>
            <a:bodyPr lIns="0" tIns="0" rIns="0" bIns="0" rtlCol="0" anchor="t">
              <a:spAutoFit/>
            </a:bodyPr>
            <a:lstStyle/>
            <a:p>
              <a:pPr marL="0" lvl="1" indent="0" algn="l">
                <a:lnSpc>
                  <a:spcPts val="4500"/>
                </a:lnSpc>
                <a:spcBef>
                  <a:spcPct val="0"/>
                </a:spcBef>
              </a:pPr>
              <a:endParaRPr lang="en-US" sz="3000" dirty="0">
                <a:solidFill>
                  <a:srgbClr val="000000"/>
                </a:solidFill>
                <a:latin typeface="Montserrat Classic Bold"/>
              </a:endParaRPr>
            </a:p>
          </p:txBody>
        </p:sp>
        <p:sp>
          <p:nvSpPr>
            <p:cNvPr id="10" name="TextBox 10"/>
            <p:cNvSpPr txBox="1"/>
            <p:nvPr/>
          </p:nvSpPr>
          <p:spPr>
            <a:xfrm>
              <a:off x="0" y="762196"/>
              <a:ext cx="6975051" cy="2829152"/>
            </a:xfrm>
            <a:prstGeom prst="rect">
              <a:avLst/>
            </a:prstGeom>
          </p:spPr>
          <p:txBody>
            <a:bodyPr lIns="0" tIns="0" rIns="0" bIns="0" rtlCol="0" anchor="t">
              <a:spAutoFit/>
            </a:bodyPr>
            <a:lstStyle/>
            <a:p>
              <a:pPr marL="342900" lvl="0" indent="-342900" algn="l">
                <a:lnSpc>
                  <a:spcPts val="2800"/>
                </a:lnSpc>
                <a:buFont typeface="Arial" panose="020B0604020202020204" pitchFamily="34" charset="0"/>
                <a:buChar char="•"/>
              </a:pPr>
              <a:r>
                <a:rPr lang="en-US" sz="2300" b="0" i="0" u="none" strike="noStrike" dirty="0">
                  <a:effectLst/>
                  <a:latin typeface="Montserrat Classic" panose="020B0604020202020204" charset="0"/>
                </a:rPr>
                <a:t>To develop ML models that leverage historical data and meteorological parameters to enhance rainfall prediction accuracy and lead time.</a:t>
              </a:r>
            </a:p>
            <a:p>
              <a:pPr marL="0" lvl="0" indent="0" algn="l">
                <a:lnSpc>
                  <a:spcPts val="2800"/>
                </a:lnSpc>
              </a:pPr>
              <a:endParaRPr lang="en-US" sz="2300" dirty="0">
                <a:latin typeface="Montserrat Classic" panose="020B0604020202020204" charset="0"/>
              </a:endParaRPr>
            </a:p>
          </p:txBody>
        </p:sp>
      </p:grpSp>
      <p:sp>
        <p:nvSpPr>
          <p:cNvPr id="11" name="TextBox 6">
            <a:extLst>
              <a:ext uri="{FF2B5EF4-FFF2-40B4-BE49-F238E27FC236}">
                <a16:creationId xmlns:a16="http://schemas.microsoft.com/office/drawing/2014/main" id="{A05A3E87-F999-B17F-C8D7-C26D66CCCC6F}"/>
              </a:ext>
            </a:extLst>
          </p:cNvPr>
          <p:cNvSpPr txBox="1"/>
          <p:nvPr/>
        </p:nvSpPr>
        <p:spPr>
          <a:xfrm>
            <a:off x="671945" y="5905500"/>
            <a:ext cx="8369444" cy="2051844"/>
          </a:xfrm>
          <a:prstGeom prst="rect">
            <a:avLst/>
          </a:prstGeom>
        </p:spPr>
        <p:txBody>
          <a:bodyPr lIns="0" tIns="0" rIns="0" bIns="0" rtlCol="0" anchor="t">
            <a:spAutoFit/>
          </a:bodyPr>
          <a:lstStyle/>
          <a:p>
            <a:pPr>
              <a:lnSpc>
                <a:spcPts val="8000"/>
              </a:lnSpc>
            </a:pPr>
            <a:r>
              <a:rPr lang="en-US" sz="8000" dirty="0">
                <a:solidFill>
                  <a:srgbClr val="000000"/>
                </a:solidFill>
                <a:latin typeface="Montserrat Classic Bold"/>
              </a:rPr>
              <a:t>ALGORITHMS USED </a:t>
            </a:r>
          </a:p>
        </p:txBody>
      </p:sp>
      <p:sp>
        <p:nvSpPr>
          <p:cNvPr id="12" name="TextBox 10">
            <a:extLst>
              <a:ext uri="{FF2B5EF4-FFF2-40B4-BE49-F238E27FC236}">
                <a16:creationId xmlns:a16="http://schemas.microsoft.com/office/drawing/2014/main" id="{E2393DAD-AB25-A07C-3FB4-BBD29DEE0ED7}"/>
              </a:ext>
            </a:extLst>
          </p:cNvPr>
          <p:cNvSpPr txBox="1"/>
          <p:nvPr/>
        </p:nvSpPr>
        <p:spPr>
          <a:xfrm>
            <a:off x="11277600" y="6412818"/>
            <a:ext cx="5231288" cy="1037207"/>
          </a:xfrm>
          <a:prstGeom prst="rect">
            <a:avLst/>
          </a:prstGeom>
        </p:spPr>
        <p:txBody>
          <a:bodyPr lIns="0" tIns="0" rIns="0" bIns="0" rtlCol="0" anchor="t">
            <a:spAutoFit/>
          </a:bodyPr>
          <a:lstStyle/>
          <a:p>
            <a:pPr marL="342900" lvl="0" indent="-342900" algn="l">
              <a:lnSpc>
                <a:spcPts val="2800"/>
              </a:lnSpc>
              <a:buFont typeface="Arial" panose="020B0604020202020204" pitchFamily="34" charset="0"/>
              <a:buChar char="•"/>
            </a:pPr>
            <a:r>
              <a:rPr lang="en-US" sz="2300" dirty="0">
                <a:latin typeface="Montserrat Classic" panose="020B0604020202020204" charset="0"/>
              </a:rPr>
              <a:t>Linear Regression</a:t>
            </a:r>
          </a:p>
          <a:p>
            <a:pPr marL="342900" lvl="0" indent="-342900" algn="l">
              <a:lnSpc>
                <a:spcPts val="2800"/>
              </a:lnSpc>
              <a:buFont typeface="Arial" panose="020B0604020202020204" pitchFamily="34" charset="0"/>
              <a:buChar char="•"/>
            </a:pPr>
            <a:r>
              <a:rPr lang="en-US" sz="2300" dirty="0">
                <a:latin typeface="Montserrat Classic" panose="020B0604020202020204" charset="0"/>
              </a:rPr>
              <a:t>DBSCAN</a:t>
            </a:r>
            <a:endParaRPr lang="en-US" sz="2300" b="0" i="0" u="none" strike="noStrike" dirty="0">
              <a:effectLst/>
              <a:latin typeface="Montserrat Classic" panose="020B0604020202020204" charset="0"/>
            </a:endParaRPr>
          </a:p>
          <a:p>
            <a:pPr marL="0" lvl="0" indent="0" algn="l">
              <a:lnSpc>
                <a:spcPts val="2800"/>
              </a:lnSpc>
            </a:pPr>
            <a:endParaRPr lang="en-US" sz="2300" dirty="0">
              <a:latin typeface="Montserrat Classic" panose="020B0604020202020204" charset="0"/>
            </a:endParaRPr>
          </a:p>
        </p:txBody>
      </p:sp>
    </p:spTree>
    <p:extLst>
      <p:ext uri="{BB962C8B-B14F-4D97-AF65-F5344CB8AC3E}">
        <p14:creationId xmlns:p14="http://schemas.microsoft.com/office/powerpoint/2010/main" val="3060790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67764" y="-110329"/>
            <a:ext cx="9511764" cy="10507658"/>
            <a:chOff x="0" y="0"/>
            <a:chExt cx="2505156" cy="2767449"/>
          </a:xfrm>
        </p:grpSpPr>
        <p:sp>
          <p:nvSpPr>
            <p:cNvPr id="3" name="Freeform 3"/>
            <p:cNvSpPr/>
            <p:nvPr/>
          </p:nvSpPr>
          <p:spPr>
            <a:xfrm>
              <a:off x="0" y="0"/>
              <a:ext cx="2505156" cy="2767449"/>
            </a:xfrm>
            <a:custGeom>
              <a:avLst/>
              <a:gdLst/>
              <a:ahLst/>
              <a:cxnLst/>
              <a:rect l="l" t="t" r="r" b="b"/>
              <a:pathLst>
                <a:path w="2505156" h="2767449">
                  <a:moveTo>
                    <a:pt x="0" y="0"/>
                  </a:moveTo>
                  <a:lnTo>
                    <a:pt x="2505156" y="0"/>
                  </a:lnTo>
                  <a:lnTo>
                    <a:pt x="2505156" y="2767449"/>
                  </a:lnTo>
                  <a:lnTo>
                    <a:pt x="0" y="2767449"/>
                  </a:lnTo>
                  <a:close/>
                </a:path>
              </a:pathLst>
            </a:custGeom>
            <a:solidFill>
              <a:srgbClr val="FFF6E3"/>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8" name="TextBox 5">
            <a:extLst>
              <a:ext uri="{FF2B5EF4-FFF2-40B4-BE49-F238E27FC236}">
                <a16:creationId xmlns:a16="http://schemas.microsoft.com/office/drawing/2014/main" id="{A716AD4B-AC6F-C2A0-F90C-6C6E353B6D9E}"/>
              </a:ext>
            </a:extLst>
          </p:cNvPr>
          <p:cNvSpPr txBox="1"/>
          <p:nvPr/>
        </p:nvSpPr>
        <p:spPr>
          <a:xfrm>
            <a:off x="685800" y="4086365"/>
            <a:ext cx="7080670" cy="1025922"/>
          </a:xfrm>
          <a:prstGeom prst="rect">
            <a:avLst/>
          </a:prstGeom>
        </p:spPr>
        <p:txBody>
          <a:bodyPr wrap="square" lIns="0" tIns="0" rIns="0" bIns="0" rtlCol="0" anchor="t">
            <a:spAutoFit/>
          </a:bodyPr>
          <a:lstStyle/>
          <a:p>
            <a:pPr>
              <a:lnSpc>
                <a:spcPts val="8000"/>
              </a:lnSpc>
            </a:pPr>
            <a:r>
              <a:rPr lang="en-US" sz="8000" dirty="0">
                <a:solidFill>
                  <a:srgbClr val="000000"/>
                </a:solidFill>
                <a:latin typeface="Montserrat Classic Bold"/>
              </a:rPr>
              <a:t>DATA.GOV.IN</a:t>
            </a:r>
          </a:p>
        </p:txBody>
      </p:sp>
      <p:pic>
        <p:nvPicPr>
          <p:cNvPr id="6" name="Picture 5">
            <a:extLst>
              <a:ext uri="{FF2B5EF4-FFF2-40B4-BE49-F238E27FC236}">
                <a16:creationId xmlns:a16="http://schemas.microsoft.com/office/drawing/2014/main" id="{F3249C33-72CE-EF8F-7731-F9FA380A7C47}"/>
              </a:ext>
            </a:extLst>
          </p:cNvPr>
          <p:cNvPicPr>
            <a:picLocks noChangeAspect="1"/>
          </p:cNvPicPr>
          <p:nvPr/>
        </p:nvPicPr>
        <p:blipFill>
          <a:blip r:embed="rId2"/>
          <a:stretch>
            <a:fillRect/>
          </a:stretch>
        </p:blipFill>
        <p:spPr>
          <a:xfrm>
            <a:off x="9296400" y="1847826"/>
            <a:ext cx="8839200" cy="5579886"/>
          </a:xfrm>
          <a:prstGeom prst="rect">
            <a:avLst/>
          </a:prstGeom>
        </p:spPr>
      </p:pic>
    </p:spTree>
    <p:extLst>
      <p:ext uri="{BB962C8B-B14F-4D97-AF65-F5344CB8AC3E}">
        <p14:creationId xmlns:p14="http://schemas.microsoft.com/office/powerpoint/2010/main" val="2097524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67764" y="-110329"/>
            <a:ext cx="9511764" cy="10507658"/>
            <a:chOff x="0" y="0"/>
            <a:chExt cx="2505156" cy="2767449"/>
          </a:xfrm>
        </p:grpSpPr>
        <p:sp>
          <p:nvSpPr>
            <p:cNvPr id="3" name="Freeform 3"/>
            <p:cNvSpPr/>
            <p:nvPr/>
          </p:nvSpPr>
          <p:spPr>
            <a:xfrm>
              <a:off x="0" y="0"/>
              <a:ext cx="2505156" cy="2767449"/>
            </a:xfrm>
            <a:custGeom>
              <a:avLst/>
              <a:gdLst/>
              <a:ahLst/>
              <a:cxnLst/>
              <a:rect l="l" t="t" r="r" b="b"/>
              <a:pathLst>
                <a:path w="2505156" h="2767449">
                  <a:moveTo>
                    <a:pt x="0" y="0"/>
                  </a:moveTo>
                  <a:lnTo>
                    <a:pt x="2505156" y="0"/>
                  </a:lnTo>
                  <a:lnTo>
                    <a:pt x="2505156" y="2767449"/>
                  </a:lnTo>
                  <a:lnTo>
                    <a:pt x="0" y="2767449"/>
                  </a:lnTo>
                  <a:close/>
                </a:path>
              </a:pathLst>
            </a:custGeom>
            <a:solidFill>
              <a:srgbClr val="FFF6E3"/>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8" name="TextBox 5">
            <a:extLst>
              <a:ext uri="{FF2B5EF4-FFF2-40B4-BE49-F238E27FC236}">
                <a16:creationId xmlns:a16="http://schemas.microsoft.com/office/drawing/2014/main" id="{A716AD4B-AC6F-C2A0-F90C-6C6E353B6D9E}"/>
              </a:ext>
            </a:extLst>
          </p:cNvPr>
          <p:cNvSpPr txBox="1"/>
          <p:nvPr/>
        </p:nvSpPr>
        <p:spPr>
          <a:xfrm>
            <a:off x="1072730" y="3611847"/>
            <a:ext cx="8369444" cy="1025922"/>
          </a:xfrm>
          <a:prstGeom prst="rect">
            <a:avLst/>
          </a:prstGeom>
        </p:spPr>
        <p:txBody>
          <a:bodyPr lIns="0" tIns="0" rIns="0" bIns="0" rtlCol="0" anchor="t">
            <a:spAutoFit/>
          </a:bodyPr>
          <a:lstStyle/>
          <a:p>
            <a:pPr>
              <a:lnSpc>
                <a:spcPts val="8000"/>
              </a:lnSpc>
            </a:pPr>
            <a:r>
              <a:rPr lang="en-US" sz="8000" dirty="0">
                <a:solidFill>
                  <a:srgbClr val="000000"/>
                </a:solidFill>
                <a:latin typeface="Montserrat Classic Bold"/>
              </a:rPr>
              <a:t>RESULT</a:t>
            </a:r>
          </a:p>
        </p:txBody>
      </p:sp>
    </p:spTree>
    <p:extLst>
      <p:ext uri="{BB962C8B-B14F-4D97-AF65-F5344CB8AC3E}">
        <p14:creationId xmlns:p14="http://schemas.microsoft.com/office/powerpoint/2010/main" val="3708003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25078" y="-191351"/>
            <a:ext cx="18910736" cy="5264818"/>
            <a:chOff x="0" y="0"/>
            <a:chExt cx="4980605" cy="1386619"/>
          </a:xfrm>
        </p:grpSpPr>
        <p:sp>
          <p:nvSpPr>
            <p:cNvPr id="3" name="Freeform 3"/>
            <p:cNvSpPr/>
            <p:nvPr/>
          </p:nvSpPr>
          <p:spPr>
            <a:xfrm>
              <a:off x="0" y="0"/>
              <a:ext cx="4980605" cy="1386619"/>
            </a:xfrm>
            <a:custGeom>
              <a:avLst/>
              <a:gdLst/>
              <a:ahLst/>
              <a:cxnLst/>
              <a:rect l="l" t="t" r="r" b="b"/>
              <a:pathLst>
                <a:path w="4980605" h="1386619">
                  <a:moveTo>
                    <a:pt x="0" y="0"/>
                  </a:moveTo>
                  <a:lnTo>
                    <a:pt x="4980605" y="0"/>
                  </a:lnTo>
                  <a:lnTo>
                    <a:pt x="4980605" y="1386619"/>
                  </a:lnTo>
                  <a:lnTo>
                    <a:pt x="0" y="1386619"/>
                  </a:lnTo>
                  <a:close/>
                </a:path>
              </a:pathLst>
            </a:custGeom>
            <a:solidFill>
              <a:srgbClr val="FFF6E3"/>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208722" y="172042"/>
            <a:ext cx="5896665" cy="5259693"/>
            <a:chOff x="0" y="0"/>
            <a:chExt cx="1491984" cy="1330816"/>
          </a:xfrm>
        </p:grpSpPr>
        <p:sp>
          <p:nvSpPr>
            <p:cNvPr id="6" name="Freeform 6"/>
            <p:cNvSpPr/>
            <p:nvPr/>
          </p:nvSpPr>
          <p:spPr>
            <a:xfrm>
              <a:off x="0" y="0"/>
              <a:ext cx="1491984" cy="1330816"/>
            </a:xfrm>
            <a:custGeom>
              <a:avLst/>
              <a:gdLst/>
              <a:ahLst/>
              <a:cxnLst/>
              <a:rect l="l" t="t" r="r" b="b"/>
              <a:pathLst>
                <a:path w="1491984" h="1330816">
                  <a:moveTo>
                    <a:pt x="0" y="0"/>
                  </a:moveTo>
                  <a:lnTo>
                    <a:pt x="1491984" y="0"/>
                  </a:lnTo>
                  <a:lnTo>
                    <a:pt x="1491984" y="1330816"/>
                  </a:lnTo>
                  <a:lnTo>
                    <a:pt x="0" y="1330816"/>
                  </a:lnTo>
                  <a:close/>
                </a:path>
              </a:pathLst>
            </a:custGeom>
            <a:solidFill>
              <a:srgbClr val="000000"/>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1432180" y="172042"/>
            <a:ext cx="6666948" cy="5955432"/>
            <a:chOff x="0" y="0"/>
            <a:chExt cx="1686883" cy="1506854"/>
          </a:xfrm>
        </p:grpSpPr>
        <p:sp>
          <p:nvSpPr>
            <p:cNvPr id="9" name="Freeform 9"/>
            <p:cNvSpPr/>
            <p:nvPr/>
          </p:nvSpPr>
          <p:spPr>
            <a:xfrm>
              <a:off x="0" y="0"/>
              <a:ext cx="1686883" cy="1506854"/>
            </a:xfrm>
            <a:custGeom>
              <a:avLst/>
              <a:gdLst/>
              <a:ahLst/>
              <a:cxnLst/>
              <a:rect l="l" t="t" r="r" b="b"/>
              <a:pathLst>
                <a:path w="1686883" h="1506854">
                  <a:moveTo>
                    <a:pt x="0" y="0"/>
                  </a:moveTo>
                  <a:lnTo>
                    <a:pt x="1686883" y="0"/>
                  </a:lnTo>
                  <a:lnTo>
                    <a:pt x="1686883" y="1506854"/>
                  </a:lnTo>
                  <a:lnTo>
                    <a:pt x="0" y="1506854"/>
                  </a:lnTo>
                  <a:close/>
                </a:path>
              </a:pathLst>
            </a:custGeom>
            <a:solidFill>
              <a:srgbClr val="000000"/>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pic>
        <p:nvPicPr>
          <p:cNvPr id="11" name="Picture 11"/>
          <p:cNvPicPr>
            <a:picLocks noChangeAspect="1"/>
          </p:cNvPicPr>
          <p:nvPr/>
        </p:nvPicPr>
        <p:blipFill>
          <a:blip r:embed="rId2"/>
          <a:srcRect/>
          <a:stretch>
            <a:fillRect/>
          </a:stretch>
        </p:blipFill>
        <p:spPr>
          <a:xfrm>
            <a:off x="11615964" y="345367"/>
            <a:ext cx="6287289" cy="5600502"/>
          </a:xfrm>
          <a:prstGeom prst="rect">
            <a:avLst/>
          </a:prstGeom>
        </p:spPr>
      </p:pic>
      <p:pic>
        <p:nvPicPr>
          <p:cNvPr id="12" name="Picture 12"/>
          <p:cNvPicPr>
            <a:picLocks noChangeAspect="1"/>
          </p:cNvPicPr>
          <p:nvPr/>
        </p:nvPicPr>
        <p:blipFill>
          <a:blip r:embed="rId3"/>
          <a:srcRect/>
          <a:stretch>
            <a:fillRect/>
          </a:stretch>
        </p:blipFill>
        <p:spPr>
          <a:xfrm>
            <a:off x="397565" y="345367"/>
            <a:ext cx="5535409" cy="4930753"/>
          </a:xfrm>
          <a:prstGeom prst="rect">
            <a:avLst/>
          </a:prstGeom>
        </p:spPr>
      </p:pic>
      <p:grpSp>
        <p:nvGrpSpPr>
          <p:cNvPr id="13" name="Group 13"/>
          <p:cNvGrpSpPr/>
          <p:nvPr/>
        </p:nvGrpSpPr>
        <p:grpSpPr>
          <a:xfrm>
            <a:off x="6468123" y="4897031"/>
            <a:ext cx="4785104" cy="5305880"/>
            <a:chOff x="0" y="0"/>
            <a:chExt cx="1210735" cy="1342503"/>
          </a:xfrm>
        </p:grpSpPr>
        <p:sp>
          <p:nvSpPr>
            <p:cNvPr id="14" name="Freeform 14"/>
            <p:cNvSpPr/>
            <p:nvPr/>
          </p:nvSpPr>
          <p:spPr>
            <a:xfrm>
              <a:off x="0" y="0"/>
              <a:ext cx="1210735" cy="1342503"/>
            </a:xfrm>
            <a:custGeom>
              <a:avLst/>
              <a:gdLst/>
              <a:ahLst/>
              <a:cxnLst/>
              <a:rect l="l" t="t" r="r" b="b"/>
              <a:pathLst>
                <a:path w="1210735" h="1342503">
                  <a:moveTo>
                    <a:pt x="0" y="0"/>
                  </a:moveTo>
                  <a:lnTo>
                    <a:pt x="1210735" y="0"/>
                  </a:lnTo>
                  <a:lnTo>
                    <a:pt x="1210735" y="1342503"/>
                  </a:lnTo>
                  <a:lnTo>
                    <a:pt x="0" y="1342503"/>
                  </a:lnTo>
                  <a:close/>
                </a:path>
              </a:pathLst>
            </a:custGeom>
            <a:solidFill>
              <a:srgbClr val="000000"/>
            </a:solidFill>
          </p:spPr>
        </p:sp>
        <p:sp>
          <p:nvSpPr>
            <p:cNvPr id="15" name="TextBox 15"/>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pic>
        <p:nvPicPr>
          <p:cNvPr id="16" name="Picture 16"/>
          <p:cNvPicPr>
            <a:picLocks noChangeAspect="1"/>
          </p:cNvPicPr>
          <p:nvPr/>
        </p:nvPicPr>
        <p:blipFill>
          <a:blip r:embed="rId4"/>
          <a:srcRect r="2326" b="6097"/>
          <a:stretch>
            <a:fillRect/>
          </a:stretch>
        </p:blipFill>
        <p:spPr>
          <a:xfrm>
            <a:off x="6592665" y="4897031"/>
            <a:ext cx="5023299" cy="5065564"/>
          </a:xfrm>
          <a:prstGeom prst="rect">
            <a:avLst/>
          </a:prstGeom>
        </p:spPr>
      </p:pic>
      <p:grpSp>
        <p:nvGrpSpPr>
          <p:cNvPr id="17" name="Group 17"/>
          <p:cNvGrpSpPr/>
          <p:nvPr/>
        </p:nvGrpSpPr>
        <p:grpSpPr>
          <a:xfrm rot="5400000">
            <a:off x="1554510" y="7351791"/>
            <a:ext cx="2854457" cy="2367152"/>
            <a:chOff x="0" y="0"/>
            <a:chExt cx="393952" cy="326698"/>
          </a:xfrm>
        </p:grpSpPr>
        <p:sp>
          <p:nvSpPr>
            <p:cNvPr id="18" name="Freeform 18"/>
            <p:cNvSpPr/>
            <p:nvPr/>
          </p:nvSpPr>
          <p:spPr>
            <a:xfrm>
              <a:off x="0" y="0"/>
              <a:ext cx="393952" cy="326698"/>
            </a:xfrm>
            <a:custGeom>
              <a:avLst/>
              <a:gdLst/>
              <a:ahLst/>
              <a:cxnLst/>
              <a:rect l="l" t="t" r="r" b="b"/>
              <a:pathLst>
                <a:path w="393952" h="326698">
                  <a:moveTo>
                    <a:pt x="27122" y="0"/>
                  </a:moveTo>
                  <a:lnTo>
                    <a:pt x="366830" y="0"/>
                  </a:lnTo>
                  <a:cubicBezTo>
                    <a:pt x="381809" y="0"/>
                    <a:pt x="393952" y="12143"/>
                    <a:pt x="393952" y="27122"/>
                  </a:cubicBezTo>
                  <a:lnTo>
                    <a:pt x="393952" y="299576"/>
                  </a:lnTo>
                  <a:cubicBezTo>
                    <a:pt x="393952" y="306769"/>
                    <a:pt x="391095" y="313667"/>
                    <a:pt x="386008" y="318754"/>
                  </a:cubicBezTo>
                  <a:cubicBezTo>
                    <a:pt x="380922" y="323840"/>
                    <a:pt x="374023" y="326698"/>
                    <a:pt x="366830" y="326698"/>
                  </a:cubicBezTo>
                  <a:lnTo>
                    <a:pt x="27122" y="326698"/>
                  </a:lnTo>
                  <a:cubicBezTo>
                    <a:pt x="19929" y="326698"/>
                    <a:pt x="13030" y="323840"/>
                    <a:pt x="7944" y="318754"/>
                  </a:cubicBezTo>
                  <a:cubicBezTo>
                    <a:pt x="2858" y="313667"/>
                    <a:pt x="0" y="306769"/>
                    <a:pt x="0" y="299576"/>
                  </a:cubicBezTo>
                  <a:lnTo>
                    <a:pt x="0" y="27122"/>
                  </a:lnTo>
                  <a:cubicBezTo>
                    <a:pt x="0" y="19929"/>
                    <a:pt x="2858" y="13030"/>
                    <a:pt x="7944" y="7944"/>
                  </a:cubicBezTo>
                  <a:cubicBezTo>
                    <a:pt x="13030" y="2858"/>
                    <a:pt x="19929" y="0"/>
                    <a:pt x="27122" y="0"/>
                  </a:cubicBezTo>
                  <a:close/>
                </a:path>
              </a:pathLst>
            </a:custGeom>
            <a:solidFill>
              <a:srgbClr val="35A1F4"/>
            </a:solidFill>
          </p:spPr>
        </p:sp>
        <p:sp>
          <p:nvSpPr>
            <p:cNvPr id="19" name="TextBox 19"/>
            <p:cNvSpPr txBox="1"/>
            <p:nvPr/>
          </p:nvSpPr>
          <p:spPr>
            <a:xfrm>
              <a:off x="0" y="-76200"/>
              <a:ext cx="812800" cy="889000"/>
            </a:xfrm>
            <a:prstGeom prst="rect">
              <a:avLst/>
            </a:prstGeom>
          </p:spPr>
          <p:txBody>
            <a:bodyPr lIns="254000" tIns="254000" rIns="254000" bIns="254000" rtlCol="0" anchor="ctr"/>
            <a:lstStyle/>
            <a:p>
              <a:pPr>
                <a:lnSpc>
                  <a:spcPts val="5599"/>
                </a:lnSpc>
              </a:pPr>
              <a:endParaRPr/>
            </a:p>
          </p:txBody>
        </p:sp>
      </p:grpSp>
      <p:sp>
        <p:nvSpPr>
          <p:cNvPr id="20" name="TextBox 20"/>
          <p:cNvSpPr txBox="1"/>
          <p:nvPr/>
        </p:nvSpPr>
        <p:spPr>
          <a:xfrm>
            <a:off x="1623240" y="7731097"/>
            <a:ext cx="2716999" cy="1541863"/>
          </a:xfrm>
          <a:prstGeom prst="rect">
            <a:avLst/>
          </a:prstGeom>
        </p:spPr>
        <p:txBody>
          <a:bodyPr lIns="0" tIns="0" rIns="0" bIns="0" rtlCol="0" anchor="t">
            <a:spAutoFit/>
          </a:bodyPr>
          <a:lstStyle/>
          <a:p>
            <a:pPr algn="ctr">
              <a:lnSpc>
                <a:spcPts val="3053"/>
              </a:lnSpc>
            </a:pPr>
            <a:r>
              <a:rPr lang="en-US" sz="2180" dirty="0">
                <a:solidFill>
                  <a:srgbClr val="000000"/>
                </a:solidFill>
                <a:latin typeface="Migra ExtraBold"/>
              </a:rPr>
              <a:t>CLUSTER FORMATIONS</a:t>
            </a:r>
          </a:p>
          <a:p>
            <a:pPr algn="ctr">
              <a:lnSpc>
                <a:spcPts val="3053"/>
              </a:lnSpc>
            </a:pPr>
            <a:r>
              <a:rPr lang="en-US" sz="2180" dirty="0">
                <a:solidFill>
                  <a:srgbClr val="000000"/>
                </a:solidFill>
                <a:latin typeface="Migra ExtraBold"/>
              </a:rPr>
              <a:t> USING </a:t>
            </a:r>
          </a:p>
          <a:p>
            <a:pPr algn="ctr">
              <a:lnSpc>
                <a:spcPts val="3053"/>
              </a:lnSpc>
              <a:spcBef>
                <a:spcPct val="0"/>
              </a:spcBef>
            </a:pPr>
            <a:r>
              <a:rPr lang="en-US" sz="2180" dirty="0">
                <a:solidFill>
                  <a:srgbClr val="000000"/>
                </a:solidFill>
                <a:latin typeface="Migra ExtraBold"/>
              </a:rPr>
              <a:t>DBSCAN</a:t>
            </a:r>
          </a:p>
        </p:txBody>
      </p:sp>
      <p:grpSp>
        <p:nvGrpSpPr>
          <p:cNvPr id="21" name="Group 21"/>
          <p:cNvGrpSpPr/>
          <p:nvPr/>
        </p:nvGrpSpPr>
        <p:grpSpPr>
          <a:xfrm rot="5400000">
            <a:off x="7341555" y="1664808"/>
            <a:ext cx="2854457" cy="2367152"/>
            <a:chOff x="0" y="0"/>
            <a:chExt cx="442230" cy="366734"/>
          </a:xfrm>
        </p:grpSpPr>
        <p:sp>
          <p:nvSpPr>
            <p:cNvPr id="22" name="Freeform 22"/>
            <p:cNvSpPr/>
            <p:nvPr/>
          </p:nvSpPr>
          <p:spPr>
            <a:xfrm>
              <a:off x="0" y="0"/>
              <a:ext cx="442230" cy="366734"/>
            </a:xfrm>
            <a:custGeom>
              <a:avLst/>
              <a:gdLst/>
              <a:ahLst/>
              <a:cxnLst/>
              <a:rect l="l" t="t" r="r" b="b"/>
              <a:pathLst>
                <a:path w="442230" h="366734">
                  <a:moveTo>
                    <a:pt x="27122" y="0"/>
                  </a:moveTo>
                  <a:lnTo>
                    <a:pt x="415108" y="0"/>
                  </a:lnTo>
                  <a:cubicBezTo>
                    <a:pt x="430087" y="0"/>
                    <a:pt x="442230" y="12143"/>
                    <a:pt x="442230" y="27122"/>
                  </a:cubicBezTo>
                  <a:lnTo>
                    <a:pt x="442230" y="339612"/>
                  </a:lnTo>
                  <a:cubicBezTo>
                    <a:pt x="442230" y="346805"/>
                    <a:pt x="439373" y="353704"/>
                    <a:pt x="434286" y="358790"/>
                  </a:cubicBezTo>
                  <a:cubicBezTo>
                    <a:pt x="429200" y="363876"/>
                    <a:pt x="422301" y="366734"/>
                    <a:pt x="415108" y="366734"/>
                  </a:cubicBezTo>
                  <a:lnTo>
                    <a:pt x="27122" y="366734"/>
                  </a:lnTo>
                  <a:cubicBezTo>
                    <a:pt x="19929" y="366734"/>
                    <a:pt x="13030" y="363876"/>
                    <a:pt x="7944" y="358790"/>
                  </a:cubicBezTo>
                  <a:cubicBezTo>
                    <a:pt x="2858" y="353704"/>
                    <a:pt x="0" y="346805"/>
                    <a:pt x="0" y="339612"/>
                  </a:cubicBezTo>
                  <a:lnTo>
                    <a:pt x="0" y="27122"/>
                  </a:lnTo>
                  <a:cubicBezTo>
                    <a:pt x="0" y="19929"/>
                    <a:pt x="2858" y="13030"/>
                    <a:pt x="7944" y="7944"/>
                  </a:cubicBezTo>
                  <a:cubicBezTo>
                    <a:pt x="13030" y="2858"/>
                    <a:pt x="19929" y="0"/>
                    <a:pt x="27122" y="0"/>
                  </a:cubicBezTo>
                  <a:close/>
                </a:path>
              </a:pathLst>
            </a:custGeom>
            <a:solidFill>
              <a:srgbClr val="FFDC5D"/>
            </a:solidFill>
          </p:spPr>
        </p:sp>
        <p:sp>
          <p:nvSpPr>
            <p:cNvPr id="23" name="TextBox 23"/>
            <p:cNvSpPr txBox="1"/>
            <p:nvPr/>
          </p:nvSpPr>
          <p:spPr>
            <a:xfrm>
              <a:off x="0" y="-76200"/>
              <a:ext cx="812800" cy="889000"/>
            </a:xfrm>
            <a:prstGeom prst="rect">
              <a:avLst/>
            </a:prstGeom>
          </p:spPr>
          <p:txBody>
            <a:bodyPr lIns="254000" tIns="254000" rIns="254000" bIns="254000" rtlCol="0" anchor="ctr"/>
            <a:lstStyle/>
            <a:p>
              <a:pPr>
                <a:lnSpc>
                  <a:spcPts val="5599"/>
                </a:lnSpc>
              </a:pPr>
              <a:endParaRPr/>
            </a:p>
          </p:txBody>
        </p:sp>
      </p:grpSp>
      <p:grpSp>
        <p:nvGrpSpPr>
          <p:cNvPr id="24" name="Group 24"/>
          <p:cNvGrpSpPr/>
          <p:nvPr/>
        </p:nvGrpSpPr>
        <p:grpSpPr>
          <a:xfrm>
            <a:off x="8277890" y="606503"/>
            <a:ext cx="703176" cy="703176"/>
            <a:chOff x="0" y="0"/>
            <a:chExt cx="812800" cy="812800"/>
          </a:xfrm>
        </p:grpSpPr>
        <p:sp>
          <p:nvSpPr>
            <p:cNvPr id="25" name="Freeform 25"/>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solidFill>
          </p:spPr>
        </p:sp>
        <p:sp>
          <p:nvSpPr>
            <p:cNvPr id="26" name="TextBox 26"/>
            <p:cNvSpPr txBox="1"/>
            <p:nvPr/>
          </p:nvSpPr>
          <p:spPr>
            <a:xfrm>
              <a:off x="76200" y="114300"/>
              <a:ext cx="660400" cy="622300"/>
            </a:xfrm>
            <a:prstGeom prst="rect">
              <a:avLst/>
            </a:prstGeom>
          </p:spPr>
          <p:txBody>
            <a:bodyPr lIns="50800" tIns="50800" rIns="50800" bIns="50800" rtlCol="0" anchor="ctr"/>
            <a:lstStyle/>
            <a:p>
              <a:pPr algn="ctr">
                <a:lnSpc>
                  <a:spcPts val="2199"/>
                </a:lnSpc>
              </a:pPr>
              <a:r>
                <a:rPr lang="en-US" sz="2199" spc="-43">
                  <a:solidFill>
                    <a:srgbClr val="FFFFFF"/>
                  </a:solidFill>
                  <a:latin typeface="DM Sans Bold"/>
                </a:rPr>
                <a:t>2</a:t>
              </a:r>
            </a:p>
          </p:txBody>
        </p:sp>
      </p:grpSp>
      <p:sp>
        <p:nvSpPr>
          <p:cNvPr id="27" name="TextBox 27"/>
          <p:cNvSpPr txBox="1"/>
          <p:nvPr/>
        </p:nvSpPr>
        <p:spPr>
          <a:xfrm>
            <a:off x="7553449" y="2025458"/>
            <a:ext cx="2614453" cy="1486186"/>
          </a:xfrm>
          <a:prstGeom prst="rect">
            <a:avLst/>
          </a:prstGeom>
        </p:spPr>
        <p:txBody>
          <a:bodyPr lIns="0" tIns="0" rIns="0" bIns="0" rtlCol="0" anchor="t">
            <a:spAutoFit/>
          </a:bodyPr>
          <a:lstStyle/>
          <a:p>
            <a:pPr algn="ctr">
              <a:lnSpc>
                <a:spcPts val="2937"/>
              </a:lnSpc>
            </a:pPr>
            <a:r>
              <a:rPr lang="en-US" sz="2098">
                <a:solidFill>
                  <a:srgbClr val="000000"/>
                </a:solidFill>
                <a:latin typeface="Migra ExtraBold"/>
              </a:rPr>
              <a:t>RAINFALL  </a:t>
            </a:r>
          </a:p>
          <a:p>
            <a:pPr algn="ctr">
              <a:lnSpc>
                <a:spcPts val="2937"/>
              </a:lnSpc>
            </a:pPr>
            <a:r>
              <a:rPr lang="en-US" sz="2098">
                <a:solidFill>
                  <a:srgbClr val="000000"/>
                </a:solidFill>
                <a:latin typeface="Migra ExtraBold"/>
              </a:rPr>
              <a:t>PATTERN SEEN </a:t>
            </a:r>
          </a:p>
          <a:p>
            <a:pPr algn="ctr">
              <a:lnSpc>
                <a:spcPts val="2937"/>
              </a:lnSpc>
            </a:pPr>
            <a:r>
              <a:rPr lang="en-US" sz="2098">
                <a:solidFill>
                  <a:srgbClr val="000000"/>
                </a:solidFill>
                <a:latin typeface="Migra ExtraBold"/>
              </a:rPr>
              <a:t>IN INDIAN </a:t>
            </a:r>
          </a:p>
          <a:p>
            <a:pPr algn="ctr">
              <a:lnSpc>
                <a:spcPts val="2937"/>
              </a:lnSpc>
              <a:spcBef>
                <a:spcPct val="0"/>
              </a:spcBef>
            </a:pPr>
            <a:r>
              <a:rPr lang="en-US" sz="2098">
                <a:solidFill>
                  <a:srgbClr val="000000"/>
                </a:solidFill>
                <a:latin typeface="Migra ExtraBold"/>
              </a:rPr>
              <a:t>STATES </a:t>
            </a:r>
          </a:p>
        </p:txBody>
      </p:sp>
      <p:grpSp>
        <p:nvGrpSpPr>
          <p:cNvPr id="28" name="Group 28"/>
          <p:cNvGrpSpPr/>
          <p:nvPr/>
        </p:nvGrpSpPr>
        <p:grpSpPr>
          <a:xfrm>
            <a:off x="2630151" y="5945870"/>
            <a:ext cx="703176" cy="703176"/>
            <a:chOff x="0" y="0"/>
            <a:chExt cx="812800" cy="812800"/>
          </a:xfrm>
        </p:grpSpPr>
        <p:sp>
          <p:nvSpPr>
            <p:cNvPr id="29" name="Freeform 2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solidFill>
          </p:spPr>
        </p:sp>
        <p:sp>
          <p:nvSpPr>
            <p:cNvPr id="30" name="TextBox 30"/>
            <p:cNvSpPr txBox="1"/>
            <p:nvPr/>
          </p:nvSpPr>
          <p:spPr>
            <a:xfrm>
              <a:off x="76200" y="114300"/>
              <a:ext cx="660400" cy="622300"/>
            </a:xfrm>
            <a:prstGeom prst="rect">
              <a:avLst/>
            </a:prstGeom>
          </p:spPr>
          <p:txBody>
            <a:bodyPr lIns="50800" tIns="50800" rIns="50800" bIns="50800" rtlCol="0" anchor="ctr"/>
            <a:lstStyle/>
            <a:p>
              <a:pPr algn="ctr">
                <a:lnSpc>
                  <a:spcPts val="2199"/>
                </a:lnSpc>
              </a:pPr>
              <a:r>
                <a:rPr lang="en-US" sz="2199" spc="-43">
                  <a:solidFill>
                    <a:srgbClr val="FFFFFF"/>
                  </a:solidFill>
                  <a:latin typeface="DM Sans Bold"/>
                </a:rPr>
                <a:t>1</a:t>
              </a:r>
            </a:p>
          </p:txBody>
        </p:sp>
      </p:grpSp>
      <p:grpSp>
        <p:nvGrpSpPr>
          <p:cNvPr id="31" name="Group 31"/>
          <p:cNvGrpSpPr/>
          <p:nvPr/>
        </p:nvGrpSpPr>
        <p:grpSpPr>
          <a:xfrm rot="5400000">
            <a:off x="13645059" y="7351790"/>
            <a:ext cx="2854457" cy="2367152"/>
            <a:chOff x="0" y="0"/>
            <a:chExt cx="442230" cy="366734"/>
          </a:xfrm>
        </p:grpSpPr>
        <p:sp>
          <p:nvSpPr>
            <p:cNvPr id="32" name="Freeform 32"/>
            <p:cNvSpPr/>
            <p:nvPr/>
          </p:nvSpPr>
          <p:spPr>
            <a:xfrm>
              <a:off x="0" y="0"/>
              <a:ext cx="442230" cy="366734"/>
            </a:xfrm>
            <a:custGeom>
              <a:avLst/>
              <a:gdLst/>
              <a:ahLst/>
              <a:cxnLst/>
              <a:rect l="l" t="t" r="r" b="b"/>
              <a:pathLst>
                <a:path w="442230" h="366734">
                  <a:moveTo>
                    <a:pt x="27122" y="0"/>
                  </a:moveTo>
                  <a:lnTo>
                    <a:pt x="415108" y="0"/>
                  </a:lnTo>
                  <a:cubicBezTo>
                    <a:pt x="430087" y="0"/>
                    <a:pt x="442230" y="12143"/>
                    <a:pt x="442230" y="27122"/>
                  </a:cubicBezTo>
                  <a:lnTo>
                    <a:pt x="442230" y="339612"/>
                  </a:lnTo>
                  <a:cubicBezTo>
                    <a:pt x="442230" y="346805"/>
                    <a:pt x="439373" y="353704"/>
                    <a:pt x="434286" y="358790"/>
                  </a:cubicBezTo>
                  <a:cubicBezTo>
                    <a:pt x="429200" y="363876"/>
                    <a:pt x="422301" y="366734"/>
                    <a:pt x="415108" y="366734"/>
                  </a:cubicBezTo>
                  <a:lnTo>
                    <a:pt x="27122" y="366734"/>
                  </a:lnTo>
                  <a:cubicBezTo>
                    <a:pt x="19929" y="366734"/>
                    <a:pt x="13030" y="363876"/>
                    <a:pt x="7944" y="358790"/>
                  </a:cubicBezTo>
                  <a:cubicBezTo>
                    <a:pt x="2858" y="353704"/>
                    <a:pt x="0" y="346805"/>
                    <a:pt x="0" y="339612"/>
                  </a:cubicBezTo>
                  <a:lnTo>
                    <a:pt x="0" y="27122"/>
                  </a:lnTo>
                  <a:cubicBezTo>
                    <a:pt x="0" y="19929"/>
                    <a:pt x="2858" y="13030"/>
                    <a:pt x="7944" y="7944"/>
                  </a:cubicBezTo>
                  <a:cubicBezTo>
                    <a:pt x="13030" y="2858"/>
                    <a:pt x="19929" y="0"/>
                    <a:pt x="27122" y="0"/>
                  </a:cubicBezTo>
                  <a:close/>
                </a:path>
              </a:pathLst>
            </a:custGeom>
            <a:solidFill>
              <a:srgbClr val="3AB85C"/>
            </a:solidFill>
          </p:spPr>
        </p:sp>
        <p:sp>
          <p:nvSpPr>
            <p:cNvPr id="33" name="TextBox 33"/>
            <p:cNvSpPr txBox="1"/>
            <p:nvPr/>
          </p:nvSpPr>
          <p:spPr>
            <a:xfrm>
              <a:off x="0" y="-76200"/>
              <a:ext cx="812800" cy="889000"/>
            </a:xfrm>
            <a:prstGeom prst="rect">
              <a:avLst/>
            </a:prstGeom>
          </p:spPr>
          <p:txBody>
            <a:bodyPr lIns="254000" tIns="254000" rIns="254000" bIns="254000" rtlCol="0" anchor="ctr"/>
            <a:lstStyle/>
            <a:p>
              <a:pPr>
                <a:lnSpc>
                  <a:spcPts val="5599"/>
                </a:lnSpc>
              </a:pPr>
              <a:endParaRPr/>
            </a:p>
          </p:txBody>
        </p:sp>
      </p:grpSp>
      <p:grpSp>
        <p:nvGrpSpPr>
          <p:cNvPr id="34" name="Group 34"/>
          <p:cNvGrpSpPr/>
          <p:nvPr/>
        </p:nvGrpSpPr>
        <p:grpSpPr>
          <a:xfrm>
            <a:off x="14720700" y="6266218"/>
            <a:ext cx="703176" cy="703176"/>
            <a:chOff x="0" y="0"/>
            <a:chExt cx="812800" cy="812800"/>
          </a:xfrm>
        </p:grpSpPr>
        <p:sp>
          <p:nvSpPr>
            <p:cNvPr id="35" name="Freeform 35"/>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solidFill>
          </p:spPr>
        </p:sp>
        <p:sp>
          <p:nvSpPr>
            <p:cNvPr id="36" name="TextBox 36"/>
            <p:cNvSpPr txBox="1"/>
            <p:nvPr/>
          </p:nvSpPr>
          <p:spPr>
            <a:xfrm>
              <a:off x="76200" y="114300"/>
              <a:ext cx="660400" cy="622300"/>
            </a:xfrm>
            <a:prstGeom prst="rect">
              <a:avLst/>
            </a:prstGeom>
          </p:spPr>
          <p:txBody>
            <a:bodyPr lIns="50800" tIns="50800" rIns="50800" bIns="50800" rtlCol="0" anchor="ctr"/>
            <a:lstStyle/>
            <a:p>
              <a:pPr algn="ctr">
                <a:lnSpc>
                  <a:spcPts val="2199"/>
                </a:lnSpc>
              </a:pPr>
              <a:r>
                <a:rPr lang="en-US" sz="2199" spc="-43">
                  <a:solidFill>
                    <a:srgbClr val="FFFFFF"/>
                  </a:solidFill>
                  <a:latin typeface="DM Sans Bold"/>
                </a:rPr>
                <a:t>3</a:t>
              </a:r>
            </a:p>
          </p:txBody>
        </p:sp>
      </p:grpSp>
      <p:sp>
        <p:nvSpPr>
          <p:cNvPr id="37" name="TextBox 37"/>
          <p:cNvSpPr txBox="1"/>
          <p:nvPr/>
        </p:nvSpPr>
        <p:spPr>
          <a:xfrm>
            <a:off x="13135139" y="8037453"/>
            <a:ext cx="2624825" cy="2221621"/>
          </a:xfrm>
          <a:prstGeom prst="rect">
            <a:avLst/>
          </a:prstGeom>
        </p:spPr>
        <p:txBody>
          <a:bodyPr lIns="0" tIns="0" rIns="0" bIns="0" rtlCol="0" anchor="t">
            <a:spAutoFit/>
          </a:bodyPr>
          <a:lstStyle/>
          <a:p>
            <a:pPr algn="ctr">
              <a:lnSpc>
                <a:spcPts val="2949"/>
              </a:lnSpc>
            </a:pPr>
            <a:r>
              <a:rPr lang="en-US" sz="2106" dirty="0">
                <a:solidFill>
                  <a:srgbClr val="000000"/>
                </a:solidFill>
                <a:latin typeface="Migra ExtraBold"/>
              </a:rPr>
              <a:t>PREDICTION FOR 2018 USING </a:t>
            </a:r>
          </a:p>
          <a:p>
            <a:pPr algn="ctr">
              <a:lnSpc>
                <a:spcPts val="2949"/>
              </a:lnSpc>
            </a:pPr>
            <a:r>
              <a:rPr lang="en-US" sz="2106" dirty="0">
                <a:solidFill>
                  <a:srgbClr val="000000"/>
                </a:solidFill>
                <a:latin typeface="Migra ExtraBold"/>
              </a:rPr>
              <a:t>PAST 117 YEARS </a:t>
            </a:r>
          </a:p>
          <a:p>
            <a:pPr algn="ctr">
              <a:lnSpc>
                <a:spcPts val="2949"/>
              </a:lnSpc>
            </a:pPr>
            <a:r>
              <a:rPr lang="en-US" sz="2106" dirty="0">
                <a:solidFill>
                  <a:srgbClr val="000000"/>
                </a:solidFill>
                <a:latin typeface="Migra ExtraBold"/>
              </a:rPr>
              <a:t>OF DATA</a:t>
            </a:r>
          </a:p>
          <a:p>
            <a:pPr algn="ctr">
              <a:lnSpc>
                <a:spcPts val="2949"/>
              </a:lnSpc>
            </a:pPr>
            <a:endParaRPr lang="en-US" sz="2106" dirty="0">
              <a:solidFill>
                <a:srgbClr val="000000"/>
              </a:solidFill>
              <a:latin typeface="Migra ExtraBold"/>
            </a:endParaRPr>
          </a:p>
          <a:p>
            <a:pPr algn="ctr">
              <a:lnSpc>
                <a:spcPts val="2949"/>
              </a:lnSpc>
              <a:spcBef>
                <a:spcPct val="0"/>
              </a:spcBef>
            </a:pPr>
            <a:endParaRPr lang="en-US" sz="2106" dirty="0">
              <a:solidFill>
                <a:srgbClr val="000000"/>
              </a:solidFill>
              <a:latin typeface="Migra Extra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67764" y="0"/>
            <a:ext cx="9511764" cy="10507658"/>
            <a:chOff x="0" y="0"/>
            <a:chExt cx="2505156" cy="2767449"/>
          </a:xfrm>
        </p:grpSpPr>
        <p:sp>
          <p:nvSpPr>
            <p:cNvPr id="3" name="Freeform 3"/>
            <p:cNvSpPr/>
            <p:nvPr/>
          </p:nvSpPr>
          <p:spPr>
            <a:xfrm>
              <a:off x="0" y="0"/>
              <a:ext cx="2505156" cy="2767449"/>
            </a:xfrm>
            <a:custGeom>
              <a:avLst/>
              <a:gdLst/>
              <a:ahLst/>
              <a:cxnLst/>
              <a:rect l="l" t="t" r="r" b="b"/>
              <a:pathLst>
                <a:path w="2505156" h="2767449">
                  <a:moveTo>
                    <a:pt x="0" y="0"/>
                  </a:moveTo>
                  <a:lnTo>
                    <a:pt x="2505156" y="0"/>
                  </a:lnTo>
                  <a:lnTo>
                    <a:pt x="2505156" y="2767449"/>
                  </a:lnTo>
                  <a:lnTo>
                    <a:pt x="0" y="2767449"/>
                  </a:lnTo>
                  <a:close/>
                </a:path>
              </a:pathLst>
            </a:custGeom>
            <a:solidFill>
              <a:srgbClr val="FFF6E3"/>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8" name="TextBox 5">
            <a:extLst>
              <a:ext uri="{FF2B5EF4-FFF2-40B4-BE49-F238E27FC236}">
                <a16:creationId xmlns:a16="http://schemas.microsoft.com/office/drawing/2014/main" id="{A716AD4B-AC6F-C2A0-F90C-6C6E353B6D9E}"/>
              </a:ext>
            </a:extLst>
          </p:cNvPr>
          <p:cNvSpPr txBox="1"/>
          <p:nvPr/>
        </p:nvSpPr>
        <p:spPr>
          <a:xfrm>
            <a:off x="1072730" y="3611847"/>
            <a:ext cx="8369444" cy="1025922"/>
          </a:xfrm>
          <a:prstGeom prst="rect">
            <a:avLst/>
          </a:prstGeom>
        </p:spPr>
        <p:txBody>
          <a:bodyPr lIns="0" tIns="0" rIns="0" bIns="0" rtlCol="0" anchor="t">
            <a:spAutoFit/>
          </a:bodyPr>
          <a:lstStyle/>
          <a:p>
            <a:pPr>
              <a:lnSpc>
                <a:spcPts val="8000"/>
              </a:lnSpc>
            </a:pPr>
            <a:r>
              <a:rPr lang="en-US" sz="8000" dirty="0">
                <a:solidFill>
                  <a:srgbClr val="000000"/>
                </a:solidFill>
                <a:latin typeface="Montserrat Classic Bold"/>
              </a:rPr>
              <a:t>RESULT</a:t>
            </a:r>
          </a:p>
        </p:txBody>
      </p:sp>
      <p:pic>
        <p:nvPicPr>
          <p:cNvPr id="20" name="Picture 19">
            <a:extLst>
              <a:ext uri="{FF2B5EF4-FFF2-40B4-BE49-F238E27FC236}">
                <a16:creationId xmlns:a16="http://schemas.microsoft.com/office/drawing/2014/main" id="{45ADC56C-0244-5354-2208-E602586F2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0" y="651449"/>
            <a:ext cx="8239400" cy="5562600"/>
          </a:xfrm>
          <a:prstGeom prst="rect">
            <a:avLst/>
          </a:prstGeom>
        </p:spPr>
      </p:pic>
      <p:pic>
        <p:nvPicPr>
          <p:cNvPr id="22" name="Picture 21">
            <a:extLst>
              <a:ext uri="{FF2B5EF4-FFF2-40B4-BE49-F238E27FC236}">
                <a16:creationId xmlns:a16="http://schemas.microsoft.com/office/drawing/2014/main" id="{0D8BE35C-AE27-DC94-D195-7D1A925C37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583" y="342900"/>
            <a:ext cx="7052493" cy="6179698"/>
          </a:xfrm>
          <a:prstGeom prst="rect">
            <a:avLst/>
          </a:prstGeom>
        </p:spPr>
      </p:pic>
      <p:grpSp>
        <p:nvGrpSpPr>
          <p:cNvPr id="9" name="Group 31">
            <a:extLst>
              <a:ext uri="{FF2B5EF4-FFF2-40B4-BE49-F238E27FC236}">
                <a16:creationId xmlns:a16="http://schemas.microsoft.com/office/drawing/2014/main" id="{003050E2-0E99-E24F-1D21-9B52075B348D}"/>
              </a:ext>
            </a:extLst>
          </p:cNvPr>
          <p:cNvGrpSpPr/>
          <p:nvPr/>
        </p:nvGrpSpPr>
        <p:grpSpPr>
          <a:xfrm rot="5400000">
            <a:off x="12436345" y="7439064"/>
            <a:ext cx="2854457" cy="2367152"/>
            <a:chOff x="0" y="0"/>
            <a:chExt cx="442230" cy="366734"/>
          </a:xfrm>
        </p:grpSpPr>
        <p:sp>
          <p:nvSpPr>
            <p:cNvPr id="10" name="Freeform 32">
              <a:extLst>
                <a:ext uri="{FF2B5EF4-FFF2-40B4-BE49-F238E27FC236}">
                  <a16:creationId xmlns:a16="http://schemas.microsoft.com/office/drawing/2014/main" id="{D8F82A37-6F58-9CF2-D797-B9EB727D7F89}"/>
                </a:ext>
              </a:extLst>
            </p:cNvPr>
            <p:cNvSpPr/>
            <p:nvPr/>
          </p:nvSpPr>
          <p:spPr>
            <a:xfrm>
              <a:off x="0" y="0"/>
              <a:ext cx="442230" cy="366734"/>
            </a:xfrm>
            <a:custGeom>
              <a:avLst/>
              <a:gdLst/>
              <a:ahLst/>
              <a:cxnLst/>
              <a:rect l="l" t="t" r="r" b="b"/>
              <a:pathLst>
                <a:path w="442230" h="366734">
                  <a:moveTo>
                    <a:pt x="27122" y="0"/>
                  </a:moveTo>
                  <a:lnTo>
                    <a:pt x="415108" y="0"/>
                  </a:lnTo>
                  <a:cubicBezTo>
                    <a:pt x="430087" y="0"/>
                    <a:pt x="442230" y="12143"/>
                    <a:pt x="442230" y="27122"/>
                  </a:cubicBezTo>
                  <a:lnTo>
                    <a:pt x="442230" y="339612"/>
                  </a:lnTo>
                  <a:cubicBezTo>
                    <a:pt x="442230" y="346805"/>
                    <a:pt x="439373" y="353704"/>
                    <a:pt x="434286" y="358790"/>
                  </a:cubicBezTo>
                  <a:cubicBezTo>
                    <a:pt x="429200" y="363876"/>
                    <a:pt x="422301" y="366734"/>
                    <a:pt x="415108" y="366734"/>
                  </a:cubicBezTo>
                  <a:lnTo>
                    <a:pt x="27122" y="366734"/>
                  </a:lnTo>
                  <a:cubicBezTo>
                    <a:pt x="19929" y="366734"/>
                    <a:pt x="13030" y="363876"/>
                    <a:pt x="7944" y="358790"/>
                  </a:cubicBezTo>
                  <a:cubicBezTo>
                    <a:pt x="2858" y="353704"/>
                    <a:pt x="0" y="346805"/>
                    <a:pt x="0" y="339612"/>
                  </a:cubicBezTo>
                  <a:lnTo>
                    <a:pt x="0" y="27122"/>
                  </a:lnTo>
                  <a:cubicBezTo>
                    <a:pt x="0" y="19929"/>
                    <a:pt x="2858" y="13030"/>
                    <a:pt x="7944" y="7944"/>
                  </a:cubicBezTo>
                  <a:cubicBezTo>
                    <a:pt x="13030" y="2858"/>
                    <a:pt x="19929" y="0"/>
                    <a:pt x="27122" y="0"/>
                  </a:cubicBezTo>
                  <a:close/>
                </a:path>
              </a:pathLst>
            </a:custGeom>
            <a:solidFill>
              <a:srgbClr val="3AB85C"/>
            </a:solidFill>
          </p:spPr>
        </p:sp>
        <p:sp>
          <p:nvSpPr>
            <p:cNvPr id="11" name="TextBox 33">
              <a:extLst>
                <a:ext uri="{FF2B5EF4-FFF2-40B4-BE49-F238E27FC236}">
                  <a16:creationId xmlns:a16="http://schemas.microsoft.com/office/drawing/2014/main" id="{80B40BC8-9EDD-7D78-CA10-486CF448E5B0}"/>
                </a:ext>
              </a:extLst>
            </p:cNvPr>
            <p:cNvSpPr txBox="1"/>
            <p:nvPr/>
          </p:nvSpPr>
          <p:spPr>
            <a:xfrm>
              <a:off x="0" y="-76200"/>
              <a:ext cx="812800" cy="889000"/>
            </a:xfrm>
            <a:prstGeom prst="rect">
              <a:avLst/>
            </a:prstGeom>
          </p:spPr>
          <p:txBody>
            <a:bodyPr lIns="254000" tIns="254000" rIns="254000" bIns="254000" rtlCol="0" anchor="ctr"/>
            <a:lstStyle/>
            <a:p>
              <a:pPr>
                <a:lnSpc>
                  <a:spcPts val="5599"/>
                </a:lnSpc>
              </a:pPr>
              <a:endParaRPr/>
            </a:p>
          </p:txBody>
        </p:sp>
      </p:grpSp>
      <p:sp>
        <p:nvSpPr>
          <p:cNvPr id="15" name="TextBox 37">
            <a:extLst>
              <a:ext uri="{FF2B5EF4-FFF2-40B4-BE49-F238E27FC236}">
                <a16:creationId xmlns:a16="http://schemas.microsoft.com/office/drawing/2014/main" id="{02B7D073-B1DD-83FD-E70F-D63488549A8C}"/>
              </a:ext>
            </a:extLst>
          </p:cNvPr>
          <p:cNvSpPr txBox="1"/>
          <p:nvPr/>
        </p:nvSpPr>
        <p:spPr>
          <a:xfrm>
            <a:off x="12853726" y="7592119"/>
            <a:ext cx="2218561" cy="1846018"/>
          </a:xfrm>
          <a:prstGeom prst="rect">
            <a:avLst/>
          </a:prstGeom>
        </p:spPr>
        <p:txBody>
          <a:bodyPr wrap="square" lIns="0" tIns="0" rIns="0" bIns="0" rtlCol="0" anchor="t">
            <a:spAutoFit/>
          </a:bodyPr>
          <a:lstStyle/>
          <a:p>
            <a:pPr algn="ctr">
              <a:lnSpc>
                <a:spcPts val="2949"/>
              </a:lnSpc>
            </a:pPr>
            <a:r>
              <a:rPr lang="en-US" sz="2106" dirty="0">
                <a:solidFill>
                  <a:srgbClr val="000000"/>
                </a:solidFill>
                <a:latin typeface="Migra ExtraBold"/>
              </a:rPr>
              <a:t>% CONTRIBUTION OF MONSOON IN DIFFERENT STATES</a:t>
            </a:r>
          </a:p>
        </p:txBody>
      </p:sp>
      <p:grpSp>
        <p:nvGrpSpPr>
          <p:cNvPr id="16" name="Group 17">
            <a:extLst>
              <a:ext uri="{FF2B5EF4-FFF2-40B4-BE49-F238E27FC236}">
                <a16:creationId xmlns:a16="http://schemas.microsoft.com/office/drawing/2014/main" id="{1B84894C-66EA-F78E-019B-9E1045D2E15A}"/>
              </a:ext>
            </a:extLst>
          </p:cNvPr>
          <p:cNvGrpSpPr/>
          <p:nvPr/>
        </p:nvGrpSpPr>
        <p:grpSpPr>
          <a:xfrm rot="5400000">
            <a:off x="3180745" y="7331552"/>
            <a:ext cx="2854457" cy="2367152"/>
            <a:chOff x="0" y="0"/>
            <a:chExt cx="393952" cy="326698"/>
          </a:xfrm>
        </p:grpSpPr>
        <p:sp>
          <p:nvSpPr>
            <p:cNvPr id="17" name="Freeform 18">
              <a:extLst>
                <a:ext uri="{FF2B5EF4-FFF2-40B4-BE49-F238E27FC236}">
                  <a16:creationId xmlns:a16="http://schemas.microsoft.com/office/drawing/2014/main" id="{CEA55E61-EADA-D9CA-E657-49B074CEF130}"/>
                </a:ext>
              </a:extLst>
            </p:cNvPr>
            <p:cNvSpPr/>
            <p:nvPr/>
          </p:nvSpPr>
          <p:spPr>
            <a:xfrm>
              <a:off x="0" y="0"/>
              <a:ext cx="393952" cy="326698"/>
            </a:xfrm>
            <a:custGeom>
              <a:avLst/>
              <a:gdLst/>
              <a:ahLst/>
              <a:cxnLst/>
              <a:rect l="l" t="t" r="r" b="b"/>
              <a:pathLst>
                <a:path w="393952" h="326698">
                  <a:moveTo>
                    <a:pt x="27122" y="0"/>
                  </a:moveTo>
                  <a:lnTo>
                    <a:pt x="366830" y="0"/>
                  </a:lnTo>
                  <a:cubicBezTo>
                    <a:pt x="381809" y="0"/>
                    <a:pt x="393952" y="12143"/>
                    <a:pt x="393952" y="27122"/>
                  </a:cubicBezTo>
                  <a:lnTo>
                    <a:pt x="393952" y="299576"/>
                  </a:lnTo>
                  <a:cubicBezTo>
                    <a:pt x="393952" y="306769"/>
                    <a:pt x="391095" y="313667"/>
                    <a:pt x="386008" y="318754"/>
                  </a:cubicBezTo>
                  <a:cubicBezTo>
                    <a:pt x="380922" y="323840"/>
                    <a:pt x="374023" y="326698"/>
                    <a:pt x="366830" y="326698"/>
                  </a:cubicBezTo>
                  <a:lnTo>
                    <a:pt x="27122" y="326698"/>
                  </a:lnTo>
                  <a:cubicBezTo>
                    <a:pt x="19929" y="326698"/>
                    <a:pt x="13030" y="323840"/>
                    <a:pt x="7944" y="318754"/>
                  </a:cubicBezTo>
                  <a:cubicBezTo>
                    <a:pt x="2858" y="313667"/>
                    <a:pt x="0" y="306769"/>
                    <a:pt x="0" y="299576"/>
                  </a:cubicBezTo>
                  <a:lnTo>
                    <a:pt x="0" y="27122"/>
                  </a:lnTo>
                  <a:cubicBezTo>
                    <a:pt x="0" y="19929"/>
                    <a:pt x="2858" y="13030"/>
                    <a:pt x="7944" y="7944"/>
                  </a:cubicBezTo>
                  <a:cubicBezTo>
                    <a:pt x="13030" y="2858"/>
                    <a:pt x="19929" y="0"/>
                    <a:pt x="27122" y="0"/>
                  </a:cubicBezTo>
                  <a:close/>
                </a:path>
              </a:pathLst>
            </a:custGeom>
            <a:solidFill>
              <a:srgbClr val="35A1F4"/>
            </a:solidFill>
          </p:spPr>
        </p:sp>
        <p:sp>
          <p:nvSpPr>
            <p:cNvPr id="19" name="TextBox 19">
              <a:extLst>
                <a:ext uri="{FF2B5EF4-FFF2-40B4-BE49-F238E27FC236}">
                  <a16:creationId xmlns:a16="http://schemas.microsoft.com/office/drawing/2014/main" id="{A89A1838-7DBA-12E4-981B-43A6C4B10988}"/>
                </a:ext>
              </a:extLst>
            </p:cNvPr>
            <p:cNvSpPr txBox="1"/>
            <p:nvPr/>
          </p:nvSpPr>
          <p:spPr>
            <a:xfrm>
              <a:off x="0" y="-76200"/>
              <a:ext cx="812800" cy="889000"/>
            </a:xfrm>
            <a:prstGeom prst="rect">
              <a:avLst/>
            </a:prstGeom>
          </p:spPr>
          <p:txBody>
            <a:bodyPr lIns="254000" tIns="254000" rIns="254000" bIns="254000" rtlCol="0" anchor="ctr"/>
            <a:lstStyle/>
            <a:p>
              <a:pPr>
                <a:lnSpc>
                  <a:spcPts val="5599"/>
                </a:lnSpc>
              </a:pPr>
              <a:endParaRPr/>
            </a:p>
          </p:txBody>
        </p:sp>
      </p:grpSp>
      <p:sp>
        <p:nvSpPr>
          <p:cNvPr id="21" name="TextBox 20">
            <a:extLst>
              <a:ext uri="{FF2B5EF4-FFF2-40B4-BE49-F238E27FC236}">
                <a16:creationId xmlns:a16="http://schemas.microsoft.com/office/drawing/2014/main" id="{BC7EEA5D-5643-BCB5-8079-EE59730CAA09}"/>
              </a:ext>
            </a:extLst>
          </p:cNvPr>
          <p:cNvSpPr txBox="1"/>
          <p:nvPr/>
        </p:nvSpPr>
        <p:spPr>
          <a:xfrm>
            <a:off x="3452106" y="7838246"/>
            <a:ext cx="2367153" cy="1175578"/>
          </a:xfrm>
          <a:prstGeom prst="rect">
            <a:avLst/>
          </a:prstGeom>
        </p:spPr>
        <p:txBody>
          <a:bodyPr wrap="square" lIns="0" tIns="0" rIns="0" bIns="0" rtlCol="0" anchor="t">
            <a:spAutoFit/>
          </a:bodyPr>
          <a:lstStyle/>
          <a:p>
            <a:pPr algn="ctr">
              <a:lnSpc>
                <a:spcPts val="3053"/>
              </a:lnSpc>
            </a:pPr>
            <a:r>
              <a:rPr lang="en-US" sz="2180" dirty="0">
                <a:solidFill>
                  <a:srgbClr val="000000"/>
                </a:solidFill>
                <a:latin typeface="Migra ExtraBold"/>
              </a:rPr>
              <a:t>ANNUAL RAINFALL STATEWISE</a:t>
            </a:r>
          </a:p>
        </p:txBody>
      </p:sp>
    </p:spTree>
    <p:extLst>
      <p:ext uri="{BB962C8B-B14F-4D97-AF65-F5344CB8AC3E}">
        <p14:creationId xmlns:p14="http://schemas.microsoft.com/office/powerpoint/2010/main" val="630037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67764" y="-110329"/>
            <a:ext cx="9511764" cy="10507658"/>
            <a:chOff x="0" y="0"/>
            <a:chExt cx="2505156" cy="2767449"/>
          </a:xfrm>
        </p:grpSpPr>
        <p:sp>
          <p:nvSpPr>
            <p:cNvPr id="3" name="Freeform 3"/>
            <p:cNvSpPr/>
            <p:nvPr/>
          </p:nvSpPr>
          <p:spPr>
            <a:xfrm>
              <a:off x="0" y="0"/>
              <a:ext cx="2505156" cy="2767449"/>
            </a:xfrm>
            <a:custGeom>
              <a:avLst/>
              <a:gdLst/>
              <a:ahLst/>
              <a:cxnLst/>
              <a:rect l="l" t="t" r="r" b="b"/>
              <a:pathLst>
                <a:path w="2505156" h="2767449">
                  <a:moveTo>
                    <a:pt x="0" y="0"/>
                  </a:moveTo>
                  <a:lnTo>
                    <a:pt x="2505156" y="0"/>
                  </a:lnTo>
                  <a:lnTo>
                    <a:pt x="2505156" y="2767449"/>
                  </a:lnTo>
                  <a:lnTo>
                    <a:pt x="0" y="2767449"/>
                  </a:lnTo>
                  <a:close/>
                </a:path>
              </a:pathLst>
            </a:custGeom>
            <a:solidFill>
              <a:srgbClr val="FFF6E3"/>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277504">
            <a:off x="10805663" y="3900333"/>
            <a:ext cx="5289193" cy="2924817"/>
            <a:chOff x="0" y="0"/>
            <a:chExt cx="1393038" cy="770322"/>
          </a:xfrm>
        </p:grpSpPr>
        <p:sp>
          <p:nvSpPr>
            <p:cNvPr id="6" name="Freeform 6"/>
            <p:cNvSpPr/>
            <p:nvPr/>
          </p:nvSpPr>
          <p:spPr>
            <a:xfrm>
              <a:off x="0" y="0"/>
              <a:ext cx="1393039" cy="770322"/>
            </a:xfrm>
            <a:custGeom>
              <a:avLst/>
              <a:gdLst/>
              <a:ahLst/>
              <a:cxnLst/>
              <a:rect l="l" t="t" r="r" b="b"/>
              <a:pathLst>
                <a:path w="1393039" h="770322">
                  <a:moveTo>
                    <a:pt x="0" y="0"/>
                  </a:moveTo>
                  <a:lnTo>
                    <a:pt x="1393039" y="0"/>
                  </a:lnTo>
                  <a:lnTo>
                    <a:pt x="1393039" y="770322"/>
                  </a:lnTo>
                  <a:lnTo>
                    <a:pt x="0" y="770322"/>
                  </a:lnTo>
                  <a:close/>
                </a:path>
              </a:pathLst>
            </a:custGeom>
            <a:solidFill>
              <a:srgbClr val="FFF6E3"/>
            </a:solidFill>
            <a:ln w="19050">
              <a:solidFill>
                <a:srgbClr val="000000"/>
              </a:solidFill>
            </a:ln>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134315">
            <a:off x="10751458" y="3831904"/>
            <a:ext cx="5289193" cy="2924817"/>
            <a:chOff x="0" y="0"/>
            <a:chExt cx="1393038" cy="770322"/>
          </a:xfrm>
        </p:grpSpPr>
        <p:sp>
          <p:nvSpPr>
            <p:cNvPr id="9" name="Freeform 9"/>
            <p:cNvSpPr/>
            <p:nvPr/>
          </p:nvSpPr>
          <p:spPr>
            <a:xfrm>
              <a:off x="0" y="0"/>
              <a:ext cx="1393039" cy="770322"/>
            </a:xfrm>
            <a:custGeom>
              <a:avLst/>
              <a:gdLst/>
              <a:ahLst/>
              <a:cxnLst/>
              <a:rect l="l" t="t" r="r" b="b"/>
              <a:pathLst>
                <a:path w="1393039" h="770322">
                  <a:moveTo>
                    <a:pt x="0" y="0"/>
                  </a:moveTo>
                  <a:lnTo>
                    <a:pt x="1393039" y="0"/>
                  </a:lnTo>
                  <a:lnTo>
                    <a:pt x="1393039" y="770322"/>
                  </a:lnTo>
                  <a:lnTo>
                    <a:pt x="0" y="770322"/>
                  </a:lnTo>
                  <a:close/>
                </a:path>
              </a:pathLst>
            </a:custGeom>
            <a:solidFill>
              <a:srgbClr val="FFF6E3"/>
            </a:solidFill>
            <a:ln w="19050">
              <a:solidFill>
                <a:srgbClr val="000000"/>
              </a:solidFill>
            </a:ln>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0696353" y="3681092"/>
            <a:ext cx="5289193" cy="2924817"/>
            <a:chOff x="0" y="0"/>
            <a:chExt cx="1393038" cy="770322"/>
          </a:xfrm>
        </p:grpSpPr>
        <p:sp>
          <p:nvSpPr>
            <p:cNvPr id="12" name="Freeform 12"/>
            <p:cNvSpPr/>
            <p:nvPr/>
          </p:nvSpPr>
          <p:spPr>
            <a:xfrm>
              <a:off x="0" y="0"/>
              <a:ext cx="1393039" cy="770322"/>
            </a:xfrm>
            <a:custGeom>
              <a:avLst/>
              <a:gdLst/>
              <a:ahLst/>
              <a:cxnLst/>
              <a:rect l="l" t="t" r="r" b="b"/>
              <a:pathLst>
                <a:path w="1393039" h="770322">
                  <a:moveTo>
                    <a:pt x="0" y="0"/>
                  </a:moveTo>
                  <a:lnTo>
                    <a:pt x="1393039" y="0"/>
                  </a:lnTo>
                  <a:lnTo>
                    <a:pt x="1393039" y="770322"/>
                  </a:lnTo>
                  <a:lnTo>
                    <a:pt x="0" y="770322"/>
                  </a:lnTo>
                  <a:close/>
                </a:path>
              </a:pathLst>
            </a:custGeom>
            <a:solidFill>
              <a:srgbClr val="FFF6E3"/>
            </a:solidFill>
            <a:ln w="19050">
              <a:solidFill>
                <a:srgbClr val="000000"/>
              </a:solidFill>
            </a:ln>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pic>
        <p:nvPicPr>
          <p:cNvPr id="14" name="Picture 1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30518" y="3281449"/>
            <a:ext cx="7315200" cy="1862051"/>
          </a:xfrm>
          <a:prstGeom prst="rect">
            <a:avLst/>
          </a:prstGeom>
        </p:spPr>
      </p:pic>
      <p:sp>
        <p:nvSpPr>
          <p:cNvPr id="15" name="TextBox 15"/>
          <p:cNvSpPr txBox="1"/>
          <p:nvPr/>
        </p:nvSpPr>
        <p:spPr>
          <a:xfrm>
            <a:off x="11439642" y="4652962"/>
            <a:ext cx="3802615" cy="339725"/>
          </a:xfrm>
          <a:prstGeom prst="rect">
            <a:avLst/>
          </a:prstGeom>
        </p:spPr>
        <p:txBody>
          <a:bodyPr lIns="0" tIns="0" rIns="0" bIns="0" rtlCol="0" anchor="t">
            <a:spAutoFit/>
          </a:bodyPr>
          <a:lstStyle/>
          <a:p>
            <a:pPr algn="ctr">
              <a:lnSpc>
                <a:spcPts val="2799"/>
              </a:lnSpc>
            </a:pPr>
            <a:r>
              <a:rPr lang="en-US" sz="1999">
                <a:solidFill>
                  <a:srgbClr val="000000"/>
                </a:solidFill>
                <a:latin typeface="Montserrat Classic"/>
              </a:rPr>
              <a:t>aniketyadav@mitaoe.ac.in</a:t>
            </a:r>
          </a:p>
        </p:txBody>
      </p:sp>
      <p:sp>
        <p:nvSpPr>
          <p:cNvPr id="16" name="TextBox 16"/>
          <p:cNvSpPr txBox="1"/>
          <p:nvPr/>
        </p:nvSpPr>
        <p:spPr>
          <a:xfrm>
            <a:off x="11439642" y="5324641"/>
            <a:ext cx="3802615" cy="339725"/>
          </a:xfrm>
          <a:prstGeom prst="rect">
            <a:avLst/>
          </a:prstGeom>
        </p:spPr>
        <p:txBody>
          <a:bodyPr lIns="0" tIns="0" rIns="0" bIns="0" rtlCol="0" anchor="t">
            <a:spAutoFit/>
          </a:bodyPr>
          <a:lstStyle/>
          <a:p>
            <a:pPr algn="ctr">
              <a:lnSpc>
                <a:spcPts val="2799"/>
              </a:lnSpc>
            </a:pPr>
            <a:r>
              <a:rPr lang="en-US" sz="1999" dirty="0">
                <a:solidFill>
                  <a:srgbClr val="000000"/>
                </a:solidFill>
                <a:latin typeface="Montserrat Classic"/>
              </a:rPr>
              <a:t>https://aniketyadav.github.io/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245</Words>
  <Application>Microsoft Office PowerPoint</Application>
  <PresentationFormat>Custom</PresentationFormat>
  <Paragraphs>40</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Montserrat Classic Bold</vt:lpstr>
      <vt:lpstr>DM Sans Bold</vt:lpstr>
      <vt:lpstr>Canva Sans Bold</vt:lpstr>
      <vt:lpstr>Canva Sans</vt:lpstr>
      <vt:lpstr>Migra ExtraBold</vt:lpstr>
      <vt:lpstr>Alegreya Sans Black</vt:lpstr>
      <vt:lpstr>Montserrat Classic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and Minimal Portfolio Presentation</dc:title>
  <cp:lastModifiedBy>Aniket Yadav</cp:lastModifiedBy>
  <cp:revision>3</cp:revision>
  <dcterms:created xsi:type="dcterms:W3CDTF">2006-08-16T00:00:00Z</dcterms:created>
  <dcterms:modified xsi:type="dcterms:W3CDTF">2023-05-29T07:41:53Z</dcterms:modified>
  <dc:identifier>DAFkFwF0ecY</dc:identifier>
</cp:coreProperties>
</file>