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2:55.0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1.0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4.5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4.8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5.1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9.6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0.3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0.7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1.7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2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4.7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2:55.2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5.1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5.3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5.50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5.6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16.4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24.2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24.8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2:58.1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2:58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2:59.1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0.0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0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0.3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1:53:00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FE5C-5D69-4154-B3CD-2093B372C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3AD26-3652-471E-A780-D791E437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AE40-5B3C-45ED-89DB-90486767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A170-BF7C-4359-81DF-661A117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F31F-302E-4194-8B89-9DFF2EDE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8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CBE3-C09D-4237-943E-F584048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1EA1F-25E4-462B-BFBF-BABFF472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794A-74AB-4C73-A8B1-32C7B9A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ACFF-8276-4550-B50C-6C179828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D4CB-6F92-4C99-83CD-948B6887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7C7F1-C3DA-4452-8184-10EE7840B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35FAA-AFFC-4157-95F4-F5445982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1B14-EEB0-46E7-A324-BA3B5158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CA0D-E1DE-4B9E-B21F-AB3F44CF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64F6-05C1-433A-B8A3-2B9A99EB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8D9-0DEB-4A03-B3FD-C7B52C33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5B4E-15CF-443A-9B16-6A5213E4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71D1-A246-4309-BEAF-4603ABA0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C489-348B-44DE-9261-9E7E69AE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927E-FD0A-42F6-B101-15C1E346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7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C4F-DE35-4334-A120-A38D7CAA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5AE1-DB72-4293-AFFD-ACC1FE27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D57F-7E31-4CAE-ABB6-A968261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48B2-162C-474E-8D80-59BED43D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4B1-1287-4DA3-B6C5-6A1A380B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5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295D-8943-4602-A794-5C773040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56D-4162-413B-8CDE-DDD8FCADC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D1F19-5575-45EA-96C4-2F25D44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7BD8F-D0D7-4788-9FD4-C1E2F970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AE6B-4F3B-4952-8722-1DA5641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E3D3-2A61-4BB8-874B-1B8B451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D5EA-78F1-48CB-9D4C-8F37EF01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0658-67A5-45F4-A82D-7E45769C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3F272-48BB-42CF-9620-2C417D3EA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DD0C-D095-4F17-8D63-2E9BA288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C90AF-B4DF-4597-892B-3CDF3015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CEED-61A6-4004-A228-BEB9C50A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0105F-468B-46DD-B0E8-AABAFD7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B3457-9764-438C-A0EA-0258E860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060F-2003-4970-B871-AF46DFC0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45E78-8020-4859-818F-704041FD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051A1-A004-477D-8608-A8FA4C7C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008E8-9D49-4A09-99E4-A00FC7AA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B5BB3-7CBE-42B3-AF54-FBA1665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5A6E3-62FF-404D-B507-BFFB9947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658B-ACDF-4D95-848E-D0C92D13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5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9393-E769-478D-807E-FAFBD331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BC0F-3E47-42C4-8EE3-673F4495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4B37-CCA6-4AFF-A92B-A85CFF00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3FF0-6149-4FCA-9690-AA5B840C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F965-D36F-4AC2-B99F-327CA624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4F3A9-7E81-4313-BD43-C0135C74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6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52B4-1C1E-4796-9BF2-FC4B2FA3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1F4F1-7BF7-404C-93E0-301640449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E5DE-A2ED-4C5F-BA2A-183A14E73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2B59-B8F7-4649-BB6A-4F6F3B51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2214-37C8-45FC-BF7E-6AC4DDAB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AF8F1-0C3E-4413-B028-9B0894C8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06684-AC7D-42A6-BC73-337AE26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5070-9D12-4019-A904-98BF4B4A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627E-6242-4238-8BD6-FB8028EA0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42C2-1E98-4A16-9193-00EDB8FBFB32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CB69-EE09-41B7-94A2-6FB1E499A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87BD-537E-4222-86EF-1828946B8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716F-739D-4219-8E63-476C10794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6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customXml" Target="../ink/ink7.xml"/><Relationship Id="rId26" Type="http://schemas.openxmlformats.org/officeDocument/2006/relationships/customXml" Target="../ink/ink14.xml"/><Relationship Id="rId39" Type="http://schemas.openxmlformats.org/officeDocument/2006/relationships/customXml" Target="../ink/ink22.xml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image" Target="../media/image17.png"/><Relationship Id="rId47" Type="http://schemas.openxmlformats.org/officeDocument/2006/relationships/image" Target="../media/image5.png"/><Relationship Id="rId50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3.xml"/><Relationship Id="rId24" Type="http://schemas.openxmlformats.org/officeDocument/2006/relationships/customXml" Target="../ink/ink12.xml"/><Relationship Id="rId32" Type="http://schemas.openxmlformats.org/officeDocument/2006/relationships/customXml" Target="../ink/ink18.xml"/><Relationship Id="rId37" Type="http://schemas.openxmlformats.org/officeDocument/2006/relationships/image" Target="../media/image16.png"/><Relationship Id="rId40" Type="http://schemas.openxmlformats.org/officeDocument/2006/relationships/customXml" Target="../ink/ink23.xml"/><Relationship Id="rId45" Type="http://schemas.openxmlformats.org/officeDocument/2006/relationships/customXml" Target="../ink/ink26.xml"/><Relationship Id="rId53" Type="http://schemas.openxmlformats.org/officeDocument/2006/relationships/image" Target="../media/image21.PNG"/><Relationship Id="rId15" Type="http://schemas.openxmlformats.org/officeDocument/2006/relationships/customXml" Target="../ink/ink5.xml"/><Relationship Id="rId23" Type="http://schemas.openxmlformats.org/officeDocument/2006/relationships/image" Target="../media/image11.png"/><Relationship Id="rId28" Type="http://schemas.openxmlformats.org/officeDocument/2006/relationships/customXml" Target="../ink/ink15.xml"/><Relationship Id="rId36" Type="http://schemas.openxmlformats.org/officeDocument/2006/relationships/customXml" Target="../ink/ink20.xml"/><Relationship Id="rId49" Type="http://schemas.openxmlformats.org/officeDocument/2006/relationships/image" Target="../media/image13.png"/><Relationship Id="rId10" Type="http://schemas.openxmlformats.org/officeDocument/2006/relationships/customXml" Target="../ink/ink2.xml"/><Relationship Id="rId19" Type="http://schemas.openxmlformats.org/officeDocument/2006/relationships/customXml" Target="../ink/ink8.xml"/><Relationship Id="rId31" Type="http://schemas.openxmlformats.org/officeDocument/2006/relationships/image" Target="../media/image2.png"/><Relationship Id="rId44" Type="http://schemas.openxmlformats.org/officeDocument/2006/relationships/image" Target="../media/image18.png"/><Relationship Id="rId52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customXml" Target="../ink/ink11.xml"/><Relationship Id="rId27" Type="http://schemas.openxmlformats.org/officeDocument/2006/relationships/image" Target="../media/image12.png"/><Relationship Id="rId30" Type="http://schemas.openxmlformats.org/officeDocument/2006/relationships/customXml" Target="../ink/ink17.xml"/><Relationship Id="rId35" Type="http://schemas.openxmlformats.org/officeDocument/2006/relationships/image" Target="../media/image15.png"/><Relationship Id="rId43" Type="http://schemas.openxmlformats.org/officeDocument/2006/relationships/customXml" Target="../ink/ink25.xml"/><Relationship Id="rId48" Type="http://schemas.openxmlformats.org/officeDocument/2006/relationships/image" Target="../media/image6.jpeg"/><Relationship Id="rId51" Type="http://schemas.openxmlformats.org/officeDocument/2006/relationships/image" Target="../media/image19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customXml" Target="../ink/ink13.xml"/><Relationship Id="rId33" Type="http://schemas.openxmlformats.org/officeDocument/2006/relationships/image" Target="../media/image3.png"/><Relationship Id="rId38" Type="http://schemas.openxmlformats.org/officeDocument/2006/relationships/customXml" Target="../ink/ink21.xml"/><Relationship Id="rId46" Type="http://schemas.openxmlformats.org/officeDocument/2006/relationships/image" Target="../media/image4.png"/><Relationship Id="rId20" Type="http://schemas.openxmlformats.org/officeDocument/2006/relationships/customXml" Target="../ink/ink9.xml"/><Relationship Id="rId41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928B6E6-B1D5-41AB-B17C-309540EEC66A}"/>
              </a:ext>
            </a:extLst>
          </p:cNvPr>
          <p:cNvSpPr txBox="1"/>
          <p:nvPr/>
        </p:nvSpPr>
        <p:spPr>
          <a:xfrm>
            <a:off x="9759397" y="4925583"/>
            <a:ext cx="2333337" cy="180049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US" sz="1200" b="1" dirty="0"/>
              <a:t>CONCLUSIONS</a:t>
            </a:r>
          </a:p>
          <a:p>
            <a:r>
              <a:rPr lang="en-US" sz="1100" dirty="0"/>
              <a:t>-&gt; Though in general, the observations will be greatly affected by the choice of model </a:t>
            </a:r>
            <a:r>
              <a:rPr lang="en-US" sz="1100" dirty="0" err="1"/>
              <a:t>i.e</a:t>
            </a:r>
            <a:r>
              <a:rPr lang="en-US" sz="1100" dirty="0"/>
              <a:t> the number of states in Hidden Markov Models, it does not make significant difference when applied to Stocks.</a:t>
            </a:r>
          </a:p>
          <a:p>
            <a:r>
              <a:rPr lang="en-US" sz="1100" dirty="0"/>
              <a:t>-&gt; The predictions diverge when prices are predicted for more than one day.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A056A8-CA27-4344-AB2E-2C40C3F648C9}"/>
                  </a:ext>
                </a:extLst>
              </p:cNvPr>
              <p:cNvSpPr txBox="1"/>
              <p:nvPr/>
            </p:nvSpPr>
            <p:spPr>
              <a:xfrm>
                <a:off x="355375" y="3272582"/>
                <a:ext cx="3628748" cy="1093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cs typeface="Arial" panose="020B0604020202020204" pitchFamily="34" charset="0"/>
                  </a:rPr>
                  <a:t>PERFFORMANCE METRICS FOR PREDICTIONS OF NEXT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cs typeface="Arial" panose="020B0604020202020204" pitchFamily="34" charset="0"/>
                      </a:rPr>
                      <m:t>𝒎</m:t>
                    </m:r>
                  </m:oMath>
                </a14:m>
                <a:r>
                  <a:rPr lang="en-US" sz="1200" b="1" dirty="0">
                    <a:cs typeface="Arial" panose="020B0604020202020204" pitchFamily="34" charset="0"/>
                  </a:rPr>
                  <a:t> DAYS</a:t>
                </a:r>
              </a:p>
              <a:p>
                <a:r>
                  <a:rPr lang="en-US" sz="1100" b="1" dirty="0"/>
                  <a:t>MAPE</a:t>
                </a:r>
                <a:r>
                  <a:rPr lang="en-US" sz="1100" dirty="0"/>
                  <a:t> (Mean Absolute Percentage Error)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𝑴𝑨𝑷𝑬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A056A8-CA27-4344-AB2E-2C40C3F6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5" y="3272582"/>
                <a:ext cx="3628748" cy="1093056"/>
              </a:xfrm>
              <a:prstGeom prst="rect">
                <a:avLst/>
              </a:prstGeom>
              <a:blipFill>
                <a:blip r:embed="rId2"/>
                <a:stretch>
                  <a:fillRect t="-559" r="-503" b="-73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9897BC4-DB6C-4102-B798-FCFD45BDA8D4}"/>
              </a:ext>
            </a:extLst>
          </p:cNvPr>
          <p:cNvGrpSpPr/>
          <p:nvPr/>
        </p:nvGrpSpPr>
        <p:grpSpPr>
          <a:xfrm>
            <a:off x="2361153" y="310233"/>
            <a:ext cx="360" cy="360"/>
            <a:chOff x="2361153" y="31023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6394AB-E0A4-4835-9C78-8DDFDCC8ED32}"/>
                    </a:ext>
                  </a:extLst>
                </p14:cNvPr>
                <p14:cNvContentPartPr/>
                <p14:nvPr/>
              </p14:nvContentPartPr>
              <p14:xfrm>
                <a:off x="2361153" y="310233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6394AB-E0A4-4835-9C78-8DDFDCC8ED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3153" y="202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BC2E00-5351-48D4-BF36-D271CAA993EF}"/>
                    </a:ext>
                  </a:extLst>
                </p14:cNvPr>
                <p14:cNvContentPartPr/>
                <p14:nvPr/>
              </p14:nvContentPartPr>
              <p14:xfrm>
                <a:off x="2361153" y="310233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BC2E00-5351-48D4-BF36-D271CAA993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3153" y="202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883ED0-0267-4F2F-85AB-22FF82BCD0E6}"/>
                  </a:ext>
                </a:extLst>
              </p14:cNvPr>
              <p14:cNvContentPartPr/>
              <p14:nvPr/>
            </p14:nvContentPartPr>
            <p14:xfrm>
              <a:off x="2290233" y="434793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883ED0-0267-4F2F-85AB-22FF82BCD0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2233" y="32679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1BE371E-EB3F-4661-9A6D-08336E1699E0}"/>
              </a:ext>
            </a:extLst>
          </p:cNvPr>
          <p:cNvGrpSpPr/>
          <p:nvPr/>
        </p:nvGrpSpPr>
        <p:grpSpPr>
          <a:xfrm>
            <a:off x="2671833" y="345873"/>
            <a:ext cx="360" cy="360"/>
            <a:chOff x="2671833" y="34587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1A6481-25BE-4755-B291-052EC57F76A3}"/>
                    </a:ext>
                  </a:extLst>
                </p14:cNvPr>
                <p14:cNvContentPartPr/>
                <p14:nvPr/>
              </p14:nvContentPartPr>
              <p14:xfrm>
                <a:off x="2671833" y="3458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1A6481-25BE-4755-B291-052EC57F76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3833" y="2378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C0E592-D281-4B02-9A80-646276C1FA07}"/>
                    </a:ext>
                  </a:extLst>
                </p14:cNvPr>
                <p14:cNvContentPartPr/>
                <p14:nvPr/>
              </p14:nvContentPartPr>
              <p14:xfrm>
                <a:off x="2671833" y="34587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C0E592-D281-4B02-9A80-646276C1FA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53833" y="2378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34C4A5-CC44-4C65-98BF-0713F1D7CA26}"/>
              </a:ext>
            </a:extLst>
          </p:cNvPr>
          <p:cNvGrpSpPr/>
          <p:nvPr/>
        </p:nvGrpSpPr>
        <p:grpSpPr>
          <a:xfrm>
            <a:off x="2050113" y="266313"/>
            <a:ext cx="360" cy="360"/>
            <a:chOff x="2050113" y="26631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DC3BF9-5612-4C18-AFBE-5F6E72A7D1A1}"/>
                    </a:ext>
                  </a:extLst>
                </p14:cNvPr>
                <p14:cNvContentPartPr/>
                <p14:nvPr/>
              </p14:nvContentPartPr>
              <p14:xfrm>
                <a:off x="2050113" y="266313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DC3BF9-5612-4C18-AFBE-5F6E72A7D1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2473" y="158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6741DC-1702-425A-9984-D17E74DD67D5}"/>
                    </a:ext>
                  </a:extLst>
                </p14:cNvPr>
                <p14:cNvContentPartPr/>
                <p14:nvPr/>
              </p14:nvContentPartPr>
              <p14:xfrm>
                <a:off x="2050113" y="26631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6741DC-1702-425A-9984-D17E74DD67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2473" y="158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A6944C-DC31-4113-B70B-8CADCE9A3AC3}"/>
                    </a:ext>
                  </a:extLst>
                </p14:cNvPr>
                <p14:cNvContentPartPr/>
                <p14:nvPr/>
              </p14:nvContentPartPr>
              <p14:xfrm>
                <a:off x="2050113" y="266313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A6944C-DC31-4113-B70B-8CADCE9A3A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2473" y="158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B682F2-9E2D-4590-AD66-9ABBC10AEBCE}"/>
                    </a:ext>
                  </a:extLst>
                </p14:cNvPr>
                <p14:cNvContentPartPr/>
                <p14:nvPr/>
              </p14:nvContentPartPr>
              <p14:xfrm>
                <a:off x="2050113" y="266313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B682F2-9E2D-4590-AD66-9ABBC10AEB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2473" y="158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1F946DF-4BE9-4A21-BCFA-D793E73B9055}"/>
                    </a:ext>
                  </a:extLst>
                </p14:cNvPr>
                <p14:cNvContentPartPr/>
                <p14:nvPr/>
              </p14:nvContentPartPr>
              <p14:xfrm>
                <a:off x="2050113" y="26631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1F946DF-4BE9-4A21-BCFA-D793E73B90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2473" y="158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7C92DD-067F-4893-8DE2-912E6E45CECA}"/>
              </a:ext>
            </a:extLst>
          </p:cNvPr>
          <p:cNvGrpSpPr/>
          <p:nvPr/>
        </p:nvGrpSpPr>
        <p:grpSpPr>
          <a:xfrm>
            <a:off x="2751753" y="213033"/>
            <a:ext cx="360" cy="360"/>
            <a:chOff x="2751753" y="21303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EFAB81-D105-4026-9CBA-DBD47437CFDE}"/>
                    </a:ext>
                  </a:extLst>
                </p14:cNvPr>
                <p14:cNvContentPartPr/>
                <p14:nvPr/>
              </p14:nvContentPartPr>
              <p14:xfrm>
                <a:off x="2751753" y="213033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EFAB81-D105-4026-9CBA-DBD47437CF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4113" y="1050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45A756-8BD9-4DBE-8AA6-A9D0D71589F0}"/>
                    </a:ext>
                  </a:extLst>
                </p14:cNvPr>
                <p14:cNvContentPartPr/>
                <p14:nvPr/>
              </p14:nvContentPartPr>
              <p14:xfrm>
                <a:off x="2751753" y="213033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45A756-8BD9-4DBE-8AA6-A9D0D71589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4113" y="1050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FED6F4-B66D-4EEC-8F27-4587428A1E85}"/>
                    </a:ext>
                  </a:extLst>
                </p14:cNvPr>
                <p14:cNvContentPartPr/>
                <p14:nvPr/>
              </p14:nvContentPartPr>
              <p14:xfrm>
                <a:off x="2751753" y="213033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FED6F4-B66D-4EEC-8F27-4587428A1E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4113" y="1050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1806F25-14F3-4F67-B093-315DC1BCF025}"/>
              </a:ext>
            </a:extLst>
          </p:cNvPr>
          <p:cNvGrpSpPr/>
          <p:nvPr/>
        </p:nvGrpSpPr>
        <p:grpSpPr>
          <a:xfrm>
            <a:off x="1872633" y="310233"/>
            <a:ext cx="360" cy="360"/>
            <a:chOff x="1872633" y="31023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DC126B-97AC-48CB-A29F-9E46F351C9A8}"/>
                    </a:ext>
                  </a:extLst>
                </p14:cNvPr>
                <p14:cNvContentPartPr/>
                <p14:nvPr/>
              </p14:nvContentPartPr>
              <p14:xfrm>
                <a:off x="1872633" y="310233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DC126B-97AC-48CB-A29F-9E46F351C9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4993" y="202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F4B3EB8-2AD9-4981-A2FA-7483B623B726}"/>
                    </a:ext>
                  </a:extLst>
                </p14:cNvPr>
                <p14:cNvContentPartPr/>
                <p14:nvPr/>
              </p14:nvContentPartPr>
              <p14:xfrm>
                <a:off x="1872633" y="310233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F4B3EB8-2AD9-4981-A2FA-7483B623B7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4993" y="202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75E5B0-7AEA-46B3-B940-5CA7796CE9FC}"/>
                    </a:ext>
                  </a:extLst>
                </p14:cNvPr>
                <p14:cNvContentPartPr/>
                <p14:nvPr/>
              </p14:nvContentPartPr>
              <p14:xfrm>
                <a:off x="1872633" y="310233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75E5B0-7AEA-46B3-B940-5CA7796CE9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54993" y="20223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7165497-6659-4D28-BA5F-3F68199FFDAB}"/>
                  </a:ext>
                </a:extLst>
              </p14:cNvPr>
              <p14:cNvContentPartPr/>
              <p14:nvPr/>
            </p14:nvContentPartPr>
            <p14:xfrm>
              <a:off x="3381753" y="5344113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7165497-6659-4D28-BA5F-3F68199FFD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63753" y="523611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E7F21B0-1794-46F3-BC7E-05A54FE6E28B}"/>
                  </a:ext>
                </a:extLst>
              </p14:cNvPr>
              <p14:cNvContentPartPr/>
              <p14:nvPr/>
            </p14:nvContentPartPr>
            <p14:xfrm>
              <a:off x="4287513" y="3586233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E7F21B0-1794-46F3-BC7E-05A54FE6E2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9513" y="347823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B3ED994-2A78-4997-B018-F11B30D7A9CD}"/>
                  </a:ext>
                </a:extLst>
              </p14:cNvPr>
              <p14:cNvContentPartPr/>
              <p14:nvPr/>
            </p14:nvContentPartPr>
            <p14:xfrm>
              <a:off x="3133713" y="1384833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B3ED994-2A78-4997-B018-F11B30D7A9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5713" y="127683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1F872DA-6306-44A8-BA55-34CFDA86C297}"/>
              </a:ext>
            </a:extLst>
          </p:cNvPr>
          <p:cNvGrpSpPr/>
          <p:nvPr/>
        </p:nvGrpSpPr>
        <p:grpSpPr>
          <a:xfrm>
            <a:off x="4660113" y="1544673"/>
            <a:ext cx="360" cy="360"/>
            <a:chOff x="4660113" y="154467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F7FA5A-6764-4C4B-9F26-D4149E11D2AC}"/>
                    </a:ext>
                  </a:extLst>
                </p14:cNvPr>
                <p14:cNvContentPartPr/>
                <p14:nvPr/>
              </p14:nvContentPartPr>
              <p14:xfrm>
                <a:off x="4660113" y="154467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F7FA5A-6764-4C4B-9F26-D4149E11D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2473" y="14366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C700AF-930B-4E21-8C17-76F2750AC535}"/>
                    </a:ext>
                  </a:extLst>
                </p14:cNvPr>
                <p14:cNvContentPartPr/>
                <p14:nvPr/>
              </p14:nvContentPartPr>
              <p14:xfrm>
                <a:off x="4660113" y="154467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C700AF-930B-4E21-8C17-76F2750AC5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2473" y="14366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1F1FAF5-56E4-4813-AD94-C8AA572C576A}"/>
                    </a:ext>
                  </a:extLst>
                </p14:cNvPr>
                <p14:cNvContentPartPr/>
                <p14:nvPr/>
              </p14:nvContentPartPr>
              <p14:xfrm>
                <a:off x="4660113" y="15446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1F1FAF5-56E4-4813-AD94-C8AA572C57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2473" y="14366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91F68E-B76B-43BF-8C06-C585E861691C}"/>
                    </a:ext>
                  </a:extLst>
                </p14:cNvPr>
                <p14:cNvContentPartPr/>
                <p14:nvPr/>
              </p14:nvContentPartPr>
              <p14:xfrm>
                <a:off x="4660113" y="154467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91F68E-B76B-43BF-8C06-C585E86169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2473" y="143667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4FCBAE3-65CD-4DAA-94B7-91671DD93E99}"/>
                  </a:ext>
                </a:extLst>
              </p14:cNvPr>
              <p14:cNvContentPartPr/>
              <p14:nvPr/>
            </p14:nvContentPartPr>
            <p14:xfrm>
              <a:off x="2450073" y="1340193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4FCBAE3-65CD-4DAA-94B7-91671DD93E9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32073" y="123255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70CD039-B3E4-4FF8-8050-8418AE677B85}"/>
              </a:ext>
            </a:extLst>
          </p:cNvPr>
          <p:cNvGrpSpPr/>
          <p:nvPr/>
        </p:nvGrpSpPr>
        <p:grpSpPr>
          <a:xfrm>
            <a:off x="3888273" y="1562313"/>
            <a:ext cx="360" cy="360"/>
            <a:chOff x="3888273" y="156231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239F82D-BCC1-45AB-908F-90043C45E77A}"/>
                    </a:ext>
                  </a:extLst>
                </p14:cNvPr>
                <p14:cNvContentPartPr/>
                <p14:nvPr/>
              </p14:nvContentPartPr>
              <p14:xfrm>
                <a:off x="3888273" y="156231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239F82D-BCC1-45AB-908F-90043C45E7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70273" y="1454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668B7FE-889A-4ED9-9C9F-493EDB6F0417}"/>
                    </a:ext>
                  </a:extLst>
                </p14:cNvPr>
                <p14:cNvContentPartPr/>
                <p14:nvPr/>
              </p14:nvContentPartPr>
              <p14:xfrm>
                <a:off x="3888273" y="156231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668B7FE-889A-4ED9-9C9F-493EDB6F04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70273" y="1454313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BF837CC-D592-4D3B-A66C-29D309B35FEC}"/>
              </a:ext>
            </a:extLst>
          </p:cNvPr>
          <p:cNvSpPr txBox="1"/>
          <p:nvPr/>
        </p:nvSpPr>
        <p:spPr>
          <a:xfrm>
            <a:off x="197653" y="2004022"/>
            <a:ext cx="1407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DATASETS USED</a:t>
            </a:r>
          </a:p>
          <a:p>
            <a:endParaRPr lang="en-US" sz="12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dirty="0"/>
              <a:t>apple.csv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dirty="0"/>
              <a:t>cmcst.csv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dirty="0"/>
              <a:t>google.csv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100" dirty="0"/>
              <a:t>qcom.csv</a:t>
            </a:r>
            <a:endParaRPr lang="en-IN" sz="11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0BF50A-C4CC-4C6A-AF0D-8996F71E692D}"/>
              </a:ext>
            </a:extLst>
          </p:cNvPr>
          <p:cNvSpPr/>
          <p:nvPr/>
        </p:nvSpPr>
        <p:spPr>
          <a:xfrm>
            <a:off x="-415360" y="268425"/>
            <a:ext cx="54922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 FORECASTING USING HIDDEN MARKOV MODELS</a:t>
            </a:r>
          </a:p>
        </p:txBody>
      </p:sp>
      <p:sp>
        <p:nvSpPr>
          <p:cNvPr id="92" name="object 12">
            <a:extLst>
              <a:ext uri="{FF2B5EF4-FFF2-40B4-BE49-F238E27FC236}">
                <a16:creationId xmlns:a16="http://schemas.microsoft.com/office/drawing/2014/main" id="{A4FC311F-E61B-4EB3-AEC6-0FA45D9578AF}"/>
              </a:ext>
            </a:extLst>
          </p:cNvPr>
          <p:cNvSpPr txBox="1"/>
          <p:nvPr/>
        </p:nvSpPr>
        <p:spPr>
          <a:xfrm>
            <a:off x="9836678" y="3654616"/>
            <a:ext cx="2183465" cy="115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1285"/>
              </a:lnSpc>
              <a:spcBef>
                <a:spcPts val="105"/>
              </a:spcBef>
            </a:pPr>
            <a:r>
              <a:rPr sz="1200" b="1" spc="-5" dirty="0">
                <a:cs typeface="Times New Roman"/>
              </a:rPr>
              <a:t>R</a:t>
            </a:r>
            <a:r>
              <a:rPr lang="en-US" sz="1200" b="1" spc="-5" dirty="0">
                <a:cs typeface="Times New Roman"/>
              </a:rPr>
              <a:t>ESULT</a:t>
            </a:r>
          </a:p>
          <a:p>
            <a:pPr marL="12700" marR="5080" algn="just">
              <a:lnSpc>
                <a:spcPct val="95800"/>
              </a:lnSpc>
              <a:spcBef>
                <a:spcPts val="15"/>
              </a:spcBef>
            </a:pPr>
            <a:r>
              <a:rPr sz="1100" dirty="0">
                <a:cs typeface="Times New Roman"/>
              </a:rPr>
              <a:t>We </a:t>
            </a:r>
            <a:r>
              <a:rPr sz="1100" spc="-5" dirty="0">
                <a:cs typeface="Times New Roman"/>
              </a:rPr>
              <a:t>have observed that the predicted values for Open, </a:t>
            </a:r>
            <a:r>
              <a:rPr sz="1100" spc="-260" dirty="0">
                <a:cs typeface="Times New Roman"/>
              </a:rPr>
              <a:t> </a:t>
            </a:r>
            <a:r>
              <a:rPr sz="1100" dirty="0">
                <a:cs typeface="Times New Roman"/>
              </a:rPr>
              <a:t>Close, </a:t>
            </a:r>
            <a:r>
              <a:rPr sz="1100" spc="-5" dirty="0">
                <a:cs typeface="Times New Roman"/>
              </a:rPr>
              <a:t>High, </a:t>
            </a:r>
            <a:r>
              <a:rPr sz="1100" dirty="0">
                <a:cs typeface="Times New Roman"/>
              </a:rPr>
              <a:t>Low </a:t>
            </a:r>
            <a:r>
              <a:rPr sz="1100" spc="-5" dirty="0">
                <a:cs typeface="Times New Roman"/>
              </a:rPr>
              <a:t>closely </a:t>
            </a:r>
            <a:r>
              <a:rPr sz="1100" dirty="0">
                <a:cs typeface="Times New Roman"/>
              </a:rPr>
              <a:t>follow </a:t>
            </a:r>
            <a:r>
              <a:rPr sz="1100" spc="-5" dirty="0">
                <a:cs typeface="Times New Roman"/>
              </a:rPr>
              <a:t>the </a:t>
            </a:r>
            <a:r>
              <a:rPr sz="1100" dirty="0">
                <a:cs typeface="Times New Roman"/>
              </a:rPr>
              <a:t>trends </a:t>
            </a:r>
            <a:r>
              <a:rPr sz="1100" spc="-5" dirty="0">
                <a:cs typeface="Times New Roman"/>
              </a:rPr>
              <a:t>exhibited </a:t>
            </a:r>
            <a:r>
              <a:rPr sz="1100" dirty="0">
                <a:cs typeface="Times New Roman"/>
              </a:rPr>
              <a:t> by its </a:t>
            </a:r>
            <a:r>
              <a:rPr sz="1100" spc="-5" dirty="0">
                <a:cs typeface="Times New Roman"/>
              </a:rPr>
              <a:t>corresponding </a:t>
            </a:r>
            <a:r>
              <a:rPr sz="1100" dirty="0">
                <a:cs typeface="Times New Roman"/>
              </a:rPr>
              <a:t>true </a:t>
            </a:r>
            <a:r>
              <a:rPr sz="1100" spc="-5" dirty="0">
                <a:cs typeface="Times New Roman"/>
              </a:rPr>
              <a:t>values </a:t>
            </a:r>
            <a:r>
              <a:rPr sz="1100" dirty="0">
                <a:cs typeface="Times New Roman"/>
              </a:rPr>
              <a:t>in</a:t>
            </a:r>
            <a:r>
              <a:rPr sz="1100" spc="-5" dirty="0">
                <a:cs typeface="Times New Roman"/>
              </a:rPr>
              <a:t> HMM</a:t>
            </a:r>
            <a:r>
              <a:rPr lang="en-IN" sz="1100" spc="-5" dirty="0">
                <a:cs typeface="Times New Roman"/>
              </a:rPr>
              <a:t> </a:t>
            </a:r>
            <a:r>
              <a:rPr sz="1100" spc="-5" dirty="0">
                <a:cs typeface="Times New Roman"/>
              </a:rPr>
              <a:t>implementation</a:t>
            </a:r>
            <a:r>
              <a:rPr sz="1100" dirty="0">
                <a:cs typeface="Times New Roman"/>
              </a:rPr>
              <a:t> and</a:t>
            </a:r>
            <a:r>
              <a:rPr sz="1100" spc="5" dirty="0">
                <a:cs typeface="Times New Roman"/>
              </a:rPr>
              <a:t> </a:t>
            </a:r>
            <a:r>
              <a:rPr sz="1100" spc="-5" dirty="0">
                <a:cs typeface="Times New Roman"/>
              </a:rPr>
              <a:t>the</a:t>
            </a:r>
            <a:r>
              <a:rPr sz="1100" dirty="0">
                <a:cs typeface="Times New Roman"/>
              </a:rPr>
              <a:t> MAPE </a:t>
            </a:r>
            <a:r>
              <a:rPr sz="1100" spc="-260" dirty="0">
                <a:cs typeface="Times New Roman"/>
              </a:rPr>
              <a:t> </a:t>
            </a:r>
            <a:r>
              <a:rPr sz="1100" dirty="0">
                <a:cs typeface="Times New Roman"/>
              </a:rPr>
              <a:t>values</a:t>
            </a:r>
            <a:r>
              <a:rPr sz="1100" spc="-35" dirty="0">
                <a:cs typeface="Times New Roman"/>
              </a:rPr>
              <a:t> </a:t>
            </a:r>
            <a:r>
              <a:rPr sz="1100" spc="-5" dirty="0">
                <a:cs typeface="Times New Roman"/>
              </a:rPr>
              <a:t>were</a:t>
            </a:r>
            <a:r>
              <a:rPr sz="1100" spc="-50" dirty="0">
                <a:cs typeface="Times New Roman"/>
              </a:rPr>
              <a:t> </a:t>
            </a:r>
            <a:r>
              <a:rPr sz="1100" dirty="0">
                <a:cs typeface="Times New Roman"/>
              </a:rPr>
              <a:t>found</a:t>
            </a:r>
            <a:r>
              <a:rPr sz="1100" spc="-50" dirty="0">
                <a:cs typeface="Times New Roman"/>
              </a:rPr>
              <a:t> </a:t>
            </a:r>
            <a:r>
              <a:rPr sz="1100" dirty="0">
                <a:cs typeface="Times New Roman"/>
              </a:rPr>
              <a:t>to</a:t>
            </a:r>
            <a:r>
              <a:rPr sz="1100" spc="-50" dirty="0">
                <a:cs typeface="Times New Roman"/>
              </a:rPr>
              <a:t> </a:t>
            </a:r>
            <a:r>
              <a:rPr sz="1100" dirty="0">
                <a:cs typeface="Times New Roman"/>
              </a:rPr>
              <a:t>be</a:t>
            </a:r>
            <a:r>
              <a:rPr sz="1100" spc="-50" dirty="0">
                <a:cs typeface="Times New Roman"/>
              </a:rPr>
              <a:t> </a:t>
            </a:r>
            <a:r>
              <a:rPr lang="en-IN" sz="1100" spc="-5" dirty="0">
                <a:cs typeface="Times New Roman"/>
              </a:rPr>
              <a:t>closely negligible.</a:t>
            </a:r>
            <a:endParaRPr sz="1100" dirty="0">
              <a:cs typeface="Times New Roman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E4315-E8DF-4F67-B8B0-19E29AD37698}"/>
              </a:ext>
            </a:extLst>
          </p:cNvPr>
          <p:cNvSpPr txBox="1"/>
          <p:nvPr/>
        </p:nvSpPr>
        <p:spPr>
          <a:xfrm>
            <a:off x="5809167" y="3595271"/>
            <a:ext cx="243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MAPE values for APPLE </a:t>
            </a:r>
            <a:endParaRPr lang="en-IN" sz="1200" b="1" dirty="0"/>
          </a:p>
        </p:txBody>
      </p:sp>
      <p:sp>
        <p:nvSpPr>
          <p:cNvPr id="95" name="object 3">
            <a:extLst>
              <a:ext uri="{FF2B5EF4-FFF2-40B4-BE49-F238E27FC236}">
                <a16:creationId xmlns:a16="http://schemas.microsoft.com/office/drawing/2014/main" id="{0826CCE9-5F84-442D-9381-2C12C3CC1DB1}"/>
              </a:ext>
            </a:extLst>
          </p:cNvPr>
          <p:cNvSpPr txBox="1"/>
          <p:nvPr/>
        </p:nvSpPr>
        <p:spPr>
          <a:xfrm>
            <a:off x="1396043" y="2427446"/>
            <a:ext cx="25482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mbria Math"/>
                <a:cs typeface="Cambria Math"/>
              </a:rPr>
              <a:t>𝐴𝐼</a:t>
            </a:r>
            <a:r>
              <a:rPr sz="1100" dirty="0">
                <a:latin typeface="Cambria Math"/>
                <a:cs typeface="Cambria Math"/>
              </a:rPr>
              <a:t>𝐶</a:t>
            </a:r>
            <a:r>
              <a:rPr sz="1100" spc="10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= </a:t>
            </a:r>
            <a:r>
              <a:rPr sz="1100" spc="5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−2</a:t>
            </a:r>
            <a:r>
              <a:rPr sz="1100" spc="-6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log</a:t>
            </a:r>
            <a:r>
              <a:rPr sz="1100" spc="-70" dirty="0">
                <a:latin typeface="Cambria Math"/>
                <a:cs typeface="Cambria Math"/>
              </a:rPr>
              <a:t> </a:t>
            </a:r>
            <a:r>
              <a:rPr sz="1100" spc="75" dirty="0">
                <a:latin typeface="Cambria Math"/>
                <a:cs typeface="Cambria Math"/>
              </a:rPr>
              <a:t>(</a:t>
            </a:r>
            <a:r>
              <a:rPr sz="1100" spc="20" dirty="0">
                <a:latin typeface="Cambria Math"/>
                <a:cs typeface="Cambria Math"/>
              </a:rPr>
              <a:t>𝑃</a:t>
            </a:r>
            <a:r>
              <a:rPr sz="1100" spc="30" dirty="0">
                <a:latin typeface="Cambria Math"/>
                <a:cs typeface="Cambria Math"/>
              </a:rPr>
              <a:t>(</a:t>
            </a:r>
            <a:r>
              <a:rPr sz="1100" spc="-50" dirty="0">
                <a:latin typeface="Cambria Math"/>
                <a:cs typeface="Cambria Math"/>
              </a:rPr>
              <a:t>𝑂</a:t>
            </a:r>
            <a:r>
              <a:rPr sz="1200" spc="150" baseline="-13888" dirty="0">
                <a:latin typeface="Cambria Math"/>
                <a:cs typeface="Cambria Math"/>
              </a:rPr>
              <a:t>𝑡</a:t>
            </a:r>
            <a:r>
              <a:rPr sz="1200" spc="120" baseline="-13888" dirty="0">
                <a:latin typeface="Cambria Math"/>
                <a:cs typeface="Cambria Math"/>
              </a:rPr>
              <a:t>𝑟</a:t>
            </a:r>
            <a:r>
              <a:rPr sz="1200" spc="142" baseline="-13888" dirty="0">
                <a:latin typeface="Cambria Math"/>
                <a:cs typeface="Cambria Math"/>
              </a:rPr>
              <a:t>𝑎</a:t>
            </a:r>
            <a:r>
              <a:rPr sz="1200" spc="135" baseline="-13888" dirty="0">
                <a:latin typeface="Cambria Math"/>
                <a:cs typeface="Cambria Math"/>
              </a:rPr>
              <a:t>𝑖</a:t>
            </a:r>
            <a:r>
              <a:rPr sz="1200" spc="165" baseline="-13888" dirty="0">
                <a:latin typeface="Cambria Math"/>
                <a:cs typeface="Cambria Math"/>
              </a:rPr>
              <a:t>𝑛</a:t>
            </a:r>
            <a:r>
              <a:rPr sz="1200" spc="15" baseline="-13888" dirty="0">
                <a:latin typeface="Cambria Math"/>
                <a:cs typeface="Cambria Math"/>
              </a:rPr>
              <a:t> </a:t>
            </a:r>
            <a:r>
              <a:rPr sz="1200" baseline="-13888" dirty="0">
                <a:latin typeface="Cambria Math"/>
                <a:cs typeface="Cambria Math"/>
              </a:rPr>
              <a:t>| </a:t>
            </a:r>
            <a:r>
              <a:rPr sz="1200" spc="240" baseline="-13888" dirty="0">
                <a:latin typeface="Cambria Math"/>
                <a:cs typeface="Cambria Math"/>
              </a:rPr>
              <a:t>𝜆</a:t>
            </a:r>
            <a:r>
              <a:rPr sz="1100" spc="30" dirty="0">
                <a:latin typeface="Cambria Math"/>
                <a:cs typeface="Cambria Math"/>
              </a:rPr>
              <a:t>)</a:t>
            </a:r>
            <a:r>
              <a:rPr sz="1100" spc="80" dirty="0">
                <a:latin typeface="Cambria Math"/>
                <a:cs typeface="Cambria Math"/>
              </a:rPr>
              <a:t>)</a:t>
            </a:r>
            <a:r>
              <a:rPr sz="1100" spc="-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− 2𝑝</a:t>
            </a:r>
          </a:p>
          <a:p>
            <a:pPr algn="ctr">
              <a:lnSpc>
                <a:spcPct val="100000"/>
              </a:lnSpc>
            </a:pPr>
            <a:r>
              <a:rPr sz="1100" spc="-5" dirty="0">
                <a:latin typeface="Cambria Math"/>
                <a:cs typeface="Cambria Math"/>
              </a:rPr>
              <a:t>𝐵</a:t>
            </a:r>
            <a:r>
              <a:rPr sz="1100" dirty="0">
                <a:latin typeface="Cambria Math"/>
                <a:cs typeface="Cambria Math"/>
              </a:rPr>
              <a:t>𝐼𝐶</a:t>
            </a:r>
            <a:r>
              <a:rPr sz="1100" spc="12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= </a:t>
            </a:r>
            <a:r>
              <a:rPr sz="1100" spc="5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−2</a:t>
            </a:r>
            <a:r>
              <a:rPr sz="1100" spc="-7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log</a:t>
            </a:r>
            <a:r>
              <a:rPr sz="1100" spc="-70" dirty="0">
                <a:latin typeface="Cambria Math"/>
                <a:cs typeface="Cambria Math"/>
              </a:rPr>
              <a:t> </a:t>
            </a:r>
            <a:r>
              <a:rPr sz="1100" spc="75" dirty="0">
                <a:latin typeface="Cambria Math"/>
                <a:cs typeface="Cambria Math"/>
              </a:rPr>
              <a:t>(</a:t>
            </a:r>
            <a:r>
              <a:rPr sz="1100" spc="20" dirty="0">
                <a:latin typeface="Cambria Math"/>
                <a:cs typeface="Cambria Math"/>
              </a:rPr>
              <a:t>𝑃</a:t>
            </a:r>
            <a:r>
              <a:rPr sz="1100" spc="30" dirty="0">
                <a:latin typeface="Cambria Math"/>
                <a:cs typeface="Cambria Math"/>
              </a:rPr>
              <a:t>(</a:t>
            </a:r>
            <a:r>
              <a:rPr sz="1100" spc="-55" dirty="0">
                <a:latin typeface="Cambria Math"/>
                <a:cs typeface="Cambria Math"/>
              </a:rPr>
              <a:t>𝑂</a:t>
            </a:r>
            <a:r>
              <a:rPr sz="1200" spc="150" baseline="-13888" dirty="0">
                <a:latin typeface="Cambria Math"/>
                <a:cs typeface="Cambria Math"/>
              </a:rPr>
              <a:t>𝑡</a:t>
            </a:r>
            <a:r>
              <a:rPr sz="1200" spc="120" baseline="-13888" dirty="0">
                <a:latin typeface="Cambria Math"/>
                <a:cs typeface="Cambria Math"/>
              </a:rPr>
              <a:t>𝑟</a:t>
            </a:r>
            <a:r>
              <a:rPr sz="1200" spc="142" baseline="-13888" dirty="0">
                <a:latin typeface="Cambria Math"/>
                <a:cs typeface="Cambria Math"/>
              </a:rPr>
              <a:t>𝑎</a:t>
            </a:r>
            <a:r>
              <a:rPr sz="1200" spc="135" baseline="-13888" dirty="0">
                <a:latin typeface="Cambria Math"/>
                <a:cs typeface="Cambria Math"/>
              </a:rPr>
              <a:t>𝑖</a:t>
            </a:r>
            <a:r>
              <a:rPr sz="1200" spc="165" baseline="-13888" dirty="0">
                <a:latin typeface="Cambria Math"/>
                <a:cs typeface="Cambria Math"/>
              </a:rPr>
              <a:t>𝑛</a:t>
            </a:r>
            <a:r>
              <a:rPr sz="1200" spc="37" baseline="-13888" dirty="0">
                <a:latin typeface="Cambria Math"/>
                <a:cs typeface="Cambria Math"/>
              </a:rPr>
              <a:t> </a:t>
            </a:r>
            <a:r>
              <a:rPr sz="1200" baseline="-13888" dirty="0">
                <a:latin typeface="Cambria Math"/>
                <a:cs typeface="Cambria Math"/>
              </a:rPr>
              <a:t>| </a:t>
            </a:r>
            <a:r>
              <a:rPr sz="1200" spc="240" baseline="-13888" dirty="0">
                <a:latin typeface="Cambria Math"/>
                <a:cs typeface="Cambria Math"/>
              </a:rPr>
              <a:t>𝜆</a:t>
            </a:r>
            <a:r>
              <a:rPr sz="1100" spc="30" dirty="0">
                <a:latin typeface="Cambria Math"/>
                <a:cs typeface="Cambria Math"/>
              </a:rPr>
              <a:t>)</a:t>
            </a:r>
            <a:r>
              <a:rPr sz="1100" spc="80" dirty="0">
                <a:latin typeface="Cambria Math"/>
                <a:cs typeface="Cambria Math"/>
              </a:rPr>
              <a:t>)</a:t>
            </a:r>
            <a:r>
              <a:rPr sz="1100" spc="-2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 </a:t>
            </a:r>
            <a:r>
              <a:rPr sz="1100" spc="-5" dirty="0">
                <a:latin typeface="Cambria Math"/>
                <a:cs typeface="Cambria Math"/>
              </a:rPr>
              <a:t> </a:t>
            </a:r>
            <a:r>
              <a:rPr sz="1100" spc="5" dirty="0">
                <a:latin typeface="Cambria Math"/>
                <a:cs typeface="Cambria Math"/>
              </a:rPr>
              <a:t>𝑝</a:t>
            </a:r>
            <a:r>
              <a:rPr sz="1100" dirty="0">
                <a:latin typeface="Cambria Math"/>
                <a:cs typeface="Cambria Math"/>
              </a:rPr>
              <a:t>.</a:t>
            </a:r>
            <a:r>
              <a:rPr sz="1100" spc="-50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lo</a:t>
            </a:r>
            <a:r>
              <a:rPr sz="1100" spc="-5" dirty="0">
                <a:latin typeface="Cambria Math"/>
                <a:cs typeface="Cambria Math"/>
              </a:rPr>
              <a:t>g</a:t>
            </a:r>
            <a:r>
              <a:rPr sz="1650" spc="-7" baseline="2525" dirty="0">
                <a:latin typeface="Cambria Math"/>
                <a:cs typeface="Cambria Math"/>
              </a:rPr>
              <a:t>(</a:t>
            </a:r>
            <a:r>
              <a:rPr sz="1100" spc="25" dirty="0">
                <a:latin typeface="Cambria Math"/>
                <a:cs typeface="Cambria Math"/>
              </a:rPr>
              <a:t>𝑇</a:t>
            </a:r>
            <a:r>
              <a:rPr sz="1650" baseline="2525" dirty="0">
                <a:latin typeface="Cambria Math"/>
                <a:cs typeface="Cambria Math"/>
              </a:rPr>
              <a:t>)</a:t>
            </a:r>
          </a:p>
          <a:p>
            <a:pPr algn="ctr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𝑤</a:t>
            </a:r>
            <a:r>
              <a:rPr sz="1100" spc="-5" dirty="0">
                <a:latin typeface="Cambria Math"/>
                <a:cs typeface="Cambria Math"/>
              </a:rPr>
              <a:t>ℎ</a:t>
            </a:r>
            <a:r>
              <a:rPr sz="1100" dirty="0">
                <a:latin typeface="Cambria Math"/>
                <a:cs typeface="Cambria Math"/>
              </a:rPr>
              <a:t>𝑒𝑟</a:t>
            </a:r>
            <a:r>
              <a:rPr sz="1100" spc="15" dirty="0">
                <a:latin typeface="Cambria Math"/>
                <a:cs typeface="Cambria Math"/>
              </a:rPr>
              <a:t>𝑒</a:t>
            </a:r>
            <a:r>
              <a:rPr sz="1100" dirty="0">
                <a:latin typeface="Cambria Math"/>
                <a:cs typeface="Cambria Math"/>
              </a:rPr>
              <a:t>,</a:t>
            </a:r>
            <a:r>
              <a:rPr sz="1100" spc="-6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𝑝</a:t>
            </a:r>
            <a:r>
              <a:rPr sz="1100" spc="6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=</a:t>
            </a:r>
            <a:r>
              <a:rPr sz="1100" spc="60" dirty="0">
                <a:latin typeface="Cambria Math"/>
                <a:cs typeface="Cambria Math"/>
              </a:rPr>
              <a:t> </a:t>
            </a:r>
            <a:r>
              <a:rPr sz="1100" spc="55" dirty="0">
                <a:latin typeface="Cambria Math"/>
                <a:cs typeface="Cambria Math"/>
              </a:rPr>
              <a:t>𝑁</a:t>
            </a:r>
            <a:r>
              <a:rPr sz="1200" spc="30" baseline="27777" dirty="0">
                <a:latin typeface="Cambria Math"/>
                <a:cs typeface="Cambria Math"/>
              </a:rPr>
              <a:t>2</a:t>
            </a:r>
            <a:r>
              <a:rPr sz="1200" baseline="27777" dirty="0">
                <a:latin typeface="Cambria Math"/>
                <a:cs typeface="Cambria Math"/>
              </a:rPr>
              <a:t> </a:t>
            </a:r>
            <a:r>
              <a:rPr sz="1200" spc="-89" baseline="27777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+ 2𝑁</a:t>
            </a:r>
            <a:r>
              <a:rPr sz="1100" spc="15" dirty="0">
                <a:latin typeface="Cambria Math"/>
                <a:cs typeface="Cambria Math"/>
              </a:rPr>
              <a:t> </a:t>
            </a:r>
            <a:r>
              <a:rPr sz="1100" dirty="0">
                <a:latin typeface="Cambria Math"/>
                <a:cs typeface="Cambria Math"/>
              </a:rPr>
              <a:t>− 1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FCB832-3BB5-4E7B-8384-265BABC4F52F}"/>
              </a:ext>
            </a:extLst>
          </p:cNvPr>
          <p:cNvSpPr txBox="1"/>
          <p:nvPr/>
        </p:nvSpPr>
        <p:spPr>
          <a:xfrm>
            <a:off x="1626472" y="2025573"/>
            <a:ext cx="350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CALCULATING AIC, BIC</a:t>
            </a:r>
            <a:endParaRPr lang="en-IN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E589FA-CFB0-4330-A60A-EE637AD5904B}"/>
              </a:ext>
            </a:extLst>
          </p:cNvPr>
          <p:cNvSpPr txBox="1"/>
          <p:nvPr/>
        </p:nvSpPr>
        <p:spPr>
          <a:xfrm>
            <a:off x="5640089" y="350232"/>
            <a:ext cx="5132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PREDICTION OF STOCK PRICES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01E5DEF-985F-4FBE-889D-55B887734E7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10" y="710134"/>
            <a:ext cx="2615370" cy="1646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CC3C0D-A505-474F-9E73-F67278CF4FFB}"/>
                  </a:ext>
                </a:extLst>
              </p:cNvPr>
              <p:cNvSpPr txBox="1"/>
              <p:nvPr/>
            </p:nvSpPr>
            <p:spPr>
              <a:xfrm>
                <a:off x="4228118" y="2452974"/>
                <a:ext cx="4928323" cy="893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/>
                  <a:t>Identify a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b="1" dirty="0"/>
                  <a:t> whose log-likelihood</a:t>
                </a:r>
              </a:p>
              <a:p>
                <a:pPr algn="ctr"/>
                <a:r>
                  <a:rPr lang="en-US" sz="1100" b="1" dirty="0"/>
                  <a:t> is the closest to that of the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100" b="1" dirty="0"/>
                  <a:t>.</a:t>
                </a:r>
              </a:p>
              <a:p>
                <a:pPr algn="ctr"/>
                <a:endParaRPr lang="en-US" sz="11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9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9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  <a:p>
                <a:pPr algn="ctr"/>
                <a:r>
                  <a:rPr lang="en-US" sz="900" dirty="0"/>
                  <a:t>where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=1,2,…,(</m:t>
                    </m:r>
                    <m:f>
                      <m:fPr>
                        <m:type m:val="skw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CC3C0D-A505-474F-9E73-F67278CF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18" y="2452974"/>
                <a:ext cx="4928323" cy="893130"/>
              </a:xfrm>
              <a:prstGeom prst="rect">
                <a:avLst/>
              </a:prstGeom>
              <a:blipFill>
                <a:blip r:embed="rId4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958E33-D08A-4CC7-9070-24380EDAB4B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83" y="892253"/>
            <a:ext cx="3238151" cy="2521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EABFC-FF38-4FF8-82CE-CDF6B36F14C6}"/>
              </a:ext>
            </a:extLst>
          </p:cNvPr>
          <p:cNvSpPr txBox="1"/>
          <p:nvPr/>
        </p:nvSpPr>
        <p:spPr>
          <a:xfrm flipH="1">
            <a:off x="9640075" y="488731"/>
            <a:ext cx="255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SYSTEM ARCHITECTURE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20FB48-3FDE-40BA-9BB3-171E7664B51D}"/>
              </a:ext>
            </a:extLst>
          </p:cNvPr>
          <p:cNvSpPr txBox="1"/>
          <p:nvPr/>
        </p:nvSpPr>
        <p:spPr>
          <a:xfrm>
            <a:off x="156923" y="702927"/>
            <a:ext cx="430961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ABSTRACT</a:t>
            </a:r>
            <a:r>
              <a:rPr lang="en-IN" sz="1400" b="1" dirty="0"/>
              <a:t> </a:t>
            </a:r>
            <a:endParaRPr lang="en-IN" sz="1200" b="1" dirty="0"/>
          </a:p>
          <a:p>
            <a:r>
              <a:rPr lang="en-IN" sz="1100" dirty="0"/>
              <a:t>Predicting &amp; comparing stock prices using probabilistic model(HMM)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6A49A-A464-40B2-A7BE-5A7DB13663FB}"/>
              </a:ext>
            </a:extLst>
          </p:cNvPr>
          <p:cNvSpPr txBox="1"/>
          <p:nvPr/>
        </p:nvSpPr>
        <p:spPr>
          <a:xfrm>
            <a:off x="146166" y="1370419"/>
            <a:ext cx="4081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OBJECTIVE</a:t>
            </a:r>
          </a:p>
          <a:p>
            <a:r>
              <a:rPr lang="en-IN" sz="1100" dirty="0"/>
              <a:t>Extract important information of stocks from their past prices to predict future trends.</a:t>
            </a:r>
          </a:p>
          <a:p>
            <a:endParaRPr lang="en-IN" sz="14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39DFCAE3-ADF0-47C1-A8F2-465EA195C26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6" y="5083115"/>
            <a:ext cx="2333338" cy="166752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A21CC658-A591-424C-9993-43167E6041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" y="5083116"/>
            <a:ext cx="2333338" cy="1667527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5E4C3F5-E903-4586-88FC-EEC4C4D7EE4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65" y="5086307"/>
            <a:ext cx="2333338" cy="16675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842C893-B5E2-4501-AE9C-4BC2EB7AF56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03" y="5086305"/>
            <a:ext cx="2333337" cy="1667527"/>
          </a:xfrm>
          <a:prstGeom prst="rect">
            <a:avLst/>
          </a:prstGeom>
        </p:spPr>
      </p:pic>
      <p:sp>
        <p:nvSpPr>
          <p:cNvPr id="112" name="Subtitle 86">
            <a:extLst>
              <a:ext uri="{FF2B5EF4-FFF2-40B4-BE49-F238E27FC236}">
                <a16:creationId xmlns:a16="http://schemas.microsoft.com/office/drawing/2014/main" id="{5FA738FA-8DCD-4270-9987-C8EE4638FCB4}"/>
              </a:ext>
            </a:extLst>
          </p:cNvPr>
          <p:cNvSpPr txBox="1">
            <a:spLocks/>
          </p:cNvSpPr>
          <p:nvPr/>
        </p:nvSpPr>
        <p:spPr>
          <a:xfrm>
            <a:off x="2465103" y="4838470"/>
            <a:ext cx="4814296" cy="33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IMPLEMENTATION / VISUALIZATION</a:t>
            </a:r>
            <a:endParaRPr lang="en-IN" sz="1200" b="1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6E46024-91CD-49D2-980E-2A2C32F794C2}"/>
              </a:ext>
            </a:extLst>
          </p:cNvPr>
          <p:cNvSpPr/>
          <p:nvPr/>
        </p:nvSpPr>
        <p:spPr>
          <a:xfrm>
            <a:off x="129098" y="702926"/>
            <a:ext cx="4127916" cy="3798174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B0FC7F3-FE11-4A86-9684-36A56A33DB2A}"/>
              </a:ext>
            </a:extLst>
          </p:cNvPr>
          <p:cNvSpPr/>
          <p:nvPr/>
        </p:nvSpPr>
        <p:spPr>
          <a:xfrm>
            <a:off x="61068" y="4766122"/>
            <a:ext cx="9487412" cy="2038732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8FB6DFE-8FF3-40D1-A403-B1DB4B66E2C5}"/>
              </a:ext>
            </a:extLst>
          </p:cNvPr>
          <p:cNvSpPr/>
          <p:nvPr/>
        </p:nvSpPr>
        <p:spPr>
          <a:xfrm>
            <a:off x="4718134" y="263612"/>
            <a:ext cx="3913089" cy="4286987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548DB-1D9E-4552-8F56-B503989BDBCA}"/>
              </a:ext>
            </a:extLst>
          </p:cNvPr>
          <p:cNvCxnSpPr/>
          <p:nvPr/>
        </p:nvCxnSpPr>
        <p:spPr>
          <a:xfrm>
            <a:off x="4718134" y="3504121"/>
            <a:ext cx="3913089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DF33A76-26F6-4B29-95ED-8F61616DFF0E}"/>
              </a:ext>
            </a:extLst>
          </p:cNvPr>
          <p:cNvSpPr/>
          <p:nvPr/>
        </p:nvSpPr>
        <p:spPr>
          <a:xfrm>
            <a:off x="8735975" y="284386"/>
            <a:ext cx="3394957" cy="321973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E5DDAC0-E2D8-4644-9CF2-1BD1D181AB3E}"/>
              </a:ext>
            </a:extLst>
          </p:cNvPr>
          <p:cNvSpPr/>
          <p:nvPr/>
        </p:nvSpPr>
        <p:spPr>
          <a:xfrm>
            <a:off x="9640075" y="3557171"/>
            <a:ext cx="2452659" cy="3209583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C32B8F-32B4-45BA-AA5C-6863AAEF78A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10" y="3955711"/>
            <a:ext cx="3009847" cy="3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253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Yadav</dc:creator>
  <cp:lastModifiedBy>Aniket Yadav</cp:lastModifiedBy>
  <cp:revision>3</cp:revision>
  <dcterms:created xsi:type="dcterms:W3CDTF">2022-04-25T12:35:38Z</dcterms:created>
  <dcterms:modified xsi:type="dcterms:W3CDTF">2022-04-26T04:19:40Z</dcterms:modified>
</cp:coreProperties>
</file>