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59" r:id="rId3"/>
    <p:sldId id="360" r:id="rId5"/>
    <p:sldId id="411" r:id="rId6"/>
    <p:sldId id="412" r:id="rId7"/>
    <p:sldId id="384" r:id="rId8"/>
    <p:sldId id="385" r:id="rId9"/>
    <p:sldId id="407" r:id="rId10"/>
    <p:sldId id="408" r:id="rId11"/>
    <p:sldId id="386" r:id="rId12"/>
    <p:sldId id="387" r:id="rId13"/>
    <p:sldId id="388" r:id="rId14"/>
    <p:sldId id="389" r:id="rId15"/>
    <p:sldId id="391" r:id="rId16"/>
    <p:sldId id="406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4265" y="2648585"/>
            <a:ext cx="3587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>
                <a:solidFill>
                  <a:srgbClr val="7E7182"/>
                </a:solidFill>
              </a:rPr>
              <a:t>SEO</a:t>
            </a:r>
            <a:r>
              <a:rPr kumimoji="1" lang="zh-CN" altLang="en-US" sz="6000">
                <a:solidFill>
                  <a:srgbClr val="7E7182"/>
                </a:solidFill>
              </a:rPr>
              <a:t>优化</a:t>
            </a:r>
            <a:endParaRPr kumimoji="1" lang="zh-CN" altLang="en-US" sz="600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000">
                <a:solidFill>
                  <a:srgbClr val="7E7182"/>
                </a:solidFill>
              </a:rPr>
              <a:t>分享人：方煜东</a:t>
            </a:r>
            <a:endParaRPr kumimoji="1" lang="zh-CN" altLang="en-US" sz="2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86961" y="345292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怎么做好</a:t>
            </a:r>
            <a:r>
              <a:rPr kumimoji="1" lang="en-US" altLang="zh-CN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2805" y="1300480"/>
            <a:ext cx="4989195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搜索引擎优化的技术手段主要有黑帽（black hat）、白帽（white hat）两大类。通过作弊手法欺骗搜索引擎和访问者，最终将遭到搜索引擎惩罚的手段被称为黑帽，比如隐藏关键字、制造大量的meta字、alt标签等。而通过正规技术和方式，且被搜索引擎所接受的SEO技术，称为白帽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l"/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6" name="图片 5" descr="u=3470957499,2715611302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175385"/>
            <a:ext cx="6769100" cy="424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86961" y="345292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黑帽 </a:t>
            </a:r>
            <a:r>
              <a:rPr kumimoji="1" lang="en-US" altLang="zh-CN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/ </a:t>
            </a:r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白帽</a:t>
            </a:r>
            <a:endParaRPr kumimoji="1" lang="zh-CN" altLang="en-US" sz="32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2" name="图片 1" descr="u=537372605,717958061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12215"/>
            <a:ext cx="3467100" cy="2581275"/>
          </a:xfrm>
          <a:prstGeom prst="rect">
            <a:avLst/>
          </a:prstGeom>
        </p:spPr>
      </p:pic>
      <p:pic>
        <p:nvPicPr>
          <p:cNvPr id="3" name="图片 2" descr="u=3638758014,1600075638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93490"/>
            <a:ext cx="3467100" cy="2581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53280" y="1116965"/>
            <a:ext cx="753872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白帽方法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主题要明确，内容要丰富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引出链接要人气化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关键词设定要突出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网站架构层次要清晰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页面容量要合理化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3280" y="3990340"/>
            <a:ext cx="7538720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黑帽方法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垃圾链接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偷换网页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桥页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重定向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关键词堆砌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隐型文本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algn="l"/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PART 05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40605" y="3075305"/>
            <a:ext cx="52628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官网目前做了哪</a:t>
            </a:r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些优化</a:t>
            </a:r>
            <a:endParaRPr kumimoji="1" lang="zh-CN" altLang="en-US" sz="40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20" grpId="0" bldLvl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/>
          <p:cNvSpPr/>
          <p:nvPr/>
        </p:nvSpPr>
        <p:spPr bwMode="auto">
          <a:xfrm>
            <a:off x="2032635" y="884555"/>
            <a:ext cx="9209405" cy="21113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4" name="Group 27"/>
          <p:cNvGrpSpPr/>
          <p:nvPr/>
        </p:nvGrpSpPr>
        <p:grpSpPr>
          <a:xfrm>
            <a:off x="559037" y="2064815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白帽</a:t>
              </a:r>
              <a:endParaRPr lang="zh-CN" alt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94" name="Inhaltsplatzhalter 4"/>
          <p:cNvSpPr txBox="1"/>
          <p:nvPr/>
        </p:nvSpPr>
        <p:spPr>
          <a:xfrm>
            <a:off x="3558540" y="1035050"/>
            <a:ext cx="3549650" cy="347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白帽方法：</a:t>
            </a:r>
            <a:endParaRPr lang="zh-CN" alt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字魂58号-创中黑" panose="00000500000000000000" pitchFamily="2" charset="-122"/>
              </a:rPr>
              <a:t>网页原本的</a:t>
            </a:r>
            <a:r>
              <a:rPr lang="zh-CN" altLang="en-US" sz="2000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网站架构层次</a:t>
            </a: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主题要明确，内容要丰富</a:t>
            </a: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关键词设定要突出</a:t>
            </a: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-256540" y="484505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95470" y="194945"/>
            <a:ext cx="2754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官网优化情况</a:t>
            </a:r>
            <a:endParaRPr kumimoji="1" lang="zh-CN" altLang="en-US" sz="32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629920" y="3957955"/>
            <a:ext cx="9203690" cy="21113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9" name="Group 27"/>
          <p:cNvGrpSpPr/>
          <p:nvPr/>
        </p:nvGrpSpPr>
        <p:grpSpPr>
          <a:xfrm flipH="1">
            <a:off x="9766935" y="5139055"/>
            <a:ext cx="1475105" cy="1077595"/>
            <a:chOff x="5155735" y="2183152"/>
            <a:chExt cx="1589476" cy="1077672"/>
          </a:xfrm>
        </p:grpSpPr>
        <p:sp>
          <p:nvSpPr>
            <p:cNvPr id="10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p>
              <a:pPr algn="ctr"/>
              <a:r>
                <a:rPr lang="zh-CN" alt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黑</a:t>
              </a:r>
              <a:r>
                <a:rPr lang="zh-CN" alt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帽</a:t>
              </a:r>
              <a:endParaRPr lang="zh-CN" alt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12" name="Inhaltsplatzhalter 4"/>
          <p:cNvSpPr txBox="1"/>
          <p:nvPr/>
        </p:nvSpPr>
        <p:spPr>
          <a:xfrm>
            <a:off x="1331595" y="4180205"/>
            <a:ext cx="3473450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黑帽方法：</a:t>
            </a:r>
            <a:endParaRPr lang="zh-CN" altLang="en-US" sz="2400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字魂58号-创中黑" panose="00000500000000000000" pitchFamily="2" charset="-122"/>
              </a:rPr>
              <a:t>隐形文本（图片</a:t>
            </a:r>
            <a:r>
              <a:rPr lang="zh-CN" altLang="en-US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字魂58号-创中黑" panose="00000500000000000000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7108190" y="1035050"/>
            <a:ext cx="3549650" cy="172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sym typeface="字魂58号-创中黑" panose="00000500000000000000" pitchFamily="2" charset="-122"/>
              </a:rPr>
              <a:t>页面容量要合理化</a:t>
            </a: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endParaRPr lang="zh-CN" altLang="en-US" sz="2000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94" grpId="0"/>
      <p:bldP spid="13" grpId="0"/>
      <p:bldP spid="94" grpId="1"/>
      <p:bldP spid="13" grpId="1"/>
      <p:bldP spid="7" grpId="0" animBg="1"/>
      <p:bldP spid="7" grpId="1" animBg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6467" y="2459912"/>
            <a:ext cx="74923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THANKS FOR YOUR</a:t>
            </a:r>
            <a:endParaRPr kumimoji="1" lang="en-US" altLang="zh-CN" sz="6000">
              <a:solidFill>
                <a:srgbClr val="7E7182"/>
              </a:solidFill>
            </a:endParaRPr>
          </a:p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WATCHING</a:t>
            </a:r>
            <a:endParaRPr kumimoji="1" lang="en-US" altLang="zh-CN" sz="6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solidFill>
                  <a:srgbClr val="7E7182"/>
                </a:solidFill>
                <a:latin typeface="+mj-ea"/>
                <a:ea typeface="+mj-ea"/>
              </a:rPr>
              <a:t>目录</a:t>
            </a:r>
            <a:endParaRPr kumimoji="1" lang="zh-CN" altLang="en-US" sz="54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74" y="287146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CONTENTS</a:t>
            </a:r>
            <a:endParaRPr kumimoji="1" lang="en-US" altLang="zh-CN" sz="2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47030" y="2012494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2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7030" y="2976550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3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7030" y="3882186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4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7030" y="4778932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5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79198" y="1121589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有关</a:t>
            </a:r>
            <a:r>
              <a:rPr kumimoji="1" lang="en-US" altLang="zh-CN" sz="2800">
                <a:solidFill>
                  <a:srgbClr val="7E7182"/>
                </a:solidFill>
                <a:latin typeface="+mj-ea"/>
                <a:ea typeface="+mj-ea"/>
              </a:rPr>
              <a:t>SEO</a:t>
            </a:r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名词解析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9197" y="3020071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为什么要做</a:t>
            </a:r>
            <a:r>
              <a:rPr kumimoji="1" lang="en-US" altLang="zh-CN" sz="2800">
                <a:solidFill>
                  <a:srgbClr val="7E7182"/>
                </a:solidFill>
                <a:latin typeface="+mj-ea"/>
                <a:ea typeface="+mj-ea"/>
              </a:rPr>
              <a:t>SEO</a:t>
            </a:r>
            <a:endParaRPr kumimoji="1" lang="en-US" altLang="zh-CN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9196" y="3926001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怎么去做</a:t>
            </a:r>
            <a:r>
              <a:rPr kumimoji="1" lang="en-US" altLang="zh-CN" sz="2800">
                <a:solidFill>
                  <a:srgbClr val="7E7182"/>
                </a:solidFill>
                <a:latin typeface="+mj-ea"/>
                <a:ea typeface="+mj-ea"/>
              </a:rPr>
              <a:t>SEO</a:t>
            </a:r>
            <a:endParaRPr kumimoji="1" lang="en-US" altLang="zh-CN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9195" y="4765303"/>
            <a:ext cx="3916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目前官网做了哪</a:t>
            </a:r>
            <a:r>
              <a:rPr kumimoji="1" lang="en-US" altLang="zh-CN" sz="2800">
                <a:solidFill>
                  <a:srgbClr val="7E7182"/>
                </a:solidFill>
                <a:latin typeface="+mj-ea"/>
                <a:ea typeface="+mj-ea"/>
              </a:rPr>
              <a:t>SEO</a:t>
            </a:r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优化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47030" y="1121589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1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9198" y="2034719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什么是</a:t>
            </a:r>
            <a:r>
              <a:rPr kumimoji="1" lang="en-US" altLang="zh-CN" sz="2800">
                <a:solidFill>
                  <a:srgbClr val="7E7182"/>
                </a:solidFill>
                <a:latin typeface="+mj-ea"/>
                <a:ea typeface="+mj-ea"/>
              </a:rPr>
              <a:t>SEO</a:t>
            </a:r>
            <a:endParaRPr kumimoji="1" lang="en-US" altLang="zh-CN" sz="2800">
              <a:solidFill>
                <a:srgbClr val="7E718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3" grpId="0" animBg="1"/>
      <p:bldP spid="4" grpId="0"/>
      <p:bldP spid="8" grpId="1" animBg="1"/>
      <p:bldP spid="9" grpId="1" animBg="1"/>
      <p:bldP spid="10" grpId="1" animBg="1"/>
      <p:bldP spid="11" grpId="1" animBg="1"/>
      <p:bldP spid="12" grpId="1"/>
      <p:bldP spid="13" grpId="1"/>
      <p:bldP spid="14" grpId="1"/>
      <p:bldP spid="15" grpId="1"/>
      <p:bldP spid="3" grpId="1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01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名词解析</a:t>
            </a:r>
            <a:endParaRPr kumimoji="1" lang="zh-CN" altLang="en-US" sz="40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名词解析</a:t>
            </a:r>
            <a:endParaRPr kumimoji="1" lang="zh-CN" altLang="en-US" sz="32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8414" y="1242939"/>
            <a:ext cx="11155680" cy="30460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kumimoji="1" lang="zh-CN" altLang="en-US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收录：百度会对定时的对网页进行爬虫，然后将绝大多数的网页进行录取。</a:t>
            </a:r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kumimoji="1" lang="zh-CN" altLang="en-US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抓取：百度会继续</a:t>
            </a:r>
            <a:r>
              <a:rPr kumimoji="1" lang="zh-CN" altLang="en-US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对已经收录的页面进行爬虫，识别静态页面的内容。</a:t>
            </a:r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kumimoji="1" lang="zh-CN" altLang="en-US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百度蜘蛛：百度蜘蛛是百度搜索引擎的一个自动程序。它的作用是访问收集整理互</a:t>
            </a:r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kumimoji="1" lang="en-US" altLang="zh-CN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	    </a:t>
            </a:r>
            <a:r>
              <a:rPr kumimoji="1" lang="zh-CN" altLang="en-US" sz="2400" dirty="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联网上的网页、图片、视频等内容，然后分门别类建立索引数据库。</a:t>
            </a:r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  <a:p>
            <a:pPr algn="l"/>
            <a:endParaRPr kumimoji="1" lang="zh-CN" altLang="en-US" sz="2400" dirty="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18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02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什么是</a:t>
            </a:r>
            <a:r>
              <a:rPr kumimoji="1" lang="en-US" altLang="zh-CN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SEO?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0161" y="345292"/>
            <a:ext cx="2011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什么是</a:t>
            </a:r>
            <a:r>
              <a:rPr kumimoji="1" lang="en-US" altLang="zh-CN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6420" y="1583055"/>
            <a:ext cx="5275580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SEO（Search Engine Optimization）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汉译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: 搜索引擎优化。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l"/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它是一种通过分析搜索引擎的排名规律，了解各种搜索引擎怎样进行搜索、怎样抓取互联网页面、怎样确定特定关键词的搜索结果排名的技术。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13" name="图片 12" descr="u=3858644500,2867528057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1583055"/>
            <a:ext cx="6362065" cy="423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18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03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为什么要做</a:t>
            </a:r>
            <a:r>
              <a:rPr kumimoji="1" lang="en-US" altLang="zh-CN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SEO?</a:t>
            </a:r>
            <a:endParaRPr kumimoji="1" lang="zh-CN" altLang="en-US" sz="40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3761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kumimoji="1" lang="zh-CN" altLang="en-US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为什么要做</a:t>
            </a:r>
            <a:r>
              <a:rPr kumimoji="1" lang="en-US" altLang="zh-CN" sz="32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5970" y="1891030"/>
            <a:ext cx="5434965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457200" indent="-457200" algn="l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可以提高官网的权重，让我们的官网在被搜索时能尽可能靠前；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457200" indent="-457200" algn="l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会给我们带来精准的流量；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SEO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相比较关键词搜索会节约很多成本；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SEO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也会比较持久；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marL="457200" indent="-457200" algn="l">
              <a:buAutoNum type="arabicPeriod"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u=3430351213,259985895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311910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18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04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kumimoji="1" lang="zh-CN" altLang="en-US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怎么做好</a:t>
            </a:r>
            <a:r>
              <a:rPr kumimoji="1" lang="en-US" altLang="zh-CN" sz="4000">
                <a:solidFill>
                  <a:srgbClr val="7E7182"/>
                </a:solidFill>
                <a:latin typeface="+mj-ea"/>
                <a:ea typeface="+mj-ea"/>
                <a:sym typeface="+mn-ea"/>
              </a:rPr>
              <a:t>SEO?</a:t>
            </a:r>
            <a:endParaRPr kumimoji="1" lang="en-US" altLang="zh-CN" sz="4000">
              <a:solidFill>
                <a:srgbClr val="7E718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129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Arial</vt:lpstr>
      <vt:lpstr>字魂58号-创中黑</vt:lpstr>
      <vt:lpstr>黑体</vt:lpstr>
      <vt:lpstr>华文仿宋</vt:lpstr>
      <vt:lpstr>Calibri Light</vt:lpstr>
      <vt:lpstr>Symbol</vt:lpstr>
      <vt:lpstr>Open Sans</vt:lpstr>
      <vt:lpstr>思源黑体 CN Regular</vt:lpstr>
      <vt:lpstr>微软雅黑</vt:lpstr>
      <vt:lpstr>Arial Unicode MS</vt:lpstr>
      <vt:lpstr>等线</vt:lpstr>
      <vt:lpstr>思源黑体 CN Bold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L。</cp:lastModifiedBy>
  <cp:revision>652</cp:revision>
  <dcterms:created xsi:type="dcterms:W3CDTF">2018-06-17T04:53:00Z</dcterms:created>
  <dcterms:modified xsi:type="dcterms:W3CDTF">2020-07-21T02:02:46Z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