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3" r:id="rId7"/>
    <p:sldId id="263" r:id="rId8"/>
    <p:sldId id="267" r:id="rId9"/>
    <p:sldId id="270" r:id="rId10"/>
    <p:sldId id="274" r:id="rId11"/>
    <p:sldId id="266" r:id="rId12"/>
    <p:sldId id="264" r:id="rId13"/>
    <p:sldId id="271" r:id="rId14"/>
    <p:sldId id="269" r:id="rId15"/>
    <p:sldId id="272" r:id="rId16"/>
    <p:sldId id="261" r:id="rId17"/>
    <p:sldId id="26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p:scale>
          <a:sx n="70" d="100"/>
          <a:sy n="70" d="100"/>
        </p:scale>
        <p:origin x="411"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C63A-0C9E-EDED-9F6B-2CE02EB7A2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BF7A02-C480-7864-2870-C1EA284B0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DBEA95-9E4F-18EC-C492-92C7BF33B9D4}"/>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5" name="Footer Placeholder 4">
            <a:extLst>
              <a:ext uri="{FF2B5EF4-FFF2-40B4-BE49-F238E27FC236}">
                <a16:creationId xmlns:a16="http://schemas.microsoft.com/office/drawing/2014/main" id="{8182FD98-A340-C836-D8E6-48DCF897F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3D82B-E77F-32B7-8EE6-230828714175}"/>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76707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1C22-7431-E70A-1B49-08EB13C4D5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3EF0A-2CC2-AAAF-7B73-FFDA5B5A5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07368-F21E-A76E-B9CD-4DBD38040EBC}"/>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5" name="Footer Placeholder 4">
            <a:extLst>
              <a:ext uri="{FF2B5EF4-FFF2-40B4-BE49-F238E27FC236}">
                <a16:creationId xmlns:a16="http://schemas.microsoft.com/office/drawing/2014/main" id="{4F97B158-858E-5582-8935-9B7C82F0C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99E43-542E-AC40-42DC-C6576AEF89FE}"/>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113978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EDF59-0FE0-785D-CD21-B879748A49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C3F7F-3EE3-778A-D75C-78ECEC927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61943-DF65-18D0-7B11-4CBDE78986B7}"/>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5" name="Footer Placeholder 4">
            <a:extLst>
              <a:ext uri="{FF2B5EF4-FFF2-40B4-BE49-F238E27FC236}">
                <a16:creationId xmlns:a16="http://schemas.microsoft.com/office/drawing/2014/main" id="{63030B54-6C57-54E5-0384-6B657A5D5E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3D0E0-0BE5-3C7C-E2D9-F19CE1F8AF58}"/>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196850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61D1-0949-7129-85CF-E152C3D9C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26D8C-724A-3F9A-5B27-4BC7856CC6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00870-205F-6FE1-37BC-AE213F7C5C58}"/>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5" name="Footer Placeholder 4">
            <a:extLst>
              <a:ext uri="{FF2B5EF4-FFF2-40B4-BE49-F238E27FC236}">
                <a16:creationId xmlns:a16="http://schemas.microsoft.com/office/drawing/2014/main" id="{110D2007-16F5-46F7-0ACD-641D34086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47C7C-2B4B-4F17-7752-757C27DDB1B1}"/>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8064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46A1-146A-6D63-DD1F-C6871845E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9D2B62-3C8A-F063-9516-BD6F349B29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18950C-8AEB-39B2-2139-2DEEC7726B7C}"/>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5" name="Footer Placeholder 4">
            <a:extLst>
              <a:ext uri="{FF2B5EF4-FFF2-40B4-BE49-F238E27FC236}">
                <a16:creationId xmlns:a16="http://schemas.microsoft.com/office/drawing/2014/main" id="{C0D8CEE0-F8BD-F83C-64F3-76A9172BF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617FA-F9FA-51E4-DBA4-D8AD40B3E8CC}"/>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39326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A06E-2DCE-DDBB-B1B4-310F4EA58F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3847B-C1DB-FDE8-EC8E-780380BC1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1EA725-D415-E6C7-FE3E-F8E2C26E1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206F3F-B0D3-2AA6-FB34-7BAC9147CC80}"/>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6" name="Footer Placeholder 5">
            <a:extLst>
              <a:ext uri="{FF2B5EF4-FFF2-40B4-BE49-F238E27FC236}">
                <a16:creationId xmlns:a16="http://schemas.microsoft.com/office/drawing/2014/main" id="{8EE599D3-8987-7FB1-C2A6-43E5DC2CAF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CF7D4-4971-059E-A7FB-A8567639570A}"/>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398351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B1F6-C261-8629-773F-D948098103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69E490-9F78-F183-12B7-0418DF6A1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15F29-6A57-6DE1-3AAE-AA14B9DAD3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5CD76F-6523-F26E-9FA7-64682D498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6641A-F34D-4A04-E38E-236A02CEC9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4B5DFD-8907-468B-3D48-299BA337F581}"/>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8" name="Footer Placeholder 7">
            <a:extLst>
              <a:ext uri="{FF2B5EF4-FFF2-40B4-BE49-F238E27FC236}">
                <a16:creationId xmlns:a16="http://schemas.microsoft.com/office/drawing/2014/main" id="{8308290A-68C9-29DD-AFCF-B3540B3F8C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68BFD0-4BA4-74D1-8CCE-CD198817B029}"/>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354012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03EA-2433-BD15-86DB-87958DC39B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E8C9F9-8893-364F-9DE5-AE8605F33161}"/>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4" name="Footer Placeholder 3">
            <a:extLst>
              <a:ext uri="{FF2B5EF4-FFF2-40B4-BE49-F238E27FC236}">
                <a16:creationId xmlns:a16="http://schemas.microsoft.com/office/drawing/2014/main" id="{A4D04ABF-0AD0-39BA-4A1E-3A87EA9756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B33085-E7C1-8E78-5608-A03768BC3A3D}"/>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412453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B2C19-A612-7A2B-49DD-D577E8E686C6}"/>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3" name="Footer Placeholder 2">
            <a:extLst>
              <a:ext uri="{FF2B5EF4-FFF2-40B4-BE49-F238E27FC236}">
                <a16:creationId xmlns:a16="http://schemas.microsoft.com/office/drawing/2014/main" id="{9558CA8E-5A87-498B-6EEB-BC0E9A00DF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201902-329E-AA2C-2BA7-E07E76C1DEB3}"/>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351212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8664-DAC5-1C8F-4234-F0BF4DF9C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861A6-AAB4-87DE-4409-6333A4A39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8E5517-3E4F-E145-318A-0B604B459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A31B6-2D74-0E2A-9103-6646B11A5FE1}"/>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6" name="Footer Placeholder 5">
            <a:extLst>
              <a:ext uri="{FF2B5EF4-FFF2-40B4-BE49-F238E27FC236}">
                <a16:creationId xmlns:a16="http://schemas.microsoft.com/office/drawing/2014/main" id="{73BDDE46-7EE3-8294-3256-F777F3C8C0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A9564-6C3B-A034-3F49-DBEE28739A52}"/>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423866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24AB-DE0C-C1B9-0D75-68739EADA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ED8CC2-0C82-9A47-7E73-B4278EFEB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28CF37-FF89-D54F-F5B0-AAF4D4AC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606AE-B58E-5A92-2559-F5EB82B5E94F}"/>
              </a:ext>
            </a:extLst>
          </p:cNvPr>
          <p:cNvSpPr>
            <a:spLocks noGrp="1"/>
          </p:cNvSpPr>
          <p:nvPr>
            <p:ph type="dt" sz="half" idx="10"/>
          </p:nvPr>
        </p:nvSpPr>
        <p:spPr/>
        <p:txBody>
          <a:bodyPr/>
          <a:lstStyle/>
          <a:p>
            <a:fld id="{86C2B380-BF5B-411C-80BA-19924F6777FB}" type="datetimeFigureOut">
              <a:rPr lang="en-IN" smtClean="0"/>
              <a:t>30-07-2024</a:t>
            </a:fld>
            <a:endParaRPr lang="en-IN"/>
          </a:p>
        </p:txBody>
      </p:sp>
      <p:sp>
        <p:nvSpPr>
          <p:cNvPr id="6" name="Footer Placeholder 5">
            <a:extLst>
              <a:ext uri="{FF2B5EF4-FFF2-40B4-BE49-F238E27FC236}">
                <a16:creationId xmlns:a16="http://schemas.microsoft.com/office/drawing/2014/main" id="{3153C63C-945E-8C0C-C193-A7E4BF63A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E38D8A-B6C5-E619-272F-A427B0A5CD8D}"/>
              </a:ext>
            </a:extLst>
          </p:cNvPr>
          <p:cNvSpPr>
            <a:spLocks noGrp="1"/>
          </p:cNvSpPr>
          <p:nvPr>
            <p:ph type="sldNum" sz="quarter" idx="12"/>
          </p:nvPr>
        </p:nvSpPr>
        <p:spPr/>
        <p:txBody>
          <a:bodyPr/>
          <a:lstStyle/>
          <a:p>
            <a:fld id="{1CA878A8-0F68-49E4-8812-6C2B3CC7B89C}" type="slidenum">
              <a:rPr lang="en-IN" smtClean="0"/>
              <a:t>‹#›</a:t>
            </a:fld>
            <a:endParaRPr lang="en-IN"/>
          </a:p>
        </p:txBody>
      </p:sp>
    </p:spTree>
    <p:extLst>
      <p:ext uri="{BB962C8B-B14F-4D97-AF65-F5344CB8AC3E}">
        <p14:creationId xmlns:p14="http://schemas.microsoft.com/office/powerpoint/2010/main" val="403114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B95B-05B3-70FC-968A-7D8121018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3F1C8-CA82-A2C3-0909-4811F4D66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6E55A-D05F-9F8F-9959-B825A3BDE5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C2B380-BF5B-411C-80BA-19924F6777FB}" type="datetimeFigureOut">
              <a:rPr lang="en-IN" smtClean="0"/>
              <a:t>30-07-2024</a:t>
            </a:fld>
            <a:endParaRPr lang="en-IN"/>
          </a:p>
        </p:txBody>
      </p:sp>
      <p:sp>
        <p:nvSpPr>
          <p:cNvPr id="5" name="Footer Placeholder 4">
            <a:extLst>
              <a:ext uri="{FF2B5EF4-FFF2-40B4-BE49-F238E27FC236}">
                <a16:creationId xmlns:a16="http://schemas.microsoft.com/office/drawing/2014/main" id="{158EE850-0B5F-58E6-210C-2D329A024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A8BC153-E6C8-FFDD-F701-094E0DF4F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A878A8-0F68-49E4-8812-6C2B3CC7B89C}" type="slidenum">
              <a:rPr lang="en-IN" smtClean="0"/>
              <a:t>‹#›</a:t>
            </a:fld>
            <a:endParaRPr lang="en-IN"/>
          </a:p>
        </p:txBody>
      </p:sp>
    </p:spTree>
    <p:extLst>
      <p:ext uri="{BB962C8B-B14F-4D97-AF65-F5344CB8AC3E}">
        <p14:creationId xmlns:p14="http://schemas.microsoft.com/office/powerpoint/2010/main" val="270371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loud.google.com/use-cases/ai-chatbot?hl=en" TargetMode="External"/><Relationship Id="rId7" Type="http://schemas.openxmlformats.org/officeDocument/2006/relationships/hyperlink" Target="https://huggingface.co/TinyLlama/TinyLlama-1.1B-Chat-v1.0" TargetMode="External"/><Relationship Id="rId2" Type="http://schemas.openxmlformats.org/officeDocument/2006/relationships/hyperlink" Target="https://github.com/Ydv-aakash/Chat_bot" TargetMode="External"/><Relationship Id="rId1" Type="http://schemas.openxmlformats.org/officeDocument/2006/relationships/slideLayout" Target="../slideLayouts/slideLayout2.xml"/><Relationship Id="rId6" Type="http://schemas.openxmlformats.org/officeDocument/2006/relationships/hyperlink" Target="https://huggingface.co/microsoft/Phi-3-mini-4k-instruct" TargetMode="External"/><Relationship Id="rId5" Type="http://schemas.openxmlformats.org/officeDocument/2006/relationships/hyperlink" Target="https://huggingface.co/spaces/open-llm-leaderboard/open_llm_leaderboard" TargetMode="External"/><Relationship Id="rId4" Type="http://schemas.openxmlformats.org/officeDocument/2006/relationships/hyperlink" Target="https://medium.com/discovery-at-nesta/how-to-evaluate-large-language-model-chatbots-experimenting-with-streamlit-and-prodigy-c82db9f7f8d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9B2B-A0E8-F3F8-C430-D9BC42A85AD4}"/>
              </a:ext>
            </a:extLst>
          </p:cNvPr>
          <p:cNvSpPr>
            <a:spLocks noGrp="1"/>
          </p:cNvSpPr>
          <p:nvPr>
            <p:ph type="ctrTitle"/>
          </p:nvPr>
        </p:nvSpPr>
        <p:spPr/>
        <p:txBody>
          <a:bodyPr/>
          <a:lstStyle/>
          <a:p>
            <a:r>
              <a:rPr lang="en-US" dirty="0"/>
              <a:t>Gen Ai Chatbot</a:t>
            </a:r>
            <a:endParaRPr lang="en-IN" dirty="0"/>
          </a:p>
        </p:txBody>
      </p:sp>
      <p:sp>
        <p:nvSpPr>
          <p:cNvPr id="3" name="Subtitle 2">
            <a:extLst>
              <a:ext uri="{FF2B5EF4-FFF2-40B4-BE49-F238E27FC236}">
                <a16:creationId xmlns:a16="http://schemas.microsoft.com/office/drawing/2014/main" id="{CA1F5589-5AB6-BCC0-2CD3-BDE435460486}"/>
              </a:ext>
            </a:extLst>
          </p:cNvPr>
          <p:cNvSpPr>
            <a:spLocks noGrp="1"/>
          </p:cNvSpPr>
          <p:nvPr>
            <p:ph type="subTitle" idx="1"/>
          </p:nvPr>
        </p:nvSpPr>
        <p:spPr/>
        <p:txBody>
          <a:bodyPr/>
          <a:lstStyle/>
          <a:p>
            <a:r>
              <a:rPr lang="en-US" dirty="0"/>
              <a:t>- Aakash Yadav</a:t>
            </a:r>
            <a:endParaRPr lang="en-IN" dirty="0"/>
          </a:p>
        </p:txBody>
      </p:sp>
    </p:spTree>
    <p:extLst>
      <p:ext uri="{BB962C8B-B14F-4D97-AF65-F5344CB8AC3E}">
        <p14:creationId xmlns:p14="http://schemas.microsoft.com/office/powerpoint/2010/main" val="394201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D7F4-D397-0336-46FE-6BBEA78866C6}"/>
              </a:ext>
            </a:extLst>
          </p:cNvPr>
          <p:cNvSpPr>
            <a:spLocks noGrp="1"/>
          </p:cNvSpPr>
          <p:nvPr>
            <p:ph type="title"/>
          </p:nvPr>
        </p:nvSpPr>
        <p:spPr>
          <a:xfrm>
            <a:off x="305938" y="139936"/>
            <a:ext cx="10515600" cy="1325563"/>
          </a:xfrm>
        </p:spPr>
        <p:txBody>
          <a:bodyPr/>
          <a:lstStyle/>
          <a:p>
            <a:r>
              <a:rPr lang="en-US" dirty="0"/>
              <a:t>Learnings/Recommendations</a:t>
            </a:r>
            <a:endParaRPr lang="en-IN" dirty="0"/>
          </a:p>
        </p:txBody>
      </p:sp>
      <p:sp>
        <p:nvSpPr>
          <p:cNvPr id="4" name="TextBox 3">
            <a:extLst>
              <a:ext uri="{FF2B5EF4-FFF2-40B4-BE49-F238E27FC236}">
                <a16:creationId xmlns:a16="http://schemas.microsoft.com/office/drawing/2014/main" id="{8F7DA4FC-A44E-2A2A-7A2E-751079F99B40}"/>
              </a:ext>
            </a:extLst>
          </p:cNvPr>
          <p:cNvSpPr txBox="1"/>
          <p:nvPr/>
        </p:nvSpPr>
        <p:spPr>
          <a:xfrm>
            <a:off x="382137" y="1630907"/>
            <a:ext cx="11341290" cy="4678204"/>
          </a:xfrm>
          <a:prstGeom prst="rect">
            <a:avLst/>
          </a:prstGeom>
          <a:noFill/>
        </p:spPr>
        <p:txBody>
          <a:bodyPr wrap="square" rtlCol="0">
            <a:spAutoFit/>
          </a:bodyPr>
          <a:lstStyle/>
          <a:p>
            <a:pPr marL="342900" indent="-342900">
              <a:buFont typeface="+mj-lt"/>
              <a:buAutoNum type="arabicPeriod"/>
            </a:pPr>
            <a:r>
              <a:rPr lang="en-US" sz="2000" dirty="0"/>
              <a:t>Answers from high parameters model chatbot are quite accurate. </a:t>
            </a:r>
          </a:p>
          <a:p>
            <a:pPr marL="342900" indent="-342900">
              <a:buFont typeface="+mj-lt"/>
              <a:buAutoNum type="arabicPeriod"/>
            </a:pPr>
            <a:r>
              <a:rPr lang="en-US" sz="2000" dirty="0"/>
              <a:t>Answers from high parameters models chatbot finetuned are highly dependent on how you write prompt.eg:- if you write friendly chatbot, it will add more emoji's to the answers.</a:t>
            </a:r>
          </a:p>
          <a:p>
            <a:pPr marL="342900" indent="-342900">
              <a:buFont typeface="+mj-lt"/>
              <a:buAutoNum type="arabicPeriod"/>
            </a:pPr>
            <a:r>
              <a:rPr lang="en-US" sz="2000" dirty="0"/>
              <a:t>Low parameter model is not suitable for chatbot.</a:t>
            </a:r>
          </a:p>
          <a:p>
            <a:pPr marL="342900" indent="-342900">
              <a:buFont typeface="+mj-lt"/>
              <a:buAutoNum type="arabicPeriod"/>
            </a:pPr>
            <a:r>
              <a:rPr lang="en-US" sz="2000" dirty="0"/>
              <a:t>Careful selection of evaluation metric is needed, traditional scores like Rouge, </a:t>
            </a:r>
            <a:r>
              <a:rPr lang="en-US" sz="2000" dirty="0" err="1"/>
              <a:t>Bert_score</a:t>
            </a:r>
            <a:r>
              <a:rPr lang="en-US" sz="2000" dirty="0"/>
              <a:t> does not make sense for this task.</a:t>
            </a:r>
          </a:p>
          <a:p>
            <a:pPr marL="342900" indent="-342900">
              <a:buFont typeface="+mj-lt"/>
              <a:buAutoNum type="arabicPeriod"/>
            </a:pPr>
            <a:r>
              <a:rPr lang="en-US" sz="2000" dirty="0"/>
              <a:t>Strict rules are needed for mass rollout (</a:t>
            </a:r>
            <a:r>
              <a:rPr lang="en-US" sz="2000" dirty="0" err="1"/>
              <a:t>eg</a:t>
            </a:r>
            <a:r>
              <a:rPr lang="en-US" sz="2000" dirty="0"/>
              <a:t>: bias and hallucination needs to be checked; certain high parameter models are able to solve some of  these challenges.)</a:t>
            </a:r>
          </a:p>
          <a:p>
            <a:pPr marL="342900" indent="-342900">
              <a:buFont typeface="+mj-lt"/>
              <a:buAutoNum type="arabicPeriod"/>
            </a:pPr>
            <a:r>
              <a:rPr lang="en-US" sz="2000" dirty="0"/>
              <a:t>Inference time of certain </a:t>
            </a:r>
            <a:r>
              <a:rPr lang="en-US" sz="2000" dirty="0" err="1"/>
              <a:t>llm’s</a:t>
            </a:r>
            <a:r>
              <a:rPr lang="en-US" sz="2000" dirty="0"/>
              <a:t> is very high, </a:t>
            </a:r>
            <a:r>
              <a:rPr lang="en-US" sz="2000" dirty="0" err="1"/>
              <a:t>eg</a:t>
            </a:r>
            <a:r>
              <a:rPr lang="en-US" sz="2000" dirty="0"/>
              <a:t>: Qwen2-0.5 B , so can’t be used for chatbot.</a:t>
            </a:r>
          </a:p>
          <a:p>
            <a:pPr marL="342900" indent="-342900">
              <a:buFont typeface="+mj-lt"/>
              <a:buAutoNum type="arabicPeriod"/>
            </a:pPr>
            <a:r>
              <a:rPr lang="en-US" sz="2000" dirty="0"/>
              <a:t>Multimodal LLM would be perfect for chatbot. </a:t>
            </a:r>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IN" sz="2000" dirty="0"/>
          </a:p>
        </p:txBody>
      </p:sp>
    </p:spTree>
    <p:extLst>
      <p:ext uri="{BB962C8B-B14F-4D97-AF65-F5344CB8AC3E}">
        <p14:creationId xmlns:p14="http://schemas.microsoft.com/office/powerpoint/2010/main" val="203231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A75D-3DB2-0CE8-BA5F-EC4013F3E697}"/>
              </a:ext>
            </a:extLst>
          </p:cNvPr>
          <p:cNvSpPr>
            <a:spLocks noGrp="1"/>
          </p:cNvSpPr>
          <p:nvPr>
            <p:ph type="title"/>
          </p:nvPr>
        </p:nvSpPr>
        <p:spPr>
          <a:xfrm>
            <a:off x="109183" y="-49758"/>
            <a:ext cx="10515600" cy="1325563"/>
          </a:xfrm>
        </p:spPr>
        <p:txBody>
          <a:bodyPr>
            <a:normAutofit/>
          </a:bodyPr>
          <a:lstStyle/>
          <a:p>
            <a:r>
              <a:rPr lang="en-US" sz="3200" dirty="0"/>
              <a:t>Human like interaction necessary</a:t>
            </a:r>
            <a:endParaRPr lang="en-IN" sz="3200" dirty="0"/>
          </a:p>
        </p:txBody>
      </p:sp>
      <p:pic>
        <p:nvPicPr>
          <p:cNvPr id="5" name="Content Placeholder 4">
            <a:extLst>
              <a:ext uri="{FF2B5EF4-FFF2-40B4-BE49-F238E27FC236}">
                <a16:creationId xmlns:a16="http://schemas.microsoft.com/office/drawing/2014/main" id="{0C8CF0A2-2F95-4602-219C-97F2E137CBB0}"/>
              </a:ext>
            </a:extLst>
          </p:cNvPr>
          <p:cNvPicPr>
            <a:picLocks noGrp="1" noChangeAspect="1"/>
          </p:cNvPicPr>
          <p:nvPr>
            <p:ph idx="1"/>
          </p:nvPr>
        </p:nvPicPr>
        <p:blipFill>
          <a:blip r:embed="rId2"/>
          <a:stretch>
            <a:fillRect/>
          </a:stretch>
        </p:blipFill>
        <p:spPr>
          <a:xfrm>
            <a:off x="109183" y="1119070"/>
            <a:ext cx="8413844" cy="1320322"/>
          </a:xfrm>
        </p:spPr>
      </p:pic>
      <p:pic>
        <p:nvPicPr>
          <p:cNvPr id="7" name="Picture 6">
            <a:extLst>
              <a:ext uri="{FF2B5EF4-FFF2-40B4-BE49-F238E27FC236}">
                <a16:creationId xmlns:a16="http://schemas.microsoft.com/office/drawing/2014/main" id="{B0663678-5271-97C0-2723-77AE9EEF81B3}"/>
              </a:ext>
            </a:extLst>
          </p:cNvPr>
          <p:cNvPicPr>
            <a:picLocks noChangeAspect="1"/>
          </p:cNvPicPr>
          <p:nvPr/>
        </p:nvPicPr>
        <p:blipFill rotWithShape="1">
          <a:blip r:embed="rId3"/>
          <a:srcRect t="38407" b="1"/>
          <a:stretch/>
        </p:blipFill>
        <p:spPr>
          <a:xfrm>
            <a:off x="0" y="3060949"/>
            <a:ext cx="12192000" cy="473368"/>
          </a:xfrm>
          <a:prstGeom prst="rect">
            <a:avLst/>
          </a:prstGeom>
        </p:spPr>
      </p:pic>
      <p:sp>
        <p:nvSpPr>
          <p:cNvPr id="8" name="TextBox 7">
            <a:extLst>
              <a:ext uri="{FF2B5EF4-FFF2-40B4-BE49-F238E27FC236}">
                <a16:creationId xmlns:a16="http://schemas.microsoft.com/office/drawing/2014/main" id="{CB5C0A4C-3D66-6FFD-4D76-DCDBF7817FCE}"/>
              </a:ext>
            </a:extLst>
          </p:cNvPr>
          <p:cNvSpPr txBox="1"/>
          <p:nvPr/>
        </p:nvSpPr>
        <p:spPr>
          <a:xfrm>
            <a:off x="0" y="2357242"/>
            <a:ext cx="1562669" cy="369332"/>
          </a:xfrm>
          <a:prstGeom prst="rect">
            <a:avLst/>
          </a:prstGeom>
          <a:noFill/>
        </p:spPr>
        <p:txBody>
          <a:bodyPr wrap="square" rtlCol="0">
            <a:spAutoFit/>
          </a:bodyPr>
          <a:lstStyle/>
          <a:p>
            <a:r>
              <a:rPr lang="en-US" b="1" dirty="0"/>
              <a:t>Generated</a:t>
            </a:r>
            <a:endParaRPr lang="en-IN" b="1" dirty="0"/>
          </a:p>
        </p:txBody>
      </p:sp>
      <p:sp>
        <p:nvSpPr>
          <p:cNvPr id="9" name="TextBox 8">
            <a:extLst>
              <a:ext uri="{FF2B5EF4-FFF2-40B4-BE49-F238E27FC236}">
                <a16:creationId xmlns:a16="http://schemas.microsoft.com/office/drawing/2014/main" id="{1AFC81DE-2049-C2EB-7E3F-87D44B8B1A1D}"/>
              </a:ext>
            </a:extLst>
          </p:cNvPr>
          <p:cNvSpPr txBox="1"/>
          <p:nvPr/>
        </p:nvSpPr>
        <p:spPr>
          <a:xfrm>
            <a:off x="0" y="2677014"/>
            <a:ext cx="6032310" cy="369332"/>
          </a:xfrm>
          <a:prstGeom prst="rect">
            <a:avLst/>
          </a:prstGeom>
          <a:noFill/>
        </p:spPr>
        <p:txBody>
          <a:bodyPr wrap="square" rtlCol="0">
            <a:spAutoFit/>
          </a:bodyPr>
          <a:lstStyle/>
          <a:p>
            <a:r>
              <a:rPr lang="en-US" dirty="0"/>
              <a:t>STS score = 0.28 Model= </a:t>
            </a:r>
            <a:r>
              <a:rPr lang="en-US" sz="1800" dirty="0" err="1"/>
              <a:t>microsoft</a:t>
            </a:r>
            <a:r>
              <a:rPr lang="en-US" sz="1800" dirty="0"/>
              <a:t>/Phi-3-mini-4k-instruct </a:t>
            </a:r>
            <a:endParaRPr lang="en-IN" dirty="0"/>
          </a:p>
        </p:txBody>
      </p:sp>
      <p:sp>
        <p:nvSpPr>
          <p:cNvPr id="10" name="TextBox 9">
            <a:extLst>
              <a:ext uri="{FF2B5EF4-FFF2-40B4-BE49-F238E27FC236}">
                <a16:creationId xmlns:a16="http://schemas.microsoft.com/office/drawing/2014/main" id="{93A6E88D-DF44-65EC-967B-2FE81925F592}"/>
              </a:ext>
            </a:extLst>
          </p:cNvPr>
          <p:cNvSpPr txBox="1"/>
          <p:nvPr/>
        </p:nvSpPr>
        <p:spPr>
          <a:xfrm>
            <a:off x="109183" y="850174"/>
            <a:ext cx="989462" cy="369332"/>
          </a:xfrm>
          <a:prstGeom prst="rect">
            <a:avLst/>
          </a:prstGeom>
          <a:noFill/>
        </p:spPr>
        <p:txBody>
          <a:bodyPr wrap="square" rtlCol="0">
            <a:spAutoFit/>
          </a:bodyPr>
          <a:lstStyle/>
          <a:p>
            <a:r>
              <a:rPr lang="en-US" b="1" dirty="0"/>
              <a:t>Actual</a:t>
            </a:r>
            <a:endParaRPr lang="en-IN" b="1" dirty="0"/>
          </a:p>
        </p:txBody>
      </p:sp>
      <p:pic>
        <p:nvPicPr>
          <p:cNvPr id="12" name="Picture 11">
            <a:extLst>
              <a:ext uri="{FF2B5EF4-FFF2-40B4-BE49-F238E27FC236}">
                <a16:creationId xmlns:a16="http://schemas.microsoft.com/office/drawing/2014/main" id="{3D3FD503-1DFD-811F-FD15-107B16193410}"/>
              </a:ext>
            </a:extLst>
          </p:cNvPr>
          <p:cNvPicPr>
            <a:picLocks noChangeAspect="1"/>
          </p:cNvPicPr>
          <p:nvPr/>
        </p:nvPicPr>
        <p:blipFill>
          <a:blip r:embed="rId4"/>
          <a:stretch>
            <a:fillRect/>
          </a:stretch>
        </p:blipFill>
        <p:spPr>
          <a:xfrm>
            <a:off x="0" y="3959560"/>
            <a:ext cx="12192000" cy="1247432"/>
          </a:xfrm>
          <a:prstGeom prst="rect">
            <a:avLst/>
          </a:prstGeom>
        </p:spPr>
      </p:pic>
      <p:sp>
        <p:nvSpPr>
          <p:cNvPr id="13" name="TextBox 12">
            <a:extLst>
              <a:ext uri="{FF2B5EF4-FFF2-40B4-BE49-F238E27FC236}">
                <a16:creationId xmlns:a16="http://schemas.microsoft.com/office/drawing/2014/main" id="{32D4E78A-6F18-8D1B-B3B2-CBFC6D19A8A2}"/>
              </a:ext>
            </a:extLst>
          </p:cNvPr>
          <p:cNvSpPr txBox="1"/>
          <p:nvPr/>
        </p:nvSpPr>
        <p:spPr>
          <a:xfrm>
            <a:off x="0" y="3590227"/>
            <a:ext cx="6632812" cy="369332"/>
          </a:xfrm>
          <a:prstGeom prst="rect">
            <a:avLst/>
          </a:prstGeom>
          <a:noFill/>
        </p:spPr>
        <p:txBody>
          <a:bodyPr wrap="square" rtlCol="0">
            <a:spAutoFit/>
          </a:bodyPr>
          <a:lstStyle/>
          <a:p>
            <a:r>
              <a:rPr lang="en-US" dirty="0"/>
              <a:t>STS score = 0.60 Model= </a:t>
            </a:r>
            <a:r>
              <a:rPr lang="en-US" sz="1800" dirty="0" err="1"/>
              <a:t>TinyLlama</a:t>
            </a:r>
            <a:r>
              <a:rPr lang="en-US" sz="1800" dirty="0"/>
              <a:t>/TinyLlama-1.1B-Chat-v1.0</a:t>
            </a:r>
            <a:endParaRPr lang="en-IN" dirty="0"/>
          </a:p>
        </p:txBody>
      </p:sp>
      <p:pic>
        <p:nvPicPr>
          <p:cNvPr id="15" name="Picture 14">
            <a:extLst>
              <a:ext uri="{FF2B5EF4-FFF2-40B4-BE49-F238E27FC236}">
                <a16:creationId xmlns:a16="http://schemas.microsoft.com/office/drawing/2014/main" id="{7E17D35C-7069-F257-46BD-CFC05DF611A3}"/>
              </a:ext>
            </a:extLst>
          </p:cNvPr>
          <p:cNvPicPr>
            <a:picLocks noChangeAspect="1"/>
          </p:cNvPicPr>
          <p:nvPr/>
        </p:nvPicPr>
        <p:blipFill>
          <a:blip r:embed="rId5"/>
          <a:stretch>
            <a:fillRect/>
          </a:stretch>
        </p:blipFill>
        <p:spPr>
          <a:xfrm>
            <a:off x="0" y="5629070"/>
            <a:ext cx="11600597" cy="1199810"/>
          </a:xfrm>
          <a:prstGeom prst="rect">
            <a:avLst/>
          </a:prstGeom>
        </p:spPr>
      </p:pic>
      <p:sp>
        <p:nvSpPr>
          <p:cNvPr id="17" name="TextBox 16">
            <a:extLst>
              <a:ext uri="{FF2B5EF4-FFF2-40B4-BE49-F238E27FC236}">
                <a16:creationId xmlns:a16="http://schemas.microsoft.com/office/drawing/2014/main" id="{3BF57C91-2531-5A6D-4DF5-A953DDE18775}"/>
              </a:ext>
            </a:extLst>
          </p:cNvPr>
          <p:cNvSpPr txBox="1"/>
          <p:nvPr/>
        </p:nvSpPr>
        <p:spPr>
          <a:xfrm>
            <a:off x="0" y="5259737"/>
            <a:ext cx="7403910" cy="369332"/>
          </a:xfrm>
          <a:prstGeom prst="rect">
            <a:avLst/>
          </a:prstGeom>
          <a:noFill/>
        </p:spPr>
        <p:txBody>
          <a:bodyPr wrap="square">
            <a:spAutoFit/>
          </a:bodyPr>
          <a:lstStyle/>
          <a:p>
            <a:r>
              <a:rPr lang="en-US" dirty="0"/>
              <a:t>STS score = 0.62 Model= </a:t>
            </a:r>
            <a:r>
              <a:rPr lang="en-US" sz="1800" dirty="0" err="1"/>
              <a:t>NousResearch</a:t>
            </a:r>
            <a:r>
              <a:rPr lang="en-US" sz="1800" dirty="0"/>
              <a:t>/Llama-2-7b-chat-hf </a:t>
            </a:r>
            <a:endParaRPr lang="en-IN" dirty="0"/>
          </a:p>
        </p:txBody>
      </p:sp>
    </p:spTree>
    <p:extLst>
      <p:ext uri="{BB962C8B-B14F-4D97-AF65-F5344CB8AC3E}">
        <p14:creationId xmlns:p14="http://schemas.microsoft.com/office/powerpoint/2010/main" val="92151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233-725C-5CB2-51D5-1B252D155E6A}"/>
              </a:ext>
            </a:extLst>
          </p:cNvPr>
          <p:cNvSpPr>
            <a:spLocks noGrp="1"/>
          </p:cNvSpPr>
          <p:nvPr>
            <p:ph type="title"/>
          </p:nvPr>
        </p:nvSpPr>
        <p:spPr>
          <a:xfrm>
            <a:off x="238836" y="25992"/>
            <a:ext cx="10842009" cy="896914"/>
          </a:xfrm>
        </p:spPr>
        <p:txBody>
          <a:bodyPr>
            <a:normAutofit/>
          </a:bodyPr>
          <a:lstStyle/>
          <a:p>
            <a:r>
              <a:rPr lang="en-US" sz="2400" dirty="0"/>
              <a:t>Human loop needed (high evaluation metric does not mean answer is correct)/ Hallucination check</a:t>
            </a:r>
            <a:endParaRPr lang="en-IN" sz="2400" dirty="0"/>
          </a:p>
        </p:txBody>
      </p:sp>
      <p:pic>
        <p:nvPicPr>
          <p:cNvPr id="5" name="Content Placeholder 4">
            <a:extLst>
              <a:ext uri="{FF2B5EF4-FFF2-40B4-BE49-F238E27FC236}">
                <a16:creationId xmlns:a16="http://schemas.microsoft.com/office/drawing/2014/main" id="{F8FD8BC8-B941-F6FE-F675-B2D3D83944EE}"/>
              </a:ext>
            </a:extLst>
          </p:cNvPr>
          <p:cNvPicPr>
            <a:picLocks noGrp="1" noChangeAspect="1"/>
          </p:cNvPicPr>
          <p:nvPr>
            <p:ph idx="1"/>
          </p:nvPr>
        </p:nvPicPr>
        <p:blipFill>
          <a:blip r:embed="rId2"/>
          <a:stretch>
            <a:fillRect/>
          </a:stretch>
        </p:blipFill>
        <p:spPr>
          <a:xfrm>
            <a:off x="170597" y="1342047"/>
            <a:ext cx="10515600" cy="795010"/>
          </a:xfrm>
        </p:spPr>
      </p:pic>
      <p:pic>
        <p:nvPicPr>
          <p:cNvPr id="7" name="Picture 6">
            <a:extLst>
              <a:ext uri="{FF2B5EF4-FFF2-40B4-BE49-F238E27FC236}">
                <a16:creationId xmlns:a16="http://schemas.microsoft.com/office/drawing/2014/main" id="{AE008647-4363-F311-10BD-B06280258A3F}"/>
              </a:ext>
            </a:extLst>
          </p:cNvPr>
          <p:cNvPicPr>
            <a:picLocks noChangeAspect="1"/>
          </p:cNvPicPr>
          <p:nvPr/>
        </p:nvPicPr>
        <p:blipFill rotWithShape="1">
          <a:blip r:embed="rId3"/>
          <a:srcRect t="23794"/>
          <a:stretch/>
        </p:blipFill>
        <p:spPr>
          <a:xfrm>
            <a:off x="38668" y="2924911"/>
            <a:ext cx="11798489" cy="692017"/>
          </a:xfrm>
          <a:prstGeom prst="rect">
            <a:avLst/>
          </a:prstGeom>
        </p:spPr>
      </p:pic>
      <p:sp>
        <p:nvSpPr>
          <p:cNvPr id="9" name="TextBox 8">
            <a:extLst>
              <a:ext uri="{FF2B5EF4-FFF2-40B4-BE49-F238E27FC236}">
                <a16:creationId xmlns:a16="http://schemas.microsoft.com/office/drawing/2014/main" id="{DFD454B7-B6BF-9007-E871-98488F02D8F4}"/>
              </a:ext>
            </a:extLst>
          </p:cNvPr>
          <p:cNvSpPr txBox="1"/>
          <p:nvPr/>
        </p:nvSpPr>
        <p:spPr>
          <a:xfrm>
            <a:off x="102358" y="2179042"/>
            <a:ext cx="2524836" cy="369332"/>
          </a:xfrm>
          <a:prstGeom prst="rect">
            <a:avLst/>
          </a:prstGeom>
          <a:noFill/>
        </p:spPr>
        <p:txBody>
          <a:bodyPr wrap="square" rtlCol="0">
            <a:spAutoFit/>
          </a:bodyPr>
          <a:lstStyle/>
          <a:p>
            <a:r>
              <a:rPr lang="en-US" b="1" dirty="0"/>
              <a:t>Generated</a:t>
            </a:r>
            <a:endParaRPr lang="en-IN" b="1" dirty="0"/>
          </a:p>
        </p:txBody>
      </p:sp>
      <p:sp>
        <p:nvSpPr>
          <p:cNvPr id="10" name="TextBox 9">
            <a:extLst>
              <a:ext uri="{FF2B5EF4-FFF2-40B4-BE49-F238E27FC236}">
                <a16:creationId xmlns:a16="http://schemas.microsoft.com/office/drawing/2014/main" id="{6BBA18F9-D73A-E4B4-534B-5B858F51DDB9}"/>
              </a:ext>
            </a:extLst>
          </p:cNvPr>
          <p:cNvSpPr txBox="1"/>
          <p:nvPr/>
        </p:nvSpPr>
        <p:spPr>
          <a:xfrm>
            <a:off x="102357" y="2494560"/>
            <a:ext cx="6564573" cy="369332"/>
          </a:xfrm>
          <a:prstGeom prst="rect">
            <a:avLst/>
          </a:prstGeom>
          <a:noFill/>
        </p:spPr>
        <p:txBody>
          <a:bodyPr wrap="square" rtlCol="0">
            <a:spAutoFit/>
          </a:bodyPr>
          <a:lstStyle/>
          <a:p>
            <a:r>
              <a:rPr lang="en-US" dirty="0"/>
              <a:t>STS score = 0.7 Model=  </a:t>
            </a:r>
            <a:r>
              <a:rPr lang="en-US" sz="1800" dirty="0" err="1"/>
              <a:t>microsoft</a:t>
            </a:r>
            <a:r>
              <a:rPr lang="en-US" sz="1800" dirty="0"/>
              <a:t>/Phi-3-mini-4k-instruct </a:t>
            </a:r>
            <a:endParaRPr lang="en-IN" dirty="0"/>
          </a:p>
        </p:txBody>
      </p:sp>
      <p:sp>
        <p:nvSpPr>
          <p:cNvPr id="13" name="TextBox 12">
            <a:extLst>
              <a:ext uri="{FF2B5EF4-FFF2-40B4-BE49-F238E27FC236}">
                <a16:creationId xmlns:a16="http://schemas.microsoft.com/office/drawing/2014/main" id="{A23D58D8-D3BD-DAB2-6491-6D01D3DD8B2C}"/>
              </a:ext>
            </a:extLst>
          </p:cNvPr>
          <p:cNvSpPr txBox="1"/>
          <p:nvPr/>
        </p:nvSpPr>
        <p:spPr>
          <a:xfrm>
            <a:off x="102358" y="964890"/>
            <a:ext cx="2524836" cy="369332"/>
          </a:xfrm>
          <a:prstGeom prst="rect">
            <a:avLst/>
          </a:prstGeom>
          <a:noFill/>
        </p:spPr>
        <p:txBody>
          <a:bodyPr wrap="square" rtlCol="0">
            <a:spAutoFit/>
          </a:bodyPr>
          <a:lstStyle/>
          <a:p>
            <a:r>
              <a:rPr lang="en-US" b="1" dirty="0"/>
              <a:t>Actual</a:t>
            </a:r>
            <a:endParaRPr lang="en-IN" b="1" dirty="0"/>
          </a:p>
        </p:txBody>
      </p:sp>
      <p:pic>
        <p:nvPicPr>
          <p:cNvPr id="18" name="Picture 17">
            <a:extLst>
              <a:ext uri="{FF2B5EF4-FFF2-40B4-BE49-F238E27FC236}">
                <a16:creationId xmlns:a16="http://schemas.microsoft.com/office/drawing/2014/main" id="{6221B7F1-911F-5CC9-4738-FEF384964857}"/>
              </a:ext>
            </a:extLst>
          </p:cNvPr>
          <p:cNvPicPr>
            <a:picLocks noChangeAspect="1"/>
          </p:cNvPicPr>
          <p:nvPr/>
        </p:nvPicPr>
        <p:blipFill>
          <a:blip r:embed="rId4"/>
          <a:stretch>
            <a:fillRect/>
          </a:stretch>
        </p:blipFill>
        <p:spPr>
          <a:xfrm>
            <a:off x="102358" y="4027569"/>
            <a:ext cx="12192000" cy="700368"/>
          </a:xfrm>
          <a:prstGeom prst="rect">
            <a:avLst/>
          </a:prstGeom>
        </p:spPr>
      </p:pic>
      <p:sp>
        <p:nvSpPr>
          <p:cNvPr id="19" name="TextBox 18">
            <a:extLst>
              <a:ext uri="{FF2B5EF4-FFF2-40B4-BE49-F238E27FC236}">
                <a16:creationId xmlns:a16="http://schemas.microsoft.com/office/drawing/2014/main" id="{78DF712A-C1D9-D20C-1519-6843BA65D30E}"/>
              </a:ext>
            </a:extLst>
          </p:cNvPr>
          <p:cNvSpPr txBox="1"/>
          <p:nvPr/>
        </p:nvSpPr>
        <p:spPr>
          <a:xfrm>
            <a:off x="127377" y="3677947"/>
            <a:ext cx="7945273" cy="369332"/>
          </a:xfrm>
          <a:prstGeom prst="rect">
            <a:avLst/>
          </a:prstGeom>
          <a:noFill/>
        </p:spPr>
        <p:txBody>
          <a:bodyPr wrap="square">
            <a:spAutoFit/>
          </a:bodyPr>
          <a:lstStyle/>
          <a:p>
            <a:r>
              <a:rPr lang="en-US" dirty="0"/>
              <a:t>STS score = 0.67 Model= </a:t>
            </a:r>
            <a:r>
              <a:rPr lang="en-US" sz="1800" dirty="0" err="1"/>
              <a:t>TinyLlama</a:t>
            </a:r>
            <a:r>
              <a:rPr lang="en-US" sz="1800" dirty="0"/>
              <a:t>/TinyLlama-1.1B-Chat-v1.0</a:t>
            </a:r>
            <a:endParaRPr lang="en-IN" dirty="0"/>
          </a:p>
        </p:txBody>
      </p:sp>
      <p:pic>
        <p:nvPicPr>
          <p:cNvPr id="25" name="Picture 24">
            <a:extLst>
              <a:ext uri="{FF2B5EF4-FFF2-40B4-BE49-F238E27FC236}">
                <a16:creationId xmlns:a16="http://schemas.microsoft.com/office/drawing/2014/main" id="{2BC4B8D8-F82B-6C97-52D1-1427BFD487DF}"/>
              </a:ext>
            </a:extLst>
          </p:cNvPr>
          <p:cNvPicPr>
            <a:picLocks noChangeAspect="1"/>
          </p:cNvPicPr>
          <p:nvPr/>
        </p:nvPicPr>
        <p:blipFill>
          <a:blip r:embed="rId5"/>
          <a:stretch>
            <a:fillRect/>
          </a:stretch>
        </p:blipFill>
        <p:spPr>
          <a:xfrm>
            <a:off x="102357" y="5302181"/>
            <a:ext cx="12192000" cy="1579187"/>
          </a:xfrm>
          <a:prstGeom prst="rect">
            <a:avLst/>
          </a:prstGeom>
        </p:spPr>
      </p:pic>
      <p:sp>
        <p:nvSpPr>
          <p:cNvPr id="26" name="TextBox 25">
            <a:extLst>
              <a:ext uri="{FF2B5EF4-FFF2-40B4-BE49-F238E27FC236}">
                <a16:creationId xmlns:a16="http://schemas.microsoft.com/office/drawing/2014/main" id="{73D31D97-D9E4-03D4-691D-C1E5B016B35B}"/>
              </a:ext>
            </a:extLst>
          </p:cNvPr>
          <p:cNvSpPr txBox="1"/>
          <p:nvPr/>
        </p:nvSpPr>
        <p:spPr>
          <a:xfrm>
            <a:off x="102357" y="4853242"/>
            <a:ext cx="7945273" cy="369332"/>
          </a:xfrm>
          <a:prstGeom prst="rect">
            <a:avLst/>
          </a:prstGeom>
          <a:noFill/>
        </p:spPr>
        <p:txBody>
          <a:bodyPr wrap="square">
            <a:spAutoFit/>
          </a:bodyPr>
          <a:lstStyle/>
          <a:p>
            <a:r>
              <a:rPr lang="en-US" dirty="0"/>
              <a:t>STS score = 0.67 Model= </a:t>
            </a:r>
            <a:r>
              <a:rPr lang="en-US" sz="1800" dirty="0" err="1"/>
              <a:t>NousResearch</a:t>
            </a:r>
            <a:r>
              <a:rPr lang="en-US" sz="1800" dirty="0"/>
              <a:t>/Llama-2-7b-chat-hf </a:t>
            </a:r>
            <a:endParaRPr lang="en-IN" dirty="0"/>
          </a:p>
        </p:txBody>
      </p:sp>
    </p:spTree>
    <p:extLst>
      <p:ext uri="{BB962C8B-B14F-4D97-AF65-F5344CB8AC3E}">
        <p14:creationId xmlns:p14="http://schemas.microsoft.com/office/powerpoint/2010/main" val="124944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110F442-7D9B-BE22-43B4-7B388C5E54C7}"/>
              </a:ext>
            </a:extLst>
          </p:cNvPr>
          <p:cNvSpPr txBox="1"/>
          <p:nvPr/>
        </p:nvSpPr>
        <p:spPr>
          <a:xfrm>
            <a:off x="133065" y="923997"/>
            <a:ext cx="2524836" cy="369332"/>
          </a:xfrm>
          <a:prstGeom prst="rect">
            <a:avLst/>
          </a:prstGeom>
          <a:noFill/>
        </p:spPr>
        <p:txBody>
          <a:bodyPr wrap="square" rtlCol="0">
            <a:spAutoFit/>
          </a:bodyPr>
          <a:lstStyle/>
          <a:p>
            <a:r>
              <a:rPr lang="en-US" b="1" dirty="0"/>
              <a:t>Actual</a:t>
            </a:r>
            <a:endParaRPr lang="en-IN" b="1" dirty="0"/>
          </a:p>
        </p:txBody>
      </p:sp>
      <p:pic>
        <p:nvPicPr>
          <p:cNvPr id="12" name="Picture 11">
            <a:extLst>
              <a:ext uri="{FF2B5EF4-FFF2-40B4-BE49-F238E27FC236}">
                <a16:creationId xmlns:a16="http://schemas.microsoft.com/office/drawing/2014/main" id="{06DA1CF4-4F74-4652-CCCD-9B16005B4F65}"/>
              </a:ext>
            </a:extLst>
          </p:cNvPr>
          <p:cNvPicPr>
            <a:picLocks noChangeAspect="1"/>
          </p:cNvPicPr>
          <p:nvPr/>
        </p:nvPicPr>
        <p:blipFill>
          <a:blip r:embed="rId2"/>
          <a:stretch>
            <a:fillRect/>
          </a:stretch>
        </p:blipFill>
        <p:spPr>
          <a:xfrm>
            <a:off x="47768" y="1305163"/>
            <a:ext cx="12192000" cy="736694"/>
          </a:xfrm>
          <a:prstGeom prst="rect">
            <a:avLst/>
          </a:prstGeom>
        </p:spPr>
      </p:pic>
      <p:sp>
        <p:nvSpPr>
          <p:cNvPr id="14" name="TextBox 13">
            <a:extLst>
              <a:ext uri="{FF2B5EF4-FFF2-40B4-BE49-F238E27FC236}">
                <a16:creationId xmlns:a16="http://schemas.microsoft.com/office/drawing/2014/main" id="{51ACE8B5-84CD-1F98-86A8-8A381E49B0EA}"/>
              </a:ext>
            </a:extLst>
          </p:cNvPr>
          <p:cNvSpPr txBox="1"/>
          <p:nvPr/>
        </p:nvSpPr>
        <p:spPr>
          <a:xfrm>
            <a:off x="47768" y="2124372"/>
            <a:ext cx="2524836" cy="369332"/>
          </a:xfrm>
          <a:prstGeom prst="rect">
            <a:avLst/>
          </a:prstGeom>
          <a:noFill/>
        </p:spPr>
        <p:txBody>
          <a:bodyPr wrap="square" rtlCol="0">
            <a:spAutoFit/>
          </a:bodyPr>
          <a:lstStyle/>
          <a:p>
            <a:r>
              <a:rPr lang="en-US" b="1" dirty="0"/>
              <a:t>Generated</a:t>
            </a:r>
            <a:endParaRPr lang="en-IN" b="1" dirty="0"/>
          </a:p>
        </p:txBody>
      </p:sp>
      <p:pic>
        <p:nvPicPr>
          <p:cNvPr id="16" name="Picture 15">
            <a:extLst>
              <a:ext uri="{FF2B5EF4-FFF2-40B4-BE49-F238E27FC236}">
                <a16:creationId xmlns:a16="http://schemas.microsoft.com/office/drawing/2014/main" id="{8D920EF1-4ADF-A2F7-EA11-ED6889BBF8AD}"/>
              </a:ext>
            </a:extLst>
          </p:cNvPr>
          <p:cNvPicPr>
            <a:picLocks noChangeAspect="1"/>
          </p:cNvPicPr>
          <p:nvPr/>
        </p:nvPicPr>
        <p:blipFill>
          <a:blip r:embed="rId3"/>
          <a:stretch>
            <a:fillRect/>
          </a:stretch>
        </p:blipFill>
        <p:spPr>
          <a:xfrm>
            <a:off x="47768" y="2590284"/>
            <a:ext cx="12192000" cy="1065866"/>
          </a:xfrm>
          <a:prstGeom prst="rect">
            <a:avLst/>
          </a:prstGeom>
        </p:spPr>
      </p:pic>
      <p:sp>
        <p:nvSpPr>
          <p:cNvPr id="17" name="TextBox 16">
            <a:extLst>
              <a:ext uri="{FF2B5EF4-FFF2-40B4-BE49-F238E27FC236}">
                <a16:creationId xmlns:a16="http://schemas.microsoft.com/office/drawing/2014/main" id="{7CA813C0-17A3-6A97-FC20-9BF26F0F17D7}"/>
              </a:ext>
            </a:extLst>
          </p:cNvPr>
          <p:cNvSpPr txBox="1"/>
          <p:nvPr/>
        </p:nvSpPr>
        <p:spPr>
          <a:xfrm>
            <a:off x="1395483" y="2179116"/>
            <a:ext cx="6233615" cy="646331"/>
          </a:xfrm>
          <a:prstGeom prst="rect">
            <a:avLst/>
          </a:prstGeom>
          <a:noFill/>
        </p:spPr>
        <p:txBody>
          <a:bodyPr wrap="square" rtlCol="0">
            <a:spAutoFit/>
          </a:bodyPr>
          <a:lstStyle/>
          <a:p>
            <a:r>
              <a:rPr lang="en-US" dirty="0"/>
              <a:t>STS score = 0.4 Model=  </a:t>
            </a:r>
            <a:r>
              <a:rPr lang="en-US" sz="1800" dirty="0" err="1"/>
              <a:t>microsoft</a:t>
            </a:r>
            <a:r>
              <a:rPr lang="en-US" sz="1800" dirty="0"/>
              <a:t>/Phi-3-mini-4k-instruct </a:t>
            </a:r>
            <a:endParaRPr lang="en-IN" dirty="0"/>
          </a:p>
          <a:p>
            <a:endParaRPr lang="en-IN" dirty="0"/>
          </a:p>
        </p:txBody>
      </p:sp>
      <p:pic>
        <p:nvPicPr>
          <p:cNvPr id="5" name="Picture 4">
            <a:extLst>
              <a:ext uri="{FF2B5EF4-FFF2-40B4-BE49-F238E27FC236}">
                <a16:creationId xmlns:a16="http://schemas.microsoft.com/office/drawing/2014/main" id="{72E23D23-9EAA-CA2E-C5F6-1B750AAB760C}"/>
              </a:ext>
            </a:extLst>
          </p:cNvPr>
          <p:cNvPicPr>
            <a:picLocks noChangeAspect="1"/>
          </p:cNvPicPr>
          <p:nvPr/>
        </p:nvPicPr>
        <p:blipFill>
          <a:blip r:embed="rId4"/>
          <a:stretch>
            <a:fillRect/>
          </a:stretch>
        </p:blipFill>
        <p:spPr>
          <a:xfrm>
            <a:off x="47768" y="3930631"/>
            <a:ext cx="12192000" cy="1454080"/>
          </a:xfrm>
          <a:prstGeom prst="rect">
            <a:avLst/>
          </a:prstGeom>
        </p:spPr>
      </p:pic>
      <p:sp>
        <p:nvSpPr>
          <p:cNvPr id="4" name="TextBox 3">
            <a:extLst>
              <a:ext uri="{FF2B5EF4-FFF2-40B4-BE49-F238E27FC236}">
                <a16:creationId xmlns:a16="http://schemas.microsoft.com/office/drawing/2014/main" id="{9579E63A-43BB-A768-5DB9-4427BF2B714D}"/>
              </a:ext>
            </a:extLst>
          </p:cNvPr>
          <p:cNvSpPr txBox="1"/>
          <p:nvPr/>
        </p:nvSpPr>
        <p:spPr>
          <a:xfrm>
            <a:off x="47768" y="3622567"/>
            <a:ext cx="7492620" cy="646331"/>
          </a:xfrm>
          <a:prstGeom prst="rect">
            <a:avLst/>
          </a:prstGeom>
          <a:noFill/>
        </p:spPr>
        <p:txBody>
          <a:bodyPr wrap="square" rtlCol="0">
            <a:spAutoFit/>
          </a:bodyPr>
          <a:lstStyle/>
          <a:p>
            <a:r>
              <a:rPr lang="en-US" dirty="0"/>
              <a:t>STS score = 0.62 Model= </a:t>
            </a:r>
            <a:r>
              <a:rPr lang="en-US" sz="1800" dirty="0" err="1"/>
              <a:t>TinyLlama</a:t>
            </a:r>
            <a:r>
              <a:rPr lang="en-US" sz="1800" dirty="0"/>
              <a:t>/TinyLlama-1.1B-Chat-v1.0</a:t>
            </a:r>
            <a:endParaRPr lang="en-IN" dirty="0"/>
          </a:p>
          <a:p>
            <a:endParaRPr lang="en-IN" dirty="0"/>
          </a:p>
        </p:txBody>
      </p:sp>
      <p:pic>
        <p:nvPicPr>
          <p:cNvPr id="7" name="Picture 6">
            <a:extLst>
              <a:ext uri="{FF2B5EF4-FFF2-40B4-BE49-F238E27FC236}">
                <a16:creationId xmlns:a16="http://schemas.microsoft.com/office/drawing/2014/main" id="{BDD238B7-DD54-D3ED-899A-28DC58008D35}"/>
              </a:ext>
            </a:extLst>
          </p:cNvPr>
          <p:cNvPicPr>
            <a:picLocks noChangeAspect="1"/>
          </p:cNvPicPr>
          <p:nvPr/>
        </p:nvPicPr>
        <p:blipFill>
          <a:blip r:embed="rId5"/>
          <a:stretch>
            <a:fillRect/>
          </a:stretch>
        </p:blipFill>
        <p:spPr>
          <a:xfrm>
            <a:off x="47768" y="5645984"/>
            <a:ext cx="12192000" cy="1854211"/>
          </a:xfrm>
          <a:prstGeom prst="rect">
            <a:avLst/>
          </a:prstGeom>
        </p:spPr>
      </p:pic>
      <p:sp>
        <p:nvSpPr>
          <p:cNvPr id="9" name="TextBox 8">
            <a:extLst>
              <a:ext uri="{FF2B5EF4-FFF2-40B4-BE49-F238E27FC236}">
                <a16:creationId xmlns:a16="http://schemas.microsoft.com/office/drawing/2014/main" id="{D444E92B-1B0C-40FF-12B8-62D975570B21}"/>
              </a:ext>
            </a:extLst>
          </p:cNvPr>
          <p:cNvSpPr txBox="1"/>
          <p:nvPr/>
        </p:nvSpPr>
        <p:spPr>
          <a:xfrm>
            <a:off x="40945" y="5333491"/>
            <a:ext cx="7492620" cy="646331"/>
          </a:xfrm>
          <a:prstGeom prst="rect">
            <a:avLst/>
          </a:prstGeom>
          <a:noFill/>
        </p:spPr>
        <p:txBody>
          <a:bodyPr wrap="square" rtlCol="0">
            <a:spAutoFit/>
          </a:bodyPr>
          <a:lstStyle/>
          <a:p>
            <a:r>
              <a:rPr lang="en-US" dirty="0"/>
              <a:t>STS score = 0.55 Model= </a:t>
            </a:r>
            <a:r>
              <a:rPr lang="en-US" sz="1800" dirty="0" err="1"/>
              <a:t>NousResearch</a:t>
            </a:r>
            <a:r>
              <a:rPr lang="en-US" sz="1800" dirty="0"/>
              <a:t>/Llama-2-7b-chat-hf </a:t>
            </a:r>
            <a:endParaRPr lang="en-IN" dirty="0"/>
          </a:p>
          <a:p>
            <a:endParaRPr lang="en-IN" dirty="0"/>
          </a:p>
        </p:txBody>
      </p:sp>
      <p:sp>
        <p:nvSpPr>
          <p:cNvPr id="10" name="Title 1">
            <a:extLst>
              <a:ext uri="{FF2B5EF4-FFF2-40B4-BE49-F238E27FC236}">
                <a16:creationId xmlns:a16="http://schemas.microsoft.com/office/drawing/2014/main" id="{9742008F-F45B-062A-3D71-B7682A53CBEC}"/>
              </a:ext>
            </a:extLst>
          </p:cNvPr>
          <p:cNvSpPr txBox="1">
            <a:spLocks/>
          </p:cNvSpPr>
          <p:nvPr/>
        </p:nvSpPr>
        <p:spPr>
          <a:xfrm>
            <a:off x="238836" y="25992"/>
            <a:ext cx="10842009" cy="896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Human loop needed (high evaluation metric does not mean answer is correct)/ Hallucination check</a:t>
            </a:r>
            <a:endParaRPr lang="en-IN" sz="2400" dirty="0"/>
          </a:p>
        </p:txBody>
      </p:sp>
    </p:spTree>
    <p:extLst>
      <p:ext uri="{BB962C8B-B14F-4D97-AF65-F5344CB8AC3E}">
        <p14:creationId xmlns:p14="http://schemas.microsoft.com/office/powerpoint/2010/main" val="47352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2D43-625D-1CFF-04CA-E4EE36CC03BA}"/>
              </a:ext>
            </a:extLst>
          </p:cNvPr>
          <p:cNvSpPr>
            <a:spLocks noGrp="1"/>
          </p:cNvSpPr>
          <p:nvPr>
            <p:ph type="title"/>
          </p:nvPr>
        </p:nvSpPr>
        <p:spPr>
          <a:xfrm>
            <a:off x="122830" y="76965"/>
            <a:ext cx="10228997" cy="696990"/>
          </a:xfrm>
        </p:spPr>
        <p:txBody>
          <a:bodyPr>
            <a:normAutofit/>
          </a:bodyPr>
          <a:lstStyle/>
          <a:p>
            <a:r>
              <a:rPr lang="en-US" sz="2000" b="1" dirty="0"/>
              <a:t>Hallucination/Bias  check</a:t>
            </a:r>
            <a:endParaRPr lang="en-IN" sz="2000" b="1" dirty="0"/>
          </a:p>
        </p:txBody>
      </p:sp>
      <p:pic>
        <p:nvPicPr>
          <p:cNvPr id="12" name="Picture 11">
            <a:extLst>
              <a:ext uri="{FF2B5EF4-FFF2-40B4-BE49-F238E27FC236}">
                <a16:creationId xmlns:a16="http://schemas.microsoft.com/office/drawing/2014/main" id="{64E0DCDF-8AB0-0C4C-33FC-C08EF1F43770}"/>
              </a:ext>
            </a:extLst>
          </p:cNvPr>
          <p:cNvPicPr>
            <a:picLocks noChangeAspect="1"/>
          </p:cNvPicPr>
          <p:nvPr/>
        </p:nvPicPr>
        <p:blipFill>
          <a:blip r:embed="rId2"/>
          <a:stretch>
            <a:fillRect/>
          </a:stretch>
        </p:blipFill>
        <p:spPr>
          <a:xfrm>
            <a:off x="54592" y="702777"/>
            <a:ext cx="10931856" cy="874751"/>
          </a:xfrm>
          <a:prstGeom prst="rect">
            <a:avLst/>
          </a:prstGeom>
        </p:spPr>
      </p:pic>
      <p:sp>
        <p:nvSpPr>
          <p:cNvPr id="13" name="TextBox 12">
            <a:extLst>
              <a:ext uri="{FF2B5EF4-FFF2-40B4-BE49-F238E27FC236}">
                <a16:creationId xmlns:a16="http://schemas.microsoft.com/office/drawing/2014/main" id="{B114F086-C216-9D59-D41E-35F5A6202A38}"/>
              </a:ext>
            </a:extLst>
          </p:cNvPr>
          <p:cNvSpPr txBox="1"/>
          <p:nvPr/>
        </p:nvSpPr>
        <p:spPr>
          <a:xfrm>
            <a:off x="54592" y="1697287"/>
            <a:ext cx="3521122" cy="369332"/>
          </a:xfrm>
          <a:prstGeom prst="rect">
            <a:avLst/>
          </a:prstGeom>
          <a:noFill/>
        </p:spPr>
        <p:txBody>
          <a:bodyPr wrap="square" rtlCol="0">
            <a:spAutoFit/>
          </a:bodyPr>
          <a:lstStyle/>
          <a:p>
            <a:r>
              <a:rPr lang="en-US" sz="1800" dirty="0" err="1">
                <a:solidFill>
                  <a:srgbClr val="00B050"/>
                </a:solidFill>
              </a:rPr>
              <a:t>microsoft</a:t>
            </a:r>
            <a:r>
              <a:rPr lang="en-US" sz="1800" dirty="0">
                <a:solidFill>
                  <a:srgbClr val="00B050"/>
                </a:solidFill>
              </a:rPr>
              <a:t>/Phi-3-mini-4k-instruct </a:t>
            </a:r>
            <a:endParaRPr lang="en-IN" dirty="0">
              <a:solidFill>
                <a:srgbClr val="00B050"/>
              </a:solidFill>
            </a:endParaRPr>
          </a:p>
        </p:txBody>
      </p:sp>
      <p:pic>
        <p:nvPicPr>
          <p:cNvPr id="28" name="Picture 27">
            <a:extLst>
              <a:ext uri="{FF2B5EF4-FFF2-40B4-BE49-F238E27FC236}">
                <a16:creationId xmlns:a16="http://schemas.microsoft.com/office/drawing/2014/main" id="{AF9FBB27-79AB-1C2B-9ECB-2D733EE0DD8E}"/>
              </a:ext>
            </a:extLst>
          </p:cNvPr>
          <p:cNvPicPr>
            <a:picLocks noChangeAspect="1"/>
          </p:cNvPicPr>
          <p:nvPr/>
        </p:nvPicPr>
        <p:blipFill rotWithShape="1">
          <a:blip r:embed="rId3"/>
          <a:srcRect b="36261"/>
          <a:stretch/>
        </p:blipFill>
        <p:spPr>
          <a:xfrm>
            <a:off x="54592" y="5025226"/>
            <a:ext cx="11948614" cy="1477932"/>
          </a:xfrm>
          <a:prstGeom prst="rect">
            <a:avLst/>
          </a:prstGeom>
        </p:spPr>
      </p:pic>
      <p:pic>
        <p:nvPicPr>
          <p:cNvPr id="37" name="Picture 36">
            <a:extLst>
              <a:ext uri="{FF2B5EF4-FFF2-40B4-BE49-F238E27FC236}">
                <a16:creationId xmlns:a16="http://schemas.microsoft.com/office/drawing/2014/main" id="{EC2FCC9E-587D-6398-92A6-56685319117A}"/>
              </a:ext>
            </a:extLst>
          </p:cNvPr>
          <p:cNvPicPr>
            <a:picLocks noChangeAspect="1"/>
          </p:cNvPicPr>
          <p:nvPr/>
        </p:nvPicPr>
        <p:blipFill rotWithShape="1">
          <a:blip r:embed="rId4"/>
          <a:srcRect b="45543"/>
          <a:stretch/>
        </p:blipFill>
        <p:spPr>
          <a:xfrm>
            <a:off x="54592" y="2118001"/>
            <a:ext cx="12192000" cy="980150"/>
          </a:xfrm>
          <a:prstGeom prst="rect">
            <a:avLst/>
          </a:prstGeom>
        </p:spPr>
      </p:pic>
      <p:sp>
        <p:nvSpPr>
          <p:cNvPr id="38" name="TextBox 37">
            <a:extLst>
              <a:ext uri="{FF2B5EF4-FFF2-40B4-BE49-F238E27FC236}">
                <a16:creationId xmlns:a16="http://schemas.microsoft.com/office/drawing/2014/main" id="{49C75276-1399-FBFA-9BD2-AF34AF678513}"/>
              </a:ext>
            </a:extLst>
          </p:cNvPr>
          <p:cNvSpPr txBox="1"/>
          <p:nvPr/>
        </p:nvSpPr>
        <p:spPr>
          <a:xfrm>
            <a:off x="0" y="3065766"/>
            <a:ext cx="4946176" cy="369332"/>
          </a:xfrm>
          <a:prstGeom prst="rect">
            <a:avLst/>
          </a:prstGeom>
          <a:noFill/>
        </p:spPr>
        <p:txBody>
          <a:bodyPr wrap="square" rtlCol="0">
            <a:spAutoFit/>
          </a:bodyPr>
          <a:lstStyle/>
          <a:p>
            <a:r>
              <a:rPr lang="en-US" sz="1800" dirty="0" err="1">
                <a:solidFill>
                  <a:srgbClr val="00B050"/>
                </a:solidFill>
              </a:rPr>
              <a:t>TinyLlama</a:t>
            </a:r>
            <a:r>
              <a:rPr lang="en-US" sz="1800" dirty="0">
                <a:solidFill>
                  <a:srgbClr val="00B050"/>
                </a:solidFill>
              </a:rPr>
              <a:t>/TinyLlama-1.1B-Chat-v1.0</a:t>
            </a:r>
            <a:endParaRPr lang="en-IN" dirty="0">
              <a:solidFill>
                <a:srgbClr val="00B050"/>
              </a:solidFill>
            </a:endParaRPr>
          </a:p>
        </p:txBody>
      </p:sp>
      <p:sp>
        <p:nvSpPr>
          <p:cNvPr id="40" name="TextBox 39">
            <a:extLst>
              <a:ext uri="{FF2B5EF4-FFF2-40B4-BE49-F238E27FC236}">
                <a16:creationId xmlns:a16="http://schemas.microsoft.com/office/drawing/2014/main" id="{5ECD968F-D96C-3E96-FFF1-F8A493F95DB7}"/>
              </a:ext>
            </a:extLst>
          </p:cNvPr>
          <p:cNvSpPr txBox="1"/>
          <p:nvPr/>
        </p:nvSpPr>
        <p:spPr>
          <a:xfrm>
            <a:off x="0" y="4702061"/>
            <a:ext cx="6097136" cy="646331"/>
          </a:xfrm>
          <a:prstGeom prst="rect">
            <a:avLst/>
          </a:prstGeom>
          <a:noFill/>
        </p:spPr>
        <p:txBody>
          <a:bodyPr wrap="square">
            <a:spAutoFit/>
          </a:bodyPr>
          <a:lstStyle/>
          <a:p>
            <a:r>
              <a:rPr lang="en-US" sz="1800" dirty="0" err="1">
                <a:solidFill>
                  <a:srgbClr val="00B050"/>
                </a:solidFill>
              </a:rPr>
              <a:t>NousResearch</a:t>
            </a:r>
            <a:r>
              <a:rPr lang="en-US" sz="1800" dirty="0">
                <a:solidFill>
                  <a:srgbClr val="00B050"/>
                </a:solidFill>
              </a:rPr>
              <a:t>/Llama-2-7b-chat-hf </a:t>
            </a:r>
            <a:endParaRPr lang="en-IN" dirty="0">
              <a:solidFill>
                <a:srgbClr val="00B050"/>
              </a:solidFill>
            </a:endParaRPr>
          </a:p>
          <a:p>
            <a:endParaRPr lang="en-IN" dirty="0">
              <a:solidFill>
                <a:srgbClr val="00B050"/>
              </a:solidFill>
            </a:endParaRPr>
          </a:p>
        </p:txBody>
      </p:sp>
      <p:pic>
        <p:nvPicPr>
          <p:cNvPr id="44" name="Picture 43">
            <a:extLst>
              <a:ext uri="{FF2B5EF4-FFF2-40B4-BE49-F238E27FC236}">
                <a16:creationId xmlns:a16="http://schemas.microsoft.com/office/drawing/2014/main" id="{DCABE03E-E62F-149C-B4B7-EE997F17D11F}"/>
              </a:ext>
            </a:extLst>
          </p:cNvPr>
          <p:cNvPicPr>
            <a:picLocks noChangeAspect="1"/>
          </p:cNvPicPr>
          <p:nvPr/>
        </p:nvPicPr>
        <p:blipFill>
          <a:blip r:embed="rId5"/>
          <a:stretch>
            <a:fillRect/>
          </a:stretch>
        </p:blipFill>
        <p:spPr>
          <a:xfrm>
            <a:off x="122830" y="3408602"/>
            <a:ext cx="11307169" cy="1377391"/>
          </a:xfrm>
          <a:prstGeom prst="rect">
            <a:avLst/>
          </a:prstGeom>
        </p:spPr>
      </p:pic>
    </p:spTree>
    <p:extLst>
      <p:ext uri="{BB962C8B-B14F-4D97-AF65-F5344CB8AC3E}">
        <p14:creationId xmlns:p14="http://schemas.microsoft.com/office/powerpoint/2010/main" val="176643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56DDB46-95DC-EC91-C83A-B388D0386A56}"/>
              </a:ext>
            </a:extLst>
          </p:cNvPr>
          <p:cNvPicPr>
            <a:picLocks noChangeAspect="1"/>
          </p:cNvPicPr>
          <p:nvPr/>
        </p:nvPicPr>
        <p:blipFill>
          <a:blip r:embed="rId2"/>
          <a:stretch>
            <a:fillRect/>
          </a:stretch>
        </p:blipFill>
        <p:spPr>
          <a:xfrm>
            <a:off x="122830" y="563920"/>
            <a:ext cx="9073544" cy="539152"/>
          </a:xfrm>
          <a:prstGeom prst="rect">
            <a:avLst/>
          </a:prstGeom>
        </p:spPr>
      </p:pic>
      <p:pic>
        <p:nvPicPr>
          <p:cNvPr id="30" name="Picture 29">
            <a:extLst>
              <a:ext uri="{FF2B5EF4-FFF2-40B4-BE49-F238E27FC236}">
                <a16:creationId xmlns:a16="http://schemas.microsoft.com/office/drawing/2014/main" id="{55DAE9B7-5DED-42A2-EA40-32C5A3765DD2}"/>
              </a:ext>
            </a:extLst>
          </p:cNvPr>
          <p:cNvPicPr>
            <a:picLocks noChangeAspect="1"/>
          </p:cNvPicPr>
          <p:nvPr/>
        </p:nvPicPr>
        <p:blipFill>
          <a:blip r:embed="rId3"/>
          <a:stretch>
            <a:fillRect/>
          </a:stretch>
        </p:blipFill>
        <p:spPr>
          <a:xfrm>
            <a:off x="163773" y="5266651"/>
            <a:ext cx="11730250" cy="1295106"/>
          </a:xfrm>
          <a:prstGeom prst="rect">
            <a:avLst/>
          </a:prstGeom>
        </p:spPr>
      </p:pic>
      <p:pic>
        <p:nvPicPr>
          <p:cNvPr id="5" name="Picture 4">
            <a:extLst>
              <a:ext uri="{FF2B5EF4-FFF2-40B4-BE49-F238E27FC236}">
                <a16:creationId xmlns:a16="http://schemas.microsoft.com/office/drawing/2014/main" id="{16C1ACEE-9352-C6ED-AF2A-B3793576C823}"/>
              </a:ext>
            </a:extLst>
          </p:cNvPr>
          <p:cNvPicPr>
            <a:picLocks noChangeAspect="1"/>
          </p:cNvPicPr>
          <p:nvPr/>
        </p:nvPicPr>
        <p:blipFill>
          <a:blip r:embed="rId4"/>
          <a:stretch>
            <a:fillRect/>
          </a:stretch>
        </p:blipFill>
        <p:spPr>
          <a:xfrm>
            <a:off x="122830" y="1022381"/>
            <a:ext cx="12192000" cy="538215"/>
          </a:xfrm>
          <a:prstGeom prst="rect">
            <a:avLst/>
          </a:prstGeom>
        </p:spPr>
      </p:pic>
      <p:sp>
        <p:nvSpPr>
          <p:cNvPr id="6" name="Title 1">
            <a:extLst>
              <a:ext uri="{FF2B5EF4-FFF2-40B4-BE49-F238E27FC236}">
                <a16:creationId xmlns:a16="http://schemas.microsoft.com/office/drawing/2014/main" id="{797FB3AE-2203-EEAD-8639-8DF8FD611B67}"/>
              </a:ext>
            </a:extLst>
          </p:cNvPr>
          <p:cNvSpPr txBox="1">
            <a:spLocks/>
          </p:cNvSpPr>
          <p:nvPr/>
        </p:nvSpPr>
        <p:spPr>
          <a:xfrm>
            <a:off x="122830" y="76965"/>
            <a:ext cx="10228997" cy="6969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t>Hallucination/Bias  check</a:t>
            </a:r>
            <a:endParaRPr lang="en-IN" sz="2000" b="1" dirty="0"/>
          </a:p>
        </p:txBody>
      </p:sp>
      <p:pic>
        <p:nvPicPr>
          <p:cNvPr id="42" name="Picture 41">
            <a:extLst>
              <a:ext uri="{FF2B5EF4-FFF2-40B4-BE49-F238E27FC236}">
                <a16:creationId xmlns:a16="http://schemas.microsoft.com/office/drawing/2014/main" id="{9721814B-DB5E-DF10-2D76-0822C6AE4C6F}"/>
              </a:ext>
            </a:extLst>
          </p:cNvPr>
          <p:cNvPicPr>
            <a:picLocks noChangeAspect="1"/>
          </p:cNvPicPr>
          <p:nvPr/>
        </p:nvPicPr>
        <p:blipFill rotWithShape="1">
          <a:blip r:embed="rId5"/>
          <a:srcRect b="36957"/>
          <a:stretch/>
        </p:blipFill>
        <p:spPr>
          <a:xfrm>
            <a:off x="61415" y="1997631"/>
            <a:ext cx="11934967" cy="1059269"/>
          </a:xfrm>
          <a:prstGeom prst="rect">
            <a:avLst/>
          </a:prstGeom>
        </p:spPr>
      </p:pic>
      <p:sp>
        <p:nvSpPr>
          <p:cNvPr id="7" name="TextBox 6">
            <a:extLst>
              <a:ext uri="{FF2B5EF4-FFF2-40B4-BE49-F238E27FC236}">
                <a16:creationId xmlns:a16="http://schemas.microsoft.com/office/drawing/2014/main" id="{B07E6730-D7B6-B971-9867-C3B7EE5D8E45}"/>
              </a:ext>
            </a:extLst>
          </p:cNvPr>
          <p:cNvSpPr txBox="1"/>
          <p:nvPr/>
        </p:nvSpPr>
        <p:spPr>
          <a:xfrm>
            <a:off x="122830" y="1590027"/>
            <a:ext cx="3521122" cy="369332"/>
          </a:xfrm>
          <a:prstGeom prst="rect">
            <a:avLst/>
          </a:prstGeom>
          <a:noFill/>
        </p:spPr>
        <p:txBody>
          <a:bodyPr wrap="square" rtlCol="0">
            <a:spAutoFit/>
          </a:bodyPr>
          <a:lstStyle/>
          <a:p>
            <a:r>
              <a:rPr lang="en-US" sz="1800" dirty="0" err="1">
                <a:solidFill>
                  <a:srgbClr val="00B050"/>
                </a:solidFill>
              </a:rPr>
              <a:t>microsoft</a:t>
            </a:r>
            <a:r>
              <a:rPr lang="en-US" sz="1800" dirty="0">
                <a:solidFill>
                  <a:srgbClr val="00B050"/>
                </a:solidFill>
              </a:rPr>
              <a:t>/Phi-3-mini-4k-instruct </a:t>
            </a:r>
            <a:endParaRPr lang="en-IN" dirty="0">
              <a:solidFill>
                <a:srgbClr val="00B050"/>
              </a:solidFill>
            </a:endParaRPr>
          </a:p>
        </p:txBody>
      </p:sp>
      <p:sp>
        <p:nvSpPr>
          <p:cNvPr id="8" name="TextBox 7">
            <a:extLst>
              <a:ext uri="{FF2B5EF4-FFF2-40B4-BE49-F238E27FC236}">
                <a16:creationId xmlns:a16="http://schemas.microsoft.com/office/drawing/2014/main" id="{4F0726EB-5814-27A4-3210-6E3B4A3FCA55}"/>
              </a:ext>
            </a:extLst>
          </p:cNvPr>
          <p:cNvSpPr txBox="1"/>
          <p:nvPr/>
        </p:nvSpPr>
        <p:spPr>
          <a:xfrm>
            <a:off x="129653" y="4864900"/>
            <a:ext cx="6097136" cy="646331"/>
          </a:xfrm>
          <a:prstGeom prst="rect">
            <a:avLst/>
          </a:prstGeom>
          <a:noFill/>
        </p:spPr>
        <p:txBody>
          <a:bodyPr wrap="square">
            <a:spAutoFit/>
          </a:bodyPr>
          <a:lstStyle/>
          <a:p>
            <a:r>
              <a:rPr lang="en-US" sz="1800" dirty="0" err="1">
                <a:solidFill>
                  <a:srgbClr val="00B050"/>
                </a:solidFill>
              </a:rPr>
              <a:t>NousResearch</a:t>
            </a:r>
            <a:r>
              <a:rPr lang="en-US" sz="1800" dirty="0">
                <a:solidFill>
                  <a:srgbClr val="00B050"/>
                </a:solidFill>
              </a:rPr>
              <a:t>/Llama-2-7b-chat-hf </a:t>
            </a:r>
            <a:endParaRPr lang="en-IN" dirty="0">
              <a:solidFill>
                <a:srgbClr val="00B050"/>
              </a:solidFill>
            </a:endParaRPr>
          </a:p>
          <a:p>
            <a:endParaRPr lang="en-IN" dirty="0">
              <a:solidFill>
                <a:srgbClr val="00B050"/>
              </a:solidFill>
            </a:endParaRPr>
          </a:p>
        </p:txBody>
      </p:sp>
      <p:pic>
        <p:nvPicPr>
          <p:cNvPr id="10" name="Picture 9">
            <a:extLst>
              <a:ext uri="{FF2B5EF4-FFF2-40B4-BE49-F238E27FC236}">
                <a16:creationId xmlns:a16="http://schemas.microsoft.com/office/drawing/2014/main" id="{2B719099-9C5C-2208-036E-922044B4CB3F}"/>
              </a:ext>
            </a:extLst>
          </p:cNvPr>
          <p:cNvPicPr>
            <a:picLocks noChangeAspect="1"/>
          </p:cNvPicPr>
          <p:nvPr/>
        </p:nvPicPr>
        <p:blipFill>
          <a:blip r:embed="rId6"/>
          <a:stretch>
            <a:fillRect/>
          </a:stretch>
        </p:blipFill>
        <p:spPr>
          <a:xfrm>
            <a:off x="122830" y="3479184"/>
            <a:ext cx="11611422" cy="1365183"/>
          </a:xfrm>
          <a:prstGeom prst="rect">
            <a:avLst/>
          </a:prstGeom>
        </p:spPr>
      </p:pic>
      <p:sp>
        <p:nvSpPr>
          <p:cNvPr id="12" name="TextBox 11">
            <a:extLst>
              <a:ext uri="{FF2B5EF4-FFF2-40B4-BE49-F238E27FC236}">
                <a16:creationId xmlns:a16="http://schemas.microsoft.com/office/drawing/2014/main" id="{7582722B-A0E1-4B9F-8D50-15D810EEFBE7}"/>
              </a:ext>
            </a:extLst>
          </p:cNvPr>
          <p:cNvSpPr txBox="1"/>
          <p:nvPr/>
        </p:nvSpPr>
        <p:spPr>
          <a:xfrm>
            <a:off x="92122" y="3094765"/>
            <a:ext cx="6158552" cy="369332"/>
          </a:xfrm>
          <a:prstGeom prst="rect">
            <a:avLst/>
          </a:prstGeom>
          <a:noFill/>
        </p:spPr>
        <p:txBody>
          <a:bodyPr wrap="square">
            <a:spAutoFit/>
          </a:bodyPr>
          <a:lstStyle/>
          <a:p>
            <a:r>
              <a:rPr lang="en-US" sz="1800" dirty="0" err="1">
                <a:solidFill>
                  <a:srgbClr val="FF0000"/>
                </a:solidFill>
              </a:rPr>
              <a:t>TinyLlama</a:t>
            </a:r>
            <a:r>
              <a:rPr lang="en-US" sz="1800" dirty="0">
                <a:solidFill>
                  <a:srgbClr val="FF0000"/>
                </a:solidFill>
              </a:rPr>
              <a:t>/TinyLlama-1.1B-Chat-v1.0</a:t>
            </a:r>
            <a:endParaRPr lang="en-IN" dirty="0">
              <a:solidFill>
                <a:srgbClr val="FF0000"/>
              </a:solidFill>
            </a:endParaRPr>
          </a:p>
        </p:txBody>
      </p:sp>
    </p:spTree>
    <p:extLst>
      <p:ext uri="{BB962C8B-B14F-4D97-AF65-F5344CB8AC3E}">
        <p14:creationId xmlns:p14="http://schemas.microsoft.com/office/powerpoint/2010/main" val="328470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3A-9801-A6D7-5F70-D6A8268781F0}"/>
              </a:ext>
            </a:extLst>
          </p:cNvPr>
          <p:cNvSpPr>
            <a:spLocks noGrp="1"/>
          </p:cNvSpPr>
          <p:nvPr>
            <p:ph type="title"/>
          </p:nvPr>
        </p:nvSpPr>
        <p:spPr>
          <a:xfrm>
            <a:off x="367352" y="174056"/>
            <a:ext cx="10515600" cy="1325563"/>
          </a:xfrm>
        </p:spPr>
        <p:txBody>
          <a:bodyPr>
            <a:normAutofit/>
          </a:bodyPr>
          <a:lstStyle/>
          <a:p>
            <a:r>
              <a:rPr lang="en-US" sz="2800" dirty="0"/>
              <a:t>Text generation models are not suitable for chatbot.</a:t>
            </a:r>
            <a:endParaRPr lang="en-IN" sz="2800" dirty="0"/>
          </a:p>
        </p:txBody>
      </p:sp>
      <p:sp>
        <p:nvSpPr>
          <p:cNvPr id="3" name="Content Placeholder 2">
            <a:extLst>
              <a:ext uri="{FF2B5EF4-FFF2-40B4-BE49-F238E27FC236}">
                <a16:creationId xmlns:a16="http://schemas.microsoft.com/office/drawing/2014/main" id="{ECC3BFF6-3164-0399-4E31-7662EEA5844D}"/>
              </a:ext>
            </a:extLst>
          </p:cNvPr>
          <p:cNvSpPr>
            <a:spLocks noGrp="1"/>
          </p:cNvSpPr>
          <p:nvPr>
            <p:ph idx="1"/>
          </p:nvPr>
        </p:nvSpPr>
        <p:spPr>
          <a:xfrm>
            <a:off x="367352" y="1579965"/>
            <a:ext cx="10515600" cy="4351338"/>
          </a:xfrm>
        </p:spPr>
        <p:txBody>
          <a:bodyPr>
            <a:normAutofit/>
          </a:bodyPr>
          <a:lstStyle/>
          <a:p>
            <a:r>
              <a:rPr lang="en-US" sz="2000" dirty="0"/>
              <a:t>Model used: GPT2 Medium (380M params)</a:t>
            </a:r>
          </a:p>
          <a:p>
            <a:endParaRPr lang="en-US" sz="2000" dirty="0"/>
          </a:p>
          <a:p>
            <a:endParaRPr lang="en-IN" sz="2000" dirty="0"/>
          </a:p>
          <a:p>
            <a:endParaRPr lang="en-IN" sz="2000" dirty="0"/>
          </a:p>
          <a:p>
            <a:r>
              <a:rPr lang="en-US" sz="2000" dirty="0"/>
              <a:t>Model used: GPT2 Large (812 M params)</a:t>
            </a:r>
          </a:p>
          <a:p>
            <a:endParaRPr lang="en-US" sz="2000" dirty="0"/>
          </a:p>
          <a:p>
            <a:endParaRPr lang="en-IN" sz="2000" dirty="0"/>
          </a:p>
        </p:txBody>
      </p:sp>
      <p:pic>
        <p:nvPicPr>
          <p:cNvPr id="5" name="Picture 4">
            <a:extLst>
              <a:ext uri="{FF2B5EF4-FFF2-40B4-BE49-F238E27FC236}">
                <a16:creationId xmlns:a16="http://schemas.microsoft.com/office/drawing/2014/main" id="{94F0F6FF-44AA-FCDD-A328-19A2F0A3B51B}"/>
              </a:ext>
            </a:extLst>
          </p:cNvPr>
          <p:cNvPicPr>
            <a:picLocks noChangeAspect="1"/>
          </p:cNvPicPr>
          <p:nvPr/>
        </p:nvPicPr>
        <p:blipFill>
          <a:blip r:embed="rId2"/>
          <a:stretch>
            <a:fillRect/>
          </a:stretch>
        </p:blipFill>
        <p:spPr>
          <a:xfrm>
            <a:off x="478675" y="2171781"/>
            <a:ext cx="7898776" cy="762412"/>
          </a:xfrm>
          <a:prstGeom prst="rect">
            <a:avLst/>
          </a:prstGeom>
        </p:spPr>
      </p:pic>
      <p:pic>
        <p:nvPicPr>
          <p:cNvPr id="7" name="Picture 6">
            <a:extLst>
              <a:ext uri="{FF2B5EF4-FFF2-40B4-BE49-F238E27FC236}">
                <a16:creationId xmlns:a16="http://schemas.microsoft.com/office/drawing/2014/main" id="{6F5B1965-874C-B81F-EF1F-BC4E9FE4A70D}"/>
              </a:ext>
            </a:extLst>
          </p:cNvPr>
          <p:cNvPicPr>
            <a:picLocks noChangeAspect="1"/>
          </p:cNvPicPr>
          <p:nvPr/>
        </p:nvPicPr>
        <p:blipFill>
          <a:blip r:embed="rId3"/>
          <a:stretch>
            <a:fillRect/>
          </a:stretch>
        </p:blipFill>
        <p:spPr>
          <a:xfrm>
            <a:off x="531125" y="3755634"/>
            <a:ext cx="7846326" cy="846086"/>
          </a:xfrm>
          <a:prstGeom prst="rect">
            <a:avLst/>
          </a:prstGeom>
        </p:spPr>
      </p:pic>
    </p:spTree>
    <p:extLst>
      <p:ext uri="{BB962C8B-B14F-4D97-AF65-F5344CB8AC3E}">
        <p14:creationId xmlns:p14="http://schemas.microsoft.com/office/powerpoint/2010/main" val="422211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3A-9801-A6D7-5F70-D6A8268781F0}"/>
              </a:ext>
            </a:extLst>
          </p:cNvPr>
          <p:cNvSpPr>
            <a:spLocks noGrp="1"/>
          </p:cNvSpPr>
          <p:nvPr>
            <p:ph type="title"/>
          </p:nvPr>
        </p:nvSpPr>
        <p:spPr>
          <a:xfrm>
            <a:off x="421943" y="183474"/>
            <a:ext cx="10515600" cy="1325563"/>
          </a:xfrm>
        </p:spPr>
        <p:txBody>
          <a:bodyPr>
            <a:normAutofit/>
          </a:bodyPr>
          <a:lstStyle/>
          <a:p>
            <a:r>
              <a:rPr lang="en-US" sz="2800" dirty="0"/>
              <a:t>Low inference time is suitable for chatbot.</a:t>
            </a:r>
            <a:endParaRPr lang="en-IN" sz="2800" dirty="0"/>
          </a:p>
        </p:txBody>
      </p:sp>
      <p:sp>
        <p:nvSpPr>
          <p:cNvPr id="3" name="Content Placeholder 2">
            <a:extLst>
              <a:ext uri="{FF2B5EF4-FFF2-40B4-BE49-F238E27FC236}">
                <a16:creationId xmlns:a16="http://schemas.microsoft.com/office/drawing/2014/main" id="{ECC3BFF6-3164-0399-4E31-7662EEA5844D}"/>
              </a:ext>
            </a:extLst>
          </p:cNvPr>
          <p:cNvSpPr>
            <a:spLocks noGrp="1"/>
          </p:cNvSpPr>
          <p:nvPr>
            <p:ph idx="1"/>
          </p:nvPr>
        </p:nvSpPr>
        <p:spPr>
          <a:xfrm>
            <a:off x="421943" y="1607261"/>
            <a:ext cx="10515600" cy="4351338"/>
          </a:xfrm>
        </p:spPr>
        <p:txBody>
          <a:bodyPr>
            <a:normAutofit/>
          </a:bodyPr>
          <a:lstStyle/>
          <a:p>
            <a:r>
              <a:rPr lang="en-US" sz="2000" dirty="0"/>
              <a:t>Model used: Qwen2-0.5 B (380M params)</a:t>
            </a:r>
          </a:p>
          <a:p>
            <a:endParaRPr lang="en-US" sz="2000" dirty="0"/>
          </a:p>
          <a:p>
            <a:endParaRPr lang="en-IN" sz="2000" dirty="0"/>
          </a:p>
          <a:p>
            <a:endParaRPr lang="en-IN" sz="2000" dirty="0"/>
          </a:p>
          <a:p>
            <a:endParaRPr lang="en-US" sz="2000" dirty="0"/>
          </a:p>
          <a:p>
            <a:endParaRPr lang="en-IN" sz="2000" dirty="0"/>
          </a:p>
        </p:txBody>
      </p:sp>
      <p:pic>
        <p:nvPicPr>
          <p:cNvPr id="6" name="Picture 5">
            <a:extLst>
              <a:ext uri="{FF2B5EF4-FFF2-40B4-BE49-F238E27FC236}">
                <a16:creationId xmlns:a16="http://schemas.microsoft.com/office/drawing/2014/main" id="{D87A6ABD-374F-91E2-0584-3B905D35E8A4}"/>
              </a:ext>
            </a:extLst>
          </p:cNvPr>
          <p:cNvPicPr>
            <a:picLocks noChangeAspect="1"/>
          </p:cNvPicPr>
          <p:nvPr/>
        </p:nvPicPr>
        <p:blipFill>
          <a:blip r:embed="rId2"/>
          <a:stretch>
            <a:fillRect/>
          </a:stretch>
        </p:blipFill>
        <p:spPr>
          <a:xfrm>
            <a:off x="859809" y="2395181"/>
            <a:ext cx="3527945" cy="3273245"/>
          </a:xfrm>
          <a:prstGeom prst="rect">
            <a:avLst/>
          </a:prstGeom>
        </p:spPr>
      </p:pic>
    </p:spTree>
    <p:extLst>
      <p:ext uri="{BB962C8B-B14F-4D97-AF65-F5344CB8AC3E}">
        <p14:creationId xmlns:p14="http://schemas.microsoft.com/office/powerpoint/2010/main" val="109368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2F68-5EE9-5FB6-3F5F-9CF0AF11EF4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5EC141A-7AC5-2A23-909E-9E4E9856CC2F}"/>
              </a:ext>
            </a:extLst>
          </p:cNvPr>
          <p:cNvSpPr>
            <a:spLocks noGrp="1"/>
          </p:cNvSpPr>
          <p:nvPr>
            <p:ph idx="1"/>
          </p:nvPr>
        </p:nvSpPr>
        <p:spPr>
          <a:xfrm>
            <a:off x="392372" y="1743737"/>
            <a:ext cx="11358349" cy="4909545"/>
          </a:xfrm>
        </p:spPr>
        <p:txBody>
          <a:bodyPr>
            <a:normAutofit/>
          </a:bodyPr>
          <a:lstStyle/>
          <a:p>
            <a:r>
              <a:rPr lang="en-IN" dirty="0">
                <a:hlinkClick r:id="rId2"/>
              </a:rPr>
              <a:t>https://github.com/Ydv-aakash/Chat_bot</a:t>
            </a:r>
            <a:endParaRPr lang="en-IN" dirty="0"/>
          </a:p>
          <a:p>
            <a:endParaRPr lang="en-IN" dirty="0"/>
          </a:p>
          <a:p>
            <a:r>
              <a:rPr lang="en-IN" dirty="0"/>
              <a:t>Material:</a:t>
            </a:r>
          </a:p>
          <a:p>
            <a:pPr lvl="1"/>
            <a:r>
              <a:rPr lang="en-IN" dirty="0">
                <a:hlinkClick r:id="rId3"/>
              </a:rPr>
              <a:t>https://cloud.google.com/use-cases/ai-chatbot?hl=en</a:t>
            </a:r>
            <a:endParaRPr lang="en-IN" dirty="0"/>
          </a:p>
          <a:p>
            <a:pPr lvl="1"/>
            <a:r>
              <a:rPr lang="en-IN" dirty="0">
                <a:hlinkClick r:id="rId4"/>
              </a:rPr>
              <a:t>https://medium.com/discovery-at-nesta/how-to-evaluate-large-language-model-chatbots-experimenting-with-streamlit-and-prodigy-c82db9f7f8d9</a:t>
            </a:r>
            <a:endParaRPr lang="en-IN" dirty="0"/>
          </a:p>
          <a:p>
            <a:pPr lvl="1"/>
            <a:r>
              <a:rPr lang="en-IN" dirty="0">
                <a:hlinkClick r:id="rId5"/>
              </a:rPr>
              <a:t>https://huggingface.co/spaces/open-llm-leaderboard/open_llm_leaderboard</a:t>
            </a:r>
            <a:endParaRPr lang="en-IN" dirty="0"/>
          </a:p>
          <a:p>
            <a:pPr lvl="1"/>
            <a:r>
              <a:rPr lang="en-IN" dirty="0">
                <a:hlinkClick r:id="rId6"/>
              </a:rPr>
              <a:t>https://huggingface.co/microsoft/Phi-3-mini-4k-instruct</a:t>
            </a:r>
            <a:endParaRPr lang="en-IN" dirty="0"/>
          </a:p>
          <a:p>
            <a:pPr lvl="1"/>
            <a:r>
              <a:rPr lang="en-IN" dirty="0">
                <a:hlinkClick r:id="rId7"/>
              </a:rPr>
              <a:t>https://huggingface.co/TinyLlama/TinyLlama-1.1B-Chat-v1.0</a:t>
            </a:r>
            <a:endParaRPr lang="en-IN" dirty="0"/>
          </a:p>
          <a:p>
            <a:pPr lvl="1"/>
            <a:r>
              <a:rPr lang="en-IN" dirty="0"/>
              <a:t>https://huggingface.co/NousResearch/Llama-2-7b-chat-hf</a:t>
            </a:r>
          </a:p>
        </p:txBody>
      </p:sp>
    </p:spTree>
    <p:extLst>
      <p:ext uri="{BB962C8B-B14F-4D97-AF65-F5344CB8AC3E}">
        <p14:creationId xmlns:p14="http://schemas.microsoft.com/office/powerpoint/2010/main" val="405690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346C-18DE-A731-EA2F-9DABEEF54C2C}"/>
              </a:ext>
            </a:extLst>
          </p:cNvPr>
          <p:cNvSpPr>
            <a:spLocks noGrp="1"/>
          </p:cNvSpPr>
          <p:nvPr>
            <p:ph type="title"/>
          </p:nvPr>
        </p:nvSpPr>
        <p:spPr/>
        <p:txBody>
          <a:bodyPr>
            <a:normAutofit/>
          </a:bodyPr>
          <a:lstStyle/>
          <a:p>
            <a:r>
              <a:rPr lang="en-US" sz="3600" dirty="0"/>
              <a:t>Introduction</a:t>
            </a:r>
            <a:endParaRPr lang="en-IN" sz="3600" dirty="0"/>
          </a:p>
        </p:txBody>
      </p:sp>
      <p:sp>
        <p:nvSpPr>
          <p:cNvPr id="3" name="Content Placeholder 2">
            <a:extLst>
              <a:ext uri="{FF2B5EF4-FFF2-40B4-BE49-F238E27FC236}">
                <a16:creationId xmlns:a16="http://schemas.microsoft.com/office/drawing/2014/main" id="{66A9C2C4-4E51-3C10-014D-D136540E89F1}"/>
              </a:ext>
            </a:extLst>
          </p:cNvPr>
          <p:cNvSpPr>
            <a:spLocks noGrp="1"/>
          </p:cNvSpPr>
          <p:nvPr>
            <p:ph idx="1"/>
          </p:nvPr>
        </p:nvSpPr>
        <p:spPr>
          <a:xfrm>
            <a:off x="525439" y="1535373"/>
            <a:ext cx="11225283" cy="4957502"/>
          </a:xfrm>
        </p:spPr>
        <p:txBody>
          <a:bodyPr>
            <a:noAutofit/>
          </a:bodyPr>
          <a:lstStyle/>
          <a:p>
            <a:r>
              <a:rPr lang="en-US" sz="1800" b="0" i="0" dirty="0">
                <a:solidFill>
                  <a:srgbClr val="161616"/>
                </a:solidFill>
                <a:effectLst/>
                <a:highlight>
                  <a:srgbClr val="FFFFFF"/>
                </a:highlight>
              </a:rPr>
              <a:t>A chatbot is a computer program that simulates human conversation with an end user. Not all chatbots are equipped with </a:t>
            </a:r>
            <a:r>
              <a:rPr lang="en-US" sz="1800" b="0" i="0" u="none" strike="noStrike" dirty="0">
                <a:solidFill>
                  <a:srgbClr val="0062FE"/>
                </a:solidFill>
                <a:effectLst/>
                <a:highlight>
                  <a:srgbClr val="FFFFFF"/>
                </a:highlight>
              </a:rPr>
              <a:t>artificial intelligence</a:t>
            </a:r>
            <a:r>
              <a:rPr lang="en-US" sz="1800" b="0" i="0" dirty="0">
                <a:solidFill>
                  <a:srgbClr val="161616"/>
                </a:solidFill>
                <a:effectLst/>
                <a:highlight>
                  <a:srgbClr val="FFFFFF"/>
                </a:highlight>
              </a:rPr>
              <a:t> (AI), but modern chatbots increasingly use </a:t>
            </a:r>
            <a:r>
              <a:rPr lang="en-US" sz="1800" b="0" i="0" u="none" strike="noStrike" dirty="0">
                <a:solidFill>
                  <a:srgbClr val="0062FE"/>
                </a:solidFill>
                <a:effectLst/>
                <a:highlight>
                  <a:srgbClr val="FFFFFF"/>
                </a:highlight>
              </a:rPr>
              <a:t>conversational AI</a:t>
            </a:r>
            <a:r>
              <a:rPr lang="en-US" sz="1800" b="0" i="0" dirty="0">
                <a:solidFill>
                  <a:srgbClr val="161616"/>
                </a:solidFill>
                <a:effectLst/>
                <a:highlight>
                  <a:srgbClr val="FFFFFF"/>
                </a:highlight>
              </a:rPr>
              <a:t> techniques such as </a:t>
            </a:r>
            <a:r>
              <a:rPr lang="en-US" sz="1800" b="0" i="0" u="none" strike="noStrike" dirty="0">
                <a:solidFill>
                  <a:srgbClr val="0062FE"/>
                </a:solidFill>
                <a:effectLst/>
                <a:highlight>
                  <a:srgbClr val="FFFFFF"/>
                </a:highlight>
              </a:rPr>
              <a:t>natural language processing</a:t>
            </a:r>
            <a:r>
              <a:rPr lang="en-US" sz="1800" b="0" i="0" dirty="0">
                <a:solidFill>
                  <a:srgbClr val="161616"/>
                </a:solidFill>
                <a:effectLst/>
                <a:highlight>
                  <a:srgbClr val="FFFFFF"/>
                </a:highlight>
              </a:rPr>
              <a:t> (NLP) to understand user questions and automate responses to them.</a:t>
            </a:r>
          </a:p>
          <a:p>
            <a:r>
              <a:rPr lang="en-US" sz="1800" dirty="0">
                <a:solidFill>
                  <a:srgbClr val="161616"/>
                </a:solidFill>
                <a:highlight>
                  <a:srgbClr val="FFFFFF"/>
                </a:highlight>
              </a:rPr>
              <a:t>Chatbots now are no longer need to be pre-programmed with answers to set questions. It’s easier and faster to use generative AI in combination with an organization’s’ knowledge base to automatically generate answers in response to the wider range of questions.</a:t>
            </a:r>
          </a:p>
          <a:p>
            <a:r>
              <a:rPr lang="en-US" sz="1800" dirty="0">
                <a:solidFill>
                  <a:srgbClr val="161616"/>
                </a:solidFill>
                <a:highlight>
                  <a:srgbClr val="FFFFFF"/>
                </a:highlight>
              </a:rPr>
              <a:t>Gen AI chatbots can generate new content as the output in response to a user’s query without the need for human interaction. This new content can include high-quality text, images and sound based on the LLMs they are trained on. Chatbot interfaces with generative AI can recognize, summarize, translate, predict and create</a:t>
            </a:r>
          </a:p>
          <a:p>
            <a:r>
              <a:rPr lang="en-US" sz="1800" b="0" i="0" dirty="0">
                <a:solidFill>
                  <a:srgbClr val="161616"/>
                </a:solidFill>
                <a:effectLst/>
                <a:highlight>
                  <a:srgbClr val="FFFFFF"/>
                </a:highlight>
              </a:rPr>
              <a:t>Large language models (LLMs) are a category of foundation models trained on immense amounts of data making them capable of understanding and generating natural language and other types of content to perform a wide range of tasks.</a:t>
            </a:r>
          </a:p>
          <a:p>
            <a:r>
              <a:rPr lang="en-US" sz="1800" b="0" i="0" dirty="0">
                <a:solidFill>
                  <a:srgbClr val="161616"/>
                </a:solidFill>
                <a:effectLst/>
                <a:highlight>
                  <a:srgbClr val="FFFFFF"/>
                </a:highlight>
              </a:rPr>
              <a:t>They are able to do this thanks to billions of parameters that enable them to capture intricate patterns in language and perform a wide array of language-related tasks. LLMs are revolutionizing applications in various fields, from chatbots and virtual assistants to content generation, research assistance and language translation.</a:t>
            </a:r>
            <a:r>
              <a:rPr lang="en-US" sz="1800" dirty="0">
                <a:solidFill>
                  <a:srgbClr val="161616"/>
                </a:solidFill>
                <a:highlight>
                  <a:srgbClr val="FFFFFF"/>
                </a:highlight>
              </a:rPr>
              <a:t> </a:t>
            </a:r>
          </a:p>
          <a:p>
            <a:endParaRPr lang="en-US" sz="1800" dirty="0"/>
          </a:p>
        </p:txBody>
      </p:sp>
    </p:spTree>
    <p:extLst>
      <p:ext uri="{BB962C8B-B14F-4D97-AF65-F5344CB8AC3E}">
        <p14:creationId xmlns:p14="http://schemas.microsoft.com/office/powerpoint/2010/main" val="327695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FE61-327B-49B7-F179-314FEA02F566}"/>
              </a:ext>
            </a:extLst>
          </p:cNvPr>
          <p:cNvSpPr>
            <a:spLocks noGrp="1"/>
          </p:cNvSpPr>
          <p:nvPr>
            <p:ph type="title"/>
          </p:nvPr>
        </p:nvSpPr>
        <p:spPr/>
        <p:txBody>
          <a:bodyPr>
            <a:normAutofit/>
          </a:bodyPr>
          <a:lstStyle/>
          <a:p>
            <a:r>
              <a:rPr lang="en-US" sz="3600" dirty="0"/>
              <a:t>Objective</a:t>
            </a:r>
            <a:endParaRPr lang="en-IN" sz="3600" dirty="0"/>
          </a:p>
        </p:txBody>
      </p:sp>
      <p:sp>
        <p:nvSpPr>
          <p:cNvPr id="3" name="Content Placeholder 2">
            <a:extLst>
              <a:ext uri="{FF2B5EF4-FFF2-40B4-BE49-F238E27FC236}">
                <a16:creationId xmlns:a16="http://schemas.microsoft.com/office/drawing/2014/main" id="{46B050D9-DC8D-575E-B9CE-A7EB1D1E1B74}"/>
              </a:ext>
            </a:extLst>
          </p:cNvPr>
          <p:cNvSpPr>
            <a:spLocks noGrp="1"/>
          </p:cNvSpPr>
          <p:nvPr>
            <p:ph idx="1"/>
          </p:nvPr>
        </p:nvSpPr>
        <p:spPr/>
        <p:txBody>
          <a:bodyPr>
            <a:normAutofit/>
          </a:bodyPr>
          <a:lstStyle/>
          <a:p>
            <a:r>
              <a:rPr lang="en-US" sz="2000" dirty="0"/>
              <a:t>To Develop state of the art question-answering model capable of understanding and generating accurate response to a variety of user queries mimicking a human like interaction. </a:t>
            </a:r>
            <a:endParaRPr lang="en-IN" sz="2000" dirty="0"/>
          </a:p>
        </p:txBody>
      </p:sp>
    </p:spTree>
    <p:extLst>
      <p:ext uri="{BB962C8B-B14F-4D97-AF65-F5344CB8AC3E}">
        <p14:creationId xmlns:p14="http://schemas.microsoft.com/office/powerpoint/2010/main" val="118416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3A-9801-A6D7-5F70-D6A8268781F0}"/>
              </a:ext>
            </a:extLst>
          </p:cNvPr>
          <p:cNvSpPr>
            <a:spLocks noGrp="1"/>
          </p:cNvSpPr>
          <p:nvPr>
            <p:ph type="title"/>
          </p:nvPr>
        </p:nvSpPr>
        <p:spPr/>
        <p:txBody>
          <a:bodyPr>
            <a:normAutofit/>
          </a:bodyPr>
          <a:lstStyle/>
          <a:p>
            <a:r>
              <a:rPr lang="en-US" sz="2000" dirty="0"/>
              <a:t>Checklist for building chatbots utilizing LLM’s.</a:t>
            </a:r>
            <a:br>
              <a:rPr lang="en-US" sz="2000" dirty="0"/>
            </a:br>
            <a:endParaRPr lang="en-IN" sz="2000" dirty="0"/>
          </a:p>
        </p:txBody>
      </p:sp>
      <p:sp>
        <p:nvSpPr>
          <p:cNvPr id="3" name="Content Placeholder 2">
            <a:extLst>
              <a:ext uri="{FF2B5EF4-FFF2-40B4-BE49-F238E27FC236}">
                <a16:creationId xmlns:a16="http://schemas.microsoft.com/office/drawing/2014/main" id="{ECC3BFF6-3164-0399-4E31-7662EEA5844D}"/>
              </a:ext>
            </a:extLst>
          </p:cNvPr>
          <p:cNvSpPr>
            <a:spLocks noGrp="1"/>
          </p:cNvSpPr>
          <p:nvPr>
            <p:ph idx="1"/>
          </p:nvPr>
        </p:nvSpPr>
        <p:spPr>
          <a:xfrm>
            <a:off x="681251" y="1690688"/>
            <a:ext cx="10515600" cy="4351338"/>
          </a:xfrm>
        </p:spPr>
        <p:txBody>
          <a:bodyPr>
            <a:normAutofit/>
          </a:bodyPr>
          <a:lstStyle/>
          <a:p>
            <a:pPr marL="342900" indent="-342900">
              <a:buFont typeface="+mj-lt"/>
              <a:buAutoNum type="arabicPeriod"/>
            </a:pPr>
            <a:r>
              <a:rPr lang="en-IN" sz="1800" dirty="0"/>
              <a:t>Model choice (Architecture, No. of parameters, domain of data trained on)</a:t>
            </a:r>
          </a:p>
          <a:p>
            <a:pPr marL="342900" indent="-342900">
              <a:buFont typeface="+mj-lt"/>
              <a:buAutoNum type="arabicPeriod"/>
            </a:pPr>
            <a:r>
              <a:rPr lang="en-IN" sz="1800" dirty="0"/>
              <a:t>Fine tuning</a:t>
            </a:r>
          </a:p>
          <a:p>
            <a:pPr marL="342900" indent="-342900">
              <a:buFont typeface="+mj-lt"/>
              <a:buAutoNum type="arabicPeriod"/>
            </a:pPr>
            <a:r>
              <a:rPr lang="en-IN" sz="1800" dirty="0"/>
              <a:t>System architecture (GPU/CPU, storage(Azure cloud), API’s for interaction with other systems, CI/CD pipeline, scalability).</a:t>
            </a:r>
          </a:p>
          <a:p>
            <a:pPr marL="342900" indent="-342900">
              <a:buFont typeface="+mj-lt"/>
              <a:buAutoNum type="arabicPeriod"/>
            </a:pPr>
            <a:r>
              <a:rPr lang="en-IN" sz="1800" dirty="0"/>
              <a:t>Evaluation (Right metric(STS score, Rouge, BERT score), A/B testing, User feedback).</a:t>
            </a:r>
          </a:p>
          <a:p>
            <a:pPr marL="342900" indent="-342900">
              <a:buFont typeface="+mj-lt"/>
              <a:buAutoNum type="arabicPeriod"/>
            </a:pPr>
            <a:r>
              <a:rPr lang="en-IN" sz="1800" dirty="0"/>
              <a:t>Security.</a:t>
            </a:r>
          </a:p>
          <a:p>
            <a:pPr marL="342900" indent="-342900">
              <a:buFont typeface="+mj-lt"/>
              <a:buAutoNum type="arabicPeriod"/>
            </a:pPr>
            <a:r>
              <a:rPr lang="en-IN" sz="1800" dirty="0"/>
              <a:t>User experience</a:t>
            </a:r>
          </a:p>
          <a:p>
            <a:pPr marL="342900" indent="-342900">
              <a:buFont typeface="+mj-lt"/>
              <a:buAutoNum type="arabicPeriod"/>
            </a:pPr>
            <a:r>
              <a:rPr lang="en-IN" sz="1800" dirty="0"/>
              <a:t>Ethical Consideration (Bias and Fairness).  </a:t>
            </a:r>
          </a:p>
          <a:p>
            <a:pPr marL="342900" indent="-342900">
              <a:buFont typeface="+mj-lt"/>
              <a:buAutoNum type="arabicPeriod"/>
            </a:pPr>
            <a:endParaRPr lang="en-IN" sz="1800" dirty="0"/>
          </a:p>
        </p:txBody>
      </p:sp>
    </p:spTree>
    <p:extLst>
      <p:ext uri="{BB962C8B-B14F-4D97-AF65-F5344CB8AC3E}">
        <p14:creationId xmlns:p14="http://schemas.microsoft.com/office/powerpoint/2010/main" val="421777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3A-9801-A6D7-5F70-D6A8268781F0}"/>
              </a:ext>
            </a:extLst>
          </p:cNvPr>
          <p:cNvSpPr>
            <a:spLocks noGrp="1"/>
          </p:cNvSpPr>
          <p:nvPr>
            <p:ph type="title"/>
          </p:nvPr>
        </p:nvSpPr>
        <p:spPr>
          <a:xfrm>
            <a:off x="510653" y="177421"/>
            <a:ext cx="5303293" cy="1061066"/>
          </a:xfrm>
        </p:spPr>
        <p:txBody>
          <a:bodyPr>
            <a:normAutofit/>
          </a:bodyPr>
          <a:lstStyle/>
          <a:p>
            <a:r>
              <a:rPr lang="en-US" sz="2000" dirty="0"/>
              <a:t>Quora questions-answers dataset was used to test LLM’s for chatbot</a:t>
            </a:r>
            <a:endParaRPr lang="en-IN" sz="2000" dirty="0"/>
          </a:p>
        </p:txBody>
      </p:sp>
      <p:sp>
        <p:nvSpPr>
          <p:cNvPr id="3" name="Content Placeholder 2">
            <a:extLst>
              <a:ext uri="{FF2B5EF4-FFF2-40B4-BE49-F238E27FC236}">
                <a16:creationId xmlns:a16="http://schemas.microsoft.com/office/drawing/2014/main" id="{ECC3BFF6-3164-0399-4E31-7662EEA5844D}"/>
              </a:ext>
            </a:extLst>
          </p:cNvPr>
          <p:cNvSpPr>
            <a:spLocks noGrp="1"/>
          </p:cNvSpPr>
          <p:nvPr>
            <p:ph idx="1"/>
          </p:nvPr>
        </p:nvSpPr>
        <p:spPr>
          <a:xfrm>
            <a:off x="365175" y="1504902"/>
            <a:ext cx="6021977" cy="4854954"/>
          </a:xfrm>
        </p:spPr>
        <p:txBody>
          <a:bodyPr>
            <a:normAutofit/>
          </a:bodyPr>
          <a:lstStyle/>
          <a:p>
            <a:r>
              <a:rPr lang="en-US" sz="2000" dirty="0"/>
              <a:t>Total question-answer pairs: 56,402.</a:t>
            </a:r>
          </a:p>
          <a:p>
            <a:r>
              <a:rPr lang="en-US" sz="2000" dirty="0"/>
              <a:t>Total duplicated question-answer pairs: 1220.</a:t>
            </a:r>
          </a:p>
          <a:p>
            <a:r>
              <a:rPr lang="en-US" sz="2000" dirty="0"/>
              <a:t>Total unique questions: 3,234.</a:t>
            </a:r>
          </a:p>
          <a:p>
            <a:r>
              <a:rPr lang="en-US" sz="2000" dirty="0"/>
              <a:t> Number of words in answers are concentrated in 0-400 range whereas no. of words in questions limit to 50.</a:t>
            </a:r>
          </a:p>
          <a:p>
            <a:r>
              <a:rPr lang="en-US" sz="2000" dirty="0"/>
              <a:t>Most answers belong to News category(17%), followed by daily life questions(15%),science and technology(15%),Business and entrepreneurship (12%).  </a:t>
            </a:r>
            <a:endParaRPr lang="en-IN" sz="2000" dirty="0"/>
          </a:p>
        </p:txBody>
      </p:sp>
      <p:pic>
        <p:nvPicPr>
          <p:cNvPr id="5" name="Picture 4">
            <a:extLst>
              <a:ext uri="{FF2B5EF4-FFF2-40B4-BE49-F238E27FC236}">
                <a16:creationId xmlns:a16="http://schemas.microsoft.com/office/drawing/2014/main" id="{006B2FF1-A058-EA1E-3430-3409AD41F906}"/>
              </a:ext>
            </a:extLst>
          </p:cNvPr>
          <p:cNvPicPr>
            <a:picLocks noChangeAspect="1"/>
          </p:cNvPicPr>
          <p:nvPr/>
        </p:nvPicPr>
        <p:blipFill>
          <a:blip r:embed="rId2"/>
          <a:stretch>
            <a:fillRect/>
          </a:stretch>
        </p:blipFill>
        <p:spPr>
          <a:xfrm>
            <a:off x="6058681" y="741600"/>
            <a:ext cx="3205353" cy="2082752"/>
          </a:xfrm>
          <a:prstGeom prst="rect">
            <a:avLst/>
          </a:prstGeom>
        </p:spPr>
      </p:pic>
      <p:pic>
        <p:nvPicPr>
          <p:cNvPr id="7" name="Picture 6">
            <a:extLst>
              <a:ext uri="{FF2B5EF4-FFF2-40B4-BE49-F238E27FC236}">
                <a16:creationId xmlns:a16="http://schemas.microsoft.com/office/drawing/2014/main" id="{634EC47D-5824-B943-9CAB-6A1796B6D598}"/>
              </a:ext>
            </a:extLst>
          </p:cNvPr>
          <p:cNvPicPr>
            <a:picLocks noChangeAspect="1"/>
          </p:cNvPicPr>
          <p:nvPr/>
        </p:nvPicPr>
        <p:blipFill>
          <a:blip r:embed="rId3"/>
          <a:stretch>
            <a:fillRect/>
          </a:stretch>
        </p:blipFill>
        <p:spPr>
          <a:xfrm>
            <a:off x="9066450" y="741600"/>
            <a:ext cx="3077571" cy="2082752"/>
          </a:xfrm>
          <a:prstGeom prst="rect">
            <a:avLst/>
          </a:prstGeom>
        </p:spPr>
      </p:pic>
      <p:pic>
        <p:nvPicPr>
          <p:cNvPr id="14" name="Picture 13">
            <a:extLst>
              <a:ext uri="{FF2B5EF4-FFF2-40B4-BE49-F238E27FC236}">
                <a16:creationId xmlns:a16="http://schemas.microsoft.com/office/drawing/2014/main" id="{0F18A9F3-5E1A-9365-E634-455B7ED0E599}"/>
              </a:ext>
            </a:extLst>
          </p:cNvPr>
          <p:cNvPicPr>
            <a:picLocks noChangeAspect="1"/>
          </p:cNvPicPr>
          <p:nvPr/>
        </p:nvPicPr>
        <p:blipFill>
          <a:blip r:embed="rId4"/>
          <a:stretch>
            <a:fillRect/>
          </a:stretch>
        </p:blipFill>
        <p:spPr>
          <a:xfrm>
            <a:off x="6058681" y="3237931"/>
            <a:ext cx="6085340" cy="3044553"/>
          </a:xfrm>
          <a:prstGeom prst="rect">
            <a:avLst/>
          </a:prstGeom>
        </p:spPr>
      </p:pic>
    </p:spTree>
    <p:extLst>
      <p:ext uri="{BB962C8B-B14F-4D97-AF65-F5344CB8AC3E}">
        <p14:creationId xmlns:p14="http://schemas.microsoft.com/office/powerpoint/2010/main" val="49842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2FD7-F55E-9B0E-DC88-A91CEF8AC144}"/>
              </a:ext>
            </a:extLst>
          </p:cNvPr>
          <p:cNvSpPr>
            <a:spLocks noGrp="1"/>
          </p:cNvSpPr>
          <p:nvPr>
            <p:ph type="title"/>
          </p:nvPr>
        </p:nvSpPr>
        <p:spPr>
          <a:xfrm>
            <a:off x="264995" y="317359"/>
            <a:ext cx="3767919" cy="1325563"/>
          </a:xfrm>
        </p:spPr>
        <p:txBody>
          <a:bodyPr/>
          <a:lstStyle/>
          <a:p>
            <a:r>
              <a:rPr lang="en-US" dirty="0"/>
              <a:t>Model Testing</a:t>
            </a:r>
            <a:endParaRPr lang="en-IN" dirty="0"/>
          </a:p>
        </p:txBody>
      </p:sp>
      <p:sp>
        <p:nvSpPr>
          <p:cNvPr id="4" name="Title 1">
            <a:extLst>
              <a:ext uri="{FF2B5EF4-FFF2-40B4-BE49-F238E27FC236}">
                <a16:creationId xmlns:a16="http://schemas.microsoft.com/office/drawing/2014/main" id="{9048DAAC-C941-95A2-F846-AC56C064FC40}"/>
              </a:ext>
            </a:extLst>
          </p:cNvPr>
          <p:cNvSpPr txBox="1">
            <a:spLocks/>
          </p:cNvSpPr>
          <p:nvPr/>
        </p:nvSpPr>
        <p:spPr>
          <a:xfrm>
            <a:off x="264995" y="1431926"/>
            <a:ext cx="8790295" cy="3133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1. </a:t>
            </a:r>
            <a:r>
              <a:rPr lang="en-US" sz="2800" dirty="0" err="1"/>
              <a:t>microsoft</a:t>
            </a:r>
            <a:r>
              <a:rPr lang="en-US" sz="2800" dirty="0"/>
              <a:t>/Phi-3-mini-4k-instruct (3.82B params).</a:t>
            </a:r>
          </a:p>
          <a:p>
            <a:r>
              <a:rPr lang="en-US" sz="2800" dirty="0"/>
              <a:t>2. </a:t>
            </a:r>
            <a:r>
              <a:rPr lang="en-US" sz="2800" dirty="0" err="1"/>
              <a:t>TinyLlama</a:t>
            </a:r>
            <a:r>
              <a:rPr lang="en-US" sz="2800" dirty="0"/>
              <a:t>/TinyLlama-1.1B-Chat-v1.0 (1.1B params).</a:t>
            </a:r>
          </a:p>
          <a:p>
            <a:r>
              <a:rPr lang="en-US" sz="2800" dirty="0"/>
              <a:t>3. </a:t>
            </a:r>
            <a:r>
              <a:rPr lang="en-US" sz="2800" dirty="0" err="1"/>
              <a:t>NousResearch</a:t>
            </a:r>
            <a:r>
              <a:rPr lang="en-US" sz="2800" dirty="0"/>
              <a:t>/Llama-2-7b-chat-hf (6.7B params).</a:t>
            </a:r>
          </a:p>
          <a:p>
            <a:r>
              <a:rPr lang="en-US" sz="2800" dirty="0"/>
              <a:t>4. GPT 2</a:t>
            </a:r>
          </a:p>
          <a:p>
            <a:endParaRPr lang="en-US" sz="2800" dirty="0"/>
          </a:p>
        </p:txBody>
      </p:sp>
    </p:spTree>
    <p:extLst>
      <p:ext uri="{BB962C8B-B14F-4D97-AF65-F5344CB8AC3E}">
        <p14:creationId xmlns:p14="http://schemas.microsoft.com/office/powerpoint/2010/main" val="334132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DE8B4-5DAF-B627-0114-F29FB143E492}"/>
              </a:ext>
            </a:extLst>
          </p:cNvPr>
          <p:cNvSpPr>
            <a:spLocks noGrp="1"/>
          </p:cNvSpPr>
          <p:nvPr>
            <p:ph idx="1"/>
          </p:nvPr>
        </p:nvSpPr>
        <p:spPr>
          <a:xfrm>
            <a:off x="258171" y="895077"/>
            <a:ext cx="10515600" cy="5573962"/>
          </a:xfrm>
        </p:spPr>
        <p:txBody>
          <a:bodyPr>
            <a:normAutofit/>
          </a:bodyPr>
          <a:lstStyle/>
          <a:p>
            <a:r>
              <a:rPr lang="en-US" sz="2000" dirty="0"/>
              <a:t>Model: </a:t>
            </a:r>
            <a:r>
              <a:rPr lang="en-US" sz="2000" dirty="0" err="1"/>
              <a:t>microsoft</a:t>
            </a:r>
            <a:r>
              <a:rPr lang="en-US" sz="2000" dirty="0"/>
              <a:t>/Phi-3-mini-4k-instruct (3.82B params)</a:t>
            </a:r>
          </a:p>
          <a:p>
            <a:r>
              <a:rPr lang="en-US" sz="2000" dirty="0"/>
              <a:t>Test dataset: Quora question-answer dataset (sample: 50 Questions)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err="1"/>
              <a:t>STS_score</a:t>
            </a:r>
            <a:r>
              <a:rPr lang="en-US" sz="2000" dirty="0"/>
              <a:t>: Min (-0.02), Max (0.91), Mean(0.56) </a:t>
            </a:r>
          </a:p>
          <a:p>
            <a:endParaRPr lang="en-US" sz="2000" dirty="0"/>
          </a:p>
          <a:p>
            <a:r>
              <a:rPr lang="en-US" sz="2000" dirty="0"/>
              <a:t>Answers are almost correct and relevant.</a:t>
            </a:r>
          </a:p>
          <a:p>
            <a:r>
              <a:rPr lang="en-IN" sz="2000" dirty="0"/>
              <a:t>Drawback: </a:t>
            </a:r>
          </a:p>
          <a:p>
            <a:pPr lvl="1"/>
            <a:r>
              <a:rPr lang="en-IN" sz="1600" dirty="0"/>
              <a:t>High </a:t>
            </a:r>
            <a:r>
              <a:rPr lang="en-IN" sz="1600" dirty="0" err="1"/>
              <a:t>sts</a:t>
            </a:r>
            <a:r>
              <a:rPr lang="en-IN" sz="1600" dirty="0"/>
              <a:t> score does not mean answer is correct.</a:t>
            </a:r>
          </a:p>
          <a:p>
            <a:pPr lvl="1"/>
            <a:r>
              <a:rPr lang="en-IN" sz="1600" dirty="0"/>
              <a:t>Human chat experience is missing. </a:t>
            </a:r>
            <a:endParaRPr lang="en-IN" sz="1200" dirty="0"/>
          </a:p>
          <a:p>
            <a:endParaRPr lang="en-IN" sz="2000" dirty="0"/>
          </a:p>
        </p:txBody>
      </p:sp>
      <p:graphicFrame>
        <p:nvGraphicFramePr>
          <p:cNvPr id="4" name="Table 3">
            <a:extLst>
              <a:ext uri="{FF2B5EF4-FFF2-40B4-BE49-F238E27FC236}">
                <a16:creationId xmlns:a16="http://schemas.microsoft.com/office/drawing/2014/main" id="{22F9D26C-E4ED-F638-8E9F-2DD5B4C55F77}"/>
              </a:ext>
            </a:extLst>
          </p:cNvPr>
          <p:cNvGraphicFramePr>
            <a:graphicFrameLocks noGrp="1"/>
          </p:cNvGraphicFramePr>
          <p:nvPr>
            <p:extLst>
              <p:ext uri="{D42A27DB-BD31-4B8C-83A1-F6EECF244321}">
                <p14:modId xmlns:p14="http://schemas.microsoft.com/office/powerpoint/2010/main" val="3931817096"/>
              </p:ext>
            </p:extLst>
          </p:nvPr>
        </p:nvGraphicFramePr>
        <p:xfrm>
          <a:off x="425366" y="1611585"/>
          <a:ext cx="7500964" cy="2297478"/>
        </p:xfrm>
        <a:graphic>
          <a:graphicData uri="http://schemas.openxmlformats.org/drawingml/2006/table">
            <a:tbl>
              <a:tblPr firstRow="1" bandRow="1">
                <a:tableStyleId>{5C22544A-7EE6-4342-B048-85BDC9FD1C3A}</a:tableStyleId>
              </a:tblPr>
              <a:tblGrid>
                <a:gridCol w="1304734">
                  <a:extLst>
                    <a:ext uri="{9D8B030D-6E8A-4147-A177-3AD203B41FA5}">
                      <a16:colId xmlns:a16="http://schemas.microsoft.com/office/drawing/2014/main" val="3624450324"/>
                    </a:ext>
                  </a:extLst>
                </a:gridCol>
                <a:gridCol w="774636">
                  <a:extLst>
                    <a:ext uri="{9D8B030D-6E8A-4147-A177-3AD203B41FA5}">
                      <a16:colId xmlns:a16="http://schemas.microsoft.com/office/drawing/2014/main" val="3153714140"/>
                    </a:ext>
                  </a:extLst>
                </a:gridCol>
                <a:gridCol w="687759">
                  <a:extLst>
                    <a:ext uri="{9D8B030D-6E8A-4147-A177-3AD203B41FA5}">
                      <a16:colId xmlns:a16="http://schemas.microsoft.com/office/drawing/2014/main" val="3126148692"/>
                    </a:ext>
                  </a:extLst>
                </a:gridCol>
                <a:gridCol w="550208">
                  <a:extLst>
                    <a:ext uri="{9D8B030D-6E8A-4147-A177-3AD203B41FA5}">
                      <a16:colId xmlns:a16="http://schemas.microsoft.com/office/drawing/2014/main" val="2554635598"/>
                    </a:ext>
                  </a:extLst>
                </a:gridCol>
                <a:gridCol w="832551">
                  <a:extLst>
                    <a:ext uri="{9D8B030D-6E8A-4147-A177-3AD203B41FA5}">
                      <a16:colId xmlns:a16="http://schemas.microsoft.com/office/drawing/2014/main" val="3132633594"/>
                    </a:ext>
                  </a:extLst>
                </a:gridCol>
                <a:gridCol w="600887">
                  <a:extLst>
                    <a:ext uri="{9D8B030D-6E8A-4147-A177-3AD203B41FA5}">
                      <a16:colId xmlns:a16="http://schemas.microsoft.com/office/drawing/2014/main" val="690504431"/>
                    </a:ext>
                  </a:extLst>
                </a:gridCol>
                <a:gridCol w="680520">
                  <a:extLst>
                    <a:ext uri="{9D8B030D-6E8A-4147-A177-3AD203B41FA5}">
                      <a16:colId xmlns:a16="http://schemas.microsoft.com/office/drawing/2014/main" val="594616481"/>
                    </a:ext>
                  </a:extLst>
                </a:gridCol>
                <a:gridCol w="666042">
                  <a:extLst>
                    <a:ext uri="{9D8B030D-6E8A-4147-A177-3AD203B41FA5}">
                      <a16:colId xmlns:a16="http://schemas.microsoft.com/office/drawing/2014/main" val="1330002341"/>
                    </a:ext>
                  </a:extLst>
                </a:gridCol>
                <a:gridCol w="608124">
                  <a:extLst>
                    <a:ext uri="{9D8B030D-6E8A-4147-A177-3AD203B41FA5}">
                      <a16:colId xmlns:a16="http://schemas.microsoft.com/office/drawing/2014/main" val="1780579672"/>
                    </a:ext>
                  </a:extLst>
                </a:gridCol>
                <a:gridCol w="795503">
                  <a:extLst>
                    <a:ext uri="{9D8B030D-6E8A-4147-A177-3AD203B41FA5}">
                      <a16:colId xmlns:a16="http://schemas.microsoft.com/office/drawing/2014/main" val="1458862074"/>
                    </a:ext>
                  </a:extLst>
                </a:gridCol>
              </a:tblGrid>
              <a:tr h="271192">
                <a:tc>
                  <a:txBody>
                    <a:bodyPr/>
                    <a:lstStyle/>
                    <a:p>
                      <a:endParaRPr lang="en-IN" sz="1400" dirty="0"/>
                    </a:p>
                  </a:txBody>
                  <a:tcPr/>
                </a:tc>
                <a:tc gridSpan="3">
                  <a:txBody>
                    <a:bodyPr/>
                    <a:lstStyle/>
                    <a:p>
                      <a:r>
                        <a:rPr lang="en-US" sz="1400" dirty="0"/>
                        <a:t>Precision</a:t>
                      </a:r>
                      <a:endParaRPr lang="en-IN" sz="1400" dirty="0"/>
                    </a:p>
                  </a:txBody>
                  <a:tcPr/>
                </a:tc>
                <a:tc hMerge="1">
                  <a:txBody>
                    <a:bodyPr/>
                    <a:lstStyle/>
                    <a:p>
                      <a:endParaRPr lang="en-IN"/>
                    </a:p>
                  </a:txBody>
                  <a:tcPr/>
                </a:tc>
                <a:tc hMerge="1">
                  <a:txBody>
                    <a:bodyPr/>
                    <a:lstStyle/>
                    <a:p>
                      <a:endParaRPr lang="en-IN"/>
                    </a:p>
                  </a:txBody>
                  <a:tcPr/>
                </a:tc>
                <a:tc gridSpan="3">
                  <a:txBody>
                    <a:bodyPr/>
                    <a:lstStyle/>
                    <a:p>
                      <a:r>
                        <a:rPr lang="en-US" sz="1400" dirty="0"/>
                        <a:t>Recall</a:t>
                      </a:r>
                    </a:p>
                  </a:txBody>
                  <a:tcPr/>
                </a:tc>
                <a:tc hMerge="1">
                  <a:txBody>
                    <a:bodyPr/>
                    <a:lstStyle/>
                    <a:p>
                      <a:endParaRPr lang="en-IN"/>
                    </a:p>
                  </a:txBody>
                  <a:tcPr/>
                </a:tc>
                <a:tc hMerge="1">
                  <a:txBody>
                    <a:bodyPr/>
                    <a:lstStyle/>
                    <a:p>
                      <a:endParaRPr lang="en-IN"/>
                    </a:p>
                  </a:txBody>
                  <a:tcPr/>
                </a:tc>
                <a:tc gridSpan="3">
                  <a:txBody>
                    <a:bodyPr/>
                    <a:lstStyle/>
                    <a:p>
                      <a:r>
                        <a:rPr lang="en-US" sz="1400" dirty="0"/>
                        <a:t>F1</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30154072"/>
                  </a:ext>
                </a:extLst>
              </a:tr>
              <a:tr h="461026">
                <a:tc>
                  <a:txBody>
                    <a:bodyPr/>
                    <a:lstStyle/>
                    <a:p>
                      <a:r>
                        <a:rPr lang="en-US" sz="1400" dirty="0"/>
                        <a:t>Metric</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extLst>
                  <a:ext uri="{0D108BD9-81ED-4DB2-BD59-A6C34878D82A}">
                    <a16:rowId xmlns:a16="http://schemas.microsoft.com/office/drawing/2014/main" val="3265943413"/>
                  </a:ext>
                </a:extLst>
              </a:tr>
              <a:tr h="301707">
                <a:tc>
                  <a:txBody>
                    <a:bodyPr/>
                    <a:lstStyle/>
                    <a:p>
                      <a:r>
                        <a:rPr lang="en-US" sz="1400" dirty="0"/>
                        <a:t>Rouge1</a:t>
                      </a:r>
                      <a:endParaRPr lang="en-IN" sz="1400" dirty="0"/>
                    </a:p>
                  </a:txBody>
                  <a:tcPr/>
                </a:tc>
                <a:tc>
                  <a:txBody>
                    <a:bodyPr/>
                    <a:lstStyle/>
                    <a:p>
                      <a:r>
                        <a:rPr lang="en-US" sz="1400" dirty="0"/>
                        <a:t>0.2</a:t>
                      </a:r>
                      <a:endParaRPr lang="en-IN" sz="1400" dirty="0"/>
                    </a:p>
                  </a:txBody>
                  <a:tcPr/>
                </a:tc>
                <a:tc>
                  <a:txBody>
                    <a:bodyPr/>
                    <a:lstStyle/>
                    <a:p>
                      <a:r>
                        <a:rPr lang="en-US" sz="1400" dirty="0"/>
                        <a:t>0</a:t>
                      </a:r>
                      <a:endParaRPr lang="en-IN" sz="1400" dirty="0"/>
                    </a:p>
                  </a:txBody>
                  <a:tcPr/>
                </a:tc>
                <a:tc>
                  <a:txBody>
                    <a:bodyPr/>
                    <a:lstStyle/>
                    <a:p>
                      <a:r>
                        <a:rPr lang="en-US" sz="1400" dirty="0"/>
                        <a:t>0.6</a:t>
                      </a:r>
                      <a:endParaRPr lang="en-IN" sz="1400" dirty="0"/>
                    </a:p>
                  </a:txBody>
                  <a:tcPr/>
                </a:tc>
                <a:tc>
                  <a:txBody>
                    <a:bodyPr/>
                    <a:lstStyle/>
                    <a:p>
                      <a:r>
                        <a:rPr lang="en-US" sz="1400" dirty="0"/>
                        <a:t>0.3</a:t>
                      </a:r>
                      <a:endParaRPr lang="en-IN" sz="1400" dirty="0"/>
                    </a:p>
                  </a:txBody>
                  <a:tcPr/>
                </a:tc>
                <a:tc>
                  <a:txBody>
                    <a:bodyPr/>
                    <a:lstStyle/>
                    <a:p>
                      <a:r>
                        <a:rPr lang="en-US" sz="1400" dirty="0"/>
                        <a:t>0</a:t>
                      </a:r>
                      <a:endParaRPr lang="en-IN" sz="1400" dirty="0"/>
                    </a:p>
                  </a:txBody>
                  <a:tcPr/>
                </a:tc>
                <a:tc>
                  <a:txBody>
                    <a:bodyPr/>
                    <a:lstStyle/>
                    <a:p>
                      <a:r>
                        <a:rPr lang="en-US" sz="1400" dirty="0"/>
                        <a:t>1</a:t>
                      </a:r>
                      <a:endParaRPr lang="en-IN" sz="1400" dirty="0"/>
                    </a:p>
                  </a:txBody>
                  <a:tcPr/>
                </a:tc>
                <a:tc>
                  <a:txBody>
                    <a:bodyPr/>
                    <a:lstStyle/>
                    <a:p>
                      <a:r>
                        <a:rPr lang="en-US" sz="1400" dirty="0"/>
                        <a:t>0.17</a:t>
                      </a:r>
                      <a:endParaRPr lang="en-IN" sz="1400" dirty="0"/>
                    </a:p>
                  </a:txBody>
                  <a:tcPr/>
                </a:tc>
                <a:tc>
                  <a:txBody>
                    <a:bodyPr/>
                    <a:lstStyle/>
                    <a:p>
                      <a:r>
                        <a:rPr lang="en-US" sz="1400" dirty="0"/>
                        <a:t>0</a:t>
                      </a:r>
                      <a:endParaRPr lang="en-IN" sz="1400" dirty="0"/>
                    </a:p>
                  </a:txBody>
                  <a:tcPr/>
                </a:tc>
                <a:tc>
                  <a:txBody>
                    <a:bodyPr/>
                    <a:lstStyle/>
                    <a:p>
                      <a:r>
                        <a:rPr lang="en-US" sz="1400" dirty="0"/>
                        <a:t>0.47</a:t>
                      </a:r>
                      <a:endParaRPr lang="en-IN" sz="1400" dirty="0"/>
                    </a:p>
                  </a:txBody>
                  <a:tcPr/>
                </a:tc>
                <a:extLst>
                  <a:ext uri="{0D108BD9-81ED-4DB2-BD59-A6C34878D82A}">
                    <a16:rowId xmlns:a16="http://schemas.microsoft.com/office/drawing/2014/main" val="1408530239"/>
                  </a:ext>
                </a:extLst>
              </a:tr>
              <a:tr h="461026">
                <a:tc>
                  <a:txBody>
                    <a:bodyPr/>
                    <a:lstStyle/>
                    <a:p>
                      <a:r>
                        <a:rPr lang="en-US" sz="1400" dirty="0"/>
                        <a:t>Rouge2</a:t>
                      </a:r>
                    </a:p>
                  </a:txBody>
                  <a:tcPr/>
                </a:tc>
                <a:tc>
                  <a:txBody>
                    <a:bodyPr/>
                    <a:lstStyle/>
                    <a:p>
                      <a:r>
                        <a:rPr lang="en-US" sz="1400" dirty="0"/>
                        <a:t>0.03</a:t>
                      </a:r>
                      <a:endParaRPr lang="en-IN" sz="1400" dirty="0"/>
                    </a:p>
                  </a:txBody>
                  <a:tcPr/>
                </a:tc>
                <a:tc>
                  <a:txBody>
                    <a:bodyPr/>
                    <a:lstStyle/>
                    <a:p>
                      <a:r>
                        <a:rPr lang="en-US" sz="1400" dirty="0"/>
                        <a:t>0</a:t>
                      </a:r>
                      <a:endParaRPr lang="en-IN" sz="1400" dirty="0"/>
                    </a:p>
                  </a:txBody>
                  <a:tcPr/>
                </a:tc>
                <a:tc>
                  <a:txBody>
                    <a:bodyPr/>
                    <a:lstStyle/>
                    <a:p>
                      <a:r>
                        <a:rPr lang="en-US" sz="1400" dirty="0"/>
                        <a:t>0.2</a:t>
                      </a:r>
                      <a:endParaRPr lang="en-IN" sz="1400" dirty="0"/>
                    </a:p>
                  </a:txBody>
                  <a:tcPr/>
                </a:tc>
                <a:tc>
                  <a:txBody>
                    <a:bodyPr/>
                    <a:lstStyle/>
                    <a:p>
                      <a:r>
                        <a:rPr lang="en-US" sz="1400" dirty="0"/>
                        <a:t>0.05</a:t>
                      </a:r>
                      <a:endParaRPr lang="en-IN" sz="1400" dirty="0"/>
                    </a:p>
                  </a:txBody>
                  <a:tcPr/>
                </a:tc>
                <a:tc>
                  <a:txBody>
                    <a:bodyPr/>
                    <a:lstStyle/>
                    <a:p>
                      <a:r>
                        <a:rPr lang="en-US" sz="1400" dirty="0"/>
                        <a:t>0</a:t>
                      </a:r>
                      <a:endParaRPr lang="en-IN" sz="1400" dirty="0"/>
                    </a:p>
                  </a:txBody>
                  <a:tcPr/>
                </a:tc>
                <a:tc>
                  <a:txBody>
                    <a:bodyPr/>
                    <a:lstStyle/>
                    <a:p>
                      <a:r>
                        <a:rPr lang="en-US" sz="1400" dirty="0"/>
                        <a:t>0.4</a:t>
                      </a:r>
                      <a:endParaRPr lang="en-IN" sz="1400" dirty="0"/>
                    </a:p>
                  </a:txBody>
                  <a:tcPr/>
                </a:tc>
                <a:tc>
                  <a:txBody>
                    <a:bodyPr/>
                    <a:lstStyle/>
                    <a:p>
                      <a:r>
                        <a:rPr lang="en-US" sz="1400" dirty="0"/>
                        <a:t>0.027</a:t>
                      </a:r>
                      <a:endParaRPr lang="en-IN" sz="1400" dirty="0"/>
                    </a:p>
                  </a:txBody>
                  <a:tcPr/>
                </a:tc>
                <a:tc>
                  <a:txBody>
                    <a:bodyPr/>
                    <a:lstStyle/>
                    <a:p>
                      <a:r>
                        <a:rPr lang="en-US" sz="1400" dirty="0"/>
                        <a:t>0</a:t>
                      </a:r>
                      <a:endParaRPr lang="en-IN" sz="1400" dirty="0"/>
                    </a:p>
                  </a:txBody>
                  <a:tcPr/>
                </a:tc>
                <a:tc>
                  <a:txBody>
                    <a:bodyPr/>
                    <a:lstStyle/>
                    <a:p>
                      <a:r>
                        <a:rPr lang="en-US" sz="1400" dirty="0"/>
                        <a:t>0.12</a:t>
                      </a:r>
                      <a:endParaRPr lang="en-IN" sz="1400" dirty="0"/>
                    </a:p>
                  </a:txBody>
                  <a:tcPr/>
                </a:tc>
                <a:extLst>
                  <a:ext uri="{0D108BD9-81ED-4DB2-BD59-A6C34878D82A}">
                    <a16:rowId xmlns:a16="http://schemas.microsoft.com/office/drawing/2014/main" val="2801530338"/>
                  </a:ext>
                </a:extLst>
              </a:tr>
              <a:tr h="301707">
                <a:tc>
                  <a:txBody>
                    <a:bodyPr/>
                    <a:lstStyle/>
                    <a:p>
                      <a:r>
                        <a:rPr lang="en-US" sz="1400" dirty="0"/>
                        <a:t>RougeL</a:t>
                      </a:r>
                      <a:endParaRPr lang="en-IN" sz="1400" dirty="0"/>
                    </a:p>
                  </a:txBody>
                  <a:tcPr/>
                </a:tc>
                <a:tc>
                  <a:txBody>
                    <a:bodyPr/>
                    <a:lstStyle/>
                    <a:p>
                      <a:r>
                        <a:rPr lang="en-US" sz="1400" dirty="0"/>
                        <a:t>0.12</a:t>
                      </a:r>
                      <a:endParaRPr lang="en-IN" sz="1400" dirty="0"/>
                    </a:p>
                  </a:txBody>
                  <a:tcPr/>
                </a:tc>
                <a:tc>
                  <a:txBody>
                    <a:bodyPr/>
                    <a:lstStyle/>
                    <a:p>
                      <a:r>
                        <a:rPr lang="en-US" sz="1400" dirty="0"/>
                        <a:t>0</a:t>
                      </a:r>
                      <a:endParaRPr lang="en-IN" sz="1400" dirty="0"/>
                    </a:p>
                  </a:txBody>
                  <a:tcPr/>
                </a:tc>
                <a:tc>
                  <a:txBody>
                    <a:bodyPr/>
                    <a:lstStyle/>
                    <a:p>
                      <a:r>
                        <a:rPr lang="en-US" sz="1400" dirty="0"/>
                        <a:t>0.5</a:t>
                      </a:r>
                      <a:endParaRPr lang="en-IN" sz="1400" dirty="0"/>
                    </a:p>
                  </a:txBody>
                  <a:tcPr/>
                </a:tc>
                <a:tc>
                  <a:txBody>
                    <a:bodyPr/>
                    <a:lstStyle/>
                    <a:p>
                      <a:r>
                        <a:rPr lang="en-US" sz="1400" dirty="0"/>
                        <a:t>0.21</a:t>
                      </a:r>
                      <a:endParaRPr lang="en-IN" sz="1400" dirty="0"/>
                    </a:p>
                  </a:txBody>
                  <a:tcPr/>
                </a:tc>
                <a:tc>
                  <a:txBody>
                    <a:bodyPr/>
                    <a:lstStyle/>
                    <a:p>
                      <a:r>
                        <a:rPr lang="en-US" sz="1400" dirty="0"/>
                        <a:t>0</a:t>
                      </a:r>
                      <a:endParaRPr lang="en-IN" sz="1400" dirty="0"/>
                    </a:p>
                  </a:txBody>
                  <a:tcPr/>
                </a:tc>
                <a:tc>
                  <a:txBody>
                    <a:bodyPr/>
                    <a:lstStyle/>
                    <a:p>
                      <a:r>
                        <a:rPr lang="en-US" sz="1400" dirty="0"/>
                        <a:t>0.8</a:t>
                      </a:r>
                      <a:endParaRPr lang="en-IN" sz="1400" dirty="0"/>
                    </a:p>
                  </a:txBody>
                  <a:tcPr/>
                </a:tc>
                <a:tc>
                  <a:txBody>
                    <a:bodyPr/>
                    <a:lstStyle/>
                    <a:p>
                      <a:r>
                        <a:rPr lang="en-US" sz="1400" dirty="0"/>
                        <a:t>0.1</a:t>
                      </a:r>
                      <a:endParaRPr lang="en-IN" sz="1400" dirty="0"/>
                    </a:p>
                  </a:txBody>
                  <a:tcPr/>
                </a:tc>
                <a:tc>
                  <a:txBody>
                    <a:bodyPr/>
                    <a:lstStyle/>
                    <a:p>
                      <a:r>
                        <a:rPr lang="en-US" sz="1400" dirty="0"/>
                        <a:t>0</a:t>
                      </a:r>
                      <a:endParaRPr lang="en-IN" sz="1400" dirty="0"/>
                    </a:p>
                  </a:txBody>
                  <a:tcPr/>
                </a:tc>
                <a:tc>
                  <a:txBody>
                    <a:bodyPr/>
                    <a:lstStyle/>
                    <a:p>
                      <a:r>
                        <a:rPr lang="en-US" sz="1400" dirty="0"/>
                        <a:t>0.25</a:t>
                      </a:r>
                      <a:endParaRPr lang="en-IN" sz="1400" dirty="0"/>
                    </a:p>
                  </a:txBody>
                  <a:tcPr/>
                </a:tc>
                <a:extLst>
                  <a:ext uri="{0D108BD9-81ED-4DB2-BD59-A6C34878D82A}">
                    <a16:rowId xmlns:a16="http://schemas.microsoft.com/office/drawing/2014/main" val="2618483189"/>
                  </a:ext>
                </a:extLst>
              </a:tr>
              <a:tr h="461026">
                <a:tc>
                  <a:txBody>
                    <a:bodyPr/>
                    <a:lstStyle/>
                    <a:p>
                      <a:r>
                        <a:rPr lang="en-US" sz="1400" dirty="0" err="1"/>
                        <a:t>Bert_score</a:t>
                      </a:r>
                      <a:r>
                        <a:rPr lang="en-US" sz="1400" dirty="0"/>
                        <a:t> </a:t>
                      </a:r>
                      <a:endParaRPr lang="en-IN" sz="1400" dirty="0"/>
                    </a:p>
                  </a:txBody>
                  <a:tcPr/>
                </a:tc>
                <a:tc>
                  <a:txBody>
                    <a:bodyPr/>
                    <a:lstStyle/>
                    <a:p>
                      <a:r>
                        <a:rPr lang="en-US" sz="1400" dirty="0"/>
                        <a:t>0.82</a:t>
                      </a:r>
                      <a:endParaRPr lang="en-IN" sz="1400" dirty="0"/>
                    </a:p>
                  </a:txBody>
                  <a:tcPr/>
                </a:tc>
                <a:tc>
                  <a:txBody>
                    <a:bodyPr/>
                    <a:lstStyle/>
                    <a:p>
                      <a:r>
                        <a:rPr lang="en-US" sz="1400" dirty="0"/>
                        <a:t>0.76</a:t>
                      </a:r>
                      <a:endParaRPr lang="en-IN" sz="1400" dirty="0"/>
                    </a:p>
                  </a:txBody>
                  <a:tcPr/>
                </a:tc>
                <a:tc>
                  <a:txBody>
                    <a:bodyPr/>
                    <a:lstStyle/>
                    <a:p>
                      <a:r>
                        <a:rPr lang="en-US" sz="1400" dirty="0"/>
                        <a:t>0.89</a:t>
                      </a:r>
                      <a:endParaRPr lang="en-IN" sz="1400" dirty="0"/>
                    </a:p>
                  </a:txBody>
                  <a:tcPr/>
                </a:tc>
                <a:tc>
                  <a:txBody>
                    <a:bodyPr/>
                    <a:lstStyle/>
                    <a:p>
                      <a:r>
                        <a:rPr lang="en-US" sz="1400" dirty="0"/>
                        <a:t>0.82</a:t>
                      </a:r>
                      <a:endParaRPr lang="en-IN" sz="1400" dirty="0"/>
                    </a:p>
                  </a:txBody>
                  <a:tcPr/>
                </a:tc>
                <a:tc>
                  <a:txBody>
                    <a:bodyPr/>
                    <a:lstStyle/>
                    <a:p>
                      <a:r>
                        <a:rPr lang="en-US" sz="1400" dirty="0"/>
                        <a:t>0.76</a:t>
                      </a:r>
                      <a:endParaRPr lang="en-IN" sz="1400" dirty="0"/>
                    </a:p>
                  </a:txBody>
                  <a:tcPr/>
                </a:tc>
                <a:tc>
                  <a:txBody>
                    <a:bodyPr/>
                    <a:lstStyle/>
                    <a:p>
                      <a:r>
                        <a:rPr lang="en-US" sz="1400" dirty="0"/>
                        <a:t>0.89</a:t>
                      </a:r>
                      <a:endParaRPr lang="en-IN" sz="1400" dirty="0"/>
                    </a:p>
                  </a:txBody>
                  <a:tcPr/>
                </a:tc>
                <a:tc>
                  <a:txBody>
                    <a:bodyPr/>
                    <a:lstStyle/>
                    <a:p>
                      <a:r>
                        <a:rPr lang="en-US" sz="1400" dirty="0"/>
                        <a:t>0.82</a:t>
                      </a:r>
                      <a:endParaRPr lang="en-IN" sz="1400" dirty="0"/>
                    </a:p>
                  </a:txBody>
                  <a:tcPr/>
                </a:tc>
                <a:tc>
                  <a:txBody>
                    <a:bodyPr/>
                    <a:lstStyle/>
                    <a:p>
                      <a:r>
                        <a:rPr lang="en-US" sz="1400" dirty="0"/>
                        <a:t>0.76</a:t>
                      </a:r>
                      <a:endParaRPr lang="en-IN" sz="1400" dirty="0"/>
                    </a:p>
                  </a:txBody>
                  <a:tcPr/>
                </a:tc>
                <a:tc>
                  <a:txBody>
                    <a:bodyPr/>
                    <a:lstStyle/>
                    <a:p>
                      <a:r>
                        <a:rPr lang="en-US" sz="1400" dirty="0"/>
                        <a:t>0.89</a:t>
                      </a:r>
                      <a:endParaRPr lang="en-IN" sz="1400" dirty="0"/>
                    </a:p>
                  </a:txBody>
                  <a:tcPr/>
                </a:tc>
                <a:extLst>
                  <a:ext uri="{0D108BD9-81ED-4DB2-BD59-A6C34878D82A}">
                    <a16:rowId xmlns:a16="http://schemas.microsoft.com/office/drawing/2014/main" val="267036067"/>
                  </a:ext>
                </a:extLst>
              </a:tr>
            </a:tbl>
          </a:graphicData>
        </a:graphic>
      </p:graphicFrame>
      <p:pic>
        <p:nvPicPr>
          <p:cNvPr id="6" name="Picture 5">
            <a:extLst>
              <a:ext uri="{FF2B5EF4-FFF2-40B4-BE49-F238E27FC236}">
                <a16:creationId xmlns:a16="http://schemas.microsoft.com/office/drawing/2014/main" id="{6A5BE99B-2532-1FBF-11D4-11AFE0517430}"/>
              </a:ext>
            </a:extLst>
          </p:cNvPr>
          <p:cNvPicPr>
            <a:picLocks noChangeAspect="1"/>
          </p:cNvPicPr>
          <p:nvPr/>
        </p:nvPicPr>
        <p:blipFill>
          <a:blip r:embed="rId2"/>
          <a:stretch>
            <a:fillRect/>
          </a:stretch>
        </p:blipFill>
        <p:spPr>
          <a:xfrm>
            <a:off x="8093525" y="3815854"/>
            <a:ext cx="3992098" cy="2895770"/>
          </a:xfrm>
          <a:prstGeom prst="rect">
            <a:avLst/>
          </a:prstGeom>
        </p:spPr>
      </p:pic>
    </p:spTree>
    <p:extLst>
      <p:ext uri="{BB962C8B-B14F-4D97-AF65-F5344CB8AC3E}">
        <p14:creationId xmlns:p14="http://schemas.microsoft.com/office/powerpoint/2010/main" val="328605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DE8B4-5DAF-B627-0114-F29FB143E492}"/>
              </a:ext>
            </a:extLst>
          </p:cNvPr>
          <p:cNvSpPr>
            <a:spLocks noGrp="1"/>
          </p:cNvSpPr>
          <p:nvPr>
            <p:ph idx="1"/>
          </p:nvPr>
        </p:nvSpPr>
        <p:spPr>
          <a:xfrm>
            <a:off x="258171" y="895077"/>
            <a:ext cx="10515600" cy="5573962"/>
          </a:xfrm>
        </p:spPr>
        <p:txBody>
          <a:bodyPr>
            <a:normAutofit/>
          </a:bodyPr>
          <a:lstStyle/>
          <a:p>
            <a:r>
              <a:rPr lang="en-US" sz="2000" dirty="0"/>
              <a:t>Model: </a:t>
            </a:r>
            <a:r>
              <a:rPr lang="en-US" sz="2000" dirty="0" err="1"/>
              <a:t>TinyLlama</a:t>
            </a:r>
            <a:r>
              <a:rPr lang="en-US" sz="2000" dirty="0"/>
              <a:t>/TinyLlama-1.1B-Chat-v1.0 (1.1B params)</a:t>
            </a:r>
          </a:p>
          <a:p>
            <a:r>
              <a:rPr lang="en-US" sz="2000" dirty="0"/>
              <a:t>Test dataset: Quora question-answer dataset (sample: 50 Questions)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err="1"/>
              <a:t>STS_score</a:t>
            </a:r>
            <a:r>
              <a:rPr lang="en-US" sz="2000" dirty="0"/>
              <a:t>: Min (-0.06), Max (0.91), Mean(0.61) </a:t>
            </a:r>
          </a:p>
          <a:p>
            <a:endParaRPr lang="en-US" sz="2000" dirty="0"/>
          </a:p>
          <a:p>
            <a:r>
              <a:rPr lang="en-US" sz="2000" dirty="0"/>
              <a:t>Answers are almost correct, relevant with human like chat experience.</a:t>
            </a:r>
          </a:p>
          <a:p>
            <a:r>
              <a:rPr lang="en-IN" sz="2000" dirty="0"/>
              <a:t>Drawback: </a:t>
            </a:r>
          </a:p>
          <a:p>
            <a:pPr lvl="1"/>
            <a:r>
              <a:rPr lang="en-IN" sz="1600" dirty="0"/>
              <a:t>High </a:t>
            </a:r>
            <a:r>
              <a:rPr lang="en-IN" sz="1600" dirty="0" err="1"/>
              <a:t>sts</a:t>
            </a:r>
            <a:r>
              <a:rPr lang="en-IN" sz="1600" dirty="0"/>
              <a:t> score does not mean answer is correct.</a:t>
            </a:r>
          </a:p>
        </p:txBody>
      </p:sp>
      <p:graphicFrame>
        <p:nvGraphicFramePr>
          <p:cNvPr id="4" name="Table 3">
            <a:extLst>
              <a:ext uri="{FF2B5EF4-FFF2-40B4-BE49-F238E27FC236}">
                <a16:creationId xmlns:a16="http://schemas.microsoft.com/office/drawing/2014/main" id="{22F9D26C-E4ED-F638-8E9F-2DD5B4C55F77}"/>
              </a:ext>
            </a:extLst>
          </p:cNvPr>
          <p:cNvGraphicFramePr>
            <a:graphicFrameLocks noGrp="1"/>
          </p:cNvGraphicFramePr>
          <p:nvPr>
            <p:extLst>
              <p:ext uri="{D42A27DB-BD31-4B8C-83A1-F6EECF244321}">
                <p14:modId xmlns:p14="http://schemas.microsoft.com/office/powerpoint/2010/main" val="4024158849"/>
              </p:ext>
            </p:extLst>
          </p:nvPr>
        </p:nvGraphicFramePr>
        <p:xfrm>
          <a:off x="425366" y="1611585"/>
          <a:ext cx="7500964" cy="2297478"/>
        </p:xfrm>
        <a:graphic>
          <a:graphicData uri="http://schemas.openxmlformats.org/drawingml/2006/table">
            <a:tbl>
              <a:tblPr firstRow="1" bandRow="1">
                <a:tableStyleId>{5C22544A-7EE6-4342-B048-85BDC9FD1C3A}</a:tableStyleId>
              </a:tblPr>
              <a:tblGrid>
                <a:gridCol w="1304734">
                  <a:extLst>
                    <a:ext uri="{9D8B030D-6E8A-4147-A177-3AD203B41FA5}">
                      <a16:colId xmlns:a16="http://schemas.microsoft.com/office/drawing/2014/main" val="3624450324"/>
                    </a:ext>
                  </a:extLst>
                </a:gridCol>
                <a:gridCol w="774636">
                  <a:extLst>
                    <a:ext uri="{9D8B030D-6E8A-4147-A177-3AD203B41FA5}">
                      <a16:colId xmlns:a16="http://schemas.microsoft.com/office/drawing/2014/main" val="3153714140"/>
                    </a:ext>
                  </a:extLst>
                </a:gridCol>
                <a:gridCol w="687759">
                  <a:extLst>
                    <a:ext uri="{9D8B030D-6E8A-4147-A177-3AD203B41FA5}">
                      <a16:colId xmlns:a16="http://schemas.microsoft.com/office/drawing/2014/main" val="3126148692"/>
                    </a:ext>
                  </a:extLst>
                </a:gridCol>
                <a:gridCol w="550208">
                  <a:extLst>
                    <a:ext uri="{9D8B030D-6E8A-4147-A177-3AD203B41FA5}">
                      <a16:colId xmlns:a16="http://schemas.microsoft.com/office/drawing/2014/main" val="2554635598"/>
                    </a:ext>
                  </a:extLst>
                </a:gridCol>
                <a:gridCol w="832551">
                  <a:extLst>
                    <a:ext uri="{9D8B030D-6E8A-4147-A177-3AD203B41FA5}">
                      <a16:colId xmlns:a16="http://schemas.microsoft.com/office/drawing/2014/main" val="3132633594"/>
                    </a:ext>
                  </a:extLst>
                </a:gridCol>
                <a:gridCol w="600887">
                  <a:extLst>
                    <a:ext uri="{9D8B030D-6E8A-4147-A177-3AD203B41FA5}">
                      <a16:colId xmlns:a16="http://schemas.microsoft.com/office/drawing/2014/main" val="690504431"/>
                    </a:ext>
                  </a:extLst>
                </a:gridCol>
                <a:gridCol w="680520">
                  <a:extLst>
                    <a:ext uri="{9D8B030D-6E8A-4147-A177-3AD203B41FA5}">
                      <a16:colId xmlns:a16="http://schemas.microsoft.com/office/drawing/2014/main" val="594616481"/>
                    </a:ext>
                  </a:extLst>
                </a:gridCol>
                <a:gridCol w="666042">
                  <a:extLst>
                    <a:ext uri="{9D8B030D-6E8A-4147-A177-3AD203B41FA5}">
                      <a16:colId xmlns:a16="http://schemas.microsoft.com/office/drawing/2014/main" val="1330002341"/>
                    </a:ext>
                  </a:extLst>
                </a:gridCol>
                <a:gridCol w="608124">
                  <a:extLst>
                    <a:ext uri="{9D8B030D-6E8A-4147-A177-3AD203B41FA5}">
                      <a16:colId xmlns:a16="http://schemas.microsoft.com/office/drawing/2014/main" val="1780579672"/>
                    </a:ext>
                  </a:extLst>
                </a:gridCol>
                <a:gridCol w="795503">
                  <a:extLst>
                    <a:ext uri="{9D8B030D-6E8A-4147-A177-3AD203B41FA5}">
                      <a16:colId xmlns:a16="http://schemas.microsoft.com/office/drawing/2014/main" val="1458862074"/>
                    </a:ext>
                  </a:extLst>
                </a:gridCol>
              </a:tblGrid>
              <a:tr h="271192">
                <a:tc>
                  <a:txBody>
                    <a:bodyPr/>
                    <a:lstStyle/>
                    <a:p>
                      <a:endParaRPr lang="en-IN" sz="1400" dirty="0"/>
                    </a:p>
                  </a:txBody>
                  <a:tcPr/>
                </a:tc>
                <a:tc gridSpan="3">
                  <a:txBody>
                    <a:bodyPr/>
                    <a:lstStyle/>
                    <a:p>
                      <a:r>
                        <a:rPr lang="en-US" sz="1400" dirty="0"/>
                        <a:t>Precision</a:t>
                      </a:r>
                      <a:endParaRPr lang="en-IN" sz="1400" dirty="0"/>
                    </a:p>
                  </a:txBody>
                  <a:tcPr/>
                </a:tc>
                <a:tc hMerge="1">
                  <a:txBody>
                    <a:bodyPr/>
                    <a:lstStyle/>
                    <a:p>
                      <a:endParaRPr lang="en-IN"/>
                    </a:p>
                  </a:txBody>
                  <a:tcPr/>
                </a:tc>
                <a:tc hMerge="1">
                  <a:txBody>
                    <a:bodyPr/>
                    <a:lstStyle/>
                    <a:p>
                      <a:endParaRPr lang="en-IN"/>
                    </a:p>
                  </a:txBody>
                  <a:tcPr/>
                </a:tc>
                <a:tc gridSpan="3">
                  <a:txBody>
                    <a:bodyPr/>
                    <a:lstStyle/>
                    <a:p>
                      <a:r>
                        <a:rPr lang="en-US" sz="1400" dirty="0"/>
                        <a:t>Recall</a:t>
                      </a:r>
                    </a:p>
                  </a:txBody>
                  <a:tcPr/>
                </a:tc>
                <a:tc hMerge="1">
                  <a:txBody>
                    <a:bodyPr/>
                    <a:lstStyle/>
                    <a:p>
                      <a:endParaRPr lang="en-IN"/>
                    </a:p>
                  </a:txBody>
                  <a:tcPr/>
                </a:tc>
                <a:tc hMerge="1">
                  <a:txBody>
                    <a:bodyPr/>
                    <a:lstStyle/>
                    <a:p>
                      <a:endParaRPr lang="en-IN"/>
                    </a:p>
                  </a:txBody>
                  <a:tcPr/>
                </a:tc>
                <a:tc gridSpan="3">
                  <a:txBody>
                    <a:bodyPr/>
                    <a:lstStyle/>
                    <a:p>
                      <a:r>
                        <a:rPr lang="en-US" sz="1400" dirty="0"/>
                        <a:t>F1</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30154072"/>
                  </a:ext>
                </a:extLst>
              </a:tr>
              <a:tr h="461026">
                <a:tc>
                  <a:txBody>
                    <a:bodyPr/>
                    <a:lstStyle/>
                    <a:p>
                      <a:r>
                        <a:rPr lang="en-US" sz="1400" dirty="0"/>
                        <a:t>Metric</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extLst>
                  <a:ext uri="{0D108BD9-81ED-4DB2-BD59-A6C34878D82A}">
                    <a16:rowId xmlns:a16="http://schemas.microsoft.com/office/drawing/2014/main" val="3265943413"/>
                  </a:ext>
                </a:extLst>
              </a:tr>
              <a:tr h="301707">
                <a:tc>
                  <a:txBody>
                    <a:bodyPr/>
                    <a:lstStyle/>
                    <a:p>
                      <a:r>
                        <a:rPr lang="en-US" sz="1400" dirty="0"/>
                        <a:t>Rouge1</a:t>
                      </a:r>
                      <a:endParaRPr lang="en-IN" sz="1400" dirty="0"/>
                    </a:p>
                  </a:txBody>
                  <a:tcPr/>
                </a:tc>
                <a:tc>
                  <a:txBody>
                    <a:bodyPr/>
                    <a:lstStyle/>
                    <a:p>
                      <a:r>
                        <a:rPr lang="en-US" sz="1400" dirty="0"/>
                        <a:t>0.2</a:t>
                      </a:r>
                      <a:endParaRPr lang="en-IN" sz="1400" dirty="0"/>
                    </a:p>
                  </a:txBody>
                  <a:tcPr/>
                </a:tc>
                <a:tc>
                  <a:txBody>
                    <a:bodyPr/>
                    <a:lstStyle/>
                    <a:p>
                      <a:r>
                        <a:rPr lang="en-US" sz="1400" dirty="0"/>
                        <a:t>0</a:t>
                      </a:r>
                      <a:endParaRPr lang="en-IN" sz="1400" dirty="0"/>
                    </a:p>
                  </a:txBody>
                  <a:tcPr/>
                </a:tc>
                <a:tc>
                  <a:txBody>
                    <a:bodyPr/>
                    <a:lstStyle/>
                    <a:p>
                      <a:r>
                        <a:rPr lang="en-US" sz="1400" dirty="0"/>
                        <a:t>0.64</a:t>
                      </a:r>
                      <a:endParaRPr lang="en-IN" sz="1400" dirty="0"/>
                    </a:p>
                  </a:txBody>
                  <a:tcPr/>
                </a:tc>
                <a:tc>
                  <a:txBody>
                    <a:bodyPr/>
                    <a:lstStyle/>
                    <a:p>
                      <a:r>
                        <a:rPr lang="en-US" sz="1400" dirty="0"/>
                        <a:t>0.3</a:t>
                      </a:r>
                      <a:endParaRPr lang="en-IN" sz="1400" dirty="0"/>
                    </a:p>
                  </a:txBody>
                  <a:tcPr/>
                </a:tc>
                <a:tc>
                  <a:txBody>
                    <a:bodyPr/>
                    <a:lstStyle/>
                    <a:p>
                      <a:r>
                        <a:rPr lang="en-US" sz="1400" dirty="0"/>
                        <a:t>0</a:t>
                      </a:r>
                      <a:endParaRPr lang="en-IN" sz="1400" dirty="0"/>
                    </a:p>
                  </a:txBody>
                  <a:tcPr/>
                </a:tc>
                <a:tc>
                  <a:txBody>
                    <a:bodyPr/>
                    <a:lstStyle/>
                    <a:p>
                      <a:r>
                        <a:rPr lang="en-US" sz="1400" dirty="0"/>
                        <a:t>0.65</a:t>
                      </a:r>
                      <a:endParaRPr lang="en-IN" sz="1400" dirty="0"/>
                    </a:p>
                  </a:txBody>
                  <a:tcPr/>
                </a:tc>
                <a:tc>
                  <a:txBody>
                    <a:bodyPr/>
                    <a:lstStyle/>
                    <a:p>
                      <a:r>
                        <a:rPr lang="en-US" sz="1400" dirty="0"/>
                        <a:t>0.19</a:t>
                      </a:r>
                      <a:endParaRPr lang="en-IN" sz="1400" dirty="0"/>
                    </a:p>
                  </a:txBody>
                  <a:tcPr/>
                </a:tc>
                <a:tc>
                  <a:txBody>
                    <a:bodyPr/>
                    <a:lstStyle/>
                    <a:p>
                      <a:r>
                        <a:rPr kumimoji="0" lang="en-US" sz="1400" b="0" i="0" u="none" strike="noStrike" kern="1200" cap="none" spc="0" normalizeH="0" baseline="0" noProof="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0.45</a:t>
                      </a:r>
                      <a:endParaRPr lang="en-IN" sz="1400" dirty="0"/>
                    </a:p>
                  </a:txBody>
                  <a:tcPr/>
                </a:tc>
                <a:extLst>
                  <a:ext uri="{0D108BD9-81ED-4DB2-BD59-A6C34878D82A}">
                    <a16:rowId xmlns:a16="http://schemas.microsoft.com/office/drawing/2014/main" val="1408530239"/>
                  </a:ext>
                </a:extLst>
              </a:tr>
              <a:tr h="461026">
                <a:tc>
                  <a:txBody>
                    <a:bodyPr/>
                    <a:lstStyle/>
                    <a:p>
                      <a:r>
                        <a:rPr lang="en-US" sz="1400" dirty="0"/>
                        <a:t>Rouge2</a:t>
                      </a:r>
                    </a:p>
                  </a:txBody>
                  <a:tcPr/>
                </a:tc>
                <a:tc>
                  <a:txBody>
                    <a:bodyPr/>
                    <a:lstStyle/>
                    <a:p>
                      <a:r>
                        <a:rPr lang="en-US" sz="1400" dirty="0"/>
                        <a:t>0.04</a:t>
                      </a:r>
                      <a:endParaRPr lang="en-IN" sz="1400" dirty="0"/>
                    </a:p>
                  </a:txBody>
                  <a:tcPr/>
                </a:tc>
                <a:tc>
                  <a:txBody>
                    <a:bodyPr/>
                    <a:lstStyle/>
                    <a:p>
                      <a:r>
                        <a:rPr lang="en-US" sz="1400" dirty="0"/>
                        <a:t>0</a:t>
                      </a:r>
                      <a:endParaRPr lang="en-IN" sz="1400" dirty="0"/>
                    </a:p>
                  </a:txBody>
                  <a:tcPr/>
                </a:tc>
                <a:tc>
                  <a:txBody>
                    <a:bodyPr/>
                    <a:lstStyle/>
                    <a:p>
                      <a:r>
                        <a:rPr lang="en-US" sz="1400" dirty="0"/>
                        <a:t>0.2</a:t>
                      </a:r>
                      <a:endParaRPr lang="en-IN" sz="1400" dirty="0"/>
                    </a:p>
                  </a:txBody>
                  <a:tcPr/>
                </a:tc>
                <a:tc>
                  <a:txBody>
                    <a:bodyPr/>
                    <a:lstStyle/>
                    <a:p>
                      <a:r>
                        <a:rPr lang="en-US" sz="1400" dirty="0"/>
                        <a:t>0.06</a:t>
                      </a:r>
                      <a:endParaRPr lang="en-IN" sz="1400" dirty="0"/>
                    </a:p>
                  </a:txBody>
                  <a:tcPr/>
                </a:tc>
                <a:tc>
                  <a:txBody>
                    <a:bodyPr/>
                    <a:lstStyle/>
                    <a:p>
                      <a:r>
                        <a:rPr lang="en-US" sz="1400" dirty="0"/>
                        <a:t>0</a:t>
                      </a:r>
                      <a:endParaRPr lang="en-IN" sz="1400" dirty="0"/>
                    </a:p>
                  </a:txBody>
                  <a:tcPr/>
                </a:tc>
                <a:tc>
                  <a:txBody>
                    <a:bodyPr/>
                    <a:lstStyle/>
                    <a:p>
                      <a:r>
                        <a:rPr lang="en-US" sz="1400" dirty="0"/>
                        <a:t>0.2</a:t>
                      </a:r>
                      <a:endParaRPr lang="en-IN" sz="1400" dirty="0"/>
                    </a:p>
                  </a:txBody>
                  <a:tcPr/>
                </a:tc>
                <a:tc>
                  <a:txBody>
                    <a:bodyPr/>
                    <a:lstStyle/>
                    <a:p>
                      <a:r>
                        <a:rPr lang="en-US" sz="1400" dirty="0"/>
                        <a:t>0.03</a:t>
                      </a:r>
                      <a:endParaRPr lang="en-IN" sz="1400" dirty="0"/>
                    </a:p>
                  </a:txBody>
                  <a:tcPr/>
                </a:tc>
                <a:tc>
                  <a:txBody>
                    <a:bodyPr/>
                    <a:lstStyle/>
                    <a:p>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0.2</a:t>
                      </a:r>
                      <a:endParaRPr lang="en-IN" sz="1400" dirty="0"/>
                    </a:p>
                  </a:txBody>
                  <a:tcPr/>
                </a:tc>
                <a:extLst>
                  <a:ext uri="{0D108BD9-81ED-4DB2-BD59-A6C34878D82A}">
                    <a16:rowId xmlns:a16="http://schemas.microsoft.com/office/drawing/2014/main" val="2801530338"/>
                  </a:ext>
                </a:extLst>
              </a:tr>
              <a:tr h="301707">
                <a:tc>
                  <a:txBody>
                    <a:bodyPr/>
                    <a:lstStyle/>
                    <a:p>
                      <a:r>
                        <a:rPr lang="en-US" sz="1400" dirty="0"/>
                        <a:t>RougeL</a:t>
                      </a:r>
                      <a:endParaRPr lang="en-IN" sz="1400" dirty="0"/>
                    </a:p>
                  </a:txBody>
                  <a:tcPr/>
                </a:tc>
                <a:tc>
                  <a:txBody>
                    <a:bodyPr/>
                    <a:lstStyle/>
                    <a:p>
                      <a:r>
                        <a:rPr lang="en-US" sz="1400" dirty="0"/>
                        <a:t>0.11</a:t>
                      </a:r>
                      <a:endParaRPr lang="en-IN" sz="1400" dirty="0"/>
                    </a:p>
                  </a:txBody>
                  <a:tcPr/>
                </a:tc>
                <a:tc>
                  <a:txBody>
                    <a:bodyPr/>
                    <a:lstStyle/>
                    <a:p>
                      <a:r>
                        <a:rPr lang="en-US" sz="1400" dirty="0"/>
                        <a:t>0</a:t>
                      </a:r>
                      <a:endParaRPr lang="en-IN" sz="1400" dirty="0"/>
                    </a:p>
                  </a:txBody>
                  <a:tcPr/>
                </a:tc>
                <a:tc>
                  <a:txBody>
                    <a:bodyPr/>
                    <a:lstStyle/>
                    <a:p>
                      <a:r>
                        <a:rPr lang="en-US" sz="1400" dirty="0"/>
                        <a:t>0.34</a:t>
                      </a:r>
                      <a:endParaRPr lang="en-IN" sz="1400" dirty="0"/>
                    </a:p>
                  </a:txBody>
                  <a:tcPr/>
                </a:tc>
                <a:tc>
                  <a:txBody>
                    <a:bodyPr/>
                    <a:lstStyle/>
                    <a:p>
                      <a:r>
                        <a:rPr lang="en-US" sz="1400" dirty="0"/>
                        <a:t>0.23</a:t>
                      </a:r>
                      <a:endParaRPr lang="en-IN" sz="1400" dirty="0"/>
                    </a:p>
                  </a:txBody>
                  <a:tcPr/>
                </a:tc>
                <a:tc>
                  <a:txBody>
                    <a:bodyPr/>
                    <a:lstStyle/>
                    <a:p>
                      <a:r>
                        <a:rPr lang="en-US" sz="1400" dirty="0"/>
                        <a:t>0</a:t>
                      </a:r>
                      <a:endParaRPr lang="en-IN" sz="1400" dirty="0"/>
                    </a:p>
                  </a:txBody>
                  <a:tcPr/>
                </a:tc>
                <a:tc>
                  <a:txBody>
                    <a:bodyPr/>
                    <a:lstStyle/>
                    <a:p>
                      <a:r>
                        <a:rPr lang="en-US" sz="1400" dirty="0"/>
                        <a:t>0.55</a:t>
                      </a:r>
                      <a:endParaRPr lang="en-IN" sz="1400" dirty="0"/>
                    </a:p>
                  </a:txBody>
                  <a:tcPr/>
                </a:tc>
                <a:tc>
                  <a:txBody>
                    <a:bodyPr/>
                    <a:lstStyle/>
                    <a:p>
                      <a:r>
                        <a:rPr lang="en-US" sz="1400" dirty="0"/>
                        <a:t>0.11</a:t>
                      </a:r>
                      <a:endParaRPr lang="en-IN" sz="1400" dirty="0"/>
                    </a:p>
                  </a:txBody>
                  <a:tcPr/>
                </a:tc>
                <a:tc>
                  <a:txBody>
                    <a:bodyPr/>
                    <a:lstStyle/>
                    <a:p>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0.23</a:t>
                      </a:r>
                      <a:endParaRPr lang="en-IN" sz="1400" dirty="0"/>
                    </a:p>
                  </a:txBody>
                  <a:tcPr/>
                </a:tc>
                <a:extLst>
                  <a:ext uri="{0D108BD9-81ED-4DB2-BD59-A6C34878D82A}">
                    <a16:rowId xmlns:a16="http://schemas.microsoft.com/office/drawing/2014/main" val="2618483189"/>
                  </a:ext>
                </a:extLst>
              </a:tr>
              <a:tr h="461026">
                <a:tc>
                  <a:txBody>
                    <a:bodyPr/>
                    <a:lstStyle/>
                    <a:p>
                      <a:r>
                        <a:rPr lang="en-US" sz="1400" dirty="0" err="1"/>
                        <a:t>Bert_score</a:t>
                      </a:r>
                      <a:r>
                        <a:rPr lang="en-US" sz="1400" dirty="0"/>
                        <a:t> </a:t>
                      </a:r>
                      <a:endParaRPr lang="en-IN" sz="1400" dirty="0"/>
                    </a:p>
                  </a:txBody>
                  <a:tcPr/>
                </a:tc>
                <a:tc>
                  <a:txBody>
                    <a:bodyPr/>
                    <a:lstStyle/>
                    <a:p>
                      <a:r>
                        <a:rPr lang="en-US" sz="1400" dirty="0"/>
                        <a:t>0.82</a:t>
                      </a:r>
                      <a:endParaRPr lang="en-IN" sz="1400" dirty="0"/>
                    </a:p>
                  </a:txBody>
                  <a:tcPr/>
                </a:tc>
                <a:tc>
                  <a:txBody>
                    <a:bodyPr/>
                    <a:lstStyle/>
                    <a:p>
                      <a:r>
                        <a:rPr lang="en-US" sz="1400" dirty="0"/>
                        <a:t>0.75</a:t>
                      </a:r>
                      <a:endParaRPr lang="en-IN" sz="1400" dirty="0"/>
                    </a:p>
                  </a:txBody>
                  <a:tcPr/>
                </a:tc>
                <a:tc>
                  <a:txBody>
                    <a:bodyPr/>
                    <a:lstStyle/>
                    <a:p>
                      <a:r>
                        <a:rPr lang="en-US" sz="1400" dirty="0"/>
                        <a:t>0.86</a:t>
                      </a:r>
                      <a:endParaRPr lang="en-IN" sz="1400" dirty="0"/>
                    </a:p>
                  </a:txBody>
                  <a:tcPr/>
                </a:tc>
                <a:tc>
                  <a:txBody>
                    <a:bodyPr/>
                    <a:lstStyle/>
                    <a:p>
                      <a:r>
                        <a:rPr lang="en-US" sz="1400" dirty="0"/>
                        <a:t>0.82</a:t>
                      </a:r>
                      <a:endParaRPr lang="en-IN" sz="1400" dirty="0"/>
                    </a:p>
                  </a:txBody>
                  <a:tcPr/>
                </a:tc>
                <a:tc>
                  <a:txBody>
                    <a:bodyPr/>
                    <a:lstStyle/>
                    <a:p>
                      <a:r>
                        <a:rPr lang="en-US" sz="1400" dirty="0"/>
                        <a:t>0.75</a:t>
                      </a:r>
                      <a:endParaRPr lang="en-IN" sz="1400" dirty="0"/>
                    </a:p>
                  </a:txBody>
                  <a:tcPr/>
                </a:tc>
                <a:tc>
                  <a:txBody>
                    <a:bodyPr/>
                    <a:lstStyle/>
                    <a:p>
                      <a:r>
                        <a:rPr lang="en-US" sz="1400" dirty="0"/>
                        <a:t>0.88</a:t>
                      </a:r>
                      <a:endParaRPr lang="en-IN" sz="1400" dirty="0"/>
                    </a:p>
                  </a:txBody>
                  <a:tcPr/>
                </a:tc>
                <a:tc>
                  <a:txBody>
                    <a:bodyPr/>
                    <a:lstStyle/>
                    <a:p>
                      <a:r>
                        <a:rPr lang="en-US" sz="1400" dirty="0"/>
                        <a:t>0.82</a:t>
                      </a:r>
                      <a:endParaRPr lang="en-IN" sz="1400" dirty="0"/>
                    </a:p>
                  </a:txBody>
                  <a:tcPr/>
                </a:tc>
                <a:tc>
                  <a:txBody>
                    <a:bodyPr/>
                    <a:lstStyle/>
                    <a:p>
                      <a:r>
                        <a:rPr lang="en-US" sz="1400" dirty="0"/>
                        <a:t>0.75</a:t>
                      </a:r>
                      <a:endParaRPr lang="en-IN" sz="1400" dirty="0"/>
                    </a:p>
                  </a:txBody>
                  <a:tcPr/>
                </a:tc>
                <a:tc>
                  <a:txBody>
                    <a:bodyPr/>
                    <a:lstStyle/>
                    <a:p>
                      <a:r>
                        <a:rPr lang="en-US" sz="1400" dirty="0"/>
                        <a:t>0.86</a:t>
                      </a:r>
                      <a:endParaRPr lang="en-IN" sz="1400" dirty="0"/>
                    </a:p>
                  </a:txBody>
                  <a:tcPr/>
                </a:tc>
                <a:extLst>
                  <a:ext uri="{0D108BD9-81ED-4DB2-BD59-A6C34878D82A}">
                    <a16:rowId xmlns:a16="http://schemas.microsoft.com/office/drawing/2014/main" val="267036067"/>
                  </a:ext>
                </a:extLst>
              </a:tr>
            </a:tbl>
          </a:graphicData>
        </a:graphic>
      </p:graphicFrame>
      <p:pic>
        <p:nvPicPr>
          <p:cNvPr id="7" name="Picture 6">
            <a:extLst>
              <a:ext uri="{FF2B5EF4-FFF2-40B4-BE49-F238E27FC236}">
                <a16:creationId xmlns:a16="http://schemas.microsoft.com/office/drawing/2014/main" id="{6F0C43FD-E17D-5A42-8162-BFE4E9AE341C}"/>
              </a:ext>
            </a:extLst>
          </p:cNvPr>
          <p:cNvPicPr>
            <a:picLocks noChangeAspect="1"/>
          </p:cNvPicPr>
          <p:nvPr/>
        </p:nvPicPr>
        <p:blipFill>
          <a:blip r:embed="rId2"/>
          <a:stretch>
            <a:fillRect/>
          </a:stretch>
        </p:blipFill>
        <p:spPr>
          <a:xfrm>
            <a:off x="8093525" y="3711716"/>
            <a:ext cx="4098475" cy="3037102"/>
          </a:xfrm>
          <a:prstGeom prst="rect">
            <a:avLst/>
          </a:prstGeom>
        </p:spPr>
      </p:pic>
    </p:spTree>
    <p:extLst>
      <p:ext uri="{BB962C8B-B14F-4D97-AF65-F5344CB8AC3E}">
        <p14:creationId xmlns:p14="http://schemas.microsoft.com/office/powerpoint/2010/main" val="312049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DE8B4-5DAF-B627-0114-F29FB143E492}"/>
              </a:ext>
            </a:extLst>
          </p:cNvPr>
          <p:cNvSpPr>
            <a:spLocks noGrp="1"/>
          </p:cNvSpPr>
          <p:nvPr>
            <p:ph idx="1"/>
          </p:nvPr>
        </p:nvSpPr>
        <p:spPr>
          <a:xfrm>
            <a:off x="258171" y="895077"/>
            <a:ext cx="10515600" cy="5573962"/>
          </a:xfrm>
        </p:spPr>
        <p:txBody>
          <a:bodyPr>
            <a:normAutofit/>
          </a:bodyPr>
          <a:lstStyle/>
          <a:p>
            <a:r>
              <a:rPr lang="en-US" sz="2000" dirty="0"/>
              <a:t>Model: </a:t>
            </a:r>
            <a:r>
              <a:rPr lang="en-US" sz="2000" dirty="0" err="1"/>
              <a:t>NousResearch</a:t>
            </a:r>
            <a:r>
              <a:rPr lang="en-US" sz="2000" dirty="0"/>
              <a:t>/Llama-2-7b-chat-hf (6.7B params)</a:t>
            </a:r>
          </a:p>
          <a:p>
            <a:r>
              <a:rPr lang="en-US" sz="2000" dirty="0"/>
              <a:t>Test dataset: Quora question-answer dataset (sample: 50 Questions)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err="1"/>
              <a:t>STS_score</a:t>
            </a:r>
            <a:r>
              <a:rPr lang="en-US" sz="2000" dirty="0"/>
              <a:t>: Min (0.04), Max (0.93), Mean(0.61) </a:t>
            </a:r>
          </a:p>
          <a:p>
            <a:endParaRPr lang="en-US" sz="2000" dirty="0"/>
          </a:p>
          <a:p>
            <a:r>
              <a:rPr lang="en-US" sz="2000" dirty="0"/>
              <a:t>Answers are almost correct, relevant with human like chat experience.</a:t>
            </a:r>
          </a:p>
          <a:p>
            <a:r>
              <a:rPr lang="en-IN" sz="2000" dirty="0"/>
              <a:t>Drawback: </a:t>
            </a:r>
          </a:p>
          <a:p>
            <a:pPr lvl="1"/>
            <a:r>
              <a:rPr lang="en-IN" sz="1600" dirty="0"/>
              <a:t>High </a:t>
            </a:r>
            <a:r>
              <a:rPr lang="en-IN" sz="1600" dirty="0" err="1"/>
              <a:t>sts</a:t>
            </a:r>
            <a:r>
              <a:rPr lang="en-IN" sz="1600" dirty="0"/>
              <a:t> score does not mean answer is correct.</a:t>
            </a:r>
          </a:p>
        </p:txBody>
      </p:sp>
      <p:graphicFrame>
        <p:nvGraphicFramePr>
          <p:cNvPr id="4" name="Table 3">
            <a:extLst>
              <a:ext uri="{FF2B5EF4-FFF2-40B4-BE49-F238E27FC236}">
                <a16:creationId xmlns:a16="http://schemas.microsoft.com/office/drawing/2014/main" id="{22F9D26C-E4ED-F638-8E9F-2DD5B4C55F77}"/>
              </a:ext>
            </a:extLst>
          </p:cNvPr>
          <p:cNvGraphicFramePr>
            <a:graphicFrameLocks noGrp="1"/>
          </p:cNvGraphicFramePr>
          <p:nvPr>
            <p:extLst>
              <p:ext uri="{D42A27DB-BD31-4B8C-83A1-F6EECF244321}">
                <p14:modId xmlns:p14="http://schemas.microsoft.com/office/powerpoint/2010/main" val="1444928194"/>
              </p:ext>
            </p:extLst>
          </p:nvPr>
        </p:nvGraphicFramePr>
        <p:xfrm>
          <a:off x="425366" y="1611585"/>
          <a:ext cx="7500964" cy="2297478"/>
        </p:xfrm>
        <a:graphic>
          <a:graphicData uri="http://schemas.openxmlformats.org/drawingml/2006/table">
            <a:tbl>
              <a:tblPr firstRow="1" bandRow="1">
                <a:tableStyleId>{5C22544A-7EE6-4342-B048-85BDC9FD1C3A}</a:tableStyleId>
              </a:tblPr>
              <a:tblGrid>
                <a:gridCol w="1304734">
                  <a:extLst>
                    <a:ext uri="{9D8B030D-6E8A-4147-A177-3AD203B41FA5}">
                      <a16:colId xmlns:a16="http://schemas.microsoft.com/office/drawing/2014/main" val="3624450324"/>
                    </a:ext>
                  </a:extLst>
                </a:gridCol>
                <a:gridCol w="774636">
                  <a:extLst>
                    <a:ext uri="{9D8B030D-6E8A-4147-A177-3AD203B41FA5}">
                      <a16:colId xmlns:a16="http://schemas.microsoft.com/office/drawing/2014/main" val="3153714140"/>
                    </a:ext>
                  </a:extLst>
                </a:gridCol>
                <a:gridCol w="687759">
                  <a:extLst>
                    <a:ext uri="{9D8B030D-6E8A-4147-A177-3AD203B41FA5}">
                      <a16:colId xmlns:a16="http://schemas.microsoft.com/office/drawing/2014/main" val="3126148692"/>
                    </a:ext>
                  </a:extLst>
                </a:gridCol>
                <a:gridCol w="550208">
                  <a:extLst>
                    <a:ext uri="{9D8B030D-6E8A-4147-A177-3AD203B41FA5}">
                      <a16:colId xmlns:a16="http://schemas.microsoft.com/office/drawing/2014/main" val="2554635598"/>
                    </a:ext>
                  </a:extLst>
                </a:gridCol>
                <a:gridCol w="832551">
                  <a:extLst>
                    <a:ext uri="{9D8B030D-6E8A-4147-A177-3AD203B41FA5}">
                      <a16:colId xmlns:a16="http://schemas.microsoft.com/office/drawing/2014/main" val="3132633594"/>
                    </a:ext>
                  </a:extLst>
                </a:gridCol>
                <a:gridCol w="600887">
                  <a:extLst>
                    <a:ext uri="{9D8B030D-6E8A-4147-A177-3AD203B41FA5}">
                      <a16:colId xmlns:a16="http://schemas.microsoft.com/office/drawing/2014/main" val="690504431"/>
                    </a:ext>
                  </a:extLst>
                </a:gridCol>
                <a:gridCol w="680520">
                  <a:extLst>
                    <a:ext uri="{9D8B030D-6E8A-4147-A177-3AD203B41FA5}">
                      <a16:colId xmlns:a16="http://schemas.microsoft.com/office/drawing/2014/main" val="594616481"/>
                    </a:ext>
                  </a:extLst>
                </a:gridCol>
                <a:gridCol w="666042">
                  <a:extLst>
                    <a:ext uri="{9D8B030D-6E8A-4147-A177-3AD203B41FA5}">
                      <a16:colId xmlns:a16="http://schemas.microsoft.com/office/drawing/2014/main" val="1330002341"/>
                    </a:ext>
                  </a:extLst>
                </a:gridCol>
                <a:gridCol w="608124">
                  <a:extLst>
                    <a:ext uri="{9D8B030D-6E8A-4147-A177-3AD203B41FA5}">
                      <a16:colId xmlns:a16="http://schemas.microsoft.com/office/drawing/2014/main" val="1780579672"/>
                    </a:ext>
                  </a:extLst>
                </a:gridCol>
                <a:gridCol w="795503">
                  <a:extLst>
                    <a:ext uri="{9D8B030D-6E8A-4147-A177-3AD203B41FA5}">
                      <a16:colId xmlns:a16="http://schemas.microsoft.com/office/drawing/2014/main" val="1458862074"/>
                    </a:ext>
                  </a:extLst>
                </a:gridCol>
              </a:tblGrid>
              <a:tr h="271192">
                <a:tc>
                  <a:txBody>
                    <a:bodyPr/>
                    <a:lstStyle/>
                    <a:p>
                      <a:endParaRPr lang="en-IN" sz="1400" dirty="0"/>
                    </a:p>
                  </a:txBody>
                  <a:tcPr/>
                </a:tc>
                <a:tc gridSpan="3">
                  <a:txBody>
                    <a:bodyPr/>
                    <a:lstStyle/>
                    <a:p>
                      <a:r>
                        <a:rPr lang="en-US" sz="1400" dirty="0"/>
                        <a:t>Precision</a:t>
                      </a:r>
                      <a:endParaRPr lang="en-IN" sz="1400" dirty="0"/>
                    </a:p>
                  </a:txBody>
                  <a:tcPr/>
                </a:tc>
                <a:tc hMerge="1">
                  <a:txBody>
                    <a:bodyPr/>
                    <a:lstStyle/>
                    <a:p>
                      <a:endParaRPr lang="en-IN"/>
                    </a:p>
                  </a:txBody>
                  <a:tcPr/>
                </a:tc>
                <a:tc hMerge="1">
                  <a:txBody>
                    <a:bodyPr/>
                    <a:lstStyle/>
                    <a:p>
                      <a:endParaRPr lang="en-IN"/>
                    </a:p>
                  </a:txBody>
                  <a:tcPr/>
                </a:tc>
                <a:tc gridSpan="3">
                  <a:txBody>
                    <a:bodyPr/>
                    <a:lstStyle/>
                    <a:p>
                      <a:r>
                        <a:rPr lang="en-US" sz="1400" dirty="0"/>
                        <a:t>Recall</a:t>
                      </a:r>
                    </a:p>
                  </a:txBody>
                  <a:tcPr/>
                </a:tc>
                <a:tc hMerge="1">
                  <a:txBody>
                    <a:bodyPr/>
                    <a:lstStyle/>
                    <a:p>
                      <a:endParaRPr lang="en-IN"/>
                    </a:p>
                  </a:txBody>
                  <a:tcPr/>
                </a:tc>
                <a:tc hMerge="1">
                  <a:txBody>
                    <a:bodyPr/>
                    <a:lstStyle/>
                    <a:p>
                      <a:endParaRPr lang="en-IN"/>
                    </a:p>
                  </a:txBody>
                  <a:tcPr/>
                </a:tc>
                <a:tc gridSpan="3">
                  <a:txBody>
                    <a:bodyPr/>
                    <a:lstStyle/>
                    <a:p>
                      <a:r>
                        <a:rPr lang="en-US" sz="1400" dirty="0"/>
                        <a:t>F1</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30154072"/>
                  </a:ext>
                </a:extLst>
              </a:tr>
              <a:tr h="461026">
                <a:tc>
                  <a:txBody>
                    <a:bodyPr/>
                    <a:lstStyle/>
                    <a:p>
                      <a:r>
                        <a:rPr lang="en-US" sz="1400" dirty="0"/>
                        <a:t>Metric</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tc>
                  <a:txBody>
                    <a:bodyPr/>
                    <a:lstStyle/>
                    <a:p>
                      <a:r>
                        <a:rPr lang="en-US" sz="1400" dirty="0"/>
                        <a:t>Mean</a:t>
                      </a:r>
                      <a:endParaRPr lang="en-IN" sz="1400" dirty="0"/>
                    </a:p>
                  </a:txBody>
                  <a:tcPr/>
                </a:tc>
                <a:tc>
                  <a:txBody>
                    <a:bodyPr/>
                    <a:lstStyle/>
                    <a:p>
                      <a:r>
                        <a:rPr lang="en-US" sz="1400" dirty="0"/>
                        <a:t>Min</a:t>
                      </a:r>
                      <a:endParaRPr lang="en-IN" sz="1400" dirty="0"/>
                    </a:p>
                  </a:txBody>
                  <a:tcPr/>
                </a:tc>
                <a:tc>
                  <a:txBody>
                    <a:bodyPr/>
                    <a:lstStyle/>
                    <a:p>
                      <a:r>
                        <a:rPr lang="en-US" sz="1400" dirty="0"/>
                        <a:t>Max</a:t>
                      </a:r>
                      <a:endParaRPr lang="en-IN" sz="1400" dirty="0"/>
                    </a:p>
                  </a:txBody>
                  <a:tcPr/>
                </a:tc>
                <a:extLst>
                  <a:ext uri="{0D108BD9-81ED-4DB2-BD59-A6C34878D82A}">
                    <a16:rowId xmlns:a16="http://schemas.microsoft.com/office/drawing/2014/main" val="3265943413"/>
                  </a:ext>
                </a:extLst>
              </a:tr>
              <a:tr h="301707">
                <a:tc>
                  <a:txBody>
                    <a:bodyPr/>
                    <a:lstStyle/>
                    <a:p>
                      <a:r>
                        <a:rPr lang="en-US" sz="1400" dirty="0"/>
                        <a:t>Rouge1</a:t>
                      </a:r>
                      <a:endParaRPr lang="en-IN" sz="1400" dirty="0"/>
                    </a:p>
                  </a:txBody>
                  <a:tcPr/>
                </a:tc>
                <a:tc>
                  <a:txBody>
                    <a:bodyPr/>
                    <a:lstStyle/>
                    <a:p>
                      <a:r>
                        <a:rPr lang="en-US" sz="1400" dirty="0"/>
                        <a:t>0.2</a:t>
                      </a:r>
                      <a:endParaRPr lang="en-IN" sz="1400" dirty="0"/>
                    </a:p>
                  </a:txBody>
                  <a:tcPr/>
                </a:tc>
                <a:tc>
                  <a:txBody>
                    <a:bodyPr/>
                    <a:lstStyle/>
                    <a:p>
                      <a:r>
                        <a:rPr lang="en-US" sz="1400" dirty="0"/>
                        <a:t>0</a:t>
                      </a:r>
                      <a:endParaRPr lang="en-IN" sz="1400" dirty="0"/>
                    </a:p>
                  </a:txBody>
                  <a:tcPr/>
                </a:tc>
                <a:tc>
                  <a:txBody>
                    <a:bodyPr/>
                    <a:lstStyle/>
                    <a:p>
                      <a:r>
                        <a:rPr lang="en-US" sz="1400" dirty="0"/>
                        <a:t>0.62</a:t>
                      </a:r>
                      <a:endParaRPr lang="en-IN" sz="1400" dirty="0"/>
                    </a:p>
                  </a:txBody>
                  <a:tcPr/>
                </a:tc>
                <a:tc>
                  <a:txBody>
                    <a:bodyPr/>
                    <a:lstStyle/>
                    <a:p>
                      <a:r>
                        <a:rPr lang="en-US" sz="1400" dirty="0"/>
                        <a:t>0.37</a:t>
                      </a:r>
                      <a:endParaRPr lang="en-IN" sz="1400" dirty="0"/>
                    </a:p>
                  </a:txBody>
                  <a:tcPr/>
                </a:tc>
                <a:tc>
                  <a:txBody>
                    <a:bodyPr/>
                    <a:lstStyle/>
                    <a:p>
                      <a:r>
                        <a:rPr kumimoji="0" lang="en-US" sz="1400" b="0" i="0" u="none" strike="noStrike" kern="1200" cap="none" spc="0" normalizeH="0" baseline="0" noProof="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1</a:t>
                      </a:r>
                      <a:endParaRPr lang="en-IN" sz="1400" dirty="0"/>
                    </a:p>
                  </a:txBody>
                  <a:tcPr/>
                </a:tc>
                <a:tc>
                  <a:txBody>
                    <a:bodyPr/>
                    <a:lstStyle/>
                    <a:p>
                      <a:r>
                        <a:rPr lang="en-US" sz="1400" dirty="0"/>
                        <a:t>0.19</a:t>
                      </a:r>
                      <a:endParaRPr lang="en-IN" sz="1400" dirty="0"/>
                    </a:p>
                  </a:txBody>
                  <a:tcPr/>
                </a:tc>
                <a:tc>
                  <a:txBody>
                    <a:bodyPr/>
                    <a:lstStyle/>
                    <a:p>
                      <a:r>
                        <a:rPr kumimoji="0" lang="en-US" sz="1400" b="0" i="0" u="none" strike="noStrike" kern="1200" cap="none" spc="0" normalizeH="0" baseline="0" noProof="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0.45</a:t>
                      </a:r>
                      <a:endParaRPr lang="en-IN" sz="1400" dirty="0"/>
                    </a:p>
                  </a:txBody>
                  <a:tcPr/>
                </a:tc>
                <a:extLst>
                  <a:ext uri="{0D108BD9-81ED-4DB2-BD59-A6C34878D82A}">
                    <a16:rowId xmlns:a16="http://schemas.microsoft.com/office/drawing/2014/main" val="1408530239"/>
                  </a:ext>
                </a:extLst>
              </a:tr>
              <a:tr h="461026">
                <a:tc>
                  <a:txBody>
                    <a:bodyPr/>
                    <a:lstStyle/>
                    <a:p>
                      <a:r>
                        <a:rPr lang="en-US" sz="1400" dirty="0"/>
                        <a:t>Rouge2</a:t>
                      </a:r>
                    </a:p>
                  </a:txBody>
                  <a:tcPr/>
                </a:tc>
                <a:tc>
                  <a:txBody>
                    <a:bodyPr/>
                    <a:lstStyle/>
                    <a:p>
                      <a:r>
                        <a:rPr lang="en-US" sz="1400" dirty="0"/>
                        <a:t>0.03</a:t>
                      </a:r>
                      <a:endParaRPr lang="en-IN" sz="1400" dirty="0"/>
                    </a:p>
                  </a:txBody>
                  <a:tcPr/>
                </a:tc>
                <a:tc>
                  <a:txBody>
                    <a:bodyPr/>
                    <a:lstStyle/>
                    <a:p>
                      <a:r>
                        <a:rPr lang="en-US" sz="1400" dirty="0"/>
                        <a:t>0</a:t>
                      </a:r>
                      <a:endParaRPr lang="en-IN" sz="1400" dirty="0"/>
                    </a:p>
                  </a:txBody>
                  <a:tcPr/>
                </a:tc>
                <a:tc>
                  <a:txBody>
                    <a:bodyPr/>
                    <a:lstStyle/>
                    <a:p>
                      <a:r>
                        <a:rPr lang="en-US" sz="1400" dirty="0"/>
                        <a:t>0.17</a:t>
                      </a:r>
                      <a:endParaRPr lang="en-IN" sz="1400" dirty="0"/>
                    </a:p>
                  </a:txBody>
                  <a:tcPr/>
                </a:tc>
                <a:tc>
                  <a:txBody>
                    <a:bodyPr/>
                    <a:lstStyle/>
                    <a:p>
                      <a:r>
                        <a:rPr lang="en-US" sz="1400" dirty="0"/>
                        <a:t>0.07</a:t>
                      </a:r>
                      <a:endParaRPr lang="en-IN" sz="1400" dirty="0"/>
                    </a:p>
                  </a:txBody>
                  <a:tcPr/>
                </a:tc>
                <a:tc>
                  <a:txBody>
                    <a:bodyPr/>
                    <a:lstStyle/>
                    <a:p>
                      <a:r>
                        <a:rPr kumimoji="0" lang="en-US" sz="1400" b="0" i="0" u="none" strike="noStrike" kern="1200" cap="none" spc="0" normalizeH="0" baseline="0" noProof="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0.4</a:t>
                      </a:r>
                      <a:endParaRPr lang="en-IN" sz="1400" dirty="0"/>
                    </a:p>
                  </a:txBody>
                  <a:tcPr/>
                </a:tc>
                <a:tc>
                  <a:txBody>
                    <a:bodyPr/>
                    <a:lstStyle/>
                    <a:p>
                      <a:r>
                        <a:rPr lang="en-US" sz="1400" dirty="0"/>
                        <a:t>0.03</a:t>
                      </a:r>
                      <a:endParaRPr lang="en-IN" sz="1400" dirty="0"/>
                    </a:p>
                  </a:txBody>
                  <a:tcPr/>
                </a:tc>
                <a:tc>
                  <a:txBody>
                    <a:bodyPr/>
                    <a:lstStyle/>
                    <a:p>
                      <a:r>
                        <a:rPr kumimoji="0" lang="en-US" sz="1400" b="0" i="0" u="none" strike="noStrike" kern="1200" cap="none" spc="0" normalizeH="0" baseline="0" noProof="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0.14</a:t>
                      </a:r>
                      <a:endParaRPr lang="en-IN" sz="1400" dirty="0"/>
                    </a:p>
                  </a:txBody>
                  <a:tcPr/>
                </a:tc>
                <a:extLst>
                  <a:ext uri="{0D108BD9-81ED-4DB2-BD59-A6C34878D82A}">
                    <a16:rowId xmlns:a16="http://schemas.microsoft.com/office/drawing/2014/main" val="2801530338"/>
                  </a:ext>
                </a:extLst>
              </a:tr>
              <a:tr h="301707">
                <a:tc>
                  <a:txBody>
                    <a:bodyPr/>
                    <a:lstStyle/>
                    <a:p>
                      <a:r>
                        <a:rPr lang="en-US" sz="1400" dirty="0"/>
                        <a:t>RougeL</a:t>
                      </a:r>
                      <a:endParaRPr lang="en-IN" sz="1400" dirty="0"/>
                    </a:p>
                  </a:txBody>
                  <a:tcPr/>
                </a:tc>
                <a:tc>
                  <a:txBody>
                    <a:bodyPr/>
                    <a:lstStyle/>
                    <a:p>
                      <a:r>
                        <a:rPr lang="en-US" sz="1400" dirty="0"/>
                        <a:t>0.1</a:t>
                      </a:r>
                      <a:endParaRPr lang="en-IN" sz="1400" dirty="0"/>
                    </a:p>
                  </a:txBody>
                  <a:tcPr/>
                </a:tc>
                <a:tc>
                  <a:txBody>
                    <a:bodyPr/>
                    <a:lstStyle/>
                    <a:p>
                      <a:r>
                        <a:rPr lang="en-US" sz="1400" dirty="0"/>
                        <a:t>0</a:t>
                      </a:r>
                      <a:endParaRPr lang="en-IN" sz="1400" dirty="0"/>
                    </a:p>
                  </a:txBody>
                  <a:tcPr/>
                </a:tc>
                <a:tc>
                  <a:txBody>
                    <a:bodyPr/>
                    <a:lstStyle/>
                    <a:p>
                      <a:r>
                        <a:rPr lang="en-US" sz="1400" dirty="0"/>
                        <a:t>0.28</a:t>
                      </a:r>
                      <a:endParaRPr lang="en-IN" sz="1400" dirty="0"/>
                    </a:p>
                  </a:txBody>
                  <a:tcPr/>
                </a:tc>
                <a:tc>
                  <a:txBody>
                    <a:bodyPr/>
                    <a:lstStyle/>
                    <a:p>
                      <a:r>
                        <a:rPr lang="en-US" sz="1400" dirty="0"/>
                        <a:t>0.2</a:t>
                      </a:r>
                      <a:endParaRPr lang="en-IN" sz="1400" dirty="0"/>
                    </a:p>
                  </a:txBody>
                  <a:tcPr/>
                </a:tc>
                <a:tc>
                  <a:txBody>
                    <a:bodyPr/>
                    <a:lstStyle/>
                    <a:p>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1</a:t>
                      </a:r>
                      <a:endParaRPr lang="en-IN" sz="1400" dirty="0"/>
                    </a:p>
                  </a:txBody>
                  <a:tcPr/>
                </a:tc>
                <a:tc>
                  <a:txBody>
                    <a:bodyPr/>
                    <a:lstStyle/>
                    <a:p>
                      <a:r>
                        <a:rPr lang="en-US" sz="1400" dirty="0"/>
                        <a:t>0.1</a:t>
                      </a:r>
                      <a:endParaRPr lang="en-IN" sz="1400" dirty="0"/>
                    </a:p>
                  </a:txBody>
                  <a:tcPr/>
                </a:tc>
                <a:tc>
                  <a:txBody>
                    <a:bodyPr/>
                    <a:lstStyle/>
                    <a:p>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lang="en-IN" sz="1400" dirty="0"/>
                    </a:p>
                  </a:txBody>
                  <a:tcPr/>
                </a:tc>
                <a:tc>
                  <a:txBody>
                    <a:bodyPr/>
                    <a:lstStyle/>
                    <a:p>
                      <a:r>
                        <a:rPr lang="en-US" sz="1400" dirty="0"/>
                        <a:t>0.25</a:t>
                      </a:r>
                      <a:endParaRPr lang="en-IN" sz="1400" dirty="0"/>
                    </a:p>
                  </a:txBody>
                  <a:tcPr/>
                </a:tc>
                <a:extLst>
                  <a:ext uri="{0D108BD9-81ED-4DB2-BD59-A6C34878D82A}">
                    <a16:rowId xmlns:a16="http://schemas.microsoft.com/office/drawing/2014/main" val="2618483189"/>
                  </a:ext>
                </a:extLst>
              </a:tr>
              <a:tr h="461026">
                <a:tc>
                  <a:txBody>
                    <a:bodyPr/>
                    <a:lstStyle/>
                    <a:p>
                      <a:r>
                        <a:rPr lang="en-US" sz="1400" dirty="0" err="1"/>
                        <a:t>Bert_score</a:t>
                      </a:r>
                      <a:r>
                        <a:rPr lang="en-US" sz="1400" dirty="0"/>
                        <a:t> </a:t>
                      </a:r>
                      <a:endParaRPr lang="en-IN" sz="1400" dirty="0"/>
                    </a:p>
                  </a:txBody>
                  <a:tcPr/>
                </a:tc>
                <a:tc>
                  <a:txBody>
                    <a:bodyPr/>
                    <a:lstStyle/>
                    <a:p>
                      <a:r>
                        <a:rPr lang="en-US" sz="1400" dirty="0"/>
                        <a:t>0.82</a:t>
                      </a:r>
                      <a:endParaRPr lang="en-IN" sz="1400" dirty="0"/>
                    </a:p>
                  </a:txBody>
                  <a:tcPr/>
                </a:tc>
                <a:tc>
                  <a:txBody>
                    <a:bodyPr/>
                    <a:lstStyle/>
                    <a:p>
                      <a:r>
                        <a:rPr lang="en-US" sz="1400" dirty="0"/>
                        <a:t>0.76</a:t>
                      </a:r>
                      <a:endParaRPr lang="en-IN" sz="1400" dirty="0"/>
                    </a:p>
                  </a:txBody>
                  <a:tcPr/>
                </a:tc>
                <a:tc>
                  <a:txBody>
                    <a:bodyPr/>
                    <a:lstStyle/>
                    <a:p>
                      <a:r>
                        <a:rPr lang="en-US" sz="1400" dirty="0"/>
                        <a:t>0.87</a:t>
                      </a:r>
                      <a:endParaRPr lang="en-IN" sz="1400" dirty="0"/>
                    </a:p>
                  </a:txBody>
                  <a:tcPr/>
                </a:tc>
                <a:tc>
                  <a:txBody>
                    <a:bodyPr/>
                    <a:lstStyle/>
                    <a:p>
                      <a:r>
                        <a:rPr lang="en-US" sz="1400" dirty="0"/>
                        <a:t>0.82</a:t>
                      </a:r>
                      <a:endParaRPr lang="en-IN" sz="1400" dirty="0"/>
                    </a:p>
                  </a:txBody>
                  <a:tcPr/>
                </a:tc>
                <a:tc>
                  <a:txBody>
                    <a:bodyPr/>
                    <a:lstStyle/>
                    <a:p>
                      <a:r>
                        <a:rPr lang="en-US" sz="1400" dirty="0"/>
                        <a:t>0.76</a:t>
                      </a:r>
                      <a:endParaRPr lang="en-IN" sz="1400" dirty="0"/>
                    </a:p>
                  </a:txBody>
                  <a:tcPr/>
                </a:tc>
                <a:tc>
                  <a:txBody>
                    <a:bodyPr/>
                    <a:lstStyle/>
                    <a:p>
                      <a:r>
                        <a:rPr lang="en-US" sz="1400" dirty="0"/>
                        <a:t>0.89</a:t>
                      </a:r>
                      <a:endParaRPr lang="en-IN" sz="1400" dirty="0"/>
                    </a:p>
                  </a:txBody>
                  <a:tcPr/>
                </a:tc>
                <a:tc>
                  <a:txBody>
                    <a:bodyPr/>
                    <a:lstStyle/>
                    <a:p>
                      <a:r>
                        <a:rPr lang="en-US" sz="1400" dirty="0"/>
                        <a:t>0.82</a:t>
                      </a:r>
                      <a:endParaRPr lang="en-IN" sz="1400" dirty="0"/>
                    </a:p>
                  </a:txBody>
                  <a:tcPr/>
                </a:tc>
                <a:tc>
                  <a:txBody>
                    <a:bodyPr/>
                    <a:lstStyle/>
                    <a:p>
                      <a:r>
                        <a:rPr lang="en-US" sz="1400" dirty="0"/>
                        <a:t>0.76</a:t>
                      </a:r>
                      <a:endParaRPr lang="en-IN" sz="1400" dirty="0"/>
                    </a:p>
                  </a:txBody>
                  <a:tcPr/>
                </a:tc>
                <a:tc>
                  <a:txBody>
                    <a:bodyPr/>
                    <a:lstStyle/>
                    <a:p>
                      <a:r>
                        <a:rPr lang="en-US" sz="1400" dirty="0"/>
                        <a:t>0.86</a:t>
                      </a:r>
                      <a:endParaRPr lang="en-IN" sz="1400" dirty="0"/>
                    </a:p>
                  </a:txBody>
                  <a:tcPr/>
                </a:tc>
                <a:extLst>
                  <a:ext uri="{0D108BD9-81ED-4DB2-BD59-A6C34878D82A}">
                    <a16:rowId xmlns:a16="http://schemas.microsoft.com/office/drawing/2014/main" val="267036067"/>
                  </a:ext>
                </a:extLst>
              </a:tr>
            </a:tbl>
          </a:graphicData>
        </a:graphic>
      </p:graphicFrame>
      <p:pic>
        <p:nvPicPr>
          <p:cNvPr id="6" name="Picture 5">
            <a:extLst>
              <a:ext uri="{FF2B5EF4-FFF2-40B4-BE49-F238E27FC236}">
                <a16:creationId xmlns:a16="http://schemas.microsoft.com/office/drawing/2014/main" id="{D9D9E2BF-D3BE-18B3-191F-9A6A5BBD8743}"/>
              </a:ext>
            </a:extLst>
          </p:cNvPr>
          <p:cNvPicPr>
            <a:picLocks noChangeAspect="1"/>
          </p:cNvPicPr>
          <p:nvPr/>
        </p:nvPicPr>
        <p:blipFill>
          <a:blip r:embed="rId2"/>
          <a:stretch>
            <a:fillRect/>
          </a:stretch>
        </p:blipFill>
        <p:spPr>
          <a:xfrm>
            <a:off x="8176532" y="3821372"/>
            <a:ext cx="3954529" cy="2920111"/>
          </a:xfrm>
          <a:prstGeom prst="rect">
            <a:avLst/>
          </a:prstGeom>
        </p:spPr>
      </p:pic>
    </p:spTree>
    <p:extLst>
      <p:ext uri="{BB962C8B-B14F-4D97-AF65-F5344CB8AC3E}">
        <p14:creationId xmlns:p14="http://schemas.microsoft.com/office/powerpoint/2010/main" val="4049328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515</TotalTime>
  <Words>1240</Words>
  <Application>Microsoft Office PowerPoint</Application>
  <PresentationFormat>Widescreen</PresentationFormat>
  <Paragraphs>288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Gen Ai Chatbot</vt:lpstr>
      <vt:lpstr>Introduction</vt:lpstr>
      <vt:lpstr>Objective</vt:lpstr>
      <vt:lpstr>Checklist for building chatbots utilizing LLM’s. </vt:lpstr>
      <vt:lpstr>Quora questions-answers dataset was used to test LLM’s for chatbot</vt:lpstr>
      <vt:lpstr>Model Testing</vt:lpstr>
      <vt:lpstr>PowerPoint Presentation</vt:lpstr>
      <vt:lpstr>PowerPoint Presentation</vt:lpstr>
      <vt:lpstr>PowerPoint Presentation</vt:lpstr>
      <vt:lpstr>Learnings/Recommendations</vt:lpstr>
      <vt:lpstr>Human like interaction necessary</vt:lpstr>
      <vt:lpstr>Human loop needed (high evaluation metric does not mean answer is correct)/ Hallucination check</vt:lpstr>
      <vt:lpstr>PowerPoint Presentation</vt:lpstr>
      <vt:lpstr>Hallucination/Bias  check</vt:lpstr>
      <vt:lpstr>PowerPoint Presentation</vt:lpstr>
      <vt:lpstr>Text generation models are not suitable for chatbot.</vt:lpstr>
      <vt:lpstr>Low inference time is suitable for chatbot.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Aakash Yadav</dc:creator>
  <cp:lastModifiedBy>Aakash Yadav</cp:lastModifiedBy>
  <cp:revision>40</cp:revision>
  <dcterms:created xsi:type="dcterms:W3CDTF">2024-07-30T05:11:42Z</dcterms:created>
  <dcterms:modified xsi:type="dcterms:W3CDTF">2024-07-30T13:46:55Z</dcterms:modified>
</cp:coreProperties>
</file>