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lay"/>
      <p:regular r:id="rId18"/>
      <p:bold r:id="rId19"/>
    </p:embeddedFont>
    <p:embeddedFont>
      <p:font typeface="Libre Franklin"/>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11" Type="http://schemas.openxmlformats.org/officeDocument/2006/relationships/slide" Target="slides/slide5.xml"/><Relationship Id="rId22" Type="http://schemas.openxmlformats.org/officeDocument/2006/relationships/font" Target="fonts/LibreFranklin-italic.fntdata"/><Relationship Id="rId10" Type="http://schemas.openxmlformats.org/officeDocument/2006/relationships/slide" Target="slides/slide4.xml"/><Relationship Id="rId21" Type="http://schemas.openxmlformats.org/officeDocument/2006/relationships/font" Target="fonts/LibreFranklin-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lay-bold.fntdata"/><Relationship Id="rId6" Type="http://schemas.openxmlformats.org/officeDocument/2006/relationships/notesMaster" Target="notesMasters/notesMaster1.xml"/><Relationship Id="rId18" Type="http://schemas.openxmlformats.org/officeDocument/2006/relationships/font" Target="fonts/Play-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dffdd966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6dffdd9668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6dffdd9668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36dffdd9668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6dffdd9668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36dffdd9668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dffdd9668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36dffdd9668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dffdd9668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6dffdd9668_2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dffdd9668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6dffdd9668_2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dffdd9668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36dffdd9668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dffdd9668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6dffdd9668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dffdd9668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36dffdd9668_2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dffdd9668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6dffdd9668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dffdd9668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6dffdd9668_2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757575"/>
                </a:solidFill>
                <a:latin typeface="Arial"/>
                <a:ea typeface="Arial"/>
                <a:cs typeface="Arial"/>
                <a:sym typeface="Arial"/>
              </a:defRPr>
            </a:lvl1pPr>
            <a:lvl2pPr indent="0" lvl="1" marL="0" marR="0" rtl="0" algn="r">
              <a:spcBef>
                <a:spcPts val="0"/>
              </a:spcBef>
              <a:buNone/>
              <a:defRPr b="0" i="0" sz="900" u="none" cap="none" strike="noStrike">
                <a:solidFill>
                  <a:srgbClr val="757575"/>
                </a:solidFill>
                <a:latin typeface="Arial"/>
                <a:ea typeface="Arial"/>
                <a:cs typeface="Arial"/>
                <a:sym typeface="Arial"/>
              </a:defRPr>
            </a:lvl2pPr>
            <a:lvl3pPr indent="0" lvl="2" marL="0" marR="0" rtl="0" algn="r">
              <a:spcBef>
                <a:spcPts val="0"/>
              </a:spcBef>
              <a:buNone/>
              <a:defRPr b="0" i="0" sz="900" u="none" cap="none" strike="noStrike">
                <a:solidFill>
                  <a:srgbClr val="757575"/>
                </a:solidFill>
                <a:latin typeface="Arial"/>
                <a:ea typeface="Arial"/>
                <a:cs typeface="Arial"/>
                <a:sym typeface="Arial"/>
              </a:defRPr>
            </a:lvl3pPr>
            <a:lvl4pPr indent="0" lvl="3" marL="0" marR="0" rtl="0" algn="r">
              <a:spcBef>
                <a:spcPts val="0"/>
              </a:spcBef>
              <a:buNone/>
              <a:defRPr b="0" i="0" sz="900" u="none" cap="none" strike="noStrike">
                <a:solidFill>
                  <a:srgbClr val="757575"/>
                </a:solidFill>
                <a:latin typeface="Arial"/>
                <a:ea typeface="Arial"/>
                <a:cs typeface="Arial"/>
                <a:sym typeface="Arial"/>
              </a:defRPr>
            </a:lvl4pPr>
            <a:lvl5pPr indent="0" lvl="4" marL="0" marR="0" rtl="0" algn="r">
              <a:spcBef>
                <a:spcPts val="0"/>
              </a:spcBef>
              <a:buNone/>
              <a:defRPr b="0" i="0" sz="900" u="none" cap="none" strike="noStrike">
                <a:solidFill>
                  <a:srgbClr val="757575"/>
                </a:solidFill>
                <a:latin typeface="Arial"/>
                <a:ea typeface="Arial"/>
                <a:cs typeface="Arial"/>
                <a:sym typeface="Arial"/>
              </a:defRPr>
            </a:lvl5pPr>
            <a:lvl6pPr indent="0" lvl="5" marL="0" marR="0" rtl="0" algn="r">
              <a:spcBef>
                <a:spcPts val="0"/>
              </a:spcBef>
              <a:buNone/>
              <a:defRPr b="0" i="0" sz="900" u="none" cap="none" strike="noStrike">
                <a:solidFill>
                  <a:srgbClr val="757575"/>
                </a:solidFill>
                <a:latin typeface="Arial"/>
                <a:ea typeface="Arial"/>
                <a:cs typeface="Arial"/>
                <a:sym typeface="Arial"/>
              </a:defRPr>
            </a:lvl6pPr>
            <a:lvl7pPr indent="0" lvl="6" marL="0" marR="0" rtl="0" algn="r">
              <a:spcBef>
                <a:spcPts val="0"/>
              </a:spcBef>
              <a:buNone/>
              <a:defRPr b="0" i="0" sz="900" u="none" cap="none" strike="noStrike">
                <a:solidFill>
                  <a:srgbClr val="757575"/>
                </a:solidFill>
                <a:latin typeface="Arial"/>
                <a:ea typeface="Arial"/>
                <a:cs typeface="Arial"/>
                <a:sym typeface="Arial"/>
              </a:defRPr>
            </a:lvl7pPr>
            <a:lvl8pPr indent="0" lvl="7" marL="0" marR="0" rtl="0" algn="r">
              <a:spcBef>
                <a:spcPts val="0"/>
              </a:spcBef>
              <a:buNone/>
              <a:defRPr b="0" i="0" sz="900" u="none" cap="none" strike="noStrike">
                <a:solidFill>
                  <a:srgbClr val="757575"/>
                </a:solidFill>
                <a:latin typeface="Arial"/>
                <a:ea typeface="Arial"/>
                <a:cs typeface="Arial"/>
                <a:sym typeface="Arial"/>
              </a:defRPr>
            </a:lvl8pPr>
            <a:lvl9pPr indent="0" lvl="8" marL="0" marR="0" rtl="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25"/>
          <p:cNvSpPr txBox="1"/>
          <p:nvPr>
            <p:ph type="ctrTitle"/>
          </p:nvPr>
        </p:nvSpPr>
        <p:spPr>
          <a:xfrm>
            <a:off x="327750" y="509800"/>
            <a:ext cx="3706800" cy="17895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Play"/>
              <a:buNone/>
            </a:pPr>
            <a:r>
              <a:rPr b="1" lang="en-GB" sz="1500">
                <a:latin typeface="Play"/>
                <a:ea typeface="Play"/>
                <a:cs typeface="Play"/>
                <a:sym typeface="Play"/>
              </a:rPr>
              <a:t>CAPSTONE PROJECT</a:t>
            </a:r>
            <a:br>
              <a:rPr b="1" lang="en-GB" sz="1500"/>
            </a:br>
            <a:br>
              <a:rPr b="1" lang="en-GB" sz="3800"/>
            </a:br>
            <a:r>
              <a:rPr b="1" lang="en-GB" sz="3800">
                <a:latin typeface="Arial"/>
                <a:ea typeface="Arial"/>
                <a:cs typeface="Arial"/>
                <a:sym typeface="Arial"/>
              </a:rPr>
              <a:t>Budget </a:t>
            </a:r>
            <a:r>
              <a:rPr b="1" lang="en-GB" sz="3800">
                <a:latin typeface="Arial"/>
                <a:ea typeface="Arial"/>
                <a:cs typeface="Arial"/>
                <a:sym typeface="Arial"/>
              </a:rPr>
              <a:t>Predictor</a:t>
            </a:r>
            <a:endParaRPr sz="3800">
              <a:latin typeface="Arial"/>
              <a:ea typeface="Arial"/>
              <a:cs typeface="Arial"/>
              <a:sym typeface="Arial"/>
            </a:endParaRPr>
          </a:p>
          <a:p>
            <a:pPr indent="0" lvl="0" marL="0" rtl="0" algn="l">
              <a:lnSpc>
                <a:spcPct val="90000"/>
              </a:lnSpc>
              <a:spcBef>
                <a:spcPts val="0"/>
              </a:spcBef>
              <a:spcAft>
                <a:spcPts val="0"/>
              </a:spcAft>
              <a:buClr>
                <a:schemeClr val="dk1"/>
              </a:buClr>
              <a:buSzPct val="100000"/>
              <a:buFont typeface="Play"/>
              <a:buNone/>
            </a:pPr>
            <a:r>
              <a:t/>
            </a:r>
            <a:endParaRPr b="1" sz="3800"/>
          </a:p>
        </p:txBody>
      </p:sp>
      <p:sp>
        <p:nvSpPr>
          <p:cNvPr id="131" name="Google Shape;131;p25"/>
          <p:cNvSpPr txBox="1"/>
          <p:nvPr>
            <p:ph idx="1" type="subTitle"/>
          </p:nvPr>
        </p:nvSpPr>
        <p:spPr>
          <a:xfrm>
            <a:off x="174125" y="2571750"/>
            <a:ext cx="4398000" cy="2355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b="1" lang="en-GB" sz="1200" cap="none"/>
              <a:t>PRESENTED BY</a:t>
            </a:r>
            <a:endParaRPr sz="1200" cap="none"/>
          </a:p>
          <a:p>
            <a:pPr indent="0" lvl="0" marL="0" rtl="0" algn="l">
              <a:lnSpc>
                <a:spcPct val="90000"/>
              </a:lnSpc>
              <a:spcBef>
                <a:spcPts val="1200"/>
              </a:spcBef>
              <a:spcAft>
                <a:spcPts val="0"/>
              </a:spcAft>
              <a:buClr>
                <a:schemeClr val="dk1"/>
              </a:buClr>
              <a:buSzPts val="1200"/>
              <a:buNone/>
            </a:pPr>
            <a:r>
              <a:rPr b="1" lang="en-GB" sz="1200" cap="none"/>
              <a:t>STUDENT NAME: </a:t>
            </a:r>
            <a:r>
              <a:rPr b="1" lang="en-GB" sz="1200"/>
              <a:t>DHIRAJ YADAV</a:t>
            </a:r>
            <a:endParaRPr/>
          </a:p>
          <a:p>
            <a:pPr indent="0" lvl="0" marL="0" rtl="0" algn="l">
              <a:lnSpc>
                <a:spcPct val="90000"/>
              </a:lnSpc>
              <a:spcBef>
                <a:spcPts val="1200"/>
              </a:spcBef>
              <a:spcAft>
                <a:spcPts val="0"/>
              </a:spcAft>
              <a:buClr>
                <a:schemeClr val="dk1"/>
              </a:buClr>
              <a:buSzPts val="1200"/>
              <a:buNone/>
            </a:pPr>
            <a:r>
              <a:rPr b="1" lang="en-GB" sz="1200" cap="none"/>
              <a:t>COLLEGE NAME: VIGNAN</a:t>
            </a:r>
            <a:r>
              <a:rPr b="1" lang="en-GB" sz="1200"/>
              <a:t>’S INSTITUTE OF INFORMATION   TECHNOLOGY</a:t>
            </a:r>
            <a:endParaRPr/>
          </a:p>
          <a:p>
            <a:pPr indent="0" lvl="0" marL="0" rtl="0" algn="l">
              <a:lnSpc>
                <a:spcPct val="90000"/>
              </a:lnSpc>
              <a:spcBef>
                <a:spcPts val="1200"/>
              </a:spcBef>
              <a:spcAft>
                <a:spcPts val="0"/>
              </a:spcAft>
              <a:buClr>
                <a:schemeClr val="dk1"/>
              </a:buClr>
              <a:buSzPts val="1200"/>
              <a:buNone/>
            </a:pPr>
            <a:r>
              <a:rPr b="1" lang="en-GB" sz="1200" cap="none"/>
              <a:t>DEPARTMENT: COMPUTER SCIENCE &amp; ENGINEERING</a:t>
            </a:r>
            <a:endParaRPr/>
          </a:p>
          <a:p>
            <a:pPr indent="0" lvl="0" marL="0" rtl="0" algn="l">
              <a:lnSpc>
                <a:spcPct val="90000"/>
              </a:lnSpc>
              <a:spcBef>
                <a:spcPts val="1200"/>
              </a:spcBef>
              <a:spcAft>
                <a:spcPts val="0"/>
              </a:spcAft>
              <a:buClr>
                <a:schemeClr val="dk1"/>
              </a:buClr>
              <a:buSzPts val="1200"/>
              <a:buNone/>
            </a:pPr>
            <a:r>
              <a:rPr b="1" lang="en-GB" sz="1200" cap="none"/>
              <a:t>EMAIL ID: YDHIRAJ1487@GMAIL.COM</a:t>
            </a:r>
            <a:endParaRPr/>
          </a:p>
          <a:p>
            <a:pPr indent="0" lvl="0" marL="0" rtl="0" algn="l">
              <a:lnSpc>
                <a:spcPct val="90000"/>
              </a:lnSpc>
              <a:spcBef>
                <a:spcPts val="1200"/>
              </a:spcBef>
              <a:spcAft>
                <a:spcPts val="0"/>
              </a:spcAft>
              <a:buClr>
                <a:schemeClr val="dk1"/>
              </a:buClr>
              <a:buSzPts val="1200"/>
              <a:buNone/>
            </a:pPr>
            <a:r>
              <a:rPr b="1" lang="en-GB" sz="1200" cap="none"/>
              <a:t>AICTE STUDENT ID: </a:t>
            </a:r>
            <a:r>
              <a:rPr b="1" lang="en-GB" sz="1150">
                <a:solidFill>
                  <a:srgbClr val="333333"/>
                </a:solidFill>
                <a:highlight>
                  <a:srgbClr val="FFFFFF"/>
                </a:highlight>
              </a:rPr>
              <a:t>STU6712a94f44b3c1729276239</a:t>
            </a:r>
            <a:endParaRPr b="1" sz="1200"/>
          </a:p>
        </p:txBody>
      </p:sp>
      <p:grpSp>
        <p:nvGrpSpPr>
          <p:cNvPr id="132" name="Google Shape;132;p25"/>
          <p:cNvGrpSpPr/>
          <p:nvPr/>
        </p:nvGrpSpPr>
        <p:grpSpPr>
          <a:xfrm>
            <a:off x="7062324" y="1"/>
            <a:ext cx="1834788" cy="4333356"/>
            <a:chOff x="329184" y="1"/>
            <a:chExt cx="524256" cy="5777808"/>
          </a:xfrm>
        </p:grpSpPr>
        <p:cxnSp>
          <p:nvCxnSpPr>
            <p:cNvPr id="133" name="Google Shape;133;p25"/>
            <p:cNvCxnSpPr/>
            <p:nvPr/>
          </p:nvCxnSpPr>
          <p:spPr>
            <a:xfrm rot="10800000">
              <a:off x="329184" y="5777809"/>
              <a:ext cx="521208" cy="0"/>
            </a:xfrm>
            <a:prstGeom prst="straightConnector1">
              <a:avLst/>
            </a:prstGeom>
            <a:noFill/>
            <a:ln cap="flat" cmpd="sng" w="152400">
              <a:solidFill>
                <a:schemeClr val="accent4"/>
              </a:solidFill>
              <a:prstDash val="solid"/>
              <a:miter lim="800000"/>
              <a:headEnd len="sm" w="sm" type="none"/>
              <a:tailEnd len="sm" w="sm" type="none"/>
            </a:ln>
          </p:spPr>
        </p:cxnSp>
        <p:sp>
          <p:nvSpPr>
            <p:cNvPr id="134" name="Google Shape;134;p25"/>
            <p:cNvSpPr/>
            <p:nvPr/>
          </p:nvSpPr>
          <p:spPr>
            <a:xfrm>
              <a:off x="329184" y="1"/>
              <a:ext cx="524256" cy="553211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35" name="Google Shape;135;p25"/>
          <p:cNvSpPr/>
          <p:nvPr/>
        </p:nvSpPr>
        <p:spPr>
          <a:xfrm>
            <a:off x="4629350" y="202000"/>
            <a:ext cx="3998100" cy="4478700"/>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6" name="Google Shape;136;p25" title="image.jpg"/>
          <p:cNvPicPr preferRelativeResize="0"/>
          <p:nvPr/>
        </p:nvPicPr>
        <p:blipFill rotWithShape="1">
          <a:blip r:embed="rId3">
            <a:alphaModFix/>
          </a:blip>
          <a:srcRect b="592" l="3762" r="5138" t="592"/>
          <a:stretch/>
        </p:blipFill>
        <p:spPr>
          <a:xfrm>
            <a:off x="4843387" y="329075"/>
            <a:ext cx="3559776" cy="42245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4"/>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8" name="Google Shape;208;p3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Arial"/>
              <a:buNone/>
            </a:pPr>
            <a:r>
              <a:rPr b="1" lang="en-GB" sz="4100" cap="none">
                <a:latin typeface="Arial"/>
                <a:ea typeface="Arial"/>
                <a:cs typeface="Arial"/>
                <a:sym typeface="Arial"/>
              </a:rPr>
              <a:t>REFERENCES</a:t>
            </a:r>
            <a:endParaRPr sz="4100"/>
          </a:p>
        </p:txBody>
      </p:sp>
      <p:sp>
        <p:nvSpPr>
          <p:cNvPr id="209" name="Google Shape;209;p34"/>
          <p:cNvSpPr/>
          <p:nvPr/>
        </p:nvSpPr>
        <p:spPr>
          <a:xfrm>
            <a:off x="501777" y="1258030"/>
            <a:ext cx="8140446" cy="13716"/>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0" name="Google Shape;210;p34"/>
          <p:cNvSpPr txBox="1"/>
          <p:nvPr>
            <p:ph idx="1" type="body"/>
          </p:nvPr>
        </p:nvSpPr>
        <p:spPr>
          <a:xfrm>
            <a:off x="628650" y="1447038"/>
            <a:ext cx="7886700" cy="318897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GB" sz="1700">
                <a:latin typeface="Libre Franklin"/>
                <a:ea typeface="Libre Franklin"/>
                <a:cs typeface="Libre Franklin"/>
                <a:sym typeface="Libre Franklin"/>
              </a:rPr>
              <a:t>•⁠  ⁠pandas documentation</a:t>
            </a:r>
            <a:endParaRPr sz="17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GB" sz="1700">
                <a:latin typeface="Libre Franklin"/>
                <a:ea typeface="Libre Franklin"/>
                <a:cs typeface="Libre Franklin"/>
                <a:sym typeface="Libre Franklin"/>
              </a:rPr>
              <a:t>•⁠  ⁠scikit-learn documentation</a:t>
            </a:r>
            <a:endParaRPr sz="17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GB" sz="1700">
                <a:latin typeface="Libre Franklin"/>
                <a:ea typeface="Libre Franklin"/>
                <a:cs typeface="Libre Franklin"/>
                <a:sym typeface="Libre Franklin"/>
              </a:rPr>
              <a:t>•⁠  ⁠matplotlib documentation</a:t>
            </a:r>
            <a:endParaRPr sz="170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1700"/>
              <a:buNone/>
            </a:pPr>
            <a:r>
              <a:t/>
            </a:r>
            <a:endParaRPr sz="1700">
              <a:latin typeface="Libre Franklin"/>
              <a:ea typeface="Libre Franklin"/>
              <a:cs typeface="Libre Franklin"/>
              <a:sym typeface="Libre Franklin"/>
            </a:endParaRPr>
          </a:p>
          <a:p>
            <a:pPr indent="0" lvl="0" marL="0" rtl="0" algn="l">
              <a:lnSpc>
                <a:spcPct val="90000"/>
              </a:lnSpc>
              <a:spcBef>
                <a:spcPts val="800"/>
              </a:spcBef>
              <a:spcAft>
                <a:spcPts val="0"/>
              </a:spcAft>
              <a:buClr>
                <a:schemeClr val="dk1"/>
              </a:buClr>
              <a:buSzPts val="1700"/>
              <a:buNone/>
            </a:pPr>
            <a:r>
              <a:rPr lang="en-GB" sz="1700">
                <a:latin typeface="Libre Franklin"/>
                <a:ea typeface="Libre Franklin"/>
                <a:cs typeface="Libre Franklin"/>
                <a:sym typeface="Libre Franklin"/>
              </a:rPr>
              <a:t>GitHub Link:</a:t>
            </a:r>
            <a:r>
              <a:rPr lang="en-GB" sz="1700">
                <a:solidFill>
                  <a:srgbClr val="0070C0"/>
                </a:solidFill>
                <a:latin typeface="Libre Franklin"/>
                <a:ea typeface="Libre Franklin"/>
                <a:cs typeface="Libre Franklin"/>
                <a:sym typeface="Libre Franklin"/>
              </a:rPr>
              <a:t> </a:t>
            </a:r>
            <a:r>
              <a:rPr lang="en-GB" sz="1700" u="sng">
                <a:solidFill>
                  <a:srgbClr val="0070C0"/>
                </a:solidFill>
                <a:latin typeface="Libre Franklin"/>
                <a:ea typeface="Libre Franklin"/>
                <a:cs typeface="Libre Franklin"/>
                <a:sym typeface="Libre Franklin"/>
              </a:rPr>
              <a:t>https://github.com/Ydvdhiraj/Budget-Predictor</a:t>
            </a:r>
            <a:endParaRPr/>
          </a:p>
          <a:p>
            <a:pPr indent="0" lvl="0" marL="0" rtl="0" algn="l">
              <a:lnSpc>
                <a:spcPct val="90000"/>
              </a:lnSpc>
              <a:spcBef>
                <a:spcPts val="800"/>
              </a:spcBef>
              <a:spcAft>
                <a:spcPts val="0"/>
              </a:spcAft>
              <a:buClr>
                <a:schemeClr val="dk1"/>
              </a:buClr>
              <a:buSzPts val="1700"/>
              <a:buNone/>
            </a:pPr>
            <a:r>
              <a:t/>
            </a:r>
            <a:endParaRPr sz="1700" u="sng">
              <a:solidFill>
                <a:srgbClr val="0070C0"/>
              </a:solidFill>
              <a:latin typeface="Libre Franklin"/>
              <a:ea typeface="Libre Franklin"/>
              <a:cs typeface="Libre Franklin"/>
              <a:sym typeface="Libre Franklin"/>
            </a:endParaRPr>
          </a:p>
          <a:p>
            <a:pPr indent="0" lvl="0" marL="0" rtl="0" algn="l">
              <a:lnSpc>
                <a:spcPct val="90000"/>
              </a:lnSpc>
              <a:spcBef>
                <a:spcPts val="800"/>
              </a:spcBef>
              <a:spcAft>
                <a:spcPts val="0"/>
              </a:spcAft>
              <a:buClr>
                <a:schemeClr val="dk1"/>
              </a:buClr>
              <a:buSzPts val="1700"/>
              <a:buNone/>
            </a:pPr>
            <a:r>
              <a:t/>
            </a:r>
            <a:endParaRPr sz="1700">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35"/>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35"/>
          <p:cNvSpPr txBox="1"/>
          <p:nvPr/>
        </p:nvSpPr>
        <p:spPr>
          <a:xfrm>
            <a:off x="628650" y="338536"/>
            <a:ext cx="7884414" cy="3049905"/>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None/>
            </a:pPr>
            <a:r>
              <a:rPr b="1" i="0" lang="en-GB" sz="5000" u="none" cap="none" strike="noStrike">
                <a:solidFill>
                  <a:schemeClr val="dk1"/>
                </a:solidFill>
                <a:latin typeface="Play"/>
                <a:ea typeface="Play"/>
                <a:cs typeface="Play"/>
                <a:sym typeface="Play"/>
              </a:rPr>
              <a:t>Thank you</a:t>
            </a:r>
            <a:endParaRPr b="0" i="0" sz="5000" u="none" cap="none" strike="noStrike">
              <a:solidFill>
                <a:schemeClr val="dk1"/>
              </a:solidFill>
              <a:latin typeface="Play"/>
              <a:ea typeface="Play"/>
              <a:cs typeface="Play"/>
              <a:sym typeface="Play"/>
            </a:endParaRPr>
          </a:p>
        </p:txBody>
      </p:sp>
      <p:sp>
        <p:nvSpPr>
          <p:cNvPr id="217" name="Google Shape;217;p35"/>
          <p:cNvSpPr/>
          <p:nvPr/>
        </p:nvSpPr>
        <p:spPr>
          <a:xfrm>
            <a:off x="628650" y="3538946"/>
            <a:ext cx="4057650" cy="13716"/>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6"/>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Arial"/>
              <a:buNone/>
            </a:pPr>
            <a:r>
              <a:rPr b="1" lang="en-GB" sz="4100" cap="none">
                <a:latin typeface="Arial"/>
                <a:ea typeface="Arial"/>
                <a:cs typeface="Arial"/>
                <a:sym typeface="Arial"/>
              </a:rPr>
              <a:t>OUTLINE</a:t>
            </a:r>
            <a:endParaRPr sz="4100"/>
          </a:p>
        </p:txBody>
      </p:sp>
      <p:sp>
        <p:nvSpPr>
          <p:cNvPr id="143" name="Google Shape;143;p26"/>
          <p:cNvSpPr/>
          <p:nvPr/>
        </p:nvSpPr>
        <p:spPr>
          <a:xfrm>
            <a:off x="501777" y="1258030"/>
            <a:ext cx="8140446" cy="13716"/>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26"/>
          <p:cNvSpPr txBox="1"/>
          <p:nvPr>
            <p:ph idx="1" type="body"/>
          </p:nvPr>
        </p:nvSpPr>
        <p:spPr>
          <a:xfrm>
            <a:off x="628650" y="1447038"/>
            <a:ext cx="7886700" cy="3188970"/>
          </a:xfrm>
          <a:prstGeom prst="rect">
            <a:avLst/>
          </a:prstGeom>
          <a:noFill/>
          <a:ln>
            <a:noFill/>
          </a:ln>
        </p:spPr>
        <p:txBody>
          <a:bodyPr anchorCtr="0" anchor="t" bIns="34275" lIns="68575" spcFirstLastPara="1" rIns="68575" wrap="square" tIns="34275">
            <a:normAutofit/>
          </a:bodyPr>
          <a:lstStyle/>
          <a:p>
            <a:pPr indent="-234950" lvl="0" marL="228600" rtl="0" algn="l">
              <a:lnSpc>
                <a:spcPct val="90000"/>
              </a:lnSpc>
              <a:spcBef>
                <a:spcPts val="0"/>
              </a:spcBef>
              <a:spcAft>
                <a:spcPts val="0"/>
              </a:spcAft>
              <a:buClr>
                <a:schemeClr val="dk1"/>
              </a:buClr>
              <a:buSzPts val="1700"/>
              <a:buChar char="•"/>
            </a:pPr>
            <a:r>
              <a:rPr b="1" lang="en-GB" sz="1700">
                <a:latin typeface="Arial"/>
                <a:ea typeface="Arial"/>
                <a:cs typeface="Arial"/>
                <a:sym typeface="Arial"/>
              </a:rPr>
              <a:t>Problem Statement </a:t>
            </a:r>
            <a:r>
              <a:rPr lang="en-GB" sz="1700">
                <a:latin typeface="Arial"/>
                <a:ea typeface="Arial"/>
                <a:cs typeface="Arial"/>
                <a:sym typeface="Arial"/>
              </a:rPr>
              <a:t>(Should not include solution)</a:t>
            </a:r>
            <a:endParaRPr/>
          </a:p>
          <a:p>
            <a:pPr indent="-234950" lvl="0" marL="228600" rtl="0" algn="l">
              <a:lnSpc>
                <a:spcPct val="90000"/>
              </a:lnSpc>
              <a:spcBef>
                <a:spcPts val="800"/>
              </a:spcBef>
              <a:spcAft>
                <a:spcPts val="0"/>
              </a:spcAft>
              <a:buClr>
                <a:schemeClr val="dk1"/>
              </a:buClr>
              <a:buSzPts val="1700"/>
              <a:buChar char="•"/>
            </a:pPr>
            <a:r>
              <a:rPr b="1" lang="en-GB" sz="1700">
                <a:latin typeface="Arial"/>
                <a:ea typeface="Arial"/>
                <a:cs typeface="Arial"/>
                <a:sym typeface="Arial"/>
              </a:rPr>
              <a:t>Proposed System/Solution</a:t>
            </a:r>
            <a:endParaRPr sz="1700">
              <a:latin typeface="Arial"/>
              <a:ea typeface="Arial"/>
              <a:cs typeface="Arial"/>
              <a:sym typeface="Arial"/>
            </a:endParaRPr>
          </a:p>
          <a:p>
            <a:pPr indent="-234950" lvl="0" marL="228600" rtl="0" algn="l">
              <a:lnSpc>
                <a:spcPct val="90000"/>
              </a:lnSpc>
              <a:spcBef>
                <a:spcPts val="800"/>
              </a:spcBef>
              <a:spcAft>
                <a:spcPts val="0"/>
              </a:spcAft>
              <a:buClr>
                <a:schemeClr val="dk1"/>
              </a:buClr>
              <a:buSzPts val="1700"/>
              <a:buChar char="•"/>
            </a:pPr>
            <a:r>
              <a:rPr b="1" lang="en-GB" sz="1700">
                <a:latin typeface="Arial"/>
                <a:ea typeface="Arial"/>
                <a:cs typeface="Arial"/>
                <a:sym typeface="Arial"/>
              </a:rPr>
              <a:t>System Development Approach </a:t>
            </a:r>
            <a:r>
              <a:rPr lang="en-GB" sz="1700">
                <a:latin typeface="Arial"/>
                <a:ea typeface="Arial"/>
                <a:cs typeface="Arial"/>
                <a:sym typeface="Arial"/>
              </a:rPr>
              <a:t>(Technology Used) </a:t>
            </a:r>
            <a:endParaRPr/>
          </a:p>
          <a:p>
            <a:pPr indent="-234950" lvl="0" marL="228600" rtl="0" algn="l">
              <a:lnSpc>
                <a:spcPct val="90000"/>
              </a:lnSpc>
              <a:spcBef>
                <a:spcPts val="800"/>
              </a:spcBef>
              <a:spcAft>
                <a:spcPts val="0"/>
              </a:spcAft>
              <a:buClr>
                <a:schemeClr val="dk1"/>
              </a:buClr>
              <a:buSzPts val="1700"/>
              <a:buChar char="•"/>
            </a:pPr>
            <a:r>
              <a:rPr b="1" lang="en-GB" sz="1700">
                <a:latin typeface="Arial"/>
                <a:ea typeface="Arial"/>
                <a:cs typeface="Arial"/>
                <a:sym typeface="Arial"/>
              </a:rPr>
              <a:t>Algorithm &amp; Deployment  </a:t>
            </a:r>
            <a:endParaRPr sz="1700">
              <a:latin typeface="Arial"/>
              <a:ea typeface="Arial"/>
              <a:cs typeface="Arial"/>
              <a:sym typeface="Arial"/>
            </a:endParaRPr>
          </a:p>
          <a:p>
            <a:pPr indent="-234950" lvl="0" marL="228600" rtl="0" algn="l">
              <a:lnSpc>
                <a:spcPct val="90000"/>
              </a:lnSpc>
              <a:spcBef>
                <a:spcPts val="800"/>
              </a:spcBef>
              <a:spcAft>
                <a:spcPts val="0"/>
              </a:spcAft>
              <a:buClr>
                <a:schemeClr val="dk1"/>
              </a:buClr>
              <a:buSzPts val="1700"/>
              <a:buChar char="•"/>
            </a:pPr>
            <a:r>
              <a:rPr b="1" lang="en-GB" sz="1700">
                <a:latin typeface="Arial"/>
                <a:ea typeface="Arial"/>
                <a:cs typeface="Arial"/>
                <a:sym typeface="Arial"/>
              </a:rPr>
              <a:t>Result (Output Image)</a:t>
            </a:r>
            <a:endParaRPr sz="1700">
              <a:latin typeface="Arial"/>
              <a:ea typeface="Arial"/>
              <a:cs typeface="Arial"/>
              <a:sym typeface="Arial"/>
            </a:endParaRPr>
          </a:p>
          <a:p>
            <a:pPr indent="-234950" lvl="0" marL="228600" rtl="0" algn="l">
              <a:lnSpc>
                <a:spcPct val="90000"/>
              </a:lnSpc>
              <a:spcBef>
                <a:spcPts val="800"/>
              </a:spcBef>
              <a:spcAft>
                <a:spcPts val="0"/>
              </a:spcAft>
              <a:buClr>
                <a:schemeClr val="dk1"/>
              </a:buClr>
              <a:buSzPts val="1700"/>
              <a:buChar char="•"/>
            </a:pPr>
            <a:r>
              <a:rPr b="1" lang="en-GB" sz="1700">
                <a:latin typeface="Arial"/>
                <a:ea typeface="Arial"/>
                <a:cs typeface="Arial"/>
                <a:sym typeface="Arial"/>
              </a:rPr>
              <a:t>Conclusion</a:t>
            </a:r>
            <a:endParaRPr sz="1700">
              <a:latin typeface="Arial"/>
              <a:ea typeface="Arial"/>
              <a:cs typeface="Arial"/>
              <a:sym typeface="Arial"/>
            </a:endParaRPr>
          </a:p>
          <a:p>
            <a:pPr indent="-234950" lvl="0" marL="228600" rtl="0" algn="l">
              <a:lnSpc>
                <a:spcPct val="90000"/>
              </a:lnSpc>
              <a:spcBef>
                <a:spcPts val="800"/>
              </a:spcBef>
              <a:spcAft>
                <a:spcPts val="0"/>
              </a:spcAft>
              <a:buClr>
                <a:schemeClr val="dk1"/>
              </a:buClr>
              <a:buSzPts val="1700"/>
              <a:buChar char="•"/>
            </a:pPr>
            <a:r>
              <a:rPr b="1" lang="en-GB" sz="1700">
                <a:latin typeface="Arial"/>
                <a:ea typeface="Arial"/>
                <a:cs typeface="Arial"/>
                <a:sym typeface="Arial"/>
              </a:rPr>
              <a:t>Future Scope</a:t>
            </a:r>
            <a:endParaRPr sz="1700">
              <a:latin typeface="Arial"/>
              <a:ea typeface="Arial"/>
              <a:cs typeface="Arial"/>
              <a:sym typeface="Arial"/>
            </a:endParaRPr>
          </a:p>
          <a:p>
            <a:pPr indent="-234950" lvl="0" marL="228600" rtl="0" algn="l">
              <a:lnSpc>
                <a:spcPct val="90000"/>
              </a:lnSpc>
              <a:spcBef>
                <a:spcPts val="800"/>
              </a:spcBef>
              <a:spcAft>
                <a:spcPts val="0"/>
              </a:spcAft>
              <a:buClr>
                <a:schemeClr val="dk1"/>
              </a:buClr>
              <a:buSzPts val="1700"/>
              <a:buChar char="•"/>
            </a:pPr>
            <a:r>
              <a:rPr b="1" lang="en-GB" sz="1700">
                <a:latin typeface="Arial"/>
                <a:ea typeface="Arial"/>
                <a:cs typeface="Arial"/>
                <a:sym typeface="Arial"/>
              </a:rPr>
              <a:t>References</a:t>
            </a:r>
            <a:endParaRPr sz="1700">
              <a:latin typeface="Arial"/>
              <a:ea typeface="Arial"/>
              <a:cs typeface="Arial"/>
              <a:sym typeface="Arial"/>
            </a:endParaRPr>
          </a:p>
          <a:p>
            <a:pPr indent="-76200" lvl="0" marL="177800" rtl="0" algn="l">
              <a:lnSpc>
                <a:spcPct val="90000"/>
              </a:lnSpc>
              <a:spcBef>
                <a:spcPts val="1200"/>
              </a:spcBef>
              <a:spcAft>
                <a:spcPts val="0"/>
              </a:spcAft>
              <a:buClr>
                <a:schemeClr val="dk1"/>
              </a:buClr>
              <a:buSzPts val="1700"/>
              <a:buNone/>
            </a:pPr>
            <a:r>
              <a:t/>
            </a:r>
            <a:endParaRPr sz="1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27"/>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Arial"/>
              <a:buNone/>
            </a:pPr>
            <a:r>
              <a:rPr b="1" lang="en-GB" sz="4100" cap="none">
                <a:latin typeface="Arial"/>
                <a:ea typeface="Arial"/>
                <a:cs typeface="Arial"/>
                <a:sym typeface="Arial"/>
              </a:rPr>
              <a:t>PROBLEM STATEMENT</a:t>
            </a:r>
            <a:endParaRPr sz="4100"/>
          </a:p>
        </p:txBody>
      </p:sp>
      <p:sp>
        <p:nvSpPr>
          <p:cNvPr id="151" name="Google Shape;151;p27"/>
          <p:cNvSpPr/>
          <p:nvPr/>
        </p:nvSpPr>
        <p:spPr>
          <a:xfrm>
            <a:off x="501777" y="1258030"/>
            <a:ext cx="8140446" cy="13716"/>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2" name="Google Shape;152;p27"/>
          <p:cNvSpPr txBox="1"/>
          <p:nvPr>
            <p:ph idx="1" type="body"/>
          </p:nvPr>
        </p:nvSpPr>
        <p:spPr>
          <a:xfrm>
            <a:off x="628650" y="1447038"/>
            <a:ext cx="7886700" cy="318897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100"/>
              <a:buNone/>
            </a:pPr>
            <a:r>
              <a:rPr lang="en-GB" sz="1800">
                <a:latin typeface="Libre Franklin"/>
                <a:ea typeface="Libre Franklin"/>
                <a:cs typeface="Libre Franklin"/>
                <a:sym typeface="Libre Franklin"/>
              </a:rPr>
              <a:t>•⁠  ⁠Tracking monthly expenses manually can be tedious and prone to error.</a:t>
            </a:r>
            <a:endParaRPr sz="1800">
              <a:latin typeface="Libre Franklin"/>
              <a:ea typeface="Libre Franklin"/>
              <a:cs typeface="Libre Franklin"/>
              <a:sym typeface="Libre Franklin"/>
            </a:endParaRPr>
          </a:p>
          <a:p>
            <a:pPr indent="0" lvl="0" marL="0" rtl="0" algn="l">
              <a:spcBef>
                <a:spcPts val="0"/>
              </a:spcBef>
              <a:spcAft>
                <a:spcPts val="0"/>
              </a:spcAft>
              <a:buClr>
                <a:schemeClr val="dk1"/>
              </a:buClr>
              <a:buSzPts val="1100"/>
              <a:buNone/>
            </a:pPr>
            <a:r>
              <a:rPr lang="en-GB" sz="1800">
                <a:latin typeface="Libre Franklin"/>
                <a:ea typeface="Libre Franklin"/>
                <a:cs typeface="Libre Franklin"/>
                <a:sym typeface="Libre Franklin"/>
              </a:rPr>
              <a:t>•⁠  ⁠Lack of insights into future spending makes budgeting difficult.</a:t>
            </a:r>
            <a:endParaRPr sz="1800">
              <a:latin typeface="Libre Franklin"/>
              <a:ea typeface="Libre Franklin"/>
              <a:cs typeface="Libre Franklin"/>
              <a:sym typeface="Libre Franklin"/>
            </a:endParaRPr>
          </a:p>
          <a:p>
            <a:pPr indent="0" lvl="0" marL="0" rtl="0" algn="l">
              <a:spcBef>
                <a:spcPts val="0"/>
              </a:spcBef>
              <a:spcAft>
                <a:spcPts val="0"/>
              </a:spcAft>
              <a:buClr>
                <a:schemeClr val="dk1"/>
              </a:buClr>
              <a:buSzPts val="1100"/>
              <a:buNone/>
            </a:pPr>
            <a:r>
              <a:rPr lang="en-GB" sz="1800">
                <a:latin typeface="Libre Franklin"/>
                <a:ea typeface="Libre Franklin"/>
                <a:cs typeface="Libre Franklin"/>
                <a:sym typeface="Libre Franklin"/>
              </a:rPr>
              <a:t>•⁠  ⁠Individuals need a predictive tool to help plan finances smarter.</a:t>
            </a:r>
            <a:endParaRPr sz="1800">
              <a:latin typeface="Libre Franklin"/>
              <a:ea typeface="Libre Franklin"/>
              <a:cs typeface="Libre Franklin"/>
              <a:sym typeface="Libre Franklin"/>
            </a:endParaRPr>
          </a:p>
          <a:p>
            <a:pPr indent="0" lvl="0" marL="0" rtl="0" algn="l">
              <a:spcBef>
                <a:spcPts val="0"/>
              </a:spcBef>
              <a:spcAft>
                <a:spcPts val="0"/>
              </a:spcAft>
              <a:buClr>
                <a:schemeClr val="dk1"/>
              </a:buClr>
              <a:buSzPts val="1100"/>
              <a:buNone/>
            </a:pPr>
            <a:r>
              <a:t/>
            </a:r>
            <a:endParaRPr sz="1800">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8"/>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Arial"/>
              <a:buNone/>
            </a:pPr>
            <a:r>
              <a:rPr b="1" lang="en-GB" sz="4100" cap="none">
                <a:latin typeface="Arial"/>
                <a:ea typeface="Arial"/>
                <a:cs typeface="Arial"/>
                <a:sym typeface="Arial"/>
              </a:rPr>
              <a:t>PROPOSED SOLUTION</a:t>
            </a:r>
            <a:endParaRPr sz="4100"/>
          </a:p>
        </p:txBody>
      </p:sp>
      <p:sp>
        <p:nvSpPr>
          <p:cNvPr id="159" name="Google Shape;159;p28"/>
          <p:cNvSpPr/>
          <p:nvPr/>
        </p:nvSpPr>
        <p:spPr>
          <a:xfrm>
            <a:off x="501777" y="1258030"/>
            <a:ext cx="8140446" cy="13716"/>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p28"/>
          <p:cNvSpPr txBox="1"/>
          <p:nvPr>
            <p:ph idx="1" type="body"/>
          </p:nvPr>
        </p:nvSpPr>
        <p:spPr>
          <a:xfrm>
            <a:off x="628650" y="1447038"/>
            <a:ext cx="7886700" cy="3188970"/>
          </a:xfrm>
          <a:prstGeom prst="rect">
            <a:avLst/>
          </a:prstGeom>
          <a:noFill/>
          <a:ln>
            <a:noFill/>
          </a:ln>
        </p:spPr>
        <p:txBody>
          <a:bodyPr anchorCtr="0" anchor="t" bIns="34275" lIns="68575" spcFirstLastPara="1" rIns="68575" wrap="square" tIns="34275">
            <a:normAutofit lnSpcReduction="10000"/>
          </a:bodyPr>
          <a:lstStyle/>
          <a:p>
            <a:pPr indent="-133350" lvl="0" marL="177800" rtl="0" algn="l">
              <a:spcBef>
                <a:spcPts val="0"/>
              </a:spcBef>
              <a:spcAft>
                <a:spcPts val="0"/>
              </a:spcAft>
              <a:buSzPts val="700"/>
              <a:buChar char="•"/>
            </a:pPr>
            <a:r>
              <a:rPr b="1" lang="en-GB" sz="700">
                <a:latin typeface="Calibri"/>
                <a:ea typeface="Calibri"/>
                <a:cs typeface="Calibri"/>
                <a:sym typeface="Calibri"/>
              </a:rPr>
              <a:t>The proposed system aims to tackle the challenge of predicting future monthly spending trends to enhance personal financial planning and budgeting. This solution leverages historical expense data and machine learning techniques to generate reliable forecasts and actionable insights. The system will consist of the following components:</a:t>
            </a:r>
            <a:endParaRPr b="1" sz="700">
              <a:latin typeface="Calibri"/>
              <a:ea typeface="Calibri"/>
              <a:cs typeface="Calibri"/>
              <a:sym typeface="Calibri"/>
            </a:endParaRPr>
          </a:p>
          <a:p>
            <a:pPr indent="-234950" lvl="0" marL="228600" rtl="0" algn="l">
              <a:lnSpc>
                <a:spcPct val="90000"/>
              </a:lnSpc>
              <a:spcBef>
                <a:spcPts val="600"/>
              </a:spcBef>
              <a:spcAft>
                <a:spcPts val="0"/>
              </a:spcAft>
              <a:buClr>
                <a:schemeClr val="dk1"/>
              </a:buClr>
              <a:buSzPts val="700"/>
              <a:buFont typeface="Arial"/>
              <a:buChar char="•"/>
            </a:pPr>
            <a:r>
              <a:rPr b="1" lang="en-GB" sz="700">
                <a:latin typeface="Calibri"/>
                <a:ea typeface="Calibri"/>
                <a:cs typeface="Calibri"/>
                <a:sym typeface="Calibri"/>
              </a:rPr>
              <a:t>Data Collection:</a:t>
            </a:r>
            <a:endParaRPr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Collect historical personal spending data, categorized by type (e.g., groceries, utilities, entertainment) and timestamp.</a:t>
            </a:r>
            <a:endParaRPr b="1"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⁠Store data in structured format (CSV) for analysis, ensuring consistent tracking across months.</a:t>
            </a:r>
            <a:endParaRPr b="1" sz="700">
              <a:latin typeface="Calibri"/>
              <a:ea typeface="Calibri"/>
              <a:cs typeface="Calibri"/>
              <a:sym typeface="Calibri"/>
            </a:endParaRPr>
          </a:p>
          <a:p>
            <a:pPr indent="-234950" lvl="0" marL="228600" rtl="0" algn="l">
              <a:lnSpc>
                <a:spcPct val="90000"/>
              </a:lnSpc>
              <a:spcBef>
                <a:spcPts val="600"/>
              </a:spcBef>
              <a:spcAft>
                <a:spcPts val="0"/>
              </a:spcAft>
              <a:buClr>
                <a:schemeClr val="dk1"/>
              </a:buClr>
              <a:buSzPts val="700"/>
              <a:buFont typeface="Arial"/>
              <a:buChar char="•"/>
            </a:pPr>
            <a:r>
              <a:rPr b="1" lang="en-GB" sz="700">
                <a:latin typeface="Calibri"/>
                <a:ea typeface="Calibri"/>
                <a:cs typeface="Calibri"/>
                <a:sym typeface="Calibri"/>
              </a:rPr>
              <a:t>Data Preprocessing:</a:t>
            </a:r>
            <a:endParaRPr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Remove duplicate or missing entries to improve accuracy</a:t>
            </a:r>
            <a:endParaRPr b="1"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Aggregate total spending per month to simplify input structure</a:t>
            </a:r>
            <a:endParaRPr b="1" sz="700">
              <a:latin typeface="Calibri"/>
              <a:ea typeface="Calibri"/>
              <a:cs typeface="Calibri"/>
              <a:sym typeface="Calibri"/>
            </a:endParaRPr>
          </a:p>
          <a:p>
            <a:pPr indent="-234950" lvl="0" marL="228600" rtl="0" algn="l">
              <a:lnSpc>
                <a:spcPct val="90000"/>
              </a:lnSpc>
              <a:spcBef>
                <a:spcPts val="600"/>
              </a:spcBef>
              <a:spcAft>
                <a:spcPts val="0"/>
              </a:spcAft>
              <a:buClr>
                <a:schemeClr val="dk1"/>
              </a:buClr>
              <a:buSzPts val="700"/>
              <a:buFont typeface="Arial"/>
              <a:buChar char="•"/>
            </a:pPr>
            <a:r>
              <a:rPr b="1" lang="en-GB" sz="700">
                <a:latin typeface="Calibri"/>
                <a:ea typeface="Calibri"/>
                <a:cs typeface="Calibri"/>
                <a:sym typeface="Calibri"/>
              </a:rPr>
              <a:t>Machine Learning Algorithm:</a:t>
            </a:r>
            <a:endParaRPr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Train a Linear Regression model using MonthIndex as the predictor</a:t>
            </a:r>
            <a:endParaRPr b="1"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Target variable is total monthly spend</a:t>
            </a:r>
            <a:endParaRPr b="1" sz="700">
              <a:latin typeface="Calibri"/>
              <a:ea typeface="Calibri"/>
              <a:cs typeface="Calibri"/>
              <a:sym typeface="Calibri"/>
            </a:endParaRPr>
          </a:p>
          <a:p>
            <a:pPr indent="-234950" lvl="0" marL="228600" rtl="0" algn="l">
              <a:lnSpc>
                <a:spcPct val="90000"/>
              </a:lnSpc>
              <a:spcBef>
                <a:spcPts val="600"/>
              </a:spcBef>
              <a:spcAft>
                <a:spcPts val="0"/>
              </a:spcAft>
              <a:buClr>
                <a:schemeClr val="dk1"/>
              </a:buClr>
              <a:buSzPts val="700"/>
              <a:buFont typeface="Arial"/>
              <a:buChar char="•"/>
            </a:pPr>
            <a:r>
              <a:rPr b="1" lang="en-GB" sz="700">
                <a:latin typeface="Calibri"/>
                <a:ea typeface="Calibri"/>
                <a:cs typeface="Calibri"/>
                <a:sym typeface="Calibri"/>
              </a:rPr>
              <a:t>Deployment:</a:t>
            </a:r>
            <a:endParaRPr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Output predictions for future months into a new CSV file</a:t>
            </a:r>
            <a:endParaRPr b="1"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Create line plots showing actual vs. predicted amounts</a:t>
            </a:r>
            <a:endParaRPr b="1" sz="700">
              <a:latin typeface="Calibri"/>
              <a:ea typeface="Calibri"/>
              <a:cs typeface="Calibri"/>
              <a:sym typeface="Calibri"/>
            </a:endParaRPr>
          </a:p>
          <a:p>
            <a:pPr indent="-234950" lvl="0" marL="228600" rtl="0" algn="l">
              <a:lnSpc>
                <a:spcPct val="90000"/>
              </a:lnSpc>
              <a:spcBef>
                <a:spcPts val="600"/>
              </a:spcBef>
              <a:spcAft>
                <a:spcPts val="0"/>
              </a:spcAft>
              <a:buClr>
                <a:schemeClr val="dk1"/>
              </a:buClr>
              <a:buSzPts val="700"/>
              <a:buFont typeface="Arial"/>
              <a:buChar char="•"/>
            </a:pPr>
            <a:r>
              <a:rPr b="1" lang="en-GB" sz="700">
                <a:latin typeface="Calibri"/>
                <a:ea typeface="Calibri"/>
                <a:cs typeface="Calibri"/>
                <a:sym typeface="Calibri"/>
              </a:rPr>
              <a:t>Evaluation:</a:t>
            </a:r>
            <a:endParaRPr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Use Mean Squared Error (MSE) to measure average forecast error</a:t>
            </a:r>
            <a:endParaRPr b="1" sz="700">
              <a:latin typeface="Calibri"/>
              <a:ea typeface="Calibri"/>
              <a:cs typeface="Calibri"/>
              <a:sym typeface="Calibri"/>
            </a:endParaRPr>
          </a:p>
          <a:p>
            <a:pPr indent="-133350" lvl="1" marL="520700" rtl="0" algn="l">
              <a:spcBef>
                <a:spcPts val="600"/>
              </a:spcBef>
              <a:spcAft>
                <a:spcPts val="0"/>
              </a:spcAft>
              <a:buSzPts val="700"/>
              <a:buChar char="•"/>
            </a:pPr>
            <a:r>
              <a:rPr b="1" lang="en-GB" sz="700">
                <a:latin typeface="Calibri"/>
                <a:ea typeface="Calibri"/>
                <a:cs typeface="Calibri"/>
                <a:sym typeface="Calibri"/>
              </a:rPr>
              <a:t>Use R² Score to evaluate model’s explanatory strength</a:t>
            </a:r>
            <a:endParaRPr b="1" sz="700">
              <a:latin typeface="Calibri"/>
              <a:ea typeface="Calibri"/>
              <a:cs typeface="Calibri"/>
              <a:sym typeface="Calibri"/>
            </a:endParaRPr>
          </a:p>
          <a:p>
            <a:pPr indent="-222250" lvl="1" marL="469900" rtl="0" algn="l">
              <a:lnSpc>
                <a:spcPct val="90000"/>
              </a:lnSpc>
              <a:spcBef>
                <a:spcPts val="600"/>
              </a:spcBef>
              <a:spcAft>
                <a:spcPts val="0"/>
              </a:spcAft>
              <a:buClr>
                <a:schemeClr val="dk1"/>
              </a:buClr>
              <a:buSzPts val="700"/>
              <a:buFont typeface="Arial"/>
              <a:buChar char="•"/>
            </a:pPr>
            <a:r>
              <a:rPr lang="en-GB" sz="700">
                <a:latin typeface="Libre Franklin"/>
                <a:ea typeface="Libre Franklin"/>
                <a:cs typeface="Libre Franklin"/>
                <a:sym typeface="Libre Franklin"/>
              </a:rPr>
              <a:t>Result: </a:t>
            </a:r>
            <a:endParaRPr sz="700">
              <a:latin typeface="Libre Franklin"/>
              <a:ea typeface="Libre Franklin"/>
              <a:cs typeface="Libre Franklin"/>
              <a:sym typeface="Libre Franklin"/>
            </a:endParaRPr>
          </a:p>
          <a:p>
            <a:pPr indent="0" lvl="0" marL="520700" rtl="0" algn="l">
              <a:lnSpc>
                <a:spcPct val="90000"/>
              </a:lnSpc>
              <a:spcBef>
                <a:spcPts val="600"/>
              </a:spcBef>
              <a:spcAft>
                <a:spcPts val="0"/>
              </a:spcAft>
              <a:buNone/>
            </a:pPr>
            <a:r>
              <a:rPr lang="en-GB" sz="700">
                <a:latin typeface="Libre Franklin"/>
                <a:ea typeface="Libre Franklin"/>
                <a:cs typeface="Libre Franklin"/>
                <a:sym typeface="Libre Franklin"/>
              </a:rPr>
              <a:t>CSV file: future predictions for next six months</a:t>
            </a:r>
            <a:endParaRPr sz="700">
              <a:latin typeface="Libre Franklin"/>
              <a:ea typeface="Libre Franklin"/>
              <a:cs typeface="Libre Franklin"/>
              <a:sym typeface="Libre Franklin"/>
            </a:endParaRPr>
          </a:p>
          <a:p>
            <a:pPr indent="0" lvl="0" marL="520700" rtl="0" algn="l">
              <a:lnSpc>
                <a:spcPct val="90000"/>
              </a:lnSpc>
              <a:spcBef>
                <a:spcPts val="600"/>
              </a:spcBef>
              <a:spcAft>
                <a:spcPts val="0"/>
              </a:spcAft>
              <a:buNone/>
            </a:pPr>
            <a:r>
              <a:rPr lang="en-GB" sz="700">
                <a:latin typeface="Libre Franklin"/>
                <a:ea typeface="Libre Franklin"/>
                <a:cs typeface="Libre Franklin"/>
                <a:sym typeface="Libre Franklin"/>
              </a:rPr>
              <a:t>Graph: side-by-side visualization of actual and predicted monthly spend</a:t>
            </a:r>
            <a:endParaRPr sz="700">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9"/>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Arial"/>
              <a:buNone/>
            </a:pPr>
            <a:r>
              <a:rPr b="1" lang="en-GB" sz="4100" cap="none">
                <a:latin typeface="Arial"/>
                <a:ea typeface="Arial"/>
                <a:cs typeface="Arial"/>
                <a:sym typeface="Arial"/>
              </a:rPr>
              <a:t>SYSTEM  APPROACH</a:t>
            </a:r>
            <a:endParaRPr sz="4100"/>
          </a:p>
        </p:txBody>
      </p:sp>
      <p:sp>
        <p:nvSpPr>
          <p:cNvPr id="167" name="Google Shape;167;p29"/>
          <p:cNvSpPr/>
          <p:nvPr/>
        </p:nvSpPr>
        <p:spPr>
          <a:xfrm>
            <a:off x="501777" y="1258030"/>
            <a:ext cx="8140446" cy="13716"/>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29"/>
          <p:cNvSpPr txBox="1"/>
          <p:nvPr>
            <p:ph idx="1" type="body"/>
          </p:nvPr>
        </p:nvSpPr>
        <p:spPr>
          <a:xfrm>
            <a:off x="628650" y="1447038"/>
            <a:ext cx="7886700" cy="3188970"/>
          </a:xfrm>
          <a:prstGeom prst="rect">
            <a:avLst/>
          </a:prstGeom>
          <a:noFill/>
          <a:ln>
            <a:noFill/>
          </a:ln>
        </p:spPr>
        <p:txBody>
          <a:bodyPr anchorCtr="0" anchor="t" bIns="34275" lIns="68575" spcFirstLastPara="1" rIns="68575" wrap="square" tIns="34275">
            <a:normAutofit fontScale="62500" lnSpcReduction="20000"/>
          </a:bodyPr>
          <a:lstStyle/>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System Approach</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This section outlines the overall strategy and methodology used for developing the budget prediction system.</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System Requirements</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  ⁠Operating System: Windows 10 or higher</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  ⁠Software: Python (3.8+), Jupyter Notebook or any compatible IDE</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  ⁠Memory: Minimum 4GB RAM for smooth data processing</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  ⁠Storage: Sufficient space to store CSV files and output visualizations</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Libraries Required to Build the Model</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  ⁠pandas – For data manipulation and aggregation</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  ⁠numpy – For numerical operations</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  ⁠scikit-learn – For implementing the Linear Regression model and performance metrics</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  ⁠matplotlib – For visualizing actual and predicted spending trends</a:t>
            </a:r>
            <a:endParaRPr b="1" sz="1700">
              <a:latin typeface="Libre Franklin"/>
              <a:ea typeface="Libre Franklin"/>
              <a:cs typeface="Libre Franklin"/>
              <a:sym typeface="Libre Franklin"/>
            </a:endParaRPr>
          </a:p>
          <a:p>
            <a:pPr indent="0" lvl="0" marL="0" rtl="0" algn="l">
              <a:spcBef>
                <a:spcPts val="800"/>
              </a:spcBef>
              <a:spcAft>
                <a:spcPts val="0"/>
              </a:spcAft>
              <a:buClr>
                <a:schemeClr val="dk1"/>
              </a:buClr>
              <a:buSzPct val="64705"/>
              <a:buFont typeface="Arial"/>
              <a:buNone/>
            </a:pPr>
            <a:r>
              <a:rPr b="1" lang="en-GB" sz="1700">
                <a:latin typeface="Libre Franklin"/>
                <a:ea typeface="Libre Franklin"/>
                <a:cs typeface="Libre Franklin"/>
                <a:sym typeface="Libre Franklin"/>
              </a:rPr>
              <a:t>•⁠  ⁠os – For checking and managing file paths</a:t>
            </a:r>
            <a:endParaRPr b="1" sz="1700">
              <a:latin typeface="Libre Franklin"/>
              <a:ea typeface="Libre Franklin"/>
              <a:cs typeface="Libre Franklin"/>
              <a:sym typeface="Libre Franklin"/>
            </a:endParaRPr>
          </a:p>
          <a:p>
            <a:pPr indent="0" lvl="0" marL="0" rtl="0" algn="l">
              <a:lnSpc>
                <a:spcPct val="90000"/>
              </a:lnSpc>
              <a:spcBef>
                <a:spcPts val="800"/>
              </a:spcBef>
              <a:spcAft>
                <a:spcPts val="0"/>
              </a:spcAft>
              <a:buNone/>
            </a:pPr>
            <a:r>
              <a:t/>
            </a:r>
            <a:endParaRPr b="1" sz="1700">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30"/>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Arial"/>
              <a:buNone/>
            </a:pPr>
            <a:r>
              <a:rPr b="1" lang="en-GB" sz="4100" cap="none">
                <a:latin typeface="Arial"/>
                <a:ea typeface="Arial"/>
                <a:cs typeface="Arial"/>
                <a:sym typeface="Arial"/>
              </a:rPr>
              <a:t>ALGORITHM &amp; DEPLOYMENT</a:t>
            </a:r>
            <a:endParaRPr sz="4100"/>
          </a:p>
        </p:txBody>
      </p:sp>
      <p:sp>
        <p:nvSpPr>
          <p:cNvPr id="175" name="Google Shape;175;p30"/>
          <p:cNvSpPr/>
          <p:nvPr/>
        </p:nvSpPr>
        <p:spPr>
          <a:xfrm>
            <a:off x="501777" y="1258030"/>
            <a:ext cx="8140446" cy="13716"/>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6" name="Google Shape;176;p30"/>
          <p:cNvSpPr txBox="1"/>
          <p:nvPr>
            <p:ph idx="1" type="body"/>
          </p:nvPr>
        </p:nvSpPr>
        <p:spPr>
          <a:xfrm>
            <a:off x="628650" y="1447038"/>
            <a:ext cx="7886700" cy="3188970"/>
          </a:xfrm>
          <a:prstGeom prst="rect">
            <a:avLst/>
          </a:prstGeom>
          <a:noFill/>
          <a:ln>
            <a:noFill/>
          </a:ln>
        </p:spPr>
        <p:txBody>
          <a:bodyPr anchorCtr="0" anchor="t" bIns="34275" lIns="68575" spcFirstLastPara="1" rIns="68575" wrap="square" tIns="34275">
            <a:normAutofit/>
          </a:bodyPr>
          <a:lstStyle/>
          <a:p>
            <a:pPr indent="-222250" lvl="0" marL="228600" rtl="0" algn="l">
              <a:lnSpc>
                <a:spcPct val="90000"/>
              </a:lnSpc>
              <a:spcBef>
                <a:spcPts val="0"/>
              </a:spcBef>
              <a:spcAft>
                <a:spcPts val="0"/>
              </a:spcAft>
              <a:buClr>
                <a:schemeClr val="dk1"/>
              </a:buClr>
              <a:buSzPts val="1100"/>
              <a:buFont typeface="Arial"/>
              <a:buChar char="•"/>
            </a:pPr>
            <a:r>
              <a:rPr lang="en-GB" sz="1100">
                <a:latin typeface="Libre Franklin"/>
                <a:ea typeface="Libre Franklin"/>
                <a:cs typeface="Libre Franklin"/>
                <a:sym typeface="Libre Franklin"/>
              </a:rPr>
              <a:t>In the </a:t>
            </a:r>
            <a:r>
              <a:rPr lang="en-GB" sz="1100">
                <a:latin typeface="Libre Franklin"/>
                <a:ea typeface="Libre Franklin"/>
                <a:cs typeface="Libre Franklin"/>
                <a:sym typeface="Libre Franklin"/>
              </a:rPr>
              <a:t>Algorithm &amp; Deployment section for your Budget Predictor project, based on the style and structure you provided:</a:t>
            </a:r>
            <a:endParaRPr/>
          </a:p>
          <a:p>
            <a:pPr indent="-222250" lvl="0" marL="228600" rtl="0" algn="l">
              <a:lnSpc>
                <a:spcPct val="90000"/>
              </a:lnSpc>
              <a:spcBef>
                <a:spcPts val="700"/>
              </a:spcBef>
              <a:spcAft>
                <a:spcPts val="0"/>
              </a:spcAft>
              <a:buClr>
                <a:schemeClr val="dk1"/>
              </a:buClr>
              <a:buSzPts val="1100"/>
              <a:buFont typeface="Arial"/>
              <a:buChar char="•"/>
            </a:pPr>
            <a:r>
              <a:rPr b="1" lang="en-GB" sz="1100">
                <a:latin typeface="Libre Franklin"/>
                <a:ea typeface="Libre Franklin"/>
                <a:cs typeface="Libre Franklin"/>
                <a:sym typeface="Libre Franklin"/>
              </a:rPr>
              <a:t>Algorithm Selection:</a:t>
            </a:r>
            <a:endParaRPr sz="1100">
              <a:latin typeface="Libre Franklin"/>
              <a:ea typeface="Libre Franklin"/>
              <a:cs typeface="Libre Franklin"/>
              <a:sym typeface="Libre Franklin"/>
            </a:endParaRPr>
          </a:p>
          <a:p>
            <a:pPr indent="-222250" lvl="1" marL="469900" rtl="0" algn="l">
              <a:lnSpc>
                <a:spcPct val="90000"/>
              </a:lnSpc>
              <a:spcBef>
                <a:spcPts val="700"/>
              </a:spcBef>
              <a:spcAft>
                <a:spcPts val="0"/>
              </a:spcAft>
              <a:buClr>
                <a:schemeClr val="dk1"/>
              </a:buClr>
              <a:buSzPts val="1100"/>
              <a:buFont typeface="Arial"/>
              <a:buChar char="•"/>
            </a:pPr>
            <a:r>
              <a:rPr lang="en-GB" sz="1100">
                <a:latin typeface="Libre Franklin"/>
                <a:ea typeface="Libre Franklin"/>
                <a:cs typeface="Libre Franklin"/>
                <a:sym typeface="Libre Franklin"/>
              </a:rPr>
              <a:t>Linear Regression is used for its simplicity and effectiveness in modeling spending trends over time.</a:t>
            </a:r>
            <a:endParaRPr/>
          </a:p>
          <a:p>
            <a:pPr indent="-222250" lvl="0" marL="228600" rtl="0" algn="l">
              <a:lnSpc>
                <a:spcPct val="90000"/>
              </a:lnSpc>
              <a:spcBef>
                <a:spcPts val="700"/>
              </a:spcBef>
              <a:spcAft>
                <a:spcPts val="0"/>
              </a:spcAft>
              <a:buClr>
                <a:schemeClr val="dk1"/>
              </a:buClr>
              <a:buSzPts val="1100"/>
              <a:buFont typeface="Arial"/>
              <a:buChar char="•"/>
            </a:pPr>
            <a:r>
              <a:rPr b="1" lang="en-GB" sz="1100">
                <a:latin typeface="Libre Franklin"/>
                <a:ea typeface="Libre Franklin"/>
                <a:cs typeface="Libre Franklin"/>
                <a:sym typeface="Libre Franklin"/>
              </a:rPr>
              <a:t>Data Input:</a:t>
            </a:r>
            <a:endParaRPr sz="1100">
              <a:latin typeface="Libre Franklin"/>
              <a:ea typeface="Libre Franklin"/>
              <a:cs typeface="Libre Franklin"/>
              <a:sym typeface="Libre Franklin"/>
            </a:endParaRPr>
          </a:p>
          <a:p>
            <a:pPr indent="-222250" lvl="1" marL="469900" rtl="0" algn="l">
              <a:lnSpc>
                <a:spcPct val="90000"/>
              </a:lnSpc>
              <a:spcBef>
                <a:spcPts val="700"/>
              </a:spcBef>
              <a:spcAft>
                <a:spcPts val="0"/>
              </a:spcAft>
              <a:buClr>
                <a:schemeClr val="dk1"/>
              </a:buClr>
              <a:buSzPts val="1100"/>
              <a:buFont typeface="Arial"/>
              <a:buChar char="•"/>
            </a:pPr>
            <a:r>
              <a:rPr lang="en-GB" sz="1100">
                <a:latin typeface="Libre Franklin"/>
                <a:ea typeface="Libre Franklin"/>
                <a:cs typeface="Libre Franklin"/>
                <a:sym typeface="Libre Franklin"/>
              </a:rPr>
              <a:t>Linear Regression is used for its simplicity and effectiveness in modeling spending trends over time.</a:t>
            </a:r>
            <a:endParaRPr/>
          </a:p>
          <a:p>
            <a:pPr indent="-222250" lvl="0" marL="228600" rtl="0" algn="l">
              <a:lnSpc>
                <a:spcPct val="90000"/>
              </a:lnSpc>
              <a:spcBef>
                <a:spcPts val="700"/>
              </a:spcBef>
              <a:spcAft>
                <a:spcPts val="0"/>
              </a:spcAft>
              <a:buClr>
                <a:schemeClr val="dk1"/>
              </a:buClr>
              <a:buSzPts val="1100"/>
              <a:buFont typeface="Arial"/>
              <a:buChar char="•"/>
            </a:pPr>
            <a:r>
              <a:rPr b="1" lang="en-GB" sz="1100">
                <a:latin typeface="Libre Franklin"/>
                <a:ea typeface="Libre Franklin"/>
                <a:cs typeface="Libre Franklin"/>
                <a:sym typeface="Libre Franklin"/>
              </a:rPr>
              <a:t>Training Process:</a:t>
            </a:r>
            <a:endParaRPr sz="1100">
              <a:latin typeface="Libre Franklin"/>
              <a:ea typeface="Libre Franklin"/>
              <a:cs typeface="Libre Franklin"/>
              <a:sym typeface="Libre Franklin"/>
            </a:endParaRPr>
          </a:p>
          <a:p>
            <a:pPr indent="-158750" lvl="1" marL="520700" rtl="0" algn="l">
              <a:spcBef>
                <a:spcPts val="700"/>
              </a:spcBef>
              <a:spcAft>
                <a:spcPts val="0"/>
              </a:spcAft>
              <a:buSzPts val="1100"/>
              <a:buChar char="•"/>
            </a:pPr>
            <a:r>
              <a:rPr lang="en-GB" sz="1100">
                <a:latin typeface="Libre Franklin"/>
                <a:ea typeface="Libre Franklin"/>
                <a:cs typeface="Libre Franklin"/>
                <a:sym typeface="Libre Franklin"/>
              </a:rPr>
              <a:t>Data split chronologically; model trained on earlier months and evaluated using metrics like MSE and R².</a:t>
            </a:r>
            <a:endParaRPr sz="1100">
              <a:latin typeface="Libre Franklin"/>
              <a:ea typeface="Libre Franklin"/>
              <a:cs typeface="Libre Franklin"/>
              <a:sym typeface="Libre Franklin"/>
            </a:endParaRPr>
          </a:p>
          <a:p>
            <a:pPr indent="-222250" lvl="0" marL="228600" rtl="0" algn="l">
              <a:lnSpc>
                <a:spcPct val="90000"/>
              </a:lnSpc>
              <a:spcBef>
                <a:spcPts val="700"/>
              </a:spcBef>
              <a:spcAft>
                <a:spcPts val="0"/>
              </a:spcAft>
              <a:buClr>
                <a:schemeClr val="dk1"/>
              </a:buClr>
              <a:buSzPts val="1100"/>
              <a:buFont typeface="Arial"/>
              <a:buChar char="•"/>
            </a:pPr>
            <a:r>
              <a:rPr b="1" lang="en-GB" sz="1100">
                <a:latin typeface="Libre Franklin"/>
                <a:ea typeface="Libre Franklin"/>
                <a:cs typeface="Libre Franklin"/>
                <a:sym typeface="Libre Franklin"/>
              </a:rPr>
              <a:t>Prediction Process:</a:t>
            </a:r>
            <a:endParaRPr sz="1100">
              <a:latin typeface="Libre Franklin"/>
              <a:ea typeface="Libre Franklin"/>
              <a:cs typeface="Libre Franklin"/>
              <a:sym typeface="Libre Franklin"/>
            </a:endParaRPr>
          </a:p>
          <a:p>
            <a:pPr indent="-158750" lvl="1" marL="520700" rtl="0" algn="l">
              <a:spcBef>
                <a:spcPts val="700"/>
              </a:spcBef>
              <a:spcAft>
                <a:spcPts val="0"/>
              </a:spcAft>
              <a:buSzPts val="1100"/>
              <a:buChar char="•"/>
            </a:pPr>
            <a:r>
              <a:rPr lang="en-GB" sz="1100">
                <a:latin typeface="Libre Franklin"/>
                <a:ea typeface="Libre Franklin"/>
                <a:cs typeface="Libre Franklin"/>
                <a:sym typeface="Libre Franklin"/>
              </a:rPr>
              <a:t>Forecasts next 6 months’ expenses, outputs CSV and visualizes results with a line plot.</a:t>
            </a:r>
            <a:endParaRPr sz="1100">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31"/>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2" name="Google Shape;182;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Arial"/>
              <a:buNone/>
            </a:pPr>
            <a:r>
              <a:rPr b="1" lang="en-GB" sz="4100" cap="none">
                <a:latin typeface="Arial"/>
                <a:ea typeface="Arial"/>
                <a:cs typeface="Arial"/>
                <a:sym typeface="Arial"/>
              </a:rPr>
              <a:t>RESULT</a:t>
            </a:r>
            <a:endParaRPr sz="4100"/>
          </a:p>
        </p:txBody>
      </p:sp>
      <p:sp>
        <p:nvSpPr>
          <p:cNvPr id="183" name="Google Shape;183;p31"/>
          <p:cNvSpPr/>
          <p:nvPr/>
        </p:nvSpPr>
        <p:spPr>
          <a:xfrm>
            <a:off x="501777" y="1258030"/>
            <a:ext cx="8140446" cy="13716"/>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31"/>
          <p:cNvSpPr txBox="1"/>
          <p:nvPr>
            <p:ph idx="1" type="body"/>
          </p:nvPr>
        </p:nvSpPr>
        <p:spPr>
          <a:xfrm>
            <a:off x="628650" y="1447038"/>
            <a:ext cx="7886700" cy="318897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700"/>
              <a:buNone/>
            </a:pPr>
            <a:r>
              <a:rPr lang="en-GB" sz="1700">
                <a:latin typeface="Libre Franklin"/>
                <a:ea typeface="Libre Franklin"/>
                <a:cs typeface="Libre Franklin"/>
                <a:sym typeface="Libre Franklin"/>
              </a:rPr>
              <a:t> </a:t>
            </a:r>
            <a:endParaRPr sz="1700">
              <a:latin typeface="Libre Franklin"/>
              <a:ea typeface="Libre Franklin"/>
              <a:cs typeface="Libre Franklin"/>
              <a:sym typeface="Libre Franklin"/>
            </a:endParaRPr>
          </a:p>
        </p:txBody>
      </p:sp>
      <p:pic>
        <p:nvPicPr>
          <p:cNvPr id="185" name="Google Shape;185;p31" title="Evaluation Metrics.png"/>
          <p:cNvPicPr preferRelativeResize="0"/>
          <p:nvPr/>
        </p:nvPicPr>
        <p:blipFill>
          <a:blip r:embed="rId3">
            <a:alphaModFix/>
          </a:blip>
          <a:stretch>
            <a:fillRect/>
          </a:stretch>
        </p:blipFill>
        <p:spPr>
          <a:xfrm>
            <a:off x="563400" y="2529313"/>
            <a:ext cx="2802850" cy="1168975"/>
          </a:xfrm>
          <a:prstGeom prst="rect">
            <a:avLst/>
          </a:prstGeom>
          <a:noFill/>
          <a:ln>
            <a:noFill/>
          </a:ln>
        </p:spPr>
      </p:pic>
      <p:pic>
        <p:nvPicPr>
          <p:cNvPr id="186" name="Google Shape;186;p31" title="spending_forecast.png"/>
          <p:cNvPicPr preferRelativeResize="0"/>
          <p:nvPr/>
        </p:nvPicPr>
        <p:blipFill>
          <a:blip r:embed="rId4">
            <a:alphaModFix/>
          </a:blip>
          <a:stretch>
            <a:fillRect/>
          </a:stretch>
        </p:blipFill>
        <p:spPr>
          <a:xfrm>
            <a:off x="3351240" y="1519325"/>
            <a:ext cx="5314935" cy="318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32"/>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 name="Google Shape;192;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Arial"/>
              <a:buNone/>
            </a:pPr>
            <a:r>
              <a:rPr b="1" lang="en-GB" sz="4100" cap="none">
                <a:latin typeface="Arial"/>
                <a:ea typeface="Arial"/>
                <a:cs typeface="Arial"/>
                <a:sym typeface="Arial"/>
              </a:rPr>
              <a:t>CONCLUSION</a:t>
            </a:r>
            <a:endParaRPr sz="4100"/>
          </a:p>
        </p:txBody>
      </p:sp>
      <p:sp>
        <p:nvSpPr>
          <p:cNvPr id="193" name="Google Shape;193;p32"/>
          <p:cNvSpPr/>
          <p:nvPr/>
        </p:nvSpPr>
        <p:spPr>
          <a:xfrm>
            <a:off x="501777" y="1258030"/>
            <a:ext cx="8140446" cy="13716"/>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32"/>
          <p:cNvSpPr txBox="1"/>
          <p:nvPr>
            <p:ph idx="1" type="body"/>
          </p:nvPr>
        </p:nvSpPr>
        <p:spPr>
          <a:xfrm>
            <a:off x="628650" y="1447038"/>
            <a:ext cx="7886700" cy="318897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GB" sz="1700">
                <a:latin typeface="Libre Franklin"/>
                <a:ea typeface="Libre Franklin"/>
                <a:cs typeface="Libre Franklin"/>
                <a:sym typeface="Libre Franklin"/>
              </a:rPr>
              <a:t>The Budget Predictor effectively uses machine learning to forecast future expenses, helping users make smarter financial decisions. While the model performs well, challenges like limited features and simple algorithms suggest room for improvement. Future upgrades could include more advanced models and external data. Accurate spending forecasts are just as essential for financial stability as demand predictions are for urban planning.</a:t>
            </a:r>
            <a:endParaRPr sz="17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1700">
              <a:latin typeface="Libre Franklin"/>
              <a:ea typeface="Libre Franklin"/>
              <a:cs typeface="Libre Franklin"/>
              <a:sym typeface="Libre Franklin"/>
            </a:endParaRPr>
          </a:p>
          <a:p>
            <a:pPr indent="0" lvl="0" marL="0" rtl="0" algn="l">
              <a:lnSpc>
                <a:spcPct val="90000"/>
              </a:lnSpc>
              <a:spcBef>
                <a:spcPts val="0"/>
              </a:spcBef>
              <a:spcAft>
                <a:spcPts val="0"/>
              </a:spcAft>
              <a:buClr>
                <a:schemeClr val="dk1"/>
              </a:buClr>
              <a:buSzPts val="1700"/>
              <a:buNone/>
            </a:pPr>
            <a:r>
              <a:t/>
            </a:r>
            <a:endParaRPr sz="1700">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33"/>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0" name="Google Shape;200;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Arial"/>
              <a:buNone/>
            </a:pPr>
            <a:r>
              <a:rPr b="1" lang="en-GB" sz="4100" cap="none">
                <a:latin typeface="Arial"/>
                <a:ea typeface="Arial"/>
                <a:cs typeface="Arial"/>
                <a:sym typeface="Arial"/>
              </a:rPr>
              <a:t>FUTURE SCOPE</a:t>
            </a:r>
            <a:endParaRPr sz="4100"/>
          </a:p>
        </p:txBody>
      </p:sp>
      <p:sp>
        <p:nvSpPr>
          <p:cNvPr id="201" name="Google Shape;201;p33"/>
          <p:cNvSpPr/>
          <p:nvPr/>
        </p:nvSpPr>
        <p:spPr>
          <a:xfrm>
            <a:off x="501777" y="1258030"/>
            <a:ext cx="8140446" cy="13716"/>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33"/>
          <p:cNvSpPr txBox="1"/>
          <p:nvPr>
            <p:ph idx="1" type="body"/>
          </p:nvPr>
        </p:nvSpPr>
        <p:spPr>
          <a:xfrm>
            <a:off x="628650" y="1447038"/>
            <a:ext cx="7886700" cy="3188970"/>
          </a:xfrm>
          <a:prstGeom prst="rect">
            <a:avLst/>
          </a:prstGeom>
          <a:noFill/>
          <a:ln>
            <a:noFill/>
          </a:ln>
        </p:spPr>
        <p:txBody>
          <a:bodyPr anchorCtr="0" anchor="t" bIns="34275" lIns="68575" spcFirstLastPara="1" rIns="68575" wrap="square" tIns="34275">
            <a:normAutofit/>
          </a:bodyPr>
          <a:lstStyle/>
          <a:p>
            <a:pPr indent="0" lvl="0" marL="0" rtl="0" algn="l">
              <a:spcBef>
                <a:spcPts val="1200"/>
              </a:spcBef>
              <a:spcAft>
                <a:spcPts val="0"/>
              </a:spcAft>
              <a:buClr>
                <a:schemeClr val="dk1"/>
              </a:buClr>
              <a:buSzPts val="1100"/>
              <a:buNone/>
            </a:pPr>
            <a:r>
              <a:rPr lang="en-GB" sz="1700">
                <a:latin typeface="Libre Franklin"/>
                <a:ea typeface="Libre Franklin"/>
                <a:cs typeface="Libre Franklin"/>
                <a:sym typeface="Libre Franklin"/>
              </a:rPr>
              <a:t>•⁠  ⁠Integrate category-based predictions (e.g., groceries, transport)</a:t>
            </a:r>
            <a:endParaRPr sz="1700">
              <a:latin typeface="Libre Franklin"/>
              <a:ea typeface="Libre Franklin"/>
              <a:cs typeface="Libre Franklin"/>
              <a:sym typeface="Libre Franklin"/>
            </a:endParaRPr>
          </a:p>
          <a:p>
            <a:pPr indent="0" lvl="0" marL="0" rtl="0" algn="l">
              <a:spcBef>
                <a:spcPts val="1200"/>
              </a:spcBef>
              <a:spcAft>
                <a:spcPts val="0"/>
              </a:spcAft>
              <a:buClr>
                <a:schemeClr val="dk1"/>
              </a:buClr>
              <a:buSzPts val="1100"/>
              <a:buNone/>
            </a:pPr>
            <a:r>
              <a:rPr lang="en-GB" sz="1700">
                <a:latin typeface="Libre Franklin"/>
                <a:ea typeface="Libre Franklin"/>
                <a:cs typeface="Libre Franklin"/>
                <a:sym typeface="Libre Franklin"/>
              </a:rPr>
              <a:t>•⁠  ⁠Use time-series models like Prophet or ARIMA for better accuracy</a:t>
            </a:r>
            <a:endParaRPr sz="1700">
              <a:latin typeface="Libre Franklin"/>
              <a:ea typeface="Libre Franklin"/>
              <a:cs typeface="Libre Franklin"/>
              <a:sym typeface="Libre Franklin"/>
            </a:endParaRPr>
          </a:p>
          <a:p>
            <a:pPr indent="0" lvl="0" marL="0" rtl="0" algn="l">
              <a:spcBef>
                <a:spcPts val="1200"/>
              </a:spcBef>
              <a:spcAft>
                <a:spcPts val="0"/>
              </a:spcAft>
              <a:buClr>
                <a:schemeClr val="dk1"/>
              </a:buClr>
              <a:buSzPts val="1100"/>
              <a:buNone/>
            </a:pPr>
            <a:r>
              <a:rPr lang="en-GB" sz="1700">
                <a:latin typeface="Libre Franklin"/>
                <a:ea typeface="Libre Franklin"/>
                <a:cs typeface="Libre Franklin"/>
                <a:sym typeface="Libre Franklin"/>
              </a:rPr>
              <a:t>•⁠  ⁠Deploy as a web/mobile app with real-time tracking</a:t>
            </a:r>
            <a:endParaRPr sz="1700">
              <a:latin typeface="Libre Franklin"/>
              <a:ea typeface="Libre Franklin"/>
              <a:cs typeface="Libre Franklin"/>
              <a:sym typeface="Libre Franklin"/>
            </a:endParaRPr>
          </a:p>
          <a:p>
            <a:pPr indent="0" lvl="0" marL="0" rtl="0" algn="l">
              <a:spcBef>
                <a:spcPts val="1200"/>
              </a:spcBef>
              <a:spcAft>
                <a:spcPts val="0"/>
              </a:spcAft>
              <a:buClr>
                <a:schemeClr val="dk1"/>
              </a:buClr>
              <a:buSzPts val="1100"/>
              <a:buNone/>
            </a:pPr>
            <a:r>
              <a:rPr lang="en-GB" sz="1700">
                <a:latin typeface="Libre Franklin"/>
                <a:ea typeface="Libre Franklin"/>
                <a:cs typeface="Libre Franklin"/>
                <a:sym typeface="Libre Franklin"/>
              </a:rPr>
              <a:t>•⁠  ⁠Add alerts, dashboard view, and customizable budget goals</a:t>
            </a:r>
            <a:endParaRPr sz="1700">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