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26" r:id="rId11"/>
    <p:sldId id="338" r:id="rId12"/>
    <p:sldId id="388" r:id="rId13"/>
    <p:sldId id="333" r:id="rId14"/>
    <p:sldId id="387" r:id="rId15"/>
    <p:sldId id="339" r:id="rId16"/>
    <p:sldId id="341" r:id="rId17"/>
    <p:sldId id="340" r:id="rId18"/>
    <p:sldId id="385" r:id="rId19"/>
    <p:sldId id="343" r:id="rId20"/>
    <p:sldId id="380" r:id="rId21"/>
    <p:sldId id="344" r:id="rId22"/>
    <p:sldId id="386" r:id="rId23"/>
    <p:sldId id="345" r:id="rId24"/>
    <p:sldId id="348" r:id="rId2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E9750-41E2-4977-9E99-DD1032BDDE52}" v="19" dt="2019-12-06T05:34:52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158" autoAdjust="0"/>
  </p:normalViewPr>
  <p:slideViewPr>
    <p:cSldViewPr>
      <p:cViewPr>
        <p:scale>
          <a:sx n="75" d="100"/>
          <a:sy n="75" d="100"/>
        </p:scale>
        <p:origin x="2556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Han-Eul" userId="c65a238afff3c706" providerId="LiveId" clId="{323E9750-41E2-4977-9E99-DD1032BDDE52}"/>
    <pc:docChg chg="custSel modSld">
      <pc:chgData name="Seo Han-Eul" userId="c65a238afff3c706" providerId="LiveId" clId="{323E9750-41E2-4977-9E99-DD1032BDDE52}" dt="2019-12-06T05:34:59.761" v="154" actId="1076"/>
      <pc:docMkLst>
        <pc:docMk/>
      </pc:docMkLst>
      <pc:sldChg chg="modSp">
        <pc:chgData name="Seo Han-Eul" userId="c65a238afff3c706" providerId="LiveId" clId="{323E9750-41E2-4977-9E99-DD1032BDDE52}" dt="2019-12-06T05:28:59.412" v="25" actId="20577"/>
        <pc:sldMkLst>
          <pc:docMk/>
          <pc:sldMk cId="0" sldId="256"/>
        </pc:sldMkLst>
        <pc:spChg chg="mod">
          <ac:chgData name="Seo Han-Eul" userId="c65a238afff3c706" providerId="LiveId" clId="{323E9750-41E2-4977-9E99-DD1032BDDE52}" dt="2019-12-06T05:28:59.412" v="25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Seo Han-Eul" userId="c65a238afff3c706" providerId="LiveId" clId="{323E9750-41E2-4977-9E99-DD1032BDDE52}" dt="2019-12-06T05:33:51.131" v="150" actId="478"/>
        <pc:sldMkLst>
          <pc:docMk/>
          <pc:sldMk cId="2595009920" sldId="310"/>
        </pc:sldMkLst>
        <pc:spChg chg="del">
          <ac:chgData name="Seo Han-Eul" userId="c65a238afff3c706" providerId="LiveId" clId="{323E9750-41E2-4977-9E99-DD1032BDDE52}" dt="2019-12-06T05:33:51.131" v="150" actId="478"/>
          <ac:spMkLst>
            <pc:docMk/>
            <pc:sldMk cId="2595009920" sldId="310"/>
            <ac:spMk id="5" creationId="{08ACAB4B-2578-478F-838A-F75E4F6EC78B}"/>
          </ac:spMkLst>
        </pc:spChg>
      </pc:sldChg>
      <pc:sldChg chg="delSp modSp">
        <pc:chgData name="Seo Han-Eul" userId="c65a238afff3c706" providerId="LiveId" clId="{323E9750-41E2-4977-9E99-DD1032BDDE52}" dt="2019-12-06T05:30:48.005" v="29" actId="478"/>
        <pc:sldMkLst>
          <pc:docMk/>
          <pc:sldMk cId="3210311131" sldId="329"/>
        </pc:sldMkLst>
        <pc:spChg chg="del mod">
          <ac:chgData name="Seo Han-Eul" userId="c65a238afff3c706" providerId="LiveId" clId="{323E9750-41E2-4977-9E99-DD1032BDDE52}" dt="2019-12-06T05:30:48.005" v="29" actId="478"/>
          <ac:spMkLst>
            <pc:docMk/>
            <pc:sldMk cId="3210311131" sldId="329"/>
            <ac:spMk id="3" creationId="{3C201A09-C698-4DA8-8F5E-6AF7DB050B84}"/>
          </ac:spMkLst>
        </pc:spChg>
      </pc:sldChg>
      <pc:sldChg chg="modSp">
        <pc:chgData name="Seo Han-Eul" userId="c65a238afff3c706" providerId="LiveId" clId="{323E9750-41E2-4977-9E99-DD1032BDDE52}" dt="2019-12-06T05:32:27.968" v="149" actId="20577"/>
        <pc:sldMkLst>
          <pc:docMk/>
          <pc:sldMk cId="2732154467" sldId="331"/>
        </pc:sldMkLst>
        <pc:spChg chg="mod">
          <ac:chgData name="Seo Han-Eul" userId="c65a238afff3c706" providerId="LiveId" clId="{323E9750-41E2-4977-9E99-DD1032BDDE52}" dt="2019-12-06T05:32:27.968" v="149" actId="20577"/>
          <ac:spMkLst>
            <pc:docMk/>
            <pc:sldMk cId="2732154467" sldId="331"/>
            <ac:spMk id="3" creationId="{00000000-0000-0000-0000-000000000000}"/>
          </ac:spMkLst>
        </pc:spChg>
      </pc:sldChg>
      <pc:sldChg chg="addSp modSp">
        <pc:chgData name="Seo Han-Eul" userId="c65a238afff3c706" providerId="LiveId" clId="{323E9750-41E2-4977-9E99-DD1032BDDE52}" dt="2019-12-06T05:34:59.761" v="154" actId="1076"/>
        <pc:sldMkLst>
          <pc:docMk/>
          <pc:sldMk cId="1837915430" sldId="387"/>
        </pc:sldMkLst>
        <pc:picChg chg="add mod modCrop">
          <ac:chgData name="Seo Han-Eul" userId="c65a238afff3c706" providerId="LiveId" clId="{323E9750-41E2-4977-9E99-DD1032BDDE52}" dt="2019-12-06T05:34:59.761" v="154" actId="1076"/>
          <ac:picMkLst>
            <pc:docMk/>
            <pc:sldMk cId="1837915430" sldId="387"/>
            <ac:picMk id="7" creationId="{E109DC9E-1ACA-42DA-B4F7-2AA23083D9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1&#54016;_&#49688;&#54665;&#44228;&#54925;&#49436;.hw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PMP&#44060;&#48156;&#51652;&#52377;&#44288;&#47532;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1_3_PSP_Sheet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eniss/sinsudong-crusher-home" TargetMode="External"/><Relationship Id="rId2" Type="http://schemas.openxmlformats.org/officeDocument/2006/relationships/hyperlink" Target="http://cscp2.sogang.ac.kr/CSW4010/index.php/2019%EB%85%84_%EC%8B%A0%EC%88%98%EB%8F%99%ED%81%AC%EB%9F%AC%EC%85%9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2019&#45380;&#46020;_&#50997;&#54633;&#49548;&#54532;&#53944;&#50920;&#50612;&#51333;&#54633;&#49444;&#44228;_1&#54016;_SRS_4.0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ko-KR" altLang="en-US" dirty="0"/>
              <a:t>개발 어플리케이션 이름</a:t>
            </a:r>
            <a:br>
              <a:rPr lang="en-US" altLang="ko-KR" dirty="0"/>
            </a:br>
            <a:r>
              <a:rPr lang="en-US" altLang="ko-KR" sz="2400" dirty="0"/>
              <a:t>(1 </a:t>
            </a:r>
            <a:r>
              <a:rPr lang="ko-KR" altLang="en-US" sz="2400" dirty="0"/>
              <a:t>팀 신수동 </a:t>
            </a:r>
            <a:r>
              <a:rPr lang="ko-KR" altLang="en-US" sz="2400" dirty="0" err="1"/>
              <a:t>크러셔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5"/>
                </a:solidFill>
              </a:rPr>
              <a:t>해당 </a:t>
            </a:r>
            <a:r>
              <a:rPr lang="en-US" altLang="ko-KR" dirty="0">
                <a:solidFill>
                  <a:schemeClr val="accent5"/>
                </a:solidFill>
              </a:rPr>
              <a:t>Use Case</a:t>
            </a:r>
            <a:r>
              <a:rPr lang="ko-KR" altLang="en-US" dirty="0">
                <a:solidFill>
                  <a:schemeClr val="accent5"/>
                </a:solidFill>
              </a:rPr>
              <a:t>의 </a:t>
            </a:r>
            <a:r>
              <a:rPr lang="en-US" altLang="ko-KR" dirty="0">
                <a:solidFill>
                  <a:schemeClr val="accent5"/>
                </a:solidFill>
              </a:rPr>
              <a:t>Flow</a:t>
            </a:r>
            <a:r>
              <a:rPr lang="ko-KR" altLang="en-US" dirty="0">
                <a:solidFill>
                  <a:schemeClr val="accent5"/>
                </a:solidFill>
              </a:rPr>
              <a:t>대로 관련</a:t>
            </a:r>
            <a:r>
              <a:rPr lang="en-US" altLang="ko-KR" dirty="0">
                <a:solidFill>
                  <a:schemeClr val="accent5"/>
                </a:solidFill>
              </a:rPr>
              <a:t> GUI </a:t>
            </a:r>
            <a:r>
              <a:rPr lang="ko-KR" altLang="en-US" dirty="0">
                <a:solidFill>
                  <a:schemeClr val="accent5"/>
                </a:solidFill>
              </a:rPr>
              <a:t>화면을 나열</a:t>
            </a:r>
            <a:r>
              <a:rPr lang="en-US" altLang="ko-KR" dirty="0">
                <a:solidFill>
                  <a:schemeClr val="accent5"/>
                </a:solidFill>
              </a:rPr>
              <a:t>(</a:t>
            </a:r>
            <a:r>
              <a:rPr lang="ko-KR" altLang="en-US" dirty="0" err="1">
                <a:solidFill>
                  <a:schemeClr val="accent5"/>
                </a:solidFill>
              </a:rPr>
              <a:t>여러장의</a:t>
            </a:r>
            <a:r>
              <a:rPr lang="ko-KR" altLang="en-US" dirty="0">
                <a:solidFill>
                  <a:schemeClr val="accent5"/>
                </a:solidFill>
              </a:rPr>
              <a:t> 슬라이드여도 상관없음</a:t>
            </a:r>
            <a:r>
              <a:rPr lang="en-US" altLang="ko-KR" dirty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 알고리즘</a:t>
            </a:r>
            <a:r>
              <a:rPr lang="en-US" altLang="ko-KR" dirty="0"/>
              <a:t>(Survey</a:t>
            </a:r>
            <a:r>
              <a:rPr lang="ko-KR" altLang="en-US" dirty="0"/>
              <a:t>내용은 제외하고</a:t>
            </a:r>
            <a:r>
              <a:rPr lang="en-US" altLang="ko-KR" dirty="0"/>
              <a:t>, </a:t>
            </a:r>
            <a:r>
              <a:rPr lang="ko-KR" altLang="en-US" dirty="0"/>
              <a:t>선택된 방식을 어플리케이션에 어떤 식으로 적용할지에 대한 결정사항과 관련된 </a:t>
            </a:r>
            <a:r>
              <a:rPr lang="en-US" altLang="ko-KR" dirty="0"/>
              <a:t>slide</a:t>
            </a:r>
            <a:r>
              <a:rPr lang="ko-KR" altLang="en-US" dirty="0"/>
              <a:t>만 </a:t>
            </a:r>
            <a:r>
              <a:rPr lang="en-US" altLang="ko-KR" dirty="0"/>
              <a:t>attach)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팀의 경우</a:t>
            </a:r>
            <a:r>
              <a:rPr lang="en-US" altLang="ko-KR" dirty="0"/>
              <a:t>, </a:t>
            </a:r>
            <a:r>
              <a:rPr lang="ko-KR" altLang="en-US" dirty="0"/>
              <a:t>어플리케이션 </a:t>
            </a:r>
            <a:r>
              <a:rPr lang="ko-KR" altLang="en-US" dirty="0" err="1"/>
              <a:t>설계시</a:t>
            </a:r>
            <a:r>
              <a:rPr lang="ko-KR" altLang="en-US" dirty="0"/>
              <a:t> 주요 결정사항이 있었다면 그 내용을 기술하거나</a:t>
            </a:r>
            <a:r>
              <a:rPr lang="en-US" altLang="ko-KR" dirty="0"/>
              <a:t>.. </a:t>
            </a:r>
            <a:r>
              <a:rPr lang="ko-KR" altLang="en-US" dirty="0"/>
              <a:t>없을 경우 하지 않아도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7542B-ABFA-4B09-B2A1-F2DEE9BAC5B3}"/>
              </a:ext>
            </a:extLst>
          </p:cNvPr>
          <p:cNvSpPr txBox="1"/>
          <p:nvPr/>
        </p:nvSpPr>
        <p:spPr>
          <a:xfrm>
            <a:off x="3227512" y="494410"/>
            <a:ext cx="439248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SAD 1.0 </a:t>
            </a:r>
            <a:r>
              <a:rPr lang="ko-KR" altLang="en-US" sz="1600" dirty="0"/>
              <a:t>문서를 </a:t>
            </a:r>
            <a:r>
              <a:rPr lang="en-US" altLang="ko-KR" sz="1600" dirty="0" err="1"/>
              <a:t>HyperLink</a:t>
            </a:r>
            <a:r>
              <a:rPr lang="ko-KR" altLang="en-US" sz="1600" dirty="0"/>
              <a:t>로 연결</a:t>
            </a:r>
          </a:p>
        </p:txBody>
      </p:sp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09DC9E-1ACA-42DA-B4F7-2AA23083D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6" b="37537"/>
          <a:stretch/>
        </p:blipFill>
        <p:spPr>
          <a:xfrm>
            <a:off x="909936" y="1862316"/>
            <a:ext cx="734481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</a:t>
            </a:r>
            <a:r>
              <a:rPr lang="ko-KR" altLang="en-US" dirty="0"/>
              <a:t> 명칭</a:t>
            </a:r>
            <a:r>
              <a:rPr lang="en-US" altLang="ko-KR" dirty="0"/>
              <a:t>: Flow </a:t>
            </a:r>
            <a:r>
              <a:rPr lang="ko-KR" altLang="en-US" dirty="0"/>
              <a:t>명칭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앞에서 명세한 </a:t>
            </a:r>
            <a:r>
              <a:rPr lang="en-US" altLang="ko-KR" dirty="0"/>
              <a:t>Use Case</a:t>
            </a:r>
            <a:r>
              <a:rPr lang="ko-KR" altLang="en-US" dirty="0"/>
              <a:t>에 포함된 </a:t>
            </a:r>
            <a:r>
              <a:rPr lang="en-US" altLang="ko-KR" dirty="0"/>
              <a:t>Flow</a:t>
            </a:r>
            <a:r>
              <a:rPr lang="ko-KR" altLang="en-US" dirty="0"/>
              <a:t>에 대한 </a:t>
            </a:r>
            <a:r>
              <a:rPr lang="en-US" altLang="ko-KR" dirty="0"/>
              <a:t>Sequence Diagram</a:t>
            </a:r>
            <a:r>
              <a:rPr lang="ko-KR" altLang="en-US" dirty="0"/>
              <a:t>을 </a:t>
            </a:r>
            <a:r>
              <a:rPr lang="en-US" altLang="ko-KR" dirty="0"/>
              <a:t>Attach</a:t>
            </a:r>
            <a:r>
              <a:rPr lang="ko-KR" altLang="en-US" dirty="0"/>
              <a:t>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 작성한 팀만 해당</a:t>
            </a:r>
            <a:r>
              <a:rPr lang="en-US" altLang="ko-KR" dirty="0"/>
              <a:t>. Optional)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43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7792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Use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Case</a:t>
            </a:r>
            <a:r>
              <a:rPr lang="ko-KR" altLang="en-US" dirty="0">
                <a:solidFill>
                  <a:schemeClr val="accent5"/>
                </a:solidFill>
              </a:rPr>
              <a:t>별로 실행 동영상</a:t>
            </a:r>
            <a:r>
              <a:rPr lang="en-US" altLang="ko-KR" dirty="0">
                <a:solidFill>
                  <a:schemeClr val="accent5"/>
                </a:solidFill>
              </a:rPr>
              <a:t>(.mp4)</a:t>
            </a:r>
            <a:r>
              <a:rPr lang="ko-KR" altLang="en-US" dirty="0">
                <a:solidFill>
                  <a:schemeClr val="accent5"/>
                </a:solidFill>
              </a:rPr>
              <a:t> 하나씩 작성하여 각각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로 연결</a:t>
            </a:r>
            <a:endParaRPr lang="en-US" altLang="ko-KR" dirty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Case 1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Case 2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130" y="3059668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발표시에는 실제 </a:t>
            </a:r>
            <a:r>
              <a:rPr lang="en-US" altLang="ko-KR" dirty="0"/>
              <a:t>Application </a:t>
            </a:r>
            <a:r>
              <a:rPr lang="ko-KR" altLang="en-US" dirty="0"/>
              <a:t>실행을 시연하기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A51D-15CF-4BBB-83DF-1C4F385B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 제시된 </a:t>
            </a:r>
            <a:r>
              <a:rPr lang="en-US" altLang="ko-KR" dirty="0"/>
              <a:t>Use Case</a:t>
            </a:r>
            <a:r>
              <a:rPr lang="ko-KR" altLang="en-US" dirty="0"/>
              <a:t>와 관련된 </a:t>
            </a:r>
            <a:r>
              <a:rPr lang="en-US" altLang="ko-KR" dirty="0"/>
              <a:t>Scenario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en-US" altLang="ko-KR" dirty="0"/>
              <a:t>Traceability Table</a:t>
            </a:r>
            <a:r>
              <a:rPr lang="ko-KR" altLang="en-US" dirty="0"/>
              <a:t>을 첨부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</a:rPr>
              <a:t>앞에 제시된 </a:t>
            </a:r>
            <a:r>
              <a:rPr lang="en-US" altLang="ko-KR" u="sng" dirty="0">
                <a:solidFill>
                  <a:srgbClr val="00B0F0"/>
                </a:solidFill>
              </a:rPr>
              <a:t>Use Case </a:t>
            </a:r>
            <a:r>
              <a:rPr lang="ko-KR" altLang="en-US" u="sng" dirty="0">
                <a:solidFill>
                  <a:srgbClr val="00B0F0"/>
                </a:solidFill>
              </a:rPr>
              <a:t>명칭</a:t>
            </a:r>
            <a:r>
              <a:rPr lang="en-US" altLang="ko-KR" u="sng" dirty="0">
                <a:solidFill>
                  <a:srgbClr val="00B0F0"/>
                </a:solidFill>
              </a:rPr>
              <a:t>+</a:t>
            </a:r>
            <a:r>
              <a:rPr u="sng" dirty="0">
                <a:solidFill>
                  <a:srgbClr val="00B0F0"/>
                </a:solidFill>
              </a:rPr>
              <a:t>Test Case</a:t>
            </a: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CA63B-CEBE-4F67-9925-C3973F1BCBF2}"/>
              </a:ext>
            </a:extLst>
          </p:cNvPr>
          <p:cNvSpPr txBox="1"/>
          <p:nvPr/>
        </p:nvSpPr>
        <p:spPr>
          <a:xfrm>
            <a:off x="3576809" y="59624"/>
            <a:ext cx="510998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  <a:r>
              <a:rPr lang="en-US" altLang="ko-KR" dirty="0" err="1"/>
              <a:t>Case_Test</a:t>
            </a:r>
            <a:r>
              <a:rPr lang="en-US" altLang="ko-KR" dirty="0"/>
              <a:t> Result.xls</a:t>
            </a:r>
            <a:r>
              <a:rPr lang="ko-KR" altLang="en-US" dirty="0"/>
              <a:t> 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3FC94-AD2C-4DC0-86E3-93B00866BD62}"/>
              </a:ext>
            </a:extLst>
          </p:cNvPr>
          <p:cNvSpPr txBox="1"/>
          <p:nvPr/>
        </p:nvSpPr>
        <p:spPr>
          <a:xfrm flipH="1">
            <a:off x="683568" y="1628800"/>
            <a:ext cx="79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Use Case</a:t>
            </a:r>
            <a:r>
              <a:rPr lang="ko-KR" altLang="en-US" dirty="0"/>
              <a:t>에 대한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까지 포함된 내용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71454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725144"/>
            <a:ext cx="2737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개별적인 </a:t>
            </a:r>
            <a:r>
              <a:rPr lang="en-US" altLang="ko-KR" dirty="0"/>
              <a:t>preference</a:t>
            </a:r>
            <a:r>
              <a:rPr lang="ko-KR" altLang="en-US" dirty="0"/>
              <a:t>에 따라 다른 추천결과물을 제공함을 실연을 통해 입증</a:t>
            </a:r>
            <a:endParaRPr lang="en-US" altLang="ko-KR" dirty="0"/>
          </a:p>
          <a:p>
            <a:r>
              <a:rPr lang="ko-KR" altLang="en-US" dirty="0"/>
              <a:t>추천결과에 대한 피드백 반영으로 인해 추천에 대한 만족도가 향상됨을 실연을 통해 입증</a:t>
            </a:r>
            <a:endParaRPr lang="en-US" altLang="ko-KR" dirty="0"/>
          </a:p>
          <a:p>
            <a:r>
              <a:rPr lang="ko-KR" altLang="en-US" dirty="0"/>
              <a:t>추천시스템이 아닌 </a:t>
            </a:r>
            <a:r>
              <a:rPr lang="en-US" altLang="ko-KR" dirty="0"/>
              <a:t>3</a:t>
            </a:r>
            <a:r>
              <a:rPr lang="ko-KR" altLang="en-US" dirty="0"/>
              <a:t>팀의 경우</a:t>
            </a:r>
            <a:r>
              <a:rPr lang="en-US" altLang="ko-KR" dirty="0"/>
              <a:t>, </a:t>
            </a:r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의 편리함을 실연을 통해 입증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2400" dirty="0"/>
          </a:p>
          <a:p>
            <a:pPr lvl="1"/>
            <a:r>
              <a:rPr lang="ko-KR" altLang="en-US" sz="1800" dirty="0"/>
              <a:t>솔직하게 기술하면 됩니다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sz="1800" dirty="0"/>
              <a:t>위에서 언급한 어려웠던 점을 팀에서 어떻게 해결할 수 있었는지 자세히 기술해 주세요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17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팀프로젝트 </a:t>
            </a:r>
            <a:r>
              <a:rPr lang="ko-KR" altLang="en-US" sz="1800" dirty="0" err="1"/>
              <a:t>수행시</a:t>
            </a:r>
            <a:r>
              <a:rPr lang="ko-KR" altLang="en-US" sz="1800" dirty="0"/>
              <a:t> </a:t>
            </a:r>
            <a:r>
              <a:rPr lang="en-US" altLang="ko-KR" sz="1800" dirty="0"/>
              <a:t>Risk</a:t>
            </a:r>
            <a:r>
              <a:rPr lang="ko-KR" altLang="en-US" sz="1800" dirty="0"/>
              <a:t>를 해결해 나가면서 깨닫게 된 점 등을 기술하면 됩니다</a:t>
            </a:r>
            <a:r>
              <a:rPr lang="en-US" altLang="ko-KR" sz="1800" dirty="0"/>
              <a:t>.</a:t>
            </a:r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팀프로젝트 수행 결과에 대해서 스스로 평가했을 때</a:t>
            </a:r>
            <a:r>
              <a:rPr lang="en-US" altLang="ko-KR" sz="1800" dirty="0"/>
              <a:t>, </a:t>
            </a:r>
            <a:r>
              <a:rPr lang="ko-KR" altLang="en-US" sz="1800" dirty="0"/>
              <a:t>아쉬운 점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또는 이 과목 진행 과정에 대해 건의하고 싶은 점 등을 기술하세요</a:t>
            </a:r>
            <a:r>
              <a:rPr lang="en-US" altLang="ko-KR" sz="1800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9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hlinkClick r:id="rId2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27613"/>
              </p:ext>
            </p:extLst>
          </p:nvPr>
        </p:nvGraphicFramePr>
        <p:xfrm>
          <a:off x="539551" y="1268761"/>
          <a:ext cx="7992888" cy="5144597"/>
        </p:xfrm>
        <a:graphic>
          <a:graphicData uri="http://schemas.openxmlformats.org/drawingml/2006/table">
            <a:tbl>
              <a:tblPr/>
              <a:tblGrid>
                <a:gridCol w="24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프로젝트명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목표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Ecruit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Key Performance Index</a:t>
                      </a:r>
                      <a:endParaRPr 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기본목표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채용 과정 시간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채용담당자 사용자 경험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지원자 사용자 경험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채용과정 시간 단축 및 사용자 경험 극대화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팀원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이현지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김동은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  <a:ea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김태훈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  <a:ea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최찬미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  <a:ea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9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신성식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  <a:ea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  <a:ea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  <a:ea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Project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  <a:ea typeface="함초롬돋움" panose="020B0504000101010101" pitchFamily="50" charset="-127"/>
                        </a:rPr>
                        <a:t>개요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돋움" panose="020B0504000101010101" pitchFamily="50" charset="-127"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Needs 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고객 니즈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)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234">
                <a:tc row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기존에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스타트업이나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 중소기업이 채용 시스템이 확립되지 않아 채용과정이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이메일로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 이루어지는 경우가 많은데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이러한 부분을 쉽고 효율적으로 도와주는 솔루션으로 고안한 서비스가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'ECRUIT'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이다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 </a:t>
                      </a:r>
                      <a:b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채용담당자는 해당 기업의 채용공고를 관리하고 이에 대한 채용과정을 서비스를 통해 이룰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지원자는 관심 기업에 대한 공고를 확인할 수 있고 채용과정을 한 곳에서 이룰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　기존의 스타트업은 채용 시 이메일로 이력서를 받고 전화로 면접을 진행함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이에 채용담당자가 더 편하고 효율적인 채용 프로세스를 가능케 하도록 고안함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9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Approach 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접근 방법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)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6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　먼저 기존 스타트업 채용담당자들이 고민했던 바를 위주로 두 명의 인터뷰이를 통해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In-depth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인터뷰를 진행하였으며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이를 통해 고객 사용자 니즈를 바탕으로 기획을 진행함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9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Benefits 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기대 효과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)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6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　이메일이나 전화 유선을 통해 통보하고 채용을 진행하지 않고 본 서비스 내에서 지원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결과 통보가 이루어지기에 기존보다 더욱 효율적이며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지원자들도 지원 회사를 모아서 관리할 수 있기에 더욱 편리한 서비스가 될 것임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9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Competition 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경쟁 우위 요소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)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0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　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자소설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닷컴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수퍼루키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로켓펀치와 같은 시스템들은 실제 채용이 이루어지기 보다는 채용공고를 알려주는 정도로 기능이 구현되어 있으나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본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Ecruit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돋움" panose="020B0504000101010101" pitchFamily="50" charset="-127"/>
                        </a:rPr>
                        <a:t>는 채용 또한 이루어지기에 기존 서비스보다 경쟁우위를 가짐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504000101010101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579" marR="70579" marT="35289" marB="3528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70671"/>
            <a:ext cx="8229600" cy="4985679"/>
          </a:xfrm>
          <a:ln>
            <a:solidFill>
              <a:schemeClr val="tx1"/>
            </a:solidFill>
            <a:prstDash val="lgDash"/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Project Management Plan </a:t>
            </a:r>
            <a:r>
              <a:rPr lang="ko-KR" altLang="en-US" dirty="0"/>
              <a:t>중에서 </a:t>
            </a:r>
            <a:r>
              <a:rPr lang="en-US" altLang="ko-KR" dirty="0"/>
              <a:t>Activity</a:t>
            </a:r>
            <a:r>
              <a:rPr lang="ko-KR" altLang="en-US" dirty="0"/>
              <a:t>와 </a:t>
            </a:r>
            <a:r>
              <a:rPr lang="en-US" altLang="ko-KR" dirty="0"/>
              <a:t>worker(</a:t>
            </a:r>
            <a:r>
              <a:rPr lang="ko-KR" altLang="en-US" dirty="0" err="1"/>
              <a:t>역할자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만 그림 형태로 복사해서 붙임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C51EB-6E62-43BE-8F3A-B095E1E432C9}"/>
              </a:ext>
            </a:extLst>
          </p:cNvPr>
          <p:cNvSpPr txBox="1"/>
          <p:nvPr/>
        </p:nvSpPr>
        <p:spPr>
          <a:xfrm>
            <a:off x="3851920" y="1032117"/>
            <a:ext cx="439248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PMP </a:t>
            </a:r>
            <a:r>
              <a:rPr lang="ko-KR" altLang="en-US" sz="1600" dirty="0"/>
              <a:t>엑셀 파일로 </a:t>
            </a:r>
            <a:r>
              <a:rPr lang="en-US" altLang="ko-KR" sz="1600" dirty="0"/>
              <a:t>hyperlink</a:t>
            </a:r>
            <a:r>
              <a:rPr lang="ko-KR" altLang="en-US" sz="1600" dirty="0"/>
              <a:t>로 연결</a:t>
            </a:r>
          </a:p>
        </p:txBody>
      </p:sp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file"/>
              </a:rPr>
              <a:t>프로젝트 팀원 작업일지</a:t>
            </a:r>
            <a:r>
              <a:rPr lang="en-US" altLang="ko-KR" dirty="0">
                <a:hlinkClick r:id="rId2" action="ppaction://hlinkfile"/>
              </a:rPr>
              <a:t>(PSP sheet) </a:t>
            </a:r>
            <a:r>
              <a:rPr lang="en-US" altLang="ko-KR" dirty="0"/>
              <a:t>: </a:t>
            </a:r>
            <a:r>
              <a:rPr lang="ko-KR" altLang="en-US" dirty="0"/>
              <a:t>개인별 </a:t>
            </a:r>
            <a:r>
              <a:rPr lang="en-US" altLang="ko-KR" dirty="0"/>
              <a:t>PSP sheet</a:t>
            </a:r>
            <a:r>
              <a:rPr lang="ko-KR" altLang="en-US" dirty="0"/>
              <a:t>를 취합한 엑셀 파일로 </a:t>
            </a:r>
            <a:r>
              <a:rPr lang="en-US" altLang="ko-KR" dirty="0"/>
              <a:t>hyper link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*****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****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1</a:t>
            </a:r>
            <a:r>
              <a:rPr lang="ko-KR" altLang="en-US" dirty="0">
                <a:hlinkClick r:id="rId2"/>
              </a:rPr>
              <a:t>팀 신수동 </a:t>
            </a:r>
            <a:r>
              <a:rPr lang="ko-KR" altLang="en-US" dirty="0" err="1">
                <a:hlinkClick r:id="rId2"/>
              </a:rPr>
              <a:t>크러셔</a:t>
            </a:r>
            <a:r>
              <a:rPr lang="ko-KR" altLang="en-US" dirty="0">
                <a:hlinkClick r:id="rId2"/>
              </a:rPr>
              <a:t> 위키 링크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1</a:t>
            </a:r>
            <a:r>
              <a:rPr lang="ko-KR" altLang="en-US" dirty="0">
                <a:hlinkClick r:id="rId3"/>
              </a:rPr>
              <a:t>팀 신수동 </a:t>
            </a:r>
            <a:r>
              <a:rPr lang="ko-KR" altLang="en-US" dirty="0" err="1">
                <a:hlinkClick r:id="rId3"/>
              </a:rPr>
              <a:t>크러셔</a:t>
            </a:r>
            <a:r>
              <a:rPr lang="ko-KR" altLang="en-US" dirty="0">
                <a:hlinkClick r:id="rId3"/>
              </a:rPr>
              <a:t> </a:t>
            </a:r>
            <a:r>
              <a:rPr lang="ko-KR" altLang="en-US" dirty="0" err="1">
                <a:hlinkClick r:id="rId3"/>
              </a:rPr>
              <a:t>깃허브</a:t>
            </a:r>
            <a:r>
              <a:rPr lang="ko-KR" altLang="en-US" dirty="0">
                <a:hlinkClick r:id="rId3"/>
              </a:rPr>
              <a:t> 링크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NetBeans 8.2, </a:t>
            </a:r>
            <a:r>
              <a:rPr lang="en-US" altLang="ko-KR" dirty="0" err="1"/>
              <a:t>SceneBuilder</a:t>
            </a:r>
            <a:r>
              <a:rPr lang="en-US" altLang="ko-KR" dirty="0"/>
              <a:t> 8.4.0</a:t>
            </a:r>
            <a:r>
              <a:rPr lang="en-US" altLang="ko-KR" dirty="0">
                <a:solidFill>
                  <a:schemeClr val="accent5"/>
                </a:solidFill>
              </a:rPr>
              <a:t>( </a:t>
            </a:r>
            <a:r>
              <a:rPr lang="ko-KR" altLang="en-US" dirty="0">
                <a:solidFill>
                  <a:schemeClr val="accent5"/>
                </a:solidFill>
              </a:rPr>
              <a:t>각자 </a:t>
            </a:r>
            <a:r>
              <a:rPr lang="en-US" altLang="ko-KR" dirty="0">
                <a:solidFill>
                  <a:schemeClr val="accent5"/>
                </a:solidFill>
              </a:rPr>
              <a:t>team</a:t>
            </a:r>
            <a:r>
              <a:rPr lang="ko-KR" altLang="en-US" dirty="0">
                <a:solidFill>
                  <a:schemeClr val="accent5"/>
                </a:solidFill>
              </a:rPr>
              <a:t>별로 사용한 도구들을 기술함</a:t>
            </a:r>
            <a:r>
              <a:rPr lang="en-US" altLang="ko-KR" dirty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412776"/>
            <a:ext cx="637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로 작성한 </a:t>
            </a:r>
            <a:r>
              <a:rPr lang="en-US" altLang="ko-KR" dirty="0"/>
              <a:t>Use Case Diagram</a:t>
            </a:r>
            <a:r>
              <a:rPr lang="ko-KR" altLang="en-US" dirty="0"/>
              <a:t>을 여기에 복사합니다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 </a:t>
            </a:r>
            <a:r>
              <a:rPr lang="en-US" altLang="ko-KR" sz="2800" dirty="0"/>
              <a:t>– “</a:t>
            </a:r>
            <a:r>
              <a:rPr lang="ko-KR" altLang="en-US" sz="2800" dirty="0" err="1"/>
              <a:t>유스케이스</a:t>
            </a:r>
            <a:r>
              <a:rPr lang="ko-KR" altLang="en-US" sz="2800" dirty="0"/>
              <a:t> 명칭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80690"/>
              </p:ext>
            </p:extLst>
          </p:nvPr>
        </p:nvGraphicFramePr>
        <p:xfrm>
          <a:off x="611560" y="1268760"/>
          <a:ext cx="7920880" cy="490461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1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1100" b="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명칭</a:t>
                      </a:r>
                      <a:endParaRPr lang="ko-KR" sz="1100" b="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5"/>
                          </a:solidFill>
                        </a:rPr>
                        <a:t>해당 </a:t>
                      </a:r>
                      <a:r>
                        <a:rPr lang="ko-KR" altLang="en-US" sz="1100" dirty="0" err="1">
                          <a:solidFill>
                            <a:schemeClr val="accent5"/>
                          </a:solidFill>
                        </a:rPr>
                        <a:t>유스케이스에</a:t>
                      </a:r>
                      <a:r>
                        <a:rPr lang="ko-KR" altLang="en-US" sz="1100" dirty="0">
                          <a:solidFill>
                            <a:schemeClr val="accent5"/>
                          </a:solidFill>
                        </a:rPr>
                        <a:t> 대한 짤막한 설명</a:t>
                      </a: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다이어그램 상에서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유스케이스랑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relationship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 있는 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Actor 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명칭 나열</a:t>
                      </a:r>
                      <a:endParaRPr lang="ko-KR" sz="110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작성 </a:t>
                      </a: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안해도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됨</a:t>
                      </a:r>
                      <a:endParaRPr lang="ko-KR" sz="110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06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Main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7306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구입을 원하는 </a:t>
                      </a:r>
                      <a:r>
                        <a:rPr lang="ko-KR" altLang="en-US" sz="1100" b="0" kern="100" dirty="0" err="1">
                          <a:effectLst/>
                        </a:rPr>
                        <a:t>모바일폰과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모바일폰</a:t>
                      </a:r>
                      <a:r>
                        <a:rPr lang="ko-KR" altLang="en-US" sz="1100" b="0" kern="100" dirty="0">
                          <a:effectLst/>
                        </a:rPr>
                        <a:t> 서비스 회사를 선택하여 장바구니에 담는다</a:t>
                      </a:r>
                      <a:r>
                        <a:rPr lang="en-US" altLang="ko-KR" sz="1100" b="0" kern="100" dirty="0">
                          <a:effectLst/>
                        </a:rPr>
                        <a:t>..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주문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 err="1">
                          <a:effectLst/>
                        </a:rPr>
                        <a:t>모바일폰</a:t>
                      </a:r>
                      <a:r>
                        <a:rPr lang="ko-KR" altLang="en-US" sz="1100" b="0" kern="100" dirty="0">
                          <a:effectLst/>
                        </a:rPr>
                        <a:t> 구매를 위한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색상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용량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를 선택한다</a:t>
                      </a:r>
                      <a:r>
                        <a:rPr lang="en-US" altLang="ko-KR" sz="1100" b="0" kern="100" dirty="0">
                          <a:effectLst/>
                        </a:rPr>
                        <a:t>..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서비스 가입을 위한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요금제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약정 기간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개인정보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 err="1">
                          <a:effectLst/>
                        </a:rPr>
                        <a:t>배송지</a:t>
                      </a:r>
                      <a:r>
                        <a:rPr lang="ko-KR" altLang="en-US" sz="1100" b="0" kern="100" dirty="0">
                          <a:effectLst/>
                        </a:rPr>
                        <a:t> 정보를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결제 정보를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7.</a:t>
                      </a:r>
                      <a:r>
                        <a:rPr lang="en-US" altLang="ko-KR" sz="1100" b="0" kern="100" baseline="0" dirty="0">
                          <a:effectLst/>
                        </a:rPr>
                        <a:t>   </a:t>
                      </a:r>
                      <a:r>
                        <a:rPr lang="ko-KR" altLang="en-US" sz="1100" b="0" kern="100" dirty="0">
                          <a:effectLst/>
                        </a:rPr>
                        <a:t>결제 요청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Alternate: 7a. </a:t>
                      </a:r>
                      <a:r>
                        <a:rPr lang="ko-KR" altLang="en-US" sz="1100" b="0" kern="100" dirty="0">
                          <a:effectLst/>
                        </a:rPr>
                        <a:t>결제 요청이 실패했을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Alternate: 7b. </a:t>
                      </a:r>
                      <a:r>
                        <a:rPr lang="ko-KR" altLang="en-US" sz="1100" b="0" kern="100" dirty="0">
                          <a:effectLst/>
                        </a:rPr>
                        <a:t>누락된 정보가 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 startAt="8"/>
                      </a:pPr>
                      <a:r>
                        <a:rPr lang="ko-KR" altLang="en-US" sz="1100" b="0" kern="100" dirty="0">
                          <a:effectLst/>
                        </a:rPr>
                        <a:t>주문을 완료한다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******Use Case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Main Flow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를 구성하는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Step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은 최소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5Step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이상이어야 함</a:t>
                      </a:r>
                      <a:endParaRPr lang="en-US" altLang="ko-KR" sz="1100" b="0" kern="100" dirty="0">
                        <a:effectLst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Alternate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5848">
                <a:tc gridSpan="2"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7a. </a:t>
                      </a:r>
                      <a:r>
                        <a:rPr lang="ko-KR" altLang="en-US" sz="1100" b="0" kern="100" dirty="0">
                          <a:effectLst/>
                        </a:rPr>
                        <a:t>결제 요청이 실패했을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7b. </a:t>
                      </a:r>
                      <a:r>
                        <a:rPr lang="ko-KR" altLang="en-US" sz="1100" b="0" kern="100" dirty="0">
                          <a:effectLst/>
                        </a:rPr>
                        <a:t>누락된 정보가 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******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최대한 많은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Alternat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e Flow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를 식별할 것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6661</TotalTime>
  <Words>810</Words>
  <Application>Microsoft Office PowerPoint</Application>
  <PresentationFormat>화면 슬라이드 쇼(4:3)</PresentationFormat>
  <Paragraphs>159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함초롬돋움</vt:lpstr>
      <vt:lpstr>Arial</vt:lpstr>
      <vt:lpstr>Wingdings</vt:lpstr>
      <vt:lpstr>Office 테마</vt:lpstr>
      <vt:lpstr>개발 어플리케이션 이름 (1 팀 신수동 크러셔)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“유스케이스 명칭＂</vt:lpstr>
      <vt:lpstr>GUI화면(개발된 최종 버전의 화면)</vt:lpstr>
      <vt:lpstr>PowerPoint 프레젠테이션</vt:lpstr>
      <vt:lpstr>Key Decision</vt:lpstr>
      <vt:lpstr>Entity Class Diagram</vt:lpstr>
      <vt:lpstr>Entity Relationship Diagram</vt:lpstr>
      <vt:lpstr>Use Case 명칭: Flow 명칭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앞에 제시된 Use Case 명칭+Test Case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Seo Han-Eul</cp:lastModifiedBy>
  <cp:revision>444</cp:revision>
  <cp:lastPrinted>2012-12-19T08:26:52Z</cp:lastPrinted>
  <dcterms:created xsi:type="dcterms:W3CDTF">2012-10-10T06:20:37Z</dcterms:created>
  <dcterms:modified xsi:type="dcterms:W3CDTF">2019-12-06T05:35:00Z</dcterms:modified>
</cp:coreProperties>
</file>